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tags/tag7.xml" ContentType="application/vnd.openxmlformats-officedocument.presentationml.tags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Default Extension="package" ContentType="application/vnd.openxmlformats-officedocument.package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1" r:id="rId2"/>
    <p:sldId id="402" r:id="rId3"/>
    <p:sldId id="403" r:id="rId4"/>
    <p:sldId id="404" r:id="rId5"/>
    <p:sldId id="406" r:id="rId6"/>
    <p:sldId id="408" r:id="rId7"/>
    <p:sldId id="409" r:id="rId8"/>
    <p:sldId id="410" r:id="rId9"/>
    <p:sldId id="428" r:id="rId10"/>
    <p:sldId id="414" r:id="rId11"/>
    <p:sldId id="429" r:id="rId12"/>
    <p:sldId id="430" r:id="rId13"/>
    <p:sldId id="431" r:id="rId14"/>
    <p:sldId id="432" r:id="rId15"/>
    <p:sldId id="416" r:id="rId16"/>
    <p:sldId id="418" r:id="rId17"/>
    <p:sldId id="435" r:id="rId18"/>
    <p:sldId id="419" r:id="rId19"/>
    <p:sldId id="433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434" r:id="rId28"/>
    <p:sldId id="380" r:id="rId29"/>
    <p:sldId id="306" r:id="rId30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F6B1"/>
    <a:srgbClr val="99FF99"/>
    <a:srgbClr val="FFFFCC"/>
    <a:srgbClr val="000099"/>
    <a:srgbClr val="FFFF99"/>
    <a:srgbClr val="336699"/>
    <a:srgbClr val="0066CC"/>
    <a:srgbClr val="6600CC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92" autoAdjust="0"/>
    <p:restoredTop sz="98710" autoAdjust="0"/>
  </p:normalViewPr>
  <p:slideViewPr>
    <p:cSldViewPr>
      <p:cViewPr>
        <p:scale>
          <a:sx n="75" d="100"/>
          <a:sy n="75" d="100"/>
        </p:scale>
        <p:origin x="-30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96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0.16842105263157892"/>
          <c:y val="0.16849015317286781"/>
          <c:w val="0.5491228070175439"/>
          <c:h val="0.68708971553610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explosion val="8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spPr>
              <a:noFill/>
              <a:ln w="36533">
                <a:noFill/>
              </a:ln>
            </c:spPr>
            <c:txPr>
              <a:bodyPr/>
              <a:lstStyle/>
              <a:p>
                <a:pPr>
                  <a:defRPr sz="2015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205683.20000000001</c:v>
                </c:pt>
                <c:pt idx="1">
                  <c:v>66949</c:v>
                </c:pt>
                <c:pt idx="2">
                  <c:v>3227.7</c:v>
                </c:pt>
              </c:numCache>
            </c:numRef>
          </c:val>
        </c:ser>
      </c:pie3DChart>
      <c:spPr>
        <a:noFill/>
        <a:ln w="25398">
          <a:noFill/>
        </a:ln>
      </c:spPr>
    </c:plotArea>
    <c:plotVisOnly val="1"/>
    <c:dispBlanksAs val="zero"/>
  </c:chart>
  <c:spPr>
    <a:noFill/>
    <a:ln w="4567">
      <a:solidFill>
        <a:srgbClr val="808080"/>
      </a:solidFill>
      <a:prstDash val="solid"/>
    </a:ln>
  </c:spPr>
  <c:txPr>
    <a:bodyPr/>
    <a:lstStyle/>
    <a:p>
      <a:pPr>
        <a:defRPr sz="1432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6350" y="0"/>
            <a:ext cx="2917825" cy="493713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18B30D-1E8A-45BF-83B3-C959049BD50F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0775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3" tIns="45331" rIns="90663" bIns="45331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0237"/>
          </a:xfrm>
          <a:prstGeom prst="rect">
            <a:avLst/>
          </a:prstGeom>
        </p:spPr>
        <p:txBody>
          <a:bodyPr vert="horz" lIns="90663" tIns="45331" rIns="90663" bIns="4533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6350" y="9374188"/>
            <a:ext cx="2917825" cy="493712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41570B-D2CD-44C3-9571-DC252B1C8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A113AB-DD93-48DE-B2A5-BCF1ADFBDBBB}" type="slidenum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dirty="0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17938" y="9378950"/>
            <a:ext cx="29178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24" tIns="44916" rIns="89824" bIns="44916" anchor="b"/>
          <a:lstStyle/>
          <a:p>
            <a:pPr algn="r" defTabSz="896938"/>
            <a:fld id="{CEB8AB3D-4E36-4DF8-83AE-47622D7D0CA5}" type="slidenum">
              <a:rPr lang="en-GB" sz="1200">
                <a:latin typeface="Calibri" pitchFamily="34" charset="0"/>
              </a:rPr>
              <a:pPr algn="r" defTabSz="896938"/>
              <a:t>1</a:t>
            </a:fld>
            <a:endParaRPr lang="en-GB" sz="1200">
              <a:latin typeface="Calibri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7125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7888"/>
            <a:ext cx="4938713" cy="4440237"/>
          </a:xfrm>
          <a:noFill/>
        </p:spPr>
        <p:txBody>
          <a:bodyPr wrap="square" lIns="89824" tIns="44916" rIns="89824" bIns="449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E406401-B05B-42DE-962D-BC6ECB3009BF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BC4F7C1-A5B3-4C0E-B528-F2760207059C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680D859-2696-4686-99CD-A916C4C14852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D31A60F-5124-4768-B90E-90EE5DCF5B95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2CB4F1B-BEA5-45AF-A869-351B962B86DA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 txBox="1">
            <a:spLocks noGrp="1" noChangeArrowheads="1"/>
          </p:cNvSpPr>
          <p:nvPr/>
        </p:nvSpPr>
        <p:spPr bwMode="auto">
          <a:xfrm>
            <a:off x="3816350" y="9374188"/>
            <a:ext cx="2917825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663" tIns="45331" rIns="90663" bIns="45331" anchor="b"/>
          <a:lstStyle/>
          <a:p>
            <a:pPr algn="r">
              <a:defRPr/>
            </a:pPr>
            <a:fld id="{0189EAE8-2837-440A-AB87-85D5A440334A}" type="slidenum">
              <a:rPr lang="de-DE" sz="1200">
                <a:latin typeface="+mn-lt"/>
              </a:rPr>
              <a:pPr algn="r">
                <a:defRPr/>
              </a:pPr>
              <a:t>29</a:t>
            </a:fld>
            <a:endParaRPr lang="de-DE" sz="1200" dirty="0">
              <a:latin typeface="+mn-lt"/>
            </a:endParaRPr>
          </a:p>
        </p:txBody>
      </p:sp>
      <p:sp>
        <p:nvSpPr>
          <p:cNvPr id="108546" name="Rectangle 7"/>
          <p:cNvSpPr txBox="1">
            <a:spLocks noGrp="1" noChangeArrowheads="1"/>
          </p:cNvSpPr>
          <p:nvPr/>
        </p:nvSpPr>
        <p:spPr bwMode="auto">
          <a:xfrm>
            <a:off x="3817938" y="9378950"/>
            <a:ext cx="29178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24" tIns="44916" rIns="89824" bIns="44916" anchor="b"/>
          <a:lstStyle/>
          <a:p>
            <a:pPr algn="r" defTabSz="896938"/>
            <a:fld id="{DE7B50AE-E64C-4B1E-B1DC-1444DE144477}" type="slidenum">
              <a:rPr lang="en-GB" sz="1200">
                <a:latin typeface="Calibri" pitchFamily="34" charset="0"/>
              </a:rPr>
              <a:pPr algn="r" defTabSz="896938"/>
              <a:t>29</a:t>
            </a:fld>
            <a:endParaRPr lang="en-GB" sz="1200">
              <a:latin typeface="Calibri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7125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7888"/>
            <a:ext cx="4938713" cy="4440237"/>
          </a:xfrm>
          <a:noFill/>
        </p:spPr>
        <p:txBody>
          <a:bodyPr wrap="square" lIns="89824" tIns="44916" rIns="89824" bIns="449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F1A5E-9BB3-4873-88CC-F933B8D6A5F1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E4ACC-77FE-42A9-827E-C45A077FB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760BB-FDD7-44EC-A6B4-DC0AC564F840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7B1DC-4F21-4BEA-83BE-F68C9FAB8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DAE55-E4D2-4062-9F61-174F2CCD532F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3DC53-C0BE-4322-9660-9FB6D22CC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9DF48-C700-43E8-81C2-A7D16D6B2B90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E8F80-3612-44C9-A0DD-67D4C75F6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AEC89-091B-410B-908F-4550632A623F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4FB21-335B-4679-B90C-AB0B727CD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BD83A-6A6D-49FE-A3B8-F5A3EF7DDC51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4FB4A-C297-467F-9A0B-C7DE952AF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8578F-D103-4CE4-9C46-4A9D11DA48A4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915FE-3A41-4E3F-A2E6-8DE389465B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B5E54-75C3-4CE8-BB49-71AB941EDE6A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157EB-BEDF-4379-A30E-3BEFA1555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D90B9-43D1-46DD-BB1D-43E4CEBCC422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46FE5-8006-4E07-B3D4-310FA4512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6643F-F01D-41B0-8CAE-044C9EA72158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D3E97-EECA-4A5E-A59A-AF3D41FFB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6ADDB-E017-4639-AC64-F854C47A73F7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1ACF9-D74C-4476-97A7-8636AA949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CA049-CD0A-47D1-8490-2A42B7F15423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A22ED-F1DD-453E-A62D-F706B685F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6D9B7E-E9C8-4A42-BE7E-C147B5797A62}" type="datetimeFigureOut">
              <a:rPr lang="ru-RU"/>
              <a:pPr>
                <a:defRPr/>
              </a:pPr>
              <a:t>02.12.2011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9A17B7-20FE-4D42-B4B1-50130DD05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1.jpe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9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2.xml"/><Relationship Id="rId7" Type="http://schemas.openxmlformats.org/officeDocument/2006/relationships/slideLayout" Target="../slideLayouts/slideLayout7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18"/>
          <p:cNvSpPr>
            <a:spLocks noChangeArrowheads="1"/>
          </p:cNvSpPr>
          <p:nvPr/>
        </p:nvSpPr>
        <p:spPr bwMode="auto">
          <a:xfrm>
            <a:off x="0" y="1557338"/>
            <a:ext cx="914400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chemeClr val="bg2"/>
                </a:solidFill>
              </a:rPr>
              <a:t>О проекте бюджета муниципального района Нуримановский район Республики Башкортостан на 20</a:t>
            </a:r>
            <a:r>
              <a:rPr lang="en-US" sz="4000" b="1">
                <a:solidFill>
                  <a:schemeClr val="bg2"/>
                </a:solidFill>
              </a:rPr>
              <a:t>12</a:t>
            </a:r>
            <a:r>
              <a:rPr lang="ru-RU" sz="4000" b="1">
                <a:solidFill>
                  <a:schemeClr val="bg2"/>
                </a:solidFill>
              </a:rPr>
              <a:t> год</a:t>
            </a:r>
            <a:br>
              <a:rPr lang="ru-RU" sz="4000" b="1">
                <a:solidFill>
                  <a:schemeClr val="bg2"/>
                </a:solidFill>
              </a:rPr>
            </a:br>
            <a:endParaRPr lang="ru-RU" sz="4000" b="1">
              <a:solidFill>
                <a:schemeClr val="bg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5867400"/>
            <a:ext cx="6221413" cy="990600"/>
          </a:xfrm>
        </p:spPr>
        <p:txBody>
          <a:bodyPr/>
          <a:lstStyle/>
          <a:p>
            <a:pPr algn="r">
              <a:lnSpc>
                <a:spcPct val="90000"/>
              </a:lnSpc>
              <a:spcBef>
                <a:spcPct val="0"/>
              </a:spcBef>
            </a:pPr>
            <a:r>
              <a:rPr lang="ru-RU" sz="2000" b="1" smtClean="0">
                <a:solidFill>
                  <a:schemeClr val="bg2"/>
                </a:solidFill>
                <a:latin typeface="Arial" charset="0"/>
              </a:rPr>
              <a:t>Финансовое управление администрации муниципального района Нуримановский район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7.2</a:t>
            </a:r>
          </a:p>
        </p:txBody>
      </p:sp>
      <p:sp>
        <p:nvSpPr>
          <p:cNvPr id="83972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435600" y="4437063"/>
            <a:ext cx="3455988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114 605,2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292725" y="1628775"/>
            <a:ext cx="3600450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18 508,7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0768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Субвенции бюджетам муниципальных районов на выплату дотаций бюджетам поселений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565400"/>
            <a:ext cx="5148263" cy="15128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соц. поддержку учащихся муниципальных общеобразовательных учреждений из многодетных малоимущих семей по обеспечению бесплатным питанием и школьной формой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149725"/>
            <a:ext cx="5148263" cy="14398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Субвенции для реализации основных общеобразовательных программ в части финансирования расходов на оплату труда работников, расходов на учебники, технические средства обучения и др.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5734050"/>
            <a:ext cx="5148263" cy="112395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на социальную поддержку детей-сирот и детей, оставшихся без попечения родителей в учреждениях образования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364163" y="2924175"/>
            <a:ext cx="3600450" cy="10795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5 135,6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364163" y="5734050"/>
            <a:ext cx="3600450" cy="8572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90,0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3981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144 127,4</a:t>
            </a:r>
            <a:endParaRPr lang="ru-RU" sz="3600" b="1"/>
          </a:p>
        </p:txBody>
      </p:sp>
      <p:sp>
        <p:nvSpPr>
          <p:cNvPr id="83982" name="Rectangle 18"/>
          <p:cNvSpPr>
            <a:spLocks noChangeArrowheads="1"/>
          </p:cNvSpPr>
          <p:nvPr/>
        </p:nvSpPr>
        <p:spPr bwMode="auto">
          <a:xfrm>
            <a:off x="1547813" y="333375"/>
            <a:ext cx="5219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субвенции на реализацию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переданных государственных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полномочий в 2012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7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4995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7.3</a:t>
            </a:r>
          </a:p>
        </p:txBody>
      </p:sp>
      <p:sp>
        <p:nvSpPr>
          <p:cNvPr id="84996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688013" y="3500438"/>
            <a:ext cx="3455987" cy="8651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441,3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441,3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образование и обеспечение деятельности комиссий по делам несовершеннолетних и защите их прав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565400"/>
            <a:ext cx="5292725" cy="7921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создание и обеспечение деятельности административных комиссий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3500438"/>
            <a:ext cx="5292725" cy="7921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организацию и осуществление деятельности по опеке и попечительству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4365625"/>
            <a:ext cx="5219700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на организацию и обеспечение отдыха и оздоровление детей за счет средств бюджета РБ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24923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110,3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543550" y="5661025"/>
            <a:ext cx="3600450" cy="6413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987,2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5005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144 127,4</a:t>
            </a:r>
            <a:endParaRPr lang="ru-RU" sz="3600" b="1"/>
          </a:p>
        </p:txBody>
      </p:sp>
      <p:sp>
        <p:nvSpPr>
          <p:cNvPr id="85006" name="Rectangle 18"/>
          <p:cNvSpPr>
            <a:spLocks noChangeArrowheads="1"/>
          </p:cNvSpPr>
          <p:nvPr/>
        </p:nvSpPr>
        <p:spPr bwMode="auto">
          <a:xfrm>
            <a:off x="1547813" y="333375"/>
            <a:ext cx="5219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субвенции на реализацию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переданных государственных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полномочий в 2012 году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5516563"/>
            <a:ext cx="5219700" cy="10080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Отдых и оздоровление детей-сирот и детей, оставшихся без попечения родителей, за счет средств бюджета РБ</a:t>
            </a:r>
          </a:p>
        </p:txBody>
      </p:sp>
      <p:sp>
        <p:nvSpPr>
          <p:cNvPr id="3" name="Oval 18"/>
          <p:cNvSpPr>
            <a:spLocks noChangeArrowheads="1"/>
          </p:cNvSpPr>
          <p:nvPr>
            <p:custDataLst>
              <p:tags r:id="rId5"/>
            </p:custDataLst>
          </p:nvPr>
        </p:nvSpPr>
        <p:spPr bwMode="blackWhite">
          <a:xfrm>
            <a:off x="5543550" y="4797425"/>
            <a:ext cx="3600450" cy="6413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3 807,8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7.4</a:t>
            </a:r>
          </a:p>
        </p:txBody>
      </p:sp>
      <p:sp>
        <p:nvSpPr>
          <p:cNvPr id="86020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688013" y="3357563"/>
            <a:ext cx="3455987" cy="8651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201,9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2 403,0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7207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Субсидии на софинансирование расходных обязательств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276475"/>
            <a:ext cx="5292725" cy="7921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на осуществление первичного воинского учета на территориях, где отсутствуют военные комиссариаты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3141663"/>
            <a:ext cx="5292725" cy="11509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выплату единовременного пособия при всех формах устройства детей, лишенных родительского попечения, в семью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4365625"/>
            <a:ext cx="5219700" cy="20161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обеспечение жилыми помещениями детей-сирот, детей, оставшихся без попечения родителей, а также детей, находящихся по опекой (попечительством), не имеющих закрепленного жилого помещения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24923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1 205,2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6028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26 330,7</a:t>
            </a:r>
            <a:endParaRPr lang="ru-RU" sz="3600" b="1"/>
          </a:p>
        </p:txBody>
      </p:sp>
      <p:sp>
        <p:nvSpPr>
          <p:cNvPr id="86029" name="Rectangle 18"/>
          <p:cNvSpPr>
            <a:spLocks noChangeArrowheads="1"/>
          </p:cNvSpPr>
          <p:nvPr/>
        </p:nvSpPr>
        <p:spPr bwMode="auto">
          <a:xfrm>
            <a:off x="1547813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2012 году</a:t>
            </a: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543550" y="4797425"/>
            <a:ext cx="3600450" cy="9286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4 662,4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5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7043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7.5</a:t>
            </a:r>
          </a:p>
        </p:txBody>
      </p:sp>
      <p:sp>
        <p:nvSpPr>
          <p:cNvPr id="87044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12 919,0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содержание ребенка в семье опекуна и приемной семье, а также вознаграждение, причитающееся приемному родителю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492375"/>
            <a:ext cx="5292725" cy="18002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Субвенции бюджетам муниципальных районов на компенсацию части родительской платы за содержание ребенка в государственных и муниципальных образовательных учреждениях, реализующих основную общеобразовательную программу дошкольного образования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437063"/>
            <a:ext cx="5292725" cy="11509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Межбюджетные трансферты, передаваемые бюджетам муниципальных районов на комплектование книжных фондов библиотек муниципальных образований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2997200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1 778,6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7050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26 809,4</a:t>
            </a:r>
            <a:endParaRPr lang="ru-RU" sz="3600" b="1"/>
          </a:p>
        </p:txBody>
      </p:sp>
      <p:sp>
        <p:nvSpPr>
          <p:cNvPr id="87051" name="Rectangle 18"/>
          <p:cNvSpPr>
            <a:spLocks noChangeArrowheads="1"/>
          </p:cNvSpPr>
          <p:nvPr/>
        </p:nvSpPr>
        <p:spPr bwMode="auto">
          <a:xfrm>
            <a:off x="1547813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2012 году</a:t>
            </a: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4581525"/>
            <a:ext cx="3600450" cy="9286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74,6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7.6</a:t>
            </a:r>
          </a:p>
        </p:txBody>
      </p:sp>
      <p:sp>
        <p:nvSpPr>
          <p:cNvPr id="88068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2 867,6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20161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Прочие межбюджетные трансферты, передаваемые бюджетам муниципальных районов на ежемесячную надбавку к заработной плате работников государственных и муниципальных образовательных учреждений, реализующих основную общеобразовательную программу дошкольного образования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3644900"/>
            <a:ext cx="5292725" cy="14398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Межбюджетные трансферты, предаваемые бюджету района на осуществление части полномочий по решению вопросов местного значения в соответствии с заключенными соглашениями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393382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218,4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8073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26 809,4</a:t>
            </a:r>
            <a:endParaRPr lang="ru-RU" sz="3600" b="1"/>
          </a:p>
        </p:txBody>
      </p:sp>
      <p:sp>
        <p:nvSpPr>
          <p:cNvPr id="88074" name="Rectangle 18"/>
          <p:cNvSpPr>
            <a:spLocks noChangeArrowheads="1"/>
          </p:cNvSpPr>
          <p:nvPr/>
        </p:nvSpPr>
        <p:spPr bwMode="auto">
          <a:xfrm>
            <a:off x="1547813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2012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8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8313" y="188913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Расходы бюджета района на 2012 год</a:t>
            </a:r>
            <a:r>
              <a:rPr lang="ru-RU" sz="24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8</a:t>
            </a:r>
          </a:p>
        </p:txBody>
      </p:sp>
      <p:sp>
        <p:nvSpPr>
          <p:cNvPr id="89092" name="TextBox 19"/>
          <p:cNvSpPr txBox="1">
            <a:spLocks noChangeArrowheads="1"/>
          </p:cNvSpPr>
          <p:nvPr/>
        </p:nvSpPr>
        <p:spPr bwMode="auto">
          <a:xfrm>
            <a:off x="7918450" y="1700213"/>
            <a:ext cx="1225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14" name="Цилиндр 13"/>
          <p:cNvSpPr/>
          <p:nvPr/>
        </p:nvSpPr>
        <p:spPr>
          <a:xfrm>
            <a:off x="1187450" y="2708275"/>
            <a:ext cx="2447925" cy="3022600"/>
          </a:xfrm>
          <a:prstGeom prst="can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250 766,5</a:t>
            </a:r>
          </a:p>
          <a:p>
            <a:pPr algn="ctr">
              <a:defRPr/>
            </a:pPr>
            <a:endParaRPr lang="ru-RU" sz="26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Цилиндр 14"/>
          <p:cNvSpPr/>
          <p:nvPr/>
        </p:nvSpPr>
        <p:spPr>
          <a:xfrm>
            <a:off x="5724525" y="2276475"/>
            <a:ext cx="2447925" cy="3600450"/>
          </a:xfrm>
          <a:prstGeom prst="can">
            <a:avLst/>
          </a:prstGeom>
          <a:gradFill flip="none" rotWithShape="1">
            <a:gsLst>
              <a:gs pos="0">
                <a:srgbClr val="C9987D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3600" b="1">
                <a:solidFill>
                  <a:srgbClr val="002060"/>
                </a:solidFill>
                <a:latin typeface="Times New Roman" pitchFamily="18" charset="0"/>
              </a:rPr>
              <a:t>275 859,9</a:t>
            </a:r>
          </a:p>
          <a:p>
            <a:pPr>
              <a:spcBef>
                <a:spcPct val="20000"/>
              </a:spcBef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8" name="Рисунок 17" descr="j043980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400000">
            <a:off x="3419475" y="2781300"/>
            <a:ext cx="2752725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13"/>
          <p:cNvSpPr txBox="1">
            <a:spLocks noChangeArrowheads="1"/>
          </p:cNvSpPr>
          <p:nvPr/>
        </p:nvSpPr>
        <p:spPr bwMode="auto">
          <a:xfrm rot="-2400000">
            <a:off x="3635375" y="1989138"/>
            <a:ext cx="1606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25 093,4</a:t>
            </a:r>
          </a:p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10,0%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2319338" y="5980113"/>
            <a:ext cx="982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2011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6084888" y="6092825"/>
            <a:ext cx="10048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5" grpId="0" animBg="1"/>
      <p:bldP spid="19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8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55650" y="260350"/>
            <a:ext cx="78136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0120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9</a:t>
            </a:r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241300" y="2133600"/>
          <a:ext cx="8902700" cy="4140200"/>
        </p:xfrm>
        <a:graphic>
          <a:graphicData uri="http://schemas.openxmlformats.org/presentationml/2006/ole">
            <p:oleObj spid="_x0000_s90117" name="Диаграмма" r:id="rId4" imgW="8143951" imgH="3791102" progId="Excel.Chart.8">
              <p:embed/>
            </p:oleObj>
          </a:graphicData>
        </a:graphic>
      </p:graphicFrame>
      <p:sp>
        <p:nvSpPr>
          <p:cNvPr id="90121" name="Rectangle 11"/>
          <p:cNvSpPr>
            <a:spLocks noChangeArrowheads="1"/>
          </p:cNvSpPr>
          <p:nvPr/>
        </p:nvSpPr>
        <p:spPr bwMode="auto">
          <a:xfrm>
            <a:off x="250825" y="404813"/>
            <a:ext cx="82089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Структура расходов бюджета  муниципального района Нуримановский район РБ на 2012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23850" y="214313"/>
            <a:ext cx="8424863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При определении предельных объемов бюджетных </a:t>
            </a:r>
          </a:p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ассигнований для главных распорядителей средств </a:t>
            </a:r>
          </a:p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бюджета района в первую очередь была осуществлена </a:t>
            </a:r>
          </a:p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корректировка базовых показателей: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10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179388" y="2060575"/>
            <a:ext cx="8713787" cy="230505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- в сторону уменьшения:</a:t>
            </a:r>
          </a:p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      на суммы расходов, передаваемых на уровень республиканского бюджета (учреждения здравоохранения);</a:t>
            </a:r>
          </a:p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      на суммы расходов по начислениям на оплату труда в связи со снижением страховых тарифов на заработную плату  с 01 января 2012 года с 34,2 до 30,2%.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179388" y="4797425"/>
            <a:ext cx="8640762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FFFFCC"/>
                </a:solidFill>
                <a:latin typeface="Times New Roman" pitchFamily="18" charset="0"/>
              </a:rPr>
              <a:t>- в сторону увеличения на суммы индексация отдельных видов расходов бюджета района.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812087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подходы при формировании расходов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бюджета на 2012 год</a:t>
            </a:r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11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179388" y="1052513"/>
            <a:ext cx="8640762" cy="15128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>
                <a:solidFill>
                  <a:schemeClr val="bg2"/>
                </a:solidFill>
              </a:rPr>
              <a:t>Расчет расходов на оплату труда произведен с учетом индексации фондов оплаты труда работников бюджетной сферы более чем на 20 % к уровню 2011 г., которая позволит обеспечить 15-ти % рост среднемесячной з/п одного работника с учетом внебюджетных источников, сокращения неэффективных расходов и проведения оптимизационных мероприятий.</a:t>
            </a:r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179388" y="2781300"/>
            <a:ext cx="8640762" cy="13684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lvl="1" algn="ctr"/>
            <a:r>
              <a:rPr lang="ru-RU">
                <a:solidFill>
                  <a:schemeClr val="bg2"/>
                </a:solidFill>
              </a:rPr>
              <a:t>Индексация отдельных видов расходов бюджета района произведена с учетом следующих коэффициентов:</a:t>
            </a:r>
          </a:p>
          <a:p>
            <a:pPr lvl="1"/>
            <a:r>
              <a:rPr lang="ru-RU">
                <a:solidFill>
                  <a:schemeClr val="bg2"/>
                </a:solidFill>
              </a:rPr>
              <a:t>- на текущую оплату коммунальных услуг -  13%;</a:t>
            </a:r>
          </a:p>
          <a:p>
            <a:pPr lvl="1"/>
            <a:r>
              <a:rPr lang="ru-RU">
                <a:solidFill>
                  <a:schemeClr val="bg2"/>
                </a:solidFill>
              </a:rPr>
              <a:t>- на приобретение продуктов питания – 20%;</a:t>
            </a:r>
          </a:p>
          <a:p>
            <a:pPr lvl="1"/>
            <a:r>
              <a:rPr lang="ru-RU">
                <a:solidFill>
                  <a:schemeClr val="bg2"/>
                </a:solidFill>
              </a:rPr>
              <a:t>-  медикаментов – 10%.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179388" y="4292600"/>
            <a:ext cx="8640762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>
                <a:solidFill>
                  <a:schemeClr val="bg2"/>
                </a:solidFill>
              </a:rPr>
              <a:t>Расходы на исполнение публичных нормативных обязательств рассчитаны нормативным методом исходя из прогнозируемой численности потребителей и  установленных размеров выплат.</a:t>
            </a:r>
          </a:p>
        </p:txBody>
      </p:sp>
      <p:sp>
        <p:nvSpPr>
          <p:cNvPr id="2" name="AutoShape 9"/>
          <p:cNvSpPr>
            <a:spLocks noChangeArrowheads="1"/>
          </p:cNvSpPr>
          <p:nvPr/>
        </p:nvSpPr>
        <p:spPr bwMode="auto">
          <a:xfrm>
            <a:off x="179388" y="5661025"/>
            <a:ext cx="8640762" cy="8636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>
                <a:solidFill>
                  <a:schemeClr val="bg2"/>
                </a:solidFill>
              </a:rPr>
              <a:t>Расходы на содержание органов местного самоуправления увеличились в связи с созданием с 1 января 2012г. финансового управления администрации муниципального района.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4" grpId="0" animBg="1"/>
      <p:bldP spid="20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5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12</a:t>
            </a:r>
          </a:p>
        </p:txBody>
      </p:sp>
      <p:sp>
        <p:nvSpPr>
          <p:cNvPr id="92164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940425" y="4724400"/>
            <a:ext cx="2447925" cy="11525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940425" y="1700213"/>
            <a:ext cx="2376488" cy="792162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144,8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628775"/>
            <a:ext cx="5724525" cy="9366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"Развитие автомобильных дорог Республики Башкортостан (2010-2015 годы)"</a:t>
            </a:r>
            <a:r>
              <a:rPr lang="ru-RU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852738"/>
            <a:ext cx="5724525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«Развитие субъектов малого и среднего предпринимательства в муниципальном районе Нуримановский район Республики Башкортостан»</a:t>
            </a:r>
            <a:r>
              <a:rPr lang="ru-RU">
                <a:solidFill>
                  <a:schemeClr val="bg2"/>
                </a:solidFill>
              </a:rPr>
              <a:t> </a:t>
            </a:r>
            <a:r>
              <a:rPr lang="ru-RU" sz="1600" b="1">
                <a:solidFill>
                  <a:schemeClr val="bg2"/>
                </a:solidFill>
                <a:cs typeface="Arial" charset="0"/>
              </a:rPr>
              <a:t> 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867400" y="2997200"/>
            <a:ext cx="2520950" cy="8636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92170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  </a:t>
            </a:r>
            <a:r>
              <a:rPr lang="ru-RU" sz="3600" b="1">
                <a:solidFill>
                  <a:schemeClr val="bg1"/>
                </a:solidFill>
              </a:rPr>
              <a:t>844,8</a:t>
            </a:r>
            <a:endParaRPr lang="ru-RU" sz="3600" b="1"/>
          </a:p>
        </p:txBody>
      </p:sp>
      <p:sp>
        <p:nvSpPr>
          <p:cNvPr id="92171" name="Rectangle 18"/>
          <p:cNvSpPr>
            <a:spLocks noChangeArrowheads="1"/>
          </p:cNvSpPr>
          <p:nvPr/>
        </p:nvSpPr>
        <p:spPr bwMode="auto">
          <a:xfrm>
            <a:off x="323850" y="188913"/>
            <a:ext cx="7561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Софинансирование республиканских целевых 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программ из бюджета муниципального 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района на 2012 год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4221163"/>
            <a:ext cx="5724525" cy="19446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«Обеспечение территории Республики Башкортостан документами территориального планирования на 2009-2014 годы»  и Муниципальной целевой программы «Обеспечение территории муниципального района документами территориального планирования на 2010-2014 годы»</a:t>
            </a:r>
            <a:r>
              <a:rPr lang="ru-RU">
                <a:solidFill>
                  <a:schemeClr val="bg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5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812087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направления бюджетной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и налоговой политики  района на 2012 год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1.1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468313" y="1341438"/>
            <a:ext cx="8351837" cy="7191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развитие налогового потенциала на территории района, формирование благоприятных условий для занятости населения</a:t>
            </a: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468313" y="2133600"/>
            <a:ext cx="8351837" cy="50323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-обеспечение сбалансированности и устойчивости бюджета района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468313" y="2708275"/>
            <a:ext cx="8351837" cy="10810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безусловное и полное исполнение действующих расходных обязательств, повышение эффективности бюджетных расходов, доступности и качества бюджетных услуг</a:t>
            </a: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468313" y="3860800"/>
            <a:ext cx="8351837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создание условий для исполнения органами местного самоуправления закрепленных за ними полномочий, в том числе за счет стимулирования развития налогового потенциала территорий</a:t>
            </a:r>
          </a:p>
        </p:txBody>
      </p:sp>
      <p:sp>
        <p:nvSpPr>
          <p:cNvPr id="35" name="AutoShape 9"/>
          <p:cNvSpPr>
            <a:spLocks noChangeArrowheads="1"/>
          </p:cNvSpPr>
          <p:nvPr/>
        </p:nvSpPr>
        <p:spPr bwMode="auto">
          <a:xfrm>
            <a:off x="468313" y="5157788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lvl="1" algn="ctr"/>
            <a:r>
              <a:rPr lang="ru-RU" sz="2000">
                <a:solidFill>
                  <a:schemeClr val="bg2"/>
                </a:solidFill>
              </a:rPr>
              <a:t>- повышение эффективности распределения бюджетных средств, ответственного подхода к принятию новых расходных обязательств с учетом их социально-экономической значимости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3" grpId="0" animBg="1"/>
      <p:bldP spid="20" grpId="0" animBg="1"/>
      <p:bldP spid="21" grpId="0" animBg="1"/>
      <p:bldP spid="3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116013" y="0"/>
            <a:ext cx="7812087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расходов бюджета 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района  на 2012 год</a:t>
            </a:r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13</a:t>
            </a:r>
          </a:p>
        </p:txBody>
      </p:sp>
      <p:sp>
        <p:nvSpPr>
          <p:cNvPr id="93188" name="TextBox 14"/>
          <p:cNvSpPr txBox="1">
            <a:spLocks noChangeArrowheads="1"/>
          </p:cNvSpPr>
          <p:nvPr/>
        </p:nvSpPr>
        <p:spPr bwMode="auto">
          <a:xfrm>
            <a:off x="7918450" y="765175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93253" name="Group 69"/>
          <p:cNvGraphicFramePr>
            <a:graphicFrameLocks noGrp="1"/>
          </p:cNvGraphicFramePr>
          <p:nvPr/>
        </p:nvGraphicFramePr>
        <p:xfrm>
          <a:off x="0" y="1268413"/>
          <a:ext cx="9144000" cy="5113337"/>
        </p:xfrm>
        <a:graphic>
          <a:graphicData uri="http://schemas.openxmlformats.org/drawingml/2006/table">
            <a:tbl>
              <a:tblPr/>
              <a:tblGrid>
                <a:gridCol w="3876675"/>
                <a:gridCol w="1370013"/>
                <a:gridCol w="1292225"/>
                <a:gridCol w="1444625"/>
                <a:gridCol w="836612"/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Показатель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Отклоне-ние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экономика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Общегосударственные вопросы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16 906,9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28 990,7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12 083,8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Образование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152 891,5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176 431,7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23 540,2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безопасность и правоохранительная деятельность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1121,3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Социальная политика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19 388,4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21 628,5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2 240,1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Культура, кинематография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17 898,9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19 829,7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оборона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1 240,5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1 205,2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4 662,4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4662,4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0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14</a:t>
            </a:r>
          </a:p>
        </p:txBody>
      </p:sp>
      <p:grpSp>
        <p:nvGrpSpPr>
          <p:cNvPr id="94212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6222" y="206838"/>
            <a:ext cx="8298220" cy="599721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706 Администрация района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34768,8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94311" name="Group 103"/>
          <p:cNvGraphicFramePr>
            <a:graphicFrameLocks noGrp="1"/>
          </p:cNvGraphicFramePr>
          <p:nvPr/>
        </p:nvGraphicFramePr>
        <p:xfrm>
          <a:off x="250825" y="908050"/>
          <a:ext cx="8280400" cy="5835650"/>
        </p:xfrm>
        <a:graphic>
          <a:graphicData uri="http://schemas.openxmlformats.org/drawingml/2006/table">
            <a:tbl>
              <a:tblPr/>
              <a:tblGrid>
                <a:gridCol w="419100"/>
                <a:gridCol w="3325813"/>
                <a:gridCol w="1222375"/>
                <a:gridCol w="1639887"/>
                <a:gridCol w="16732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Утвержд. бюджет на 2011 тыс. руб.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2012 тыс.руб.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района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15 142,6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19 468,6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ЕДДС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1 121,3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«Нуримановский ИКЦ»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1 517,1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405,7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Муницип. программы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жилыми помещениями детей-сирот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4 662,4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4,7 раза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ДЮСШ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2 567,0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2 584,9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ТСМЦ «Нуриман»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527,5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Пенсионное и социальное обеспечение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1 131,0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1 503,4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и др. вопросы в области национальной экономики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1 240,5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1 205,2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497,0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706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23 171,0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34 768,8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6259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15</a:t>
            </a:r>
          </a:p>
        </p:txBody>
      </p:sp>
      <p:grpSp>
        <p:nvGrpSpPr>
          <p:cNvPr id="96260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7024" y="658051"/>
            <a:ext cx="8229602" cy="1142999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730 Совет муниципального района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1 850,8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96342" name="Group 86"/>
          <p:cNvGraphicFramePr>
            <a:graphicFrameLocks noGrp="1"/>
          </p:cNvGraphicFramePr>
          <p:nvPr/>
        </p:nvGraphicFramePr>
        <p:xfrm>
          <a:off x="250825" y="2060575"/>
          <a:ext cx="8280400" cy="2089150"/>
        </p:xfrm>
        <a:graphic>
          <a:graphicData uri="http://schemas.openxmlformats.org/drawingml/2006/table">
            <a:tbl>
              <a:tblPr/>
              <a:tblGrid>
                <a:gridCol w="419100"/>
                <a:gridCol w="2908300"/>
                <a:gridCol w="1639888"/>
                <a:gridCol w="1639887"/>
                <a:gridCol w="1673225"/>
              </a:tblGrid>
              <a:tr h="1114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Утвержд. бюджет на 2011 тыс. руб.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2012 тыс.руб.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 муниципального района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1 234,3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1 850,8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730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1 234,3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1 850,8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8307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16</a:t>
            </a:r>
          </a:p>
        </p:txBody>
      </p:sp>
      <p:grpSp>
        <p:nvGrpSpPr>
          <p:cNvPr id="98308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6347" y="433240"/>
            <a:ext cx="8488481" cy="951088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756 Отдел культуры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23 612,3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98378" name="Group 74"/>
          <p:cNvGraphicFramePr>
            <a:graphicFrameLocks noGrp="1"/>
          </p:cNvGraphicFramePr>
          <p:nvPr/>
        </p:nvGraphicFramePr>
        <p:xfrm>
          <a:off x="250825" y="1484313"/>
          <a:ext cx="8497888" cy="4570412"/>
        </p:xfrm>
        <a:graphic>
          <a:graphicData uri="http://schemas.openxmlformats.org/drawingml/2006/table">
            <a:tbl>
              <a:tblPr/>
              <a:tblGrid>
                <a:gridCol w="430213"/>
                <a:gridCol w="2984500"/>
                <a:gridCol w="1682750"/>
                <a:gridCol w="1682750"/>
                <a:gridCol w="1717675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Утвержд. бюджет на 2011 тыс. руб.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2012 тыс.руб.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 клубная система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10 880,0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12 057,5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библиотечная система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5 917,0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бухгалтерия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604,1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Детская школа искусств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3 264,8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3 782,6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Книжный фонд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-23,1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Муниципальные программы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375,8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 по женсовету и совету ветеранов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756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21 163,7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23 612,3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17</a:t>
            </a:r>
          </a:p>
        </p:txBody>
      </p:sp>
      <p:grpSp>
        <p:nvGrpSpPr>
          <p:cNvPr id="100356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6997" y="363700"/>
            <a:ext cx="8560219" cy="1014588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775 Отдел образования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189 448,0 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тыс.руб. </a:t>
            </a:r>
          </a:p>
        </p:txBody>
      </p:sp>
      <p:graphicFrame>
        <p:nvGraphicFramePr>
          <p:cNvPr id="100426" name="Group 74"/>
          <p:cNvGraphicFramePr>
            <a:graphicFrameLocks noGrp="1"/>
          </p:cNvGraphicFramePr>
          <p:nvPr/>
        </p:nvGraphicFramePr>
        <p:xfrm>
          <a:off x="250825" y="1484313"/>
          <a:ext cx="8569325" cy="5176837"/>
        </p:xfrm>
        <a:graphic>
          <a:graphicData uri="http://schemas.openxmlformats.org/drawingml/2006/table">
            <a:tbl>
              <a:tblPr/>
              <a:tblGrid>
                <a:gridCol w="433388"/>
                <a:gridCol w="3240087"/>
                <a:gridCol w="1655763"/>
                <a:gridCol w="1728787"/>
                <a:gridCol w="1511300"/>
              </a:tblGrid>
              <a:tr h="865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Утвержд. бюджет на 2011 тыс. руб.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2012 тыс.руб.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дошкольным автономным учреждениям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19 919,6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22 625,6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Субсидии бюджетным учреждениям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118 446,4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135 800,7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Профессиональная подготовка, переподготовка и повышение квалификации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-43,2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4 741,2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4 895,0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бухгалтерия, информационно-методический центр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5 779,6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5 951,6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4 156,5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5 135,6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14 100,9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14 989,5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775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167 232,2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189 448,0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2403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18</a:t>
            </a:r>
          </a:p>
        </p:txBody>
      </p:sp>
      <p:grpSp>
        <p:nvGrpSpPr>
          <p:cNvPr id="102404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7334" y="583438"/>
            <a:ext cx="8418304" cy="1142999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792 Финансовое управление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26 180,0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102455" name="Group 55"/>
          <p:cNvGraphicFramePr>
            <a:graphicFrameLocks noGrp="1"/>
          </p:cNvGraphicFramePr>
          <p:nvPr/>
        </p:nvGraphicFramePr>
        <p:xfrm>
          <a:off x="250825" y="2133600"/>
          <a:ext cx="8424863" cy="3619500"/>
        </p:xfrm>
        <a:graphic>
          <a:graphicData uri="http://schemas.openxmlformats.org/drawingml/2006/table">
            <a:tbl>
              <a:tblPr/>
              <a:tblGrid>
                <a:gridCol w="427038"/>
                <a:gridCol w="2959100"/>
                <a:gridCol w="1668462"/>
                <a:gridCol w="1668463"/>
                <a:gridCol w="1701800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Утвержд. бюджет на 2011 тыс. руб.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2012 тыс.руб.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управление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4 738,3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Дотация сельским поселениям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18 508,7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из бюджета РБ на софинансирование бюджетных обязательств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2403,0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Резервный фонд администрации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792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26 180,0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4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802798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19.1</a:t>
            </a:r>
          </a:p>
        </p:txBody>
      </p:sp>
      <p:sp>
        <p:nvSpPr>
          <p:cNvPr id="104452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6300788" y="4365625"/>
            <a:ext cx="2087562" cy="93503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110,0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6156325" y="1628775"/>
            <a:ext cx="2087563" cy="9366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73,7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557338"/>
            <a:ext cx="5867400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«Профильный спортивно-туристический лагерь для лучших спортсменов района, неоднократно защищавших честь района на республиканских и международных соревнованиях на 2009-2012 годы»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852738"/>
            <a:ext cx="5867400" cy="14398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«Профильный спортивно-оздоровительный лагерь «Поворот» для детей, состоящих на внутришкольном учете и учете в КДН, детей из неблагополучных, малообеспеченных и многодетных семей на 2009-2012 годы»</a:t>
            </a:r>
            <a:r>
              <a:rPr lang="ru-RU" sz="1600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4437063"/>
            <a:ext cx="5867400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«Развитие национальной спортивной борьбы курэш в муниципальном районе Нуримановский район Республики Башкортостан на 2009-2012 годы»</a:t>
            </a:r>
            <a:r>
              <a:rPr lang="ru-RU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6227763" y="2924175"/>
            <a:ext cx="2089150" cy="9366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100,1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6372225" y="5734050"/>
            <a:ext cx="2016125" cy="93503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192,0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04460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562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2 326,4</a:t>
            </a:r>
            <a:endParaRPr lang="ru-RU" sz="3600" b="1"/>
          </a:p>
        </p:txBody>
      </p:sp>
      <p:sp>
        <p:nvSpPr>
          <p:cNvPr id="104461" name="Rectangle 18"/>
          <p:cNvSpPr>
            <a:spLocks noChangeArrowheads="1"/>
          </p:cNvSpPr>
          <p:nvPr/>
        </p:nvSpPr>
        <p:spPr bwMode="auto">
          <a:xfrm>
            <a:off x="827088" y="333375"/>
            <a:ext cx="69135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Финансирование муниципальных целевых программ на 2012 год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5661025"/>
            <a:ext cx="5867400" cy="93503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«Развитие хоккея  в муниципальном районе Нуримановский район Республики Башкортостан на 2009-2012 годы»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3" grpId="0" animBg="1"/>
      <p:bldP spid="15" grpId="0" animBg="1"/>
      <p:bldP spid="16" grpId="0" animBg="1"/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8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105475" name="Text Box 4"/>
          <p:cNvSpPr txBox="1">
            <a:spLocks noChangeArrowheads="1"/>
          </p:cNvSpPr>
          <p:nvPr/>
        </p:nvSpPr>
        <p:spPr bwMode="auto">
          <a:xfrm>
            <a:off x="813593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19.2</a:t>
            </a:r>
          </a:p>
        </p:txBody>
      </p:sp>
      <p:sp>
        <p:nvSpPr>
          <p:cNvPr id="105476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6300788" y="3500438"/>
            <a:ext cx="2087562" cy="576262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333,0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6156325" y="908050"/>
            <a:ext cx="2087563" cy="7207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692150"/>
            <a:ext cx="5940425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«Развитие субъектов малого и среднего предпринимательства в муниципальном районе Нуримановский район Республики Башкортостан»</a:t>
            </a:r>
            <a:r>
              <a:rPr lang="ru-RU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1989138"/>
            <a:ext cx="5940425" cy="14398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«По противодействию злоупотреблению наркотиками и их незаконному обороту на территории муниципального района Нуримановский район Республики Башкортостан на 2010-2014 годы</a:t>
            </a:r>
            <a:r>
              <a:rPr lang="ru-RU">
                <a:solidFill>
                  <a:srgbClr val="FFFFCC"/>
                </a:solidFill>
              </a:rPr>
              <a:t>»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3573463"/>
            <a:ext cx="5940425" cy="4318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«Семья» на 2010-2012 годы</a:t>
            </a:r>
            <a:r>
              <a:rPr lang="ru-RU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6227763" y="2276475"/>
            <a:ext cx="20891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6372225" y="4221163"/>
            <a:ext cx="2016125" cy="71913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624,6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05484" name="Rectangle 18"/>
          <p:cNvSpPr>
            <a:spLocks noChangeArrowheads="1"/>
          </p:cNvSpPr>
          <p:nvPr/>
        </p:nvSpPr>
        <p:spPr bwMode="auto">
          <a:xfrm>
            <a:off x="179388" y="188913"/>
            <a:ext cx="828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Финансирование муниципальных целевых программ на 2012 г.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4149725"/>
            <a:ext cx="5940425" cy="7921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«Пожарная безопасность в учреждениях культуры муниципального района Нуримановский район РБ на 2011-2013 годы»</a:t>
            </a:r>
            <a:r>
              <a:rPr lang="ru-RU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0" y="5084763"/>
            <a:ext cx="6011863" cy="79057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«Обеспечение территории муниципального района документами территориального планирования на 2010-2014 годы»</a:t>
            </a:r>
            <a:r>
              <a:rPr lang="ru-RU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4" name="Oval 18"/>
          <p:cNvSpPr>
            <a:spLocks noChangeArrowheads="1"/>
          </p:cNvSpPr>
          <p:nvPr>
            <p:custDataLst>
              <p:tags r:id="rId5"/>
            </p:custDataLst>
          </p:nvPr>
        </p:nvSpPr>
        <p:spPr bwMode="blackWhite">
          <a:xfrm>
            <a:off x="6300788" y="5084763"/>
            <a:ext cx="2016125" cy="71913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0" y="5949950"/>
            <a:ext cx="6011863" cy="79057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«Развитие библиотечного дела в муниципальном районе Нуримановский район Республики Башкортостан на 2010-2014 годы» </a:t>
            </a:r>
          </a:p>
        </p:txBody>
      </p:sp>
      <p:sp>
        <p:nvSpPr>
          <p:cNvPr id="6" name="Oval 18"/>
          <p:cNvSpPr>
            <a:spLocks noChangeArrowheads="1"/>
          </p:cNvSpPr>
          <p:nvPr>
            <p:custDataLst>
              <p:tags r:id="rId6"/>
            </p:custDataLst>
          </p:nvPr>
        </p:nvSpPr>
        <p:spPr bwMode="blackWhite">
          <a:xfrm>
            <a:off x="6372225" y="6021388"/>
            <a:ext cx="2016125" cy="7207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153,0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3" grpId="0" animBg="1"/>
      <p:bldP spid="15" grpId="0" animBg="1"/>
      <p:bldP spid="16" grpId="0" animBg="1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68313" y="0"/>
            <a:ext cx="80645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Проект Республиканской адресной инвестиционной 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программы района на 2012 год </a:t>
            </a:r>
          </a:p>
        </p:txBody>
      </p:sp>
      <p:sp>
        <p:nvSpPr>
          <p:cNvPr id="106499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20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0" y="1412875"/>
            <a:ext cx="7380288" cy="3603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Завершение строительства хозяйственного блока МУЗ Нуримановская ЦРБ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>
            <a:off x="0" y="1844675"/>
            <a:ext cx="7380288" cy="5762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здания муниципального образовательного учреждения </a:t>
            </a:r>
          </a:p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средней общеобразовательной школы на 260 мест и детского сада на 110 мест</a:t>
            </a:r>
            <a:r>
              <a:rPr lang="ru-RU" sz="160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0" y="2492375"/>
            <a:ext cx="7380288" cy="5762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Разработка проектно-сметной документации на строительство </a:t>
            </a:r>
          </a:p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детского сада в с. Красная Горка </a:t>
            </a:r>
          </a:p>
        </p:txBody>
      </p:sp>
      <p:sp>
        <p:nvSpPr>
          <p:cNvPr id="30" name="AutoShape 10"/>
          <p:cNvSpPr>
            <a:spLocks noChangeArrowheads="1"/>
          </p:cNvSpPr>
          <p:nvPr/>
        </p:nvSpPr>
        <p:spPr bwMode="auto">
          <a:xfrm>
            <a:off x="0" y="3141663"/>
            <a:ext cx="7380288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социально-культурного центра в деревни Старокулево</a:t>
            </a:r>
            <a:r>
              <a:rPr lang="ru-RU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31" name="AutoShape 10"/>
          <p:cNvSpPr>
            <a:spLocks noChangeArrowheads="1"/>
          </p:cNvSpPr>
          <p:nvPr/>
        </p:nvSpPr>
        <p:spPr bwMode="auto">
          <a:xfrm>
            <a:off x="0" y="3573463"/>
            <a:ext cx="7380288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Реконструкция реабилитационного центра в п. Павловка </a:t>
            </a:r>
            <a:endParaRPr lang="ru-RU" sz="1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utoShape 10"/>
          <p:cNvSpPr>
            <a:spLocks noChangeArrowheads="1"/>
          </p:cNvSpPr>
          <p:nvPr/>
        </p:nvSpPr>
        <p:spPr bwMode="auto">
          <a:xfrm>
            <a:off x="7380288" y="1412875"/>
            <a:ext cx="1439862" cy="3603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1" name="AutoShape 10"/>
          <p:cNvSpPr>
            <a:spLocks noChangeArrowheads="1"/>
          </p:cNvSpPr>
          <p:nvPr/>
        </p:nvSpPr>
        <p:spPr bwMode="auto">
          <a:xfrm>
            <a:off x="7380288" y="1844675"/>
            <a:ext cx="1439862" cy="5762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4" name="AutoShape 10"/>
          <p:cNvSpPr>
            <a:spLocks noChangeArrowheads="1"/>
          </p:cNvSpPr>
          <p:nvPr/>
        </p:nvSpPr>
        <p:spPr bwMode="auto">
          <a:xfrm>
            <a:off x="7380288" y="2492375"/>
            <a:ext cx="1439862" cy="5762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8" name="AutoShape 10"/>
          <p:cNvSpPr>
            <a:spLocks noChangeArrowheads="1"/>
          </p:cNvSpPr>
          <p:nvPr/>
        </p:nvSpPr>
        <p:spPr bwMode="auto">
          <a:xfrm>
            <a:off x="7380288" y="3141663"/>
            <a:ext cx="1439862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" name="AutoShape 10"/>
          <p:cNvSpPr>
            <a:spLocks noChangeArrowheads="1"/>
          </p:cNvSpPr>
          <p:nvPr/>
        </p:nvSpPr>
        <p:spPr bwMode="auto">
          <a:xfrm>
            <a:off x="7380288" y="836613"/>
            <a:ext cx="1439862" cy="5762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Сумма, </a:t>
            </a:r>
          </a:p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млн.руб.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0" y="908050"/>
            <a:ext cx="7380288" cy="433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b="1">
                <a:solidFill>
                  <a:schemeClr val="tx1"/>
                </a:solidFill>
                <a:latin typeface="Times New Roman" pitchFamily="18" charset="0"/>
              </a:rPr>
              <a:t>НАИМЕНОВАНИЕ ОБЪЕКТА</a:t>
            </a: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7380288" y="3573463"/>
            <a:ext cx="1439862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0" y="4005263"/>
            <a:ext cx="7380288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полигона  ТБО в п. Павловка 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0" y="4437063"/>
            <a:ext cx="7380288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компрессорно-насосной станции в п. Павловка</a:t>
            </a:r>
            <a:r>
              <a:rPr lang="ru-RU" sz="160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7380288" y="4005263"/>
            <a:ext cx="1441450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7380288" y="4437063"/>
            <a:ext cx="1441450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0" y="4868863"/>
            <a:ext cx="7380288" cy="5762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Установка электролиний для электроснабжения северо-восточного</a:t>
            </a:r>
          </a:p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 микрорайона с. Красная Горка 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0" y="5516563"/>
            <a:ext cx="7380288" cy="504825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водопровода для обеспечения водоснабжения северо-</a:t>
            </a:r>
          </a:p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восточного микрорайона с. Красная Горка</a:t>
            </a:r>
            <a:r>
              <a:rPr lang="ru-RU" sz="160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0" y="6092825"/>
            <a:ext cx="7380288" cy="3603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Строительство дороги Байкал-Юрмаш</a:t>
            </a:r>
            <a:r>
              <a:rPr lang="ru-RU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7380288" y="6497638"/>
            <a:ext cx="1441450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237,9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7380288" y="4868863"/>
            <a:ext cx="1441450" cy="5762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7380288" y="5516563"/>
            <a:ext cx="1441450" cy="504825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8,9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7380288" y="6092825"/>
            <a:ext cx="1441450" cy="36036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115000"/>
              </a:lnSpc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18,0</a:t>
            </a:r>
            <a:endParaRPr lang="ru-RU" sz="16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>
            <a:off x="0" y="6497638"/>
            <a:ext cx="7380288" cy="36036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115000"/>
              </a:lnSpc>
              <a:defRPr/>
            </a:pPr>
            <a:r>
              <a:rPr lang="ru-RU" b="1">
                <a:solidFill>
                  <a:schemeClr val="tx1"/>
                </a:solidFill>
                <a:latin typeface="Times New Roman" pitchFamily="18" charset="0"/>
              </a:rPr>
              <a:t>ИТОГО</a:t>
            </a:r>
            <a:r>
              <a:rPr lang="ru-RU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0"/>
                            </p:stCondLst>
                            <p:childTnLst>
                              <p:par>
                                <p:cTn id="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0"/>
                            </p:stCondLst>
                            <p:childTnLst>
                              <p:par>
                                <p:cTn id="9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9500"/>
                            </p:stCondLst>
                            <p:childTnLst>
                              <p:par>
                                <p:cTn id="18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9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1500"/>
                            </p:stCondLst>
                            <p:childTnLst>
                              <p:par>
                                <p:cTn id="20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2000"/>
                            </p:stCondLst>
                            <p:childTnLst>
                              <p:par>
                                <p:cTn id="2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2500"/>
                            </p:stCondLst>
                            <p:childTnLst>
                              <p:par>
                                <p:cTn id="2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3500"/>
                            </p:stCondLst>
                            <p:childTnLst>
                              <p:par>
                                <p:cTn id="2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4000"/>
                            </p:stCondLst>
                            <p:childTnLst>
                              <p:par>
                                <p:cTn id="2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4500"/>
                            </p:stCondLst>
                            <p:childTnLst>
                              <p:par>
                                <p:cTn id="2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5500"/>
                            </p:stCondLst>
                            <p:childTnLst>
                              <p:par>
                                <p:cTn id="2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6500"/>
                            </p:stCondLst>
                            <p:childTnLst>
                              <p:par>
                                <p:cTn id="2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7000"/>
                            </p:stCondLst>
                            <p:childTnLst>
                              <p:par>
                                <p:cTn id="2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7500"/>
                            </p:stCondLst>
                            <p:childTnLst>
                              <p:par>
                                <p:cTn id="2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2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8500"/>
                            </p:stCondLst>
                            <p:childTnLst>
                              <p:par>
                                <p:cTn id="2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500"/>
                            </p:stCondLst>
                            <p:childTnLst>
                              <p:par>
                                <p:cTn id="2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30500"/>
                            </p:stCondLst>
                            <p:childTnLst>
                              <p:par>
                                <p:cTn id="2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31000"/>
                            </p:stCondLst>
                            <p:childTnLst>
                              <p:par>
                                <p:cTn id="29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31500"/>
                            </p:stCondLst>
                            <p:childTnLst>
                              <p:par>
                                <p:cTn id="2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32000"/>
                            </p:stCondLst>
                            <p:childTnLst>
                              <p:par>
                                <p:cTn id="30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32500"/>
                            </p:stCondLst>
                            <p:childTnLst>
                              <p:par>
                                <p:cTn id="30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33000"/>
                            </p:stCondLst>
                            <p:childTnLst>
                              <p:par>
                                <p:cTn id="3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33500"/>
                            </p:stCondLst>
                            <p:childTnLst>
                              <p:par>
                                <p:cTn id="3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34000"/>
                            </p:stCondLst>
                            <p:childTnLst>
                              <p:par>
                                <p:cTn id="3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34500"/>
                            </p:stCondLst>
                            <p:childTnLst>
                              <p:par>
                                <p:cTn id="3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35000"/>
                            </p:stCondLst>
                            <p:childTnLst>
                              <p:par>
                                <p:cTn id="3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35500"/>
                            </p:stCondLst>
                            <p:childTnLst>
                              <p:par>
                                <p:cTn id="3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36000"/>
                            </p:stCondLst>
                            <p:childTnLst>
                              <p:par>
                                <p:cTn id="3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36500"/>
                            </p:stCondLst>
                            <p:childTnLst>
                              <p:par>
                                <p:cTn id="3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37000"/>
                            </p:stCondLst>
                            <p:childTnLst>
                              <p:par>
                                <p:cTn id="3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37500"/>
                            </p:stCondLst>
                            <p:childTnLst>
                              <p:par>
                                <p:cTn id="3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38000"/>
                            </p:stCondLst>
                            <p:childTnLst>
                              <p:par>
                                <p:cTn id="3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38500"/>
                            </p:stCondLst>
                            <p:childTnLst>
                              <p:par>
                                <p:cTn id="3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39000"/>
                            </p:stCondLst>
                            <p:childTnLst>
                              <p:par>
                                <p:cTn id="36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39500"/>
                            </p:stCondLst>
                            <p:childTnLst>
                              <p:par>
                                <p:cTn id="3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40000"/>
                            </p:stCondLst>
                            <p:childTnLst>
                              <p:par>
                                <p:cTn id="3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40500"/>
                            </p:stCondLst>
                            <p:childTnLst>
                              <p:par>
                                <p:cTn id="3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41000"/>
                            </p:stCondLst>
                            <p:childTnLst>
                              <p:par>
                                <p:cTn id="38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12" grpId="0" build="allAtOnce" animBg="1"/>
      <p:bldP spid="14" grpId="0" build="allAtOnce" animBg="1"/>
      <p:bldP spid="17" grpId="0" build="allAtOnce" animBg="1"/>
      <p:bldP spid="30" grpId="0" build="allAtOnce" animBg="1"/>
      <p:bldP spid="31" grpId="0" build="allAtOnce" animBg="1"/>
      <p:bldP spid="38" grpId="0" build="allAtOnce" animBg="1"/>
      <p:bldP spid="41" grpId="0" build="allAtOnce" animBg="1"/>
      <p:bldP spid="44" grpId="0" build="allAtOnce" animBg="1"/>
      <p:bldP spid="48" grpId="0" build="allAtOnce" animBg="1"/>
      <p:bldP spid="2" grpId="0" build="allAtOnce" animBg="1"/>
      <p:bldP spid="3" grpId="0" build="allAtOnce" animBg="1"/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3" grpId="0" build="allAtOnce" animBg="1"/>
      <p:bldP spid="15" grpId="0" build="allAtOnce" animBg="1"/>
      <p:bldP spid="16" grpId="0" build="allAtOnce" animBg="1"/>
      <p:bldP spid="18" grpId="0" build="allAtOnce" animBg="1"/>
      <p:bldP spid="19" grpId="0" build="allAtOnce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2" name="Rectangle 5"/>
          <p:cNvSpPr>
            <a:spLocks noChangeArrowheads="1"/>
          </p:cNvSpPr>
          <p:nvPr/>
        </p:nvSpPr>
        <p:spPr bwMode="auto">
          <a:xfrm>
            <a:off x="0" y="4508500"/>
            <a:ext cx="9144000" cy="992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>
                <a:solidFill>
                  <a:schemeClr val="bg2"/>
                </a:solidFill>
              </a:rPr>
              <a:t>СПАСИБО ЗА ВНИМАНИЕ!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>
          <a:xfrm>
            <a:off x="571500" y="214313"/>
            <a:ext cx="832485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+mj-cs"/>
              </a:rPr>
              <a:t>ДОКЛАД</a:t>
            </a:r>
          </a:p>
        </p:txBody>
      </p:sp>
      <p:sp>
        <p:nvSpPr>
          <p:cNvPr id="107524" name="Прямоугольник 7"/>
          <p:cNvSpPr>
            <a:spLocks noChangeArrowheads="1"/>
          </p:cNvSpPr>
          <p:nvPr/>
        </p:nvSpPr>
        <p:spPr bwMode="auto">
          <a:xfrm>
            <a:off x="1785938" y="1071563"/>
            <a:ext cx="5715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О проекте бюджета района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на 20</a:t>
            </a:r>
            <a:r>
              <a:rPr lang="en-US" sz="2800" b="1">
                <a:solidFill>
                  <a:schemeClr val="bg2"/>
                </a:solidFill>
              </a:rPr>
              <a:t>12</a:t>
            </a:r>
            <a:r>
              <a:rPr lang="ru-RU" sz="2800" b="1">
                <a:solidFill>
                  <a:schemeClr val="bg2"/>
                </a:solidFill>
              </a:rPr>
              <a:t> год</a:t>
            </a:r>
            <a:br>
              <a:rPr lang="ru-RU" sz="2800" b="1">
                <a:solidFill>
                  <a:schemeClr val="bg2"/>
                </a:solidFill>
              </a:rPr>
            </a:br>
            <a:endParaRPr lang="ru-RU" sz="2800" b="1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812087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направления бюджетной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и налоговой политики  района на 2012 год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1.2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468313" y="1052513"/>
            <a:ext cx="8351837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участие исходя из возможностей бюджета района в реализации программ и мероприятий, софинансируемых из федерального и республиканского бюджетов</a:t>
            </a: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468313" y="2205038"/>
            <a:ext cx="8351837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повышение объективности и качества бюджетного планирования на основе муниципальных заданий и нормативов затрат на оказание муниципальных услуг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468313" y="3357563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повышение качества принимаемых целевых программ, отмены неэффективных целевых программ, разработки муниципальных программ в целях перехода на формирование программного бюджета</a:t>
            </a:r>
          </a:p>
        </p:txBody>
      </p:sp>
      <p:sp>
        <p:nvSpPr>
          <p:cNvPr id="35" name="AutoShape 9"/>
          <p:cNvSpPr>
            <a:spLocks noChangeArrowheads="1"/>
          </p:cNvSpPr>
          <p:nvPr/>
        </p:nvSpPr>
        <p:spPr bwMode="auto">
          <a:xfrm>
            <a:off x="468313" y="4652963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lvl="1" algn="ctr"/>
            <a:r>
              <a:rPr lang="ru-RU" sz="2000">
                <a:solidFill>
                  <a:schemeClr val="bg2"/>
                </a:solidFill>
              </a:rPr>
              <a:t>повышение качества финансового менеджмента в отраслевых (функциональных) органах администрации, в том числе за счет стимулирования субъектов бюджетного планирования, показывающих наилучшие результаты</a:t>
            </a: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468313" y="5949950"/>
            <a:ext cx="8351837" cy="6492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продолжение реформы, направленной на совершенствование правового статуса муниципальных учреждений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3" grpId="0" animBg="1"/>
      <p:bldP spid="20" grpId="0" animBg="1"/>
      <p:bldP spid="35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11188" y="333375"/>
            <a:ext cx="81375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Основные параметры бюджета района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на 2012 год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2</a:t>
            </a:r>
          </a:p>
        </p:txBody>
      </p:sp>
      <p:sp>
        <p:nvSpPr>
          <p:cNvPr id="19460" name="TextBox 14"/>
          <p:cNvSpPr txBox="1">
            <a:spLocks noChangeArrowheads="1"/>
          </p:cNvSpPr>
          <p:nvPr/>
        </p:nvSpPr>
        <p:spPr bwMode="auto">
          <a:xfrm>
            <a:off x="7308850" y="1484313"/>
            <a:ext cx="197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</a:rPr>
              <a:t>тыс</a:t>
            </a:r>
            <a:r>
              <a:rPr lang="ru-RU" b="1">
                <a:solidFill>
                  <a:schemeClr val="bg1"/>
                </a:solidFill>
              </a:rPr>
              <a:t>. РУБ.</a:t>
            </a:r>
          </a:p>
        </p:txBody>
      </p:sp>
      <p:graphicFrame>
        <p:nvGraphicFramePr>
          <p:cNvPr id="73822" name="Group 94"/>
          <p:cNvGraphicFramePr>
            <a:graphicFrameLocks noGrp="1"/>
          </p:cNvGraphicFramePr>
          <p:nvPr/>
        </p:nvGraphicFramePr>
        <p:xfrm>
          <a:off x="971550" y="2133600"/>
          <a:ext cx="7561263" cy="2808288"/>
        </p:xfrm>
        <a:graphic>
          <a:graphicData uri="http://schemas.openxmlformats.org/drawingml/2006/table">
            <a:tbl>
              <a:tblPr/>
              <a:tblGrid>
                <a:gridCol w="2495550"/>
                <a:gridCol w="2544763"/>
                <a:gridCol w="2520950"/>
              </a:tblGrid>
              <a:tr h="814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РАСХОДЫ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ДЕФИЦИТ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275 859,9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275 859,9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969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Привлечение заемных средств не планируется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доходов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 бюджета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2 год 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3</a:t>
            </a:r>
          </a:p>
        </p:txBody>
      </p:sp>
      <p:sp>
        <p:nvSpPr>
          <p:cNvPr id="20484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977900" y="838200"/>
          <a:ext cx="7315200" cy="588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336178" y="3121844"/>
            <a:ext cx="3347864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Налоги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201961" y="4054896"/>
            <a:ext cx="2555776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rgbClr val="C0504D">
                  <a:tint val="20000"/>
                </a:srgb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Безвозмездные</a:t>
            </a:r>
          </a:p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поступления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786585" y="1462931"/>
            <a:ext cx="3347864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Неналоговые</a:t>
            </a:r>
          </a:p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Graphic spid="1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39750" y="333375"/>
            <a:ext cx="82089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доходов бюджета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2 год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4</a:t>
            </a:r>
          </a:p>
        </p:txBody>
      </p:sp>
      <p:sp>
        <p:nvSpPr>
          <p:cNvPr id="21508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79936" name="Group 64"/>
          <p:cNvGraphicFramePr>
            <a:graphicFrameLocks noGrp="1"/>
          </p:cNvGraphicFramePr>
          <p:nvPr/>
        </p:nvGraphicFramePr>
        <p:xfrm>
          <a:off x="0" y="3789363"/>
          <a:ext cx="4643438" cy="2343150"/>
        </p:xfrm>
        <a:graphic>
          <a:graphicData uri="http://schemas.openxmlformats.org/drawingml/2006/table">
            <a:tbl>
              <a:tblPr/>
              <a:tblGrid>
                <a:gridCol w="1225550"/>
                <a:gridCol w="1189038"/>
                <a:gridCol w="1189037"/>
                <a:gridCol w="1039813"/>
              </a:tblGrid>
              <a:tr h="4953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и неналоговые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61 765,2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(24,6%)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70 176,7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(25,4%)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8 411,5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940" name="Group 68"/>
          <p:cNvGraphicFramePr>
            <a:graphicFrameLocks noGrp="1"/>
          </p:cNvGraphicFramePr>
          <p:nvPr/>
        </p:nvGraphicFramePr>
        <p:xfrm>
          <a:off x="4716463" y="3789363"/>
          <a:ext cx="4427537" cy="2357437"/>
        </p:xfrm>
        <a:graphic>
          <a:graphicData uri="http://schemas.openxmlformats.org/drawingml/2006/table">
            <a:tbl>
              <a:tblPr/>
              <a:tblGrid>
                <a:gridCol w="1106487"/>
                <a:gridCol w="1108075"/>
                <a:gridCol w="1106488"/>
                <a:gridCol w="1106487"/>
              </a:tblGrid>
              <a:tr h="479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Безвозмездные поступления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189 001,3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(75,4%)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205 683,2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(74,6%)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16681,9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8,8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6" name="AutoShape 26"/>
          <p:cNvSpPr>
            <a:spLocks noChangeArrowheads="1"/>
          </p:cNvSpPr>
          <p:nvPr/>
        </p:nvSpPr>
        <p:spPr bwMode="auto">
          <a:xfrm rot="12682544">
            <a:off x="3784600" y="2925763"/>
            <a:ext cx="2598738" cy="452437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17" name="AutoShape 26"/>
          <p:cNvSpPr>
            <a:spLocks noChangeArrowheads="1"/>
          </p:cNvSpPr>
          <p:nvPr/>
        </p:nvSpPr>
        <p:spPr bwMode="auto">
          <a:xfrm rot="19641064">
            <a:off x="1608138" y="2941638"/>
            <a:ext cx="2600325" cy="452437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graphicFrame>
        <p:nvGraphicFramePr>
          <p:cNvPr id="79942" name="Group 70"/>
          <p:cNvGraphicFramePr>
            <a:graphicFrameLocks noGrp="1"/>
          </p:cNvGraphicFramePr>
          <p:nvPr/>
        </p:nvGraphicFramePr>
        <p:xfrm>
          <a:off x="1524000" y="1397000"/>
          <a:ext cx="6096000" cy="12858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250 766,5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275 859,9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25 093,4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1565" name="TextBox 12"/>
          <p:cNvSpPr txBox="1">
            <a:spLocks noChangeArrowheads="1"/>
          </p:cNvSpPr>
          <p:nvPr/>
        </p:nvSpPr>
        <p:spPr bwMode="auto">
          <a:xfrm>
            <a:off x="7812088" y="2276475"/>
            <a:ext cx="903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10,0%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333375"/>
            <a:ext cx="78120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собственных доходов бюджета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2 год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5</a:t>
            </a:r>
          </a:p>
        </p:txBody>
      </p:sp>
      <p:sp>
        <p:nvSpPr>
          <p:cNvPr id="22532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23616" name="Group 64"/>
          <p:cNvGraphicFramePr>
            <a:graphicFrameLocks noGrp="1"/>
          </p:cNvGraphicFramePr>
          <p:nvPr/>
        </p:nvGraphicFramePr>
        <p:xfrm>
          <a:off x="0" y="3789363"/>
          <a:ext cx="4643438" cy="2016125"/>
        </p:xfrm>
        <a:graphic>
          <a:graphicData uri="http://schemas.openxmlformats.org/drawingml/2006/table">
            <a:tbl>
              <a:tblPr/>
              <a:tblGrid>
                <a:gridCol w="1225550"/>
                <a:gridCol w="1189038"/>
                <a:gridCol w="1189037"/>
                <a:gridCol w="1039813"/>
              </a:tblGrid>
              <a:tr h="4953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57 241,3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66 949,0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9 707,7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620" name="Group 68"/>
          <p:cNvGraphicFramePr>
            <a:graphicFrameLocks noGrp="1"/>
          </p:cNvGraphicFramePr>
          <p:nvPr/>
        </p:nvGraphicFramePr>
        <p:xfrm>
          <a:off x="4716463" y="3789363"/>
          <a:ext cx="4427537" cy="2014537"/>
        </p:xfrm>
        <a:graphic>
          <a:graphicData uri="http://schemas.openxmlformats.org/drawingml/2006/table">
            <a:tbl>
              <a:tblPr/>
              <a:tblGrid>
                <a:gridCol w="1106487"/>
                <a:gridCol w="1108075"/>
                <a:gridCol w="1106488"/>
                <a:gridCol w="1106487"/>
              </a:tblGrid>
              <a:tr h="479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4 523,9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3 227,7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-1296,2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-28,7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6" name="AutoShape 26"/>
          <p:cNvSpPr>
            <a:spLocks noChangeArrowheads="1"/>
          </p:cNvSpPr>
          <p:nvPr/>
        </p:nvSpPr>
        <p:spPr bwMode="auto">
          <a:xfrm rot="12682544">
            <a:off x="3784600" y="2925763"/>
            <a:ext cx="2598738" cy="452437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17" name="AutoShape 26"/>
          <p:cNvSpPr>
            <a:spLocks noChangeArrowheads="1"/>
          </p:cNvSpPr>
          <p:nvPr/>
        </p:nvSpPr>
        <p:spPr bwMode="auto">
          <a:xfrm rot="19641064">
            <a:off x="1608138" y="2941638"/>
            <a:ext cx="2600325" cy="452437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graphicFrame>
        <p:nvGraphicFramePr>
          <p:cNvPr id="80959" name="Group 63"/>
          <p:cNvGraphicFramePr>
            <a:graphicFrameLocks noGrp="1"/>
          </p:cNvGraphicFramePr>
          <p:nvPr/>
        </p:nvGraphicFramePr>
        <p:xfrm>
          <a:off x="1524000" y="1397000"/>
          <a:ext cx="6096000" cy="12858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и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61 765,2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70 176,7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8 411,5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589" name="TextBox 12"/>
          <p:cNvSpPr txBox="1">
            <a:spLocks noChangeArrowheads="1"/>
          </p:cNvSpPr>
          <p:nvPr/>
        </p:nvSpPr>
        <p:spPr bwMode="auto">
          <a:xfrm>
            <a:off x="7812088" y="2276475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13,6%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6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55650" y="260350"/>
            <a:ext cx="78136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81928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6</a:t>
            </a:r>
          </a:p>
        </p:txBody>
      </p:sp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66700" y="2095500"/>
          <a:ext cx="8877300" cy="4114800"/>
        </p:xfrm>
        <a:graphic>
          <a:graphicData uri="http://schemas.openxmlformats.org/presentationml/2006/ole">
            <p:oleObj spid="_x0000_s81925" name="Диаграмма" r:id="rId4" imgW="8115300" imgH="3762451" progId="Excel.Chart.8">
              <p:embed/>
            </p:oleObj>
          </a:graphicData>
        </a:graphic>
      </p:graphicFrame>
      <p:sp>
        <p:nvSpPr>
          <p:cNvPr id="81929" name="Rectangle 11"/>
          <p:cNvSpPr>
            <a:spLocks noChangeArrowheads="1"/>
          </p:cNvSpPr>
          <p:nvPr/>
        </p:nvSpPr>
        <p:spPr bwMode="auto">
          <a:xfrm>
            <a:off x="250825" y="404813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Структура налоговых и неналоговых доходов бюджета  муниципального района Нуримановский район РБ на 2012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7.1</a:t>
            </a:r>
          </a:p>
        </p:txBody>
      </p:sp>
      <p:sp>
        <p:nvSpPr>
          <p:cNvPr id="82948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4932363" y="4221163"/>
            <a:ext cx="3455987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164 894,5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4716463" y="1700213"/>
            <a:ext cx="3600450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34 467,0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4643438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Дотации бюджетам субъектов Российской Федерации и муниципальных образований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852738"/>
            <a:ext cx="4643438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Субсидии бюджетам субъектов Российской Федерации и муниципальных образований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149725"/>
            <a:ext cx="4643438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субъектов Российской Федерации и муниципальных образований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5300663"/>
            <a:ext cx="4643438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Иные межбюджетные трансферты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4787900" y="2924175"/>
            <a:ext cx="3600450" cy="10810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3 161,1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4859338" y="5300663"/>
            <a:ext cx="3600450" cy="1008062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3 160,6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2957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205 683,2</a:t>
            </a:r>
            <a:endParaRPr lang="ru-RU" sz="3600" b="1"/>
          </a:p>
        </p:txBody>
      </p:sp>
      <p:sp>
        <p:nvSpPr>
          <p:cNvPr id="82958" name="Rectangle 18"/>
          <p:cNvSpPr>
            <a:spLocks noChangeArrowheads="1"/>
          </p:cNvSpPr>
          <p:nvPr/>
        </p:nvSpPr>
        <p:spPr bwMode="auto">
          <a:xfrm>
            <a:off x="1547813" y="333375"/>
            <a:ext cx="5219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безвозмездных поступлений в 2012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5095</TotalTime>
  <Words>1905</Words>
  <Application>Microsoft Office PowerPoint</Application>
  <PresentationFormat>Экран (4:3)</PresentationFormat>
  <Paragraphs>556</Paragraphs>
  <Slides>29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Calibri</vt:lpstr>
      <vt:lpstr>Microsoft Sans Serif</vt:lpstr>
      <vt:lpstr>Times New Roman</vt:lpstr>
      <vt:lpstr>Constantia</vt:lpstr>
      <vt:lpstr>Тема Office</vt:lpstr>
      <vt:lpstr>Диаграмма</vt:lpstr>
      <vt:lpstr>Диаграмма Microsoft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496</cp:revision>
  <dcterms:modified xsi:type="dcterms:W3CDTF">2011-12-02T05:00:40Z</dcterms:modified>
</cp:coreProperties>
</file>