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charts/chart3.xml" ContentType="application/vnd.openxmlformats-officedocument.drawingml.chart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tags/tag7.xml" ContentType="application/vnd.openxmlformats-officedocument.presentationml.tags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Default Extension="package" ContentType="application/vnd.openxmlformats-officedocument.package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71" r:id="rId2"/>
    <p:sldId id="402" r:id="rId3"/>
    <p:sldId id="403" r:id="rId4"/>
    <p:sldId id="404" r:id="rId5"/>
    <p:sldId id="406" r:id="rId6"/>
    <p:sldId id="436" r:id="rId7"/>
    <p:sldId id="408" r:id="rId8"/>
    <p:sldId id="409" r:id="rId9"/>
    <p:sldId id="410" r:id="rId10"/>
    <p:sldId id="428" r:id="rId11"/>
    <p:sldId id="437" r:id="rId12"/>
    <p:sldId id="414" r:id="rId13"/>
    <p:sldId id="429" r:id="rId14"/>
    <p:sldId id="430" r:id="rId15"/>
    <p:sldId id="431" r:id="rId16"/>
    <p:sldId id="432" r:id="rId17"/>
    <p:sldId id="416" r:id="rId18"/>
    <p:sldId id="439" r:id="rId19"/>
    <p:sldId id="418" r:id="rId20"/>
    <p:sldId id="441" r:id="rId21"/>
    <p:sldId id="419" r:id="rId22"/>
    <p:sldId id="442" r:id="rId23"/>
    <p:sldId id="421" r:id="rId24"/>
    <p:sldId id="422" r:id="rId25"/>
    <p:sldId id="423" r:id="rId26"/>
    <p:sldId id="424" r:id="rId27"/>
    <p:sldId id="425" r:id="rId28"/>
    <p:sldId id="426" r:id="rId29"/>
    <p:sldId id="427" r:id="rId30"/>
    <p:sldId id="306" r:id="rId31"/>
  </p:sldIdLst>
  <p:sldSz cx="9144000" cy="6858000" type="screen4x3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F6B1"/>
    <a:srgbClr val="99FF99"/>
    <a:srgbClr val="FFFFCC"/>
    <a:srgbClr val="000099"/>
    <a:srgbClr val="FFFF99"/>
    <a:srgbClr val="336699"/>
    <a:srgbClr val="0066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8710" autoAdjust="0"/>
  </p:normalViewPr>
  <p:slideViewPr>
    <p:cSldViewPr>
      <p:cViewPr>
        <p:scale>
          <a:sx n="75" d="100"/>
          <a:sy n="75" d="100"/>
        </p:scale>
        <p:origin x="-972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06" y="-96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1.package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2.package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3.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75"/>
      <c:rotY val="90"/>
      <c:perspective val="30"/>
    </c:view3D>
    <c:plotArea>
      <c:layout>
        <c:manualLayout>
          <c:layoutTarget val="inner"/>
          <c:xMode val="edge"/>
          <c:yMode val="edge"/>
          <c:x val="0.17541613316261262"/>
          <c:y val="0.15711947626841244"/>
          <c:w val="0.53521126760563376"/>
          <c:h val="0.6873977086743049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0000"/>
            </a:solidFill>
          </c:spPr>
          <c:explosion val="10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1.516791639560554E-2"/>
                  <c:y val="2.5581224621648692E-3"/>
                </c:manualLayout>
              </c:layout>
              <c:dLblPos val="bestFit"/>
              <c:showVal val="1"/>
            </c:dLbl>
            <c:dLbl>
              <c:idx val="1"/>
              <c:layout>
                <c:manualLayout>
                  <c:x val="5.2389898607692331E-3"/>
                  <c:y val="-2.0601845739878145E-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1.552639276592808E-2"/>
                  <c:y val="4.5364083121008933E-3"/>
                </c:manualLayout>
              </c:layout>
              <c:dLblPos val="bestFit"/>
              <c:showVal val="1"/>
            </c:dLbl>
            <c:spPr>
              <a:noFill/>
              <a:ln w="24875">
                <a:noFill/>
              </a:ln>
            </c:spPr>
            <c:txPr>
              <a:bodyPr/>
              <a:lstStyle/>
              <a:p>
                <a:pPr>
                  <a:defRPr sz="1974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240243.9</c:v>
                </c:pt>
                <c:pt idx="1">
                  <c:v>71620.5</c:v>
                </c:pt>
                <c:pt idx="2">
                  <c:v>8489.2999999999975</c:v>
                </c:pt>
              </c:numCache>
            </c:numRef>
          </c:val>
        </c:ser>
      </c:pie3DChart>
      <c:spPr>
        <a:noFill/>
        <a:ln w="25391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1403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75"/>
      <c:rotY val="90"/>
      <c:perspective val="30"/>
    </c:view3D>
    <c:plotArea>
      <c:layout>
        <c:manualLayout>
          <c:layoutTarget val="inner"/>
          <c:xMode val="edge"/>
          <c:yMode val="edge"/>
          <c:x val="0.18566392479435959"/>
          <c:y val="0.14937106918238993"/>
          <c:w val="0.52291421856639264"/>
          <c:h val="0.702830188679245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0000"/>
            </a:solidFill>
          </c:spPr>
          <c:explosion val="10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1.0402545232874543E-2"/>
                  <c:y val="2.2726261621436053E-2"/>
                </c:manualLayout>
              </c:layout>
              <c:tx>
                <c:rich>
                  <a:bodyPr/>
                  <a:lstStyle/>
                  <a:p>
                    <a:pPr>
                      <a:defRPr sz="1564" b="0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/>
                      <a:t>252 246,4</a:t>
                    </a:r>
                  </a:p>
                </c:rich>
              </c:tx>
              <c:spPr>
                <a:noFill/>
                <a:ln w="14182">
                  <a:noFill/>
                </a:ln>
              </c:spPr>
              <c:dLblPos val="bestFit"/>
            </c:dLbl>
            <c:dLbl>
              <c:idx val="1"/>
              <c:layout>
                <c:manualLayout>
                  <c:x val="7.0545971476133375E-3"/>
                  <c:y val="-2.7971879656248148E-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-8.9859351154038237E-4"/>
                  <c:y val="-4.0198019982740606E-3"/>
                </c:manualLayout>
              </c:layout>
              <c:dLblPos val="bestFit"/>
              <c:showVal val="1"/>
            </c:dLbl>
            <c:spPr>
              <a:noFill/>
              <a:ln w="14182">
                <a:noFill/>
              </a:ln>
            </c:spPr>
            <c:txPr>
              <a:bodyPr/>
              <a:lstStyle/>
              <a:p>
                <a:pPr>
                  <a:defRPr sz="1568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252246.39999999997</c:v>
                </c:pt>
                <c:pt idx="1">
                  <c:v>79805.8</c:v>
                </c:pt>
                <c:pt idx="2">
                  <c:v>2721.5</c:v>
                </c:pt>
              </c:numCache>
            </c:numRef>
          </c:val>
        </c:ser>
      </c:pie3DChart>
      <c:spPr>
        <a:noFill/>
        <a:ln w="25361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75"/>
      <c:rotY val="90"/>
      <c:perspective val="30"/>
    </c:view3D>
    <c:plotArea>
      <c:layout>
        <c:manualLayout>
          <c:layoutTarget val="inner"/>
          <c:xMode val="edge"/>
          <c:yMode val="edge"/>
          <c:x val="0.18566392479435959"/>
          <c:y val="0.14937106918238993"/>
          <c:w val="0.52291421856639264"/>
          <c:h val="0.702830188679245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FF0000"/>
            </a:solidFill>
          </c:spPr>
          <c:explosion val="10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6.897679409876358E-3"/>
                  <c:y val="1.7456517225619143E-2"/>
                </c:manualLayout>
              </c:layout>
              <c:tx>
                <c:rich>
                  <a:bodyPr/>
                  <a:lstStyle/>
                  <a:p>
                    <a:pPr>
                      <a:defRPr sz="1566" b="0" i="0" u="none" strike="noStrike" baseline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ru-RU"/>
                      <a:t>268 945,3</a:t>
                    </a:r>
                  </a:p>
                </c:rich>
              </c:tx>
              <c:spPr>
                <a:noFill/>
                <a:ln w="14209">
                  <a:noFill/>
                </a:ln>
              </c:spPr>
              <c:dLblPos val="bestFit"/>
            </c:dLbl>
            <c:dLbl>
              <c:idx val="1"/>
              <c:layout>
                <c:manualLayout>
                  <c:x val="6.0622434084678413E-3"/>
                  <c:y val="-2.6560844208226346E-2"/>
                </c:manualLayout>
              </c:layout>
              <c:dLblPos val="bestFit"/>
              <c:showVal val="1"/>
            </c:dLbl>
            <c:dLbl>
              <c:idx val="2"/>
              <c:layout>
                <c:manualLayout>
                  <c:x val="-8.9881117610839643E-4"/>
                  <c:y val="-4.0495187756649466E-3"/>
                </c:manualLayout>
              </c:layout>
              <c:dLblPos val="bestFit"/>
              <c:showVal val="1"/>
            </c:dLbl>
            <c:spPr>
              <a:noFill/>
              <a:ln w="14209">
                <a:noFill/>
              </a:ln>
            </c:spPr>
            <c:txPr>
              <a:bodyPr/>
              <a:lstStyle/>
              <a:p>
                <a:pPr>
                  <a:defRPr sz="1568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268945.3</c:v>
                </c:pt>
                <c:pt idx="1">
                  <c:v>88697</c:v>
                </c:pt>
                <c:pt idx="2">
                  <c:v>2984.5</c:v>
                </c:pt>
              </c:numCache>
            </c:numRef>
          </c:val>
        </c:ser>
      </c:pie3DChart>
      <c:spPr>
        <a:noFill/>
        <a:ln w="25372">
          <a:noFill/>
        </a:ln>
      </c:spPr>
    </c:plotArea>
    <c:plotVisOnly val="1"/>
    <c:dispBlanksAs val="zero"/>
  </c:chart>
  <c:spPr>
    <a:noFill/>
    <a:ln>
      <a:noFill/>
    </a:ln>
  </c:spPr>
  <c:txPr>
    <a:bodyPr/>
    <a:lstStyle/>
    <a:p>
      <a:pPr>
        <a:defRPr sz="801"/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6350" y="0"/>
            <a:ext cx="2917825" cy="493713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8FB665-0929-472B-8668-AB99D4760B6B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0775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63" tIns="45331" rIns="90663" bIns="45331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0237"/>
          </a:xfrm>
          <a:prstGeom prst="rect">
            <a:avLst/>
          </a:prstGeom>
        </p:spPr>
        <p:txBody>
          <a:bodyPr vert="horz" lIns="90663" tIns="45331" rIns="90663" bIns="4533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6350" y="9374188"/>
            <a:ext cx="2917825" cy="493712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4DD8B5C-2D55-4383-86A0-8783D761F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A75727-D350-493C-808B-A2A357EFF703}" type="slidenum">
              <a:rPr lang="de-D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dirty="0"/>
          </a:p>
        </p:txBody>
      </p:sp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17938" y="9378950"/>
            <a:ext cx="29178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24" tIns="44916" rIns="89824" bIns="44916" anchor="b"/>
          <a:lstStyle/>
          <a:p>
            <a:pPr algn="r" defTabSz="896938"/>
            <a:fld id="{8A73500C-E2CA-47A5-8E3D-0C4EB9C32A71}" type="slidenum">
              <a:rPr lang="en-GB" sz="1200">
                <a:latin typeface="Calibri" pitchFamily="34" charset="0"/>
              </a:rPr>
              <a:pPr algn="r" defTabSz="896938"/>
              <a:t>1</a:t>
            </a:fld>
            <a:endParaRPr lang="en-GB" sz="1200">
              <a:latin typeface="Calibri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7125" cy="37036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7888"/>
            <a:ext cx="4938713" cy="4440237"/>
          </a:xfrm>
          <a:noFill/>
        </p:spPr>
        <p:txBody>
          <a:bodyPr wrap="square" lIns="89824" tIns="44916" rIns="89824" bIns="449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05AB0E6-BDD9-495B-80D7-E7D3C5849A86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74BD779-89B5-4C65-B12F-F8E0BF3FB9A4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181EDD1-F1E3-4ED5-A775-15813DD8782B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8D21E6A-56EE-41FC-A54A-B6A3305A54CC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16350" y="9374188"/>
            <a:ext cx="2917825" cy="493712"/>
          </a:xfrm>
          <a:prstGeom prst="rect">
            <a:avLst/>
          </a:prstGeom>
          <a:noFill/>
        </p:spPr>
        <p:txBody>
          <a:bodyPr lIns="90663" tIns="45331" rIns="90663" bIns="45331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0CD2248-D5EC-4F38-B713-89D34DAE2039}" type="slidenum">
              <a:rPr lang="ru-RU" sz="12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 txBox="1">
            <a:spLocks noGrp="1" noChangeArrowheads="1"/>
          </p:cNvSpPr>
          <p:nvPr/>
        </p:nvSpPr>
        <p:spPr bwMode="auto">
          <a:xfrm>
            <a:off x="3816350" y="9374188"/>
            <a:ext cx="2917825" cy="4937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0663" tIns="45331" rIns="90663" bIns="45331" anchor="b"/>
          <a:lstStyle/>
          <a:p>
            <a:pPr algn="r">
              <a:defRPr/>
            </a:pPr>
            <a:fld id="{C3EF9DD1-97DA-4E4B-980E-12608FC28CE9}" type="slidenum">
              <a:rPr lang="de-DE" sz="1200">
                <a:latin typeface="+mn-lt"/>
              </a:rPr>
              <a:pPr algn="r">
                <a:defRPr/>
              </a:pPr>
              <a:t>30</a:t>
            </a:fld>
            <a:endParaRPr lang="de-DE" sz="1200" dirty="0">
              <a:latin typeface="+mn-lt"/>
            </a:endParaRPr>
          </a:p>
        </p:txBody>
      </p:sp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17938" y="9378950"/>
            <a:ext cx="29178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824" tIns="44916" rIns="89824" bIns="44916" anchor="b"/>
          <a:lstStyle/>
          <a:p>
            <a:pPr algn="r" defTabSz="896938"/>
            <a:fld id="{997B03B0-ABF8-47A5-A4C1-41919F495BDA}" type="slidenum">
              <a:rPr lang="en-GB" sz="1200">
                <a:latin typeface="Calibri" pitchFamily="34" charset="0"/>
              </a:rPr>
              <a:pPr algn="r" defTabSz="896938"/>
              <a:t>30</a:t>
            </a:fld>
            <a:endParaRPr lang="en-GB" sz="1200">
              <a:latin typeface="Calibri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01700" y="741363"/>
            <a:ext cx="4937125" cy="37036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8525" y="4687888"/>
            <a:ext cx="4938713" cy="4440237"/>
          </a:xfrm>
          <a:noFill/>
        </p:spPr>
        <p:txBody>
          <a:bodyPr wrap="square" lIns="89824" tIns="44916" rIns="89824" bIns="44916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08F4E-4974-4207-B20C-180ECF1BC325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E220B-8A32-48CE-9AD1-94A378D965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74BAB-FD5B-4435-B236-6B1C76CABAD5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BE51C-3469-4BAD-BE19-2C6303CD2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AA85E-A914-4FFB-A481-A73FAD3F91A1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31889-75AE-4B85-A11E-192E29DBC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FE080-791C-4209-AF59-6972C37077D8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2C4C1-EBD1-40C4-A657-3E823D449B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5721-4EB6-4084-90C6-0B212590002A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C0212-4D5B-49D1-B378-DB0EF14B41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160B8-FB20-41E2-A401-28F09CEF0C24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69208-0334-4BB1-80CC-B6EDBCA44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0D73B-9F3A-4A63-B92D-02984F5F117C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0539-F9D8-458A-8E53-14B278DC36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6A9E2-8505-42B2-82A1-C14DF698DC4A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FCEA0-2205-4266-B175-18CF47B25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169D0-2BE5-4811-A95E-179383CCB1F0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B2C9F-4D35-41E9-B5A2-BDEB2B913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2B48-9728-4D77-AE0A-16E79C0525FE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E3C8F-A320-4F9D-B09D-65ED219D0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A6B8-3752-4F2E-A70A-6D75FEBE8083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63157-E47B-419B-9938-4557154F3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5815A-A6D3-4BCD-B707-105942F75892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C5563-60FF-4977-802C-9881BB3460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BE1208-769F-4768-8E2F-CAAC252E458F}" type="datetimeFigureOut">
              <a:rPr lang="ru-RU"/>
              <a:pPr>
                <a:defRPr/>
              </a:pPr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2BACF2-69C7-49A5-8239-D47CD759D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10" Type="http://schemas.openxmlformats.org/officeDocument/2006/relationships/image" Target="../media/image1.jpeg"/><Relationship Id="rId4" Type="http://schemas.openxmlformats.org/officeDocument/2006/relationships/tags" Target="../tags/tag8.xml"/><Relationship Id="rId9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image" Target="../media/image1.jpe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18"/>
          <p:cNvSpPr>
            <a:spLocks noChangeArrowheads="1"/>
          </p:cNvSpPr>
          <p:nvPr/>
        </p:nvSpPr>
        <p:spPr bwMode="auto">
          <a:xfrm>
            <a:off x="0" y="2060575"/>
            <a:ext cx="91440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>
                <a:solidFill>
                  <a:schemeClr val="bg2"/>
                </a:solidFill>
              </a:rPr>
              <a:t>О проекте бюджета муниципального района Нуримановский район Республики Башкортостан на 20</a:t>
            </a:r>
            <a:r>
              <a:rPr lang="en-US" sz="4000" b="1">
                <a:solidFill>
                  <a:schemeClr val="bg2"/>
                </a:solidFill>
              </a:rPr>
              <a:t>13</a:t>
            </a:r>
            <a:r>
              <a:rPr lang="ru-RU" sz="4000" b="1">
                <a:solidFill>
                  <a:schemeClr val="bg2"/>
                </a:solidFill>
              </a:rPr>
              <a:t> год</a:t>
            </a:r>
            <a:r>
              <a:rPr lang="en-US" sz="4000" b="1">
                <a:solidFill>
                  <a:schemeClr val="bg2"/>
                </a:solidFill>
              </a:rPr>
              <a:t> </a:t>
            </a:r>
            <a:r>
              <a:rPr lang="ru-RU" sz="4000" b="1">
                <a:solidFill>
                  <a:schemeClr val="bg2"/>
                </a:solidFill>
              </a:rPr>
              <a:t>и плановый период 2014 и 2015 годов</a:t>
            </a:r>
            <a:br>
              <a:rPr lang="ru-RU" sz="4000" b="1">
                <a:solidFill>
                  <a:schemeClr val="bg2"/>
                </a:solidFill>
              </a:rPr>
            </a:br>
            <a:endParaRPr lang="ru-RU" sz="4000" b="1">
              <a:solidFill>
                <a:schemeClr val="bg2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5867400"/>
            <a:ext cx="6221413" cy="990600"/>
          </a:xfrm>
        </p:spPr>
        <p:txBody>
          <a:bodyPr/>
          <a:lstStyle/>
          <a:p>
            <a:pPr algn="r">
              <a:lnSpc>
                <a:spcPct val="90000"/>
              </a:lnSpc>
              <a:spcBef>
                <a:spcPct val="0"/>
              </a:spcBef>
            </a:pPr>
            <a:r>
              <a:rPr lang="ru-RU" sz="2000" b="1" smtClean="0">
                <a:solidFill>
                  <a:schemeClr val="bg2"/>
                </a:solidFill>
                <a:latin typeface="Arial" charset="0"/>
              </a:rPr>
              <a:t>Финансовое управление администрации муниципального района Нуримановский район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7.1</a:t>
            </a:r>
          </a:p>
        </p:txBody>
      </p:sp>
      <p:sp>
        <p:nvSpPr>
          <p:cNvPr id="82948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4932363" y="4221163"/>
            <a:ext cx="3455987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161 403,2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4716463" y="1700213"/>
            <a:ext cx="3600450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68 828,4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4643438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Дотации бюджетам субъектов Российской Федерации и муниципальных образований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852738"/>
            <a:ext cx="4643438" cy="11525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Субсидии бюджетам субъектов Российской Федерации и муниципальных образований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149725"/>
            <a:ext cx="4643438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субъектов Российской Федерации и муниципальных образований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5300663"/>
            <a:ext cx="4643438" cy="10810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Иные межбюджетные трансферты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4787900" y="2924175"/>
            <a:ext cx="3600450" cy="10810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4859338" y="5300663"/>
            <a:ext cx="3600450" cy="1008062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8 012,3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2957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240 243,9</a:t>
            </a:r>
            <a:endParaRPr lang="ru-RU" sz="3600" b="1"/>
          </a:p>
        </p:txBody>
      </p:sp>
      <p:sp>
        <p:nvSpPr>
          <p:cNvPr id="82958" name="Rectangle 18"/>
          <p:cNvSpPr>
            <a:spLocks noChangeArrowheads="1"/>
          </p:cNvSpPr>
          <p:nvPr/>
        </p:nvSpPr>
        <p:spPr bwMode="auto">
          <a:xfrm>
            <a:off x="1763713" y="333375"/>
            <a:ext cx="57610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безвозмездных поступлений в 2013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6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10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7.1</a:t>
            </a:r>
          </a:p>
        </p:txBody>
      </p:sp>
      <p:sp>
        <p:nvSpPr>
          <p:cNvPr id="83972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3635375" y="1844675"/>
            <a:ext cx="2663825" cy="11445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66 874,2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844675"/>
            <a:ext cx="3563938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Дотации бюджетам субъектов Российской Федерации и муниципальных образований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3141663"/>
            <a:ext cx="3563938" cy="11525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Субсидии бюджетам субъектов Российской Федерации и муниципальных образований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365625"/>
            <a:ext cx="3563938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субъектов Российской Федерации и муниципальных образований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5516563"/>
            <a:ext cx="3563938" cy="10810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Иные межбюджетные трансферты</a:t>
            </a:r>
          </a:p>
        </p:txBody>
      </p:sp>
      <p:sp>
        <p:nvSpPr>
          <p:cNvPr id="83978" name="TextBox 17"/>
          <p:cNvSpPr txBox="1">
            <a:spLocks noChangeArrowheads="1"/>
          </p:cNvSpPr>
          <p:nvPr/>
        </p:nvSpPr>
        <p:spPr bwMode="auto">
          <a:xfrm>
            <a:off x="2124075" y="1412875"/>
            <a:ext cx="684053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 b="1">
                <a:solidFill>
                  <a:schemeClr val="bg1"/>
                </a:solidFill>
              </a:rPr>
              <a:t>ВСЕГО           252 246,4                268 945,3                </a:t>
            </a:r>
            <a:endParaRPr lang="ru-RU" sz="2500" b="1"/>
          </a:p>
        </p:txBody>
      </p:sp>
      <p:sp>
        <p:nvSpPr>
          <p:cNvPr id="83979" name="Rectangle 18"/>
          <p:cNvSpPr>
            <a:spLocks noChangeArrowheads="1"/>
          </p:cNvSpPr>
          <p:nvPr/>
        </p:nvSpPr>
        <p:spPr bwMode="auto">
          <a:xfrm>
            <a:off x="1763713" y="333375"/>
            <a:ext cx="58324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безвозмездных поступлений в 2014 и 2015 годах</a:t>
            </a:r>
          </a:p>
        </p:txBody>
      </p:sp>
      <p:sp>
        <p:nvSpPr>
          <p:cNvPr id="2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6480175" y="1844675"/>
            <a:ext cx="2663825" cy="11445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72 697,9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6480175" y="3068638"/>
            <a:ext cx="2663825" cy="11445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4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6480175" y="4292600"/>
            <a:ext cx="2663825" cy="11445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186 350,9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5" name="Oval 18"/>
          <p:cNvSpPr>
            <a:spLocks noChangeArrowheads="1"/>
          </p:cNvSpPr>
          <p:nvPr>
            <p:custDataLst>
              <p:tags r:id="rId5"/>
            </p:custDataLst>
          </p:nvPr>
        </p:nvSpPr>
        <p:spPr bwMode="blackWhite">
          <a:xfrm>
            <a:off x="6480175" y="5516563"/>
            <a:ext cx="2663825" cy="11445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7 896,5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6" name="Oval 18"/>
          <p:cNvSpPr>
            <a:spLocks noChangeArrowheads="1"/>
          </p:cNvSpPr>
          <p:nvPr>
            <p:custDataLst>
              <p:tags r:id="rId6"/>
            </p:custDataLst>
          </p:nvPr>
        </p:nvSpPr>
        <p:spPr bwMode="blackWhite">
          <a:xfrm>
            <a:off x="3635375" y="3068638"/>
            <a:ext cx="2663825" cy="11445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7" name="Oval 18"/>
          <p:cNvSpPr>
            <a:spLocks noChangeArrowheads="1"/>
          </p:cNvSpPr>
          <p:nvPr>
            <p:custDataLst>
              <p:tags r:id="rId7"/>
            </p:custDataLst>
          </p:nvPr>
        </p:nvSpPr>
        <p:spPr bwMode="blackWhite">
          <a:xfrm>
            <a:off x="3635375" y="4292600"/>
            <a:ext cx="2663825" cy="11445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175 412,0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" name="Oval 18"/>
          <p:cNvSpPr>
            <a:spLocks noChangeArrowheads="1"/>
          </p:cNvSpPr>
          <p:nvPr>
            <p:custDataLst>
              <p:tags r:id="rId8"/>
            </p:custDataLst>
          </p:nvPr>
        </p:nvSpPr>
        <p:spPr bwMode="blackWhite">
          <a:xfrm>
            <a:off x="3635375" y="5516563"/>
            <a:ext cx="2663825" cy="11445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7 960,2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3987" name="Text Box 23"/>
          <p:cNvSpPr txBox="1">
            <a:spLocks noChangeArrowheads="1"/>
          </p:cNvSpPr>
          <p:nvPr/>
        </p:nvSpPr>
        <p:spPr bwMode="auto">
          <a:xfrm>
            <a:off x="4572000" y="10525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2014 г.</a:t>
            </a:r>
          </a:p>
        </p:txBody>
      </p:sp>
      <p:sp>
        <p:nvSpPr>
          <p:cNvPr id="83988" name="Text Box 24"/>
          <p:cNvSpPr txBox="1">
            <a:spLocks noChangeArrowheads="1"/>
          </p:cNvSpPr>
          <p:nvPr/>
        </p:nvSpPr>
        <p:spPr bwMode="auto">
          <a:xfrm>
            <a:off x="7451725" y="981075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2015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 animBg="1"/>
      <p:bldP spid="30" grpId="0" animBg="1"/>
      <p:bldP spid="11" grpId="0" animBg="1"/>
      <p:bldP spid="12" grpId="0" animBg="1"/>
      <p:bldP spid="13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4995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7.2</a:t>
            </a:r>
          </a:p>
        </p:txBody>
      </p:sp>
      <p:sp>
        <p:nvSpPr>
          <p:cNvPr id="84996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435600" y="4437063"/>
            <a:ext cx="3455988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122 552,8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292725" y="1628775"/>
            <a:ext cx="3600450" cy="10001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1 927,9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076825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</a:rPr>
              <a:t>Субвенции бюджетам муниципальных районов на выплату дотаций бюджетам поселений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565400"/>
            <a:ext cx="5148263" cy="151288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соц. поддержку учащихся муниципальных общеобразовательных учреждений из многодетных малоимущих семей по обеспечению бесплатным питанием и школьной формой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149725"/>
            <a:ext cx="5148263" cy="14398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Субвенции для реализации основных общеобразовательных программ в части финансирования расходов на оплату труда работников, расходов на учебники, технические средства обучения и др.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5734050"/>
            <a:ext cx="5148263" cy="112395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Субвенции на социальную поддержку детей-сирот и детей, оставшихся без попечения родителей в учреждениях образования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364163" y="2924175"/>
            <a:ext cx="3600450" cy="10795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5 986,0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5364163" y="5734050"/>
            <a:ext cx="3600450" cy="85725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64,8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5005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136 634,6</a:t>
            </a:r>
          </a:p>
        </p:txBody>
      </p:sp>
      <p:sp>
        <p:nvSpPr>
          <p:cNvPr id="85006" name="Rectangle 18"/>
          <p:cNvSpPr>
            <a:spLocks noChangeArrowheads="1"/>
          </p:cNvSpPr>
          <p:nvPr/>
        </p:nvSpPr>
        <p:spPr bwMode="auto">
          <a:xfrm>
            <a:off x="1908175" y="333375"/>
            <a:ext cx="5219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субвенции на реализацию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переданных государственных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полномочий в 2013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7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7.3</a:t>
            </a:r>
          </a:p>
        </p:txBody>
      </p:sp>
      <p:sp>
        <p:nvSpPr>
          <p:cNvPr id="86020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688013" y="3500438"/>
            <a:ext cx="3455987" cy="8651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590,3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488,3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образование и обеспечение деятельности комиссий по делам несовершеннолетних и защите их прав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565400"/>
            <a:ext cx="5292725" cy="7921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создание и обеспечение деятельности административных комиссий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3500438"/>
            <a:ext cx="5292725" cy="7921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на организацию и осуществление деятельности по опеке и попечительству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4365625"/>
            <a:ext cx="5219700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Субвенции на организацию и обеспечение отдыха и оздоровление детей за счет средств бюджета РБ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543550" y="24923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104,7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5543550" y="5661025"/>
            <a:ext cx="3600450" cy="64135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898,8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6029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136 634,6</a:t>
            </a:r>
          </a:p>
        </p:txBody>
      </p:sp>
      <p:sp>
        <p:nvSpPr>
          <p:cNvPr id="86030" name="Rectangle 18"/>
          <p:cNvSpPr>
            <a:spLocks noChangeArrowheads="1"/>
          </p:cNvSpPr>
          <p:nvPr/>
        </p:nvSpPr>
        <p:spPr bwMode="auto">
          <a:xfrm>
            <a:off x="1835150" y="333375"/>
            <a:ext cx="52197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Перечень субвенции на реализацию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переданных государственных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полномочий в 2013 году</a:t>
            </a:r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5516563"/>
            <a:ext cx="5219700" cy="10080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Отдых и оздоровление детей-сирот и детей, оставшихся без попечения родителей, за счет средств бюджета РБ</a:t>
            </a:r>
          </a:p>
        </p:txBody>
      </p:sp>
      <p:sp>
        <p:nvSpPr>
          <p:cNvPr id="3" name="Oval 18"/>
          <p:cNvSpPr>
            <a:spLocks noChangeArrowheads="1"/>
          </p:cNvSpPr>
          <p:nvPr>
            <p:custDataLst>
              <p:tags r:id="rId5"/>
            </p:custDataLst>
          </p:nvPr>
        </p:nvSpPr>
        <p:spPr bwMode="blackWhite">
          <a:xfrm>
            <a:off x="5543550" y="4797425"/>
            <a:ext cx="3600450" cy="64135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4 021,0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500"/>
                            </p:stCondLst>
                            <p:childTnLst>
                              <p:par>
                                <p:cTn id="4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6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7043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7.4</a:t>
            </a:r>
          </a:p>
        </p:txBody>
      </p:sp>
      <p:sp>
        <p:nvSpPr>
          <p:cNvPr id="87044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688013" y="3357563"/>
            <a:ext cx="3455987" cy="865187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256,9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7207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Субсидии на софинансирование расходных обязательств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276475"/>
            <a:ext cx="5292725" cy="7921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на осуществление первичного воинского учета на территориях, где отсутствуют военные комиссариаты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3141663"/>
            <a:ext cx="5292725" cy="115093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муниципальных районов на выплату единовременного пособия при всех формах устройства детей, лишенных родительского попечения, в семью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0" y="4365625"/>
            <a:ext cx="5219700" cy="20161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rgbClr val="FFFFCC"/>
                </a:solidFill>
                <a:cs typeface="Arial" charset="0"/>
              </a:rPr>
              <a:t>Субвенции бюджетам муниципальных районов на обеспечение жилыми помещениями детей-сирот, детей, оставшихся без попечения родителей, а также детей, находящихся по опекой (попечительством), не имеющих закрепленного жилого помещения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543550" y="24923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1 251,0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7052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81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28 424,7</a:t>
            </a:r>
          </a:p>
        </p:txBody>
      </p:sp>
      <p:sp>
        <p:nvSpPr>
          <p:cNvPr id="87053" name="Rectangle 18"/>
          <p:cNvSpPr>
            <a:spLocks noChangeArrowheads="1"/>
          </p:cNvSpPr>
          <p:nvPr/>
        </p:nvSpPr>
        <p:spPr bwMode="auto">
          <a:xfrm>
            <a:off x="1908175" y="0"/>
            <a:ext cx="521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Субсидии, субвенции и иные межбюджетные трансферты из бюджета Республики Башкортостан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в 2013 году</a:t>
            </a: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4"/>
            </p:custDataLst>
          </p:nvPr>
        </p:nvSpPr>
        <p:spPr bwMode="blackWhite">
          <a:xfrm>
            <a:off x="5543550" y="4797425"/>
            <a:ext cx="3600450" cy="9286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6 180,9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5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7.5</a:t>
            </a:r>
          </a:p>
        </p:txBody>
      </p:sp>
      <p:sp>
        <p:nvSpPr>
          <p:cNvPr id="88068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543550" y="1628775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13 457,6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10080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Субвенции бюджетам муниципальных районов на содержание ребенка в семье опекуна и приемной семье, а также вознаграждение, причитающееся приемному родителю 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2492375"/>
            <a:ext cx="5292725" cy="18002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Субвенции бюджетам муниципальных районов на компенсацию части родительской платы за содержание ребенка в государственных и муниципальных образовательных учреждениях, реализующих основную общеобразовательную программу дошкольного образования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0" y="4437063"/>
            <a:ext cx="5292725" cy="115093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Межбюджетные трансферты, передаваемые бюджетам муниципальных районов на комплектование книжных фондов библиотек муниципальных образований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2997200"/>
            <a:ext cx="3600450" cy="792163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2 066,0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8074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81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28 424,7</a:t>
            </a:r>
          </a:p>
        </p:txBody>
      </p:sp>
      <p:sp>
        <p:nvSpPr>
          <p:cNvPr id="88075" name="Rectangle 18"/>
          <p:cNvSpPr>
            <a:spLocks noChangeArrowheads="1"/>
          </p:cNvSpPr>
          <p:nvPr/>
        </p:nvSpPr>
        <p:spPr bwMode="auto">
          <a:xfrm>
            <a:off x="1979613" y="0"/>
            <a:ext cx="521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Субсидии, субвенции и иные межбюджетные трансферты из бюджета Республики Башкортостан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в 2013 году</a:t>
            </a:r>
          </a:p>
        </p:txBody>
      </p:sp>
      <p:sp>
        <p:nvSpPr>
          <p:cNvPr id="16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543550" y="4581525"/>
            <a:ext cx="3600450" cy="928688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63,7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 animBg="1"/>
      <p:bldP spid="30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8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4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7.6</a:t>
            </a:r>
          </a:p>
        </p:txBody>
      </p:sp>
      <p:sp>
        <p:nvSpPr>
          <p:cNvPr id="89092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5580063" y="1628775"/>
            <a:ext cx="3563937" cy="13684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2 867,6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412875"/>
            <a:ext cx="5292725" cy="20161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  <a:cs typeface="Arial" charset="0"/>
              </a:rPr>
              <a:t>Прочие межбюджетные трансферты, передаваемые бюджетам муниципальных районов на ежемесячную надбавку к заработной плате работников государственных и муниципальных образовательных учреждений, реализующих основную общеобразовательную программу дошкольного образования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3644900"/>
            <a:ext cx="5292725" cy="14398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 b="1">
                <a:solidFill>
                  <a:srgbClr val="FFFFCC"/>
                </a:solidFill>
              </a:rPr>
              <a:t>Межбюджетные трансферты, предаваемые бюджету района на осуществление части полномочий по решению вопросов местного значения в соответствии с заключенными соглашениями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543550" y="3573463"/>
            <a:ext cx="3600450" cy="12954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281,0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89097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81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28 424,7</a:t>
            </a:r>
          </a:p>
        </p:txBody>
      </p:sp>
      <p:sp>
        <p:nvSpPr>
          <p:cNvPr id="89098" name="Rectangle 18"/>
          <p:cNvSpPr>
            <a:spLocks noChangeArrowheads="1"/>
          </p:cNvSpPr>
          <p:nvPr/>
        </p:nvSpPr>
        <p:spPr bwMode="auto">
          <a:xfrm>
            <a:off x="1979613" y="0"/>
            <a:ext cx="5219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Субсидии, субвенции и иные межбюджетные трансферты из бюджета Республики Башкортостан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в 2013 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 animBg="1"/>
      <p:bldP spid="30" grpId="0" animBg="1"/>
      <p:bldP spid="11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8313" y="188913"/>
            <a:ext cx="7848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Расходы бюджета района на 2013 год</a:t>
            </a:r>
            <a:r>
              <a:rPr lang="ru-RU" sz="24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8</a:t>
            </a:r>
          </a:p>
        </p:txBody>
      </p:sp>
      <p:sp>
        <p:nvSpPr>
          <p:cNvPr id="93188" name="TextBox 19"/>
          <p:cNvSpPr txBox="1">
            <a:spLocks noChangeArrowheads="1"/>
          </p:cNvSpPr>
          <p:nvPr/>
        </p:nvSpPr>
        <p:spPr bwMode="auto">
          <a:xfrm>
            <a:off x="7918450" y="1412875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14" name="Цилиндр 13"/>
          <p:cNvSpPr/>
          <p:nvPr/>
        </p:nvSpPr>
        <p:spPr>
          <a:xfrm>
            <a:off x="1187450" y="2708275"/>
            <a:ext cx="2447925" cy="3022600"/>
          </a:xfrm>
          <a:prstGeom prst="can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>
                <a:solidFill>
                  <a:srgbClr val="002060"/>
                </a:solidFill>
                <a:latin typeface="Arial" charset="0"/>
              </a:rPr>
              <a:t>277200,0</a:t>
            </a:r>
          </a:p>
          <a:p>
            <a:pPr algn="ctr">
              <a:defRPr/>
            </a:pPr>
            <a:endParaRPr lang="ru-RU" sz="24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26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Цилиндр 14"/>
          <p:cNvSpPr/>
          <p:nvPr/>
        </p:nvSpPr>
        <p:spPr>
          <a:xfrm>
            <a:off x="5724525" y="2060575"/>
            <a:ext cx="2447925" cy="3600450"/>
          </a:xfrm>
          <a:prstGeom prst="can">
            <a:avLst/>
          </a:prstGeom>
          <a:gradFill flip="none" rotWithShape="1">
            <a:gsLst>
              <a:gs pos="0">
                <a:srgbClr val="C9987D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3600" b="1">
                <a:solidFill>
                  <a:srgbClr val="002060"/>
                </a:solidFill>
                <a:latin typeface="Times New Roman" pitchFamily="18" charset="0"/>
              </a:rPr>
              <a:t>320 353,7</a:t>
            </a:r>
          </a:p>
          <a:p>
            <a:pPr>
              <a:spcBef>
                <a:spcPct val="20000"/>
              </a:spcBef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8" name="Рисунок 17" descr="j043980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400000">
            <a:off x="3419475" y="1989138"/>
            <a:ext cx="2752725" cy="167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13"/>
          <p:cNvSpPr txBox="1">
            <a:spLocks noChangeArrowheads="1"/>
          </p:cNvSpPr>
          <p:nvPr/>
        </p:nvSpPr>
        <p:spPr bwMode="auto">
          <a:xfrm rot="-2400000">
            <a:off x="3203575" y="1484313"/>
            <a:ext cx="1606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43 153,7</a:t>
            </a:r>
          </a:p>
          <a:p>
            <a:r>
              <a:rPr lang="en-US" sz="3200" b="1">
                <a:solidFill>
                  <a:srgbClr val="FFFF00"/>
                </a:solidFill>
                <a:latin typeface="Times New Roman" pitchFamily="18" charset="0"/>
              </a:rPr>
              <a:t>16</a:t>
            </a:r>
            <a:r>
              <a:rPr lang="ru-RU" sz="3200" b="1">
                <a:solidFill>
                  <a:srgbClr val="FFFF00"/>
                </a:solidFill>
                <a:latin typeface="Times New Roman" pitchFamily="18" charset="0"/>
              </a:rPr>
              <a:t>,9%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1908175" y="5949950"/>
            <a:ext cx="996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CC"/>
                </a:solidFill>
                <a:latin typeface="Times New Roman" pitchFamily="18" charset="0"/>
              </a:rPr>
              <a:t>2012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6516688" y="60213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CC"/>
                </a:solidFill>
                <a:latin typeface="Times New Roman" pitchFamily="18" charset="0"/>
              </a:rPr>
              <a:t>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15" grpId="0" animBg="1"/>
      <p:bldP spid="19" grpId="0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11188" y="0"/>
            <a:ext cx="7848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Расходы бюджета района на плановый период </a:t>
            </a:r>
          </a:p>
          <a:p>
            <a:pPr algn="ctr"/>
            <a:r>
              <a:rPr lang="ru-RU" sz="2800" b="1">
                <a:solidFill>
                  <a:schemeClr val="bg1"/>
                </a:solidFill>
              </a:rPr>
              <a:t>2014 и 2015 годов</a:t>
            </a:r>
            <a:r>
              <a:rPr lang="ru-RU" sz="24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8007350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8.1</a:t>
            </a:r>
          </a:p>
        </p:txBody>
      </p:sp>
      <p:sp>
        <p:nvSpPr>
          <p:cNvPr id="91140" name="TextBox 19"/>
          <p:cNvSpPr txBox="1">
            <a:spLocks noChangeArrowheads="1"/>
          </p:cNvSpPr>
          <p:nvPr/>
        </p:nvSpPr>
        <p:spPr bwMode="auto">
          <a:xfrm>
            <a:off x="7918450" y="1412875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14" name="Цилиндр 13"/>
          <p:cNvSpPr/>
          <p:nvPr/>
        </p:nvSpPr>
        <p:spPr>
          <a:xfrm>
            <a:off x="611188" y="3357563"/>
            <a:ext cx="2016125" cy="2373312"/>
          </a:xfrm>
          <a:prstGeom prst="can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320 353,7</a:t>
            </a:r>
          </a:p>
          <a:p>
            <a:pPr algn="ctr"/>
            <a:endParaRPr lang="ru-RU" sz="28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Цилиндр 14"/>
          <p:cNvSpPr/>
          <p:nvPr/>
        </p:nvSpPr>
        <p:spPr>
          <a:xfrm>
            <a:off x="3419475" y="2492375"/>
            <a:ext cx="2089150" cy="3241675"/>
          </a:xfrm>
          <a:prstGeom prst="can">
            <a:avLst/>
          </a:prstGeom>
          <a:gradFill flip="none" rotWithShape="1">
            <a:gsLst>
              <a:gs pos="0">
                <a:srgbClr val="C9987D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3600" b="1">
                <a:solidFill>
                  <a:srgbClr val="002060"/>
                </a:solidFill>
                <a:latin typeface="Times New Roman" pitchFamily="18" charset="0"/>
              </a:rPr>
              <a:t>334 773,7</a:t>
            </a:r>
          </a:p>
          <a:p>
            <a:pPr>
              <a:spcBef>
                <a:spcPct val="20000"/>
              </a:spcBef>
              <a:defRPr/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</p:txBody>
      </p:sp>
      <p:pic>
        <p:nvPicPr>
          <p:cNvPr id="18" name="Рисунок 17" descr="j043980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400000">
            <a:off x="1835150" y="2492375"/>
            <a:ext cx="2016125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13"/>
          <p:cNvSpPr txBox="1">
            <a:spLocks noChangeArrowheads="1"/>
          </p:cNvSpPr>
          <p:nvPr/>
        </p:nvSpPr>
        <p:spPr bwMode="auto">
          <a:xfrm rot="-2400000">
            <a:off x="1363663" y="1712913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FF00"/>
                </a:solidFill>
                <a:latin typeface="Times New Roman" pitchFamily="18" charset="0"/>
              </a:rPr>
              <a:t>14 420,0</a:t>
            </a:r>
          </a:p>
          <a:p>
            <a:r>
              <a:rPr lang="ru-RU" sz="2800" b="1">
                <a:solidFill>
                  <a:srgbClr val="FFFF00"/>
                </a:solidFill>
                <a:latin typeface="Times New Roman" pitchFamily="18" charset="0"/>
              </a:rPr>
              <a:t>4,5%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1042988" y="5949950"/>
            <a:ext cx="996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CC"/>
                </a:solidFill>
                <a:latin typeface="Times New Roman" pitchFamily="18" charset="0"/>
              </a:rPr>
              <a:t>2013</a:t>
            </a: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4211638" y="60213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CC"/>
                </a:solidFill>
                <a:latin typeface="Times New Roman" pitchFamily="18" charset="0"/>
              </a:rPr>
              <a:t>2014</a:t>
            </a:r>
          </a:p>
        </p:txBody>
      </p:sp>
      <p:sp>
        <p:nvSpPr>
          <p:cNvPr id="2" name="Цилиндр 14"/>
          <p:cNvSpPr>
            <a:spLocks noChangeArrowheads="1"/>
          </p:cNvSpPr>
          <p:nvPr/>
        </p:nvSpPr>
        <p:spPr bwMode="auto">
          <a:xfrm>
            <a:off x="6443663" y="1916113"/>
            <a:ext cx="2089150" cy="3817937"/>
          </a:xfrm>
          <a:prstGeom prst="can">
            <a:avLst>
              <a:gd name="adj" fmla="val 31059"/>
            </a:avLst>
          </a:prstGeom>
          <a:solidFill>
            <a:srgbClr val="FFCC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/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  <a:p>
            <a:pPr algn="ctr"/>
            <a:r>
              <a:rPr lang="ru-RU" sz="3600" b="1">
                <a:solidFill>
                  <a:srgbClr val="002060"/>
                </a:solidFill>
                <a:latin typeface="Times New Roman" pitchFamily="18" charset="0"/>
              </a:rPr>
              <a:t>360 626,8</a:t>
            </a:r>
          </a:p>
          <a:p>
            <a:pPr>
              <a:spcBef>
                <a:spcPct val="20000"/>
              </a:spcBef>
            </a:pPr>
            <a:endParaRPr lang="ru-RU" sz="24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7019925" y="60213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FFCC"/>
                </a:solidFill>
                <a:latin typeface="Times New Roman" pitchFamily="18" charset="0"/>
              </a:rPr>
              <a:t>2015</a:t>
            </a: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 rot="-2400000">
            <a:off x="4716463" y="1268413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FF00"/>
                </a:solidFill>
                <a:latin typeface="Times New Roman" pitchFamily="18" charset="0"/>
              </a:rPr>
              <a:t>25 853,1</a:t>
            </a:r>
          </a:p>
          <a:p>
            <a:r>
              <a:rPr lang="ru-RU" sz="2800" b="1">
                <a:solidFill>
                  <a:srgbClr val="FFFF00"/>
                </a:solidFill>
                <a:latin typeface="Times New Roman" pitchFamily="18" charset="0"/>
              </a:rPr>
              <a:t>7,7%</a:t>
            </a:r>
          </a:p>
        </p:txBody>
      </p:sp>
      <p:pic>
        <p:nvPicPr>
          <p:cNvPr id="5" name="Рисунок 17" descr="j043980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400000">
            <a:off x="5219700" y="1916113"/>
            <a:ext cx="1584325" cy="87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 animBg="1"/>
      <p:bldP spid="15" grpId="0" animBg="1"/>
      <p:bldP spid="19" grpId="0"/>
      <p:bldP spid="22" grpId="0"/>
      <p:bldP spid="23" grpId="0"/>
      <p:bldP spid="2" grpId="0" animBg="1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8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55650" y="260350"/>
            <a:ext cx="78136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90120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9</a:t>
            </a:r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241300" y="2133600"/>
          <a:ext cx="8902700" cy="4025900"/>
        </p:xfrm>
        <a:graphic>
          <a:graphicData uri="http://schemas.openxmlformats.org/presentationml/2006/ole">
            <p:oleObj spid="_x0000_s90117" name="Диаграмма" r:id="rId4" imgW="8143931" imgH="3686211" progId="Excel.Chart.8">
              <p:embed/>
            </p:oleObj>
          </a:graphicData>
        </a:graphic>
      </p:graphicFrame>
      <p:sp>
        <p:nvSpPr>
          <p:cNvPr id="90121" name="Rectangle 11"/>
          <p:cNvSpPr>
            <a:spLocks noChangeArrowheads="1"/>
          </p:cNvSpPr>
          <p:nvPr/>
        </p:nvSpPr>
        <p:spPr bwMode="auto">
          <a:xfrm>
            <a:off x="539750" y="404813"/>
            <a:ext cx="82089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Структура расходов бюджета  муниципального района Нуримановский район РБ на 2013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28688" y="214313"/>
            <a:ext cx="7812087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Основные направления бюджетной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 и налоговой политики  района на 2013 год 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и на плановый период 2014 и 2015 годов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1.1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468313" y="1341438"/>
            <a:ext cx="8351837" cy="71913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развитие налогового потенциала на территории района, формирование благоприятных условий для занятости населения</a:t>
            </a: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468313" y="2133600"/>
            <a:ext cx="8351837" cy="50323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-обеспечение сбалансированности и устойчивости бюджета района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468313" y="2708275"/>
            <a:ext cx="8351837" cy="108108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безусловное и полное исполнение действующих расходных обязательств, повышение эффективности бюджетных расходов, доступности и качества бюджетных услуг</a:t>
            </a: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468313" y="3860800"/>
            <a:ext cx="8351837" cy="122396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создание условий для исполнения органами местного самоуправления закрепленных за ними полномочий, в том числе за счет стимулирования развития налогового потенциала территорий</a:t>
            </a:r>
          </a:p>
        </p:txBody>
      </p:sp>
      <p:sp>
        <p:nvSpPr>
          <p:cNvPr id="35" name="AutoShape 9"/>
          <p:cNvSpPr>
            <a:spLocks noChangeArrowheads="1"/>
          </p:cNvSpPr>
          <p:nvPr/>
        </p:nvSpPr>
        <p:spPr bwMode="auto">
          <a:xfrm>
            <a:off x="468313" y="5157788"/>
            <a:ext cx="8351837" cy="12239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lvl="1" algn="ctr"/>
            <a:r>
              <a:rPr lang="ru-RU" sz="2000">
                <a:solidFill>
                  <a:schemeClr val="bg2"/>
                </a:solidFill>
              </a:rPr>
              <a:t>- повышение эффективности распределения бюджетных средств, ответственного подхода к принятию новых расходных обязательств с учетом их социально-экономической значимости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3" grpId="0" animBg="1"/>
      <p:bldP spid="20" grpId="0" animBg="1"/>
      <p:bldP spid="21" grpId="0" animBg="1"/>
      <p:bldP spid="3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0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23850" y="214313"/>
            <a:ext cx="8424863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rgbClr val="FFFFCC"/>
                </a:solidFill>
              </a:rPr>
              <a:t>За базу для формирования объемов бюджетных ассигнований </a:t>
            </a:r>
          </a:p>
          <a:p>
            <a:r>
              <a:rPr lang="ru-RU" sz="2000" b="1">
                <a:solidFill>
                  <a:srgbClr val="FFFFCC"/>
                </a:solidFill>
              </a:rPr>
              <a:t>на 2013 год в части местных полномочий  были приняты </a:t>
            </a:r>
          </a:p>
          <a:p>
            <a:r>
              <a:rPr lang="ru-RU" sz="2000" b="1">
                <a:solidFill>
                  <a:srgbClr val="FFFFCC"/>
                </a:solidFill>
              </a:rPr>
              <a:t>показатели утвержденного бюджета муниципального района </a:t>
            </a:r>
          </a:p>
          <a:p>
            <a:r>
              <a:rPr lang="ru-RU" sz="2000" b="1">
                <a:solidFill>
                  <a:srgbClr val="FFFFCC"/>
                </a:solidFill>
              </a:rPr>
              <a:t>на 2012 год.</a:t>
            </a: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10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179388" y="2060575"/>
            <a:ext cx="8713787" cy="2881313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2000" b="1">
                <a:solidFill>
                  <a:srgbClr val="FFFFCC"/>
                </a:solidFill>
              </a:rPr>
              <a:t>Основной характеристикой бюджета  муниципального  района на 2013 год и плановый период 2014 и 2015 годов остается его социальная направленность. Расходы на обеспечение деятельности объектов социально-культурной сферы  района (с учетом межбюджетных трансфертов) составляют  на 2013 год -78% от общего объема расходов проекта бюджета, на 2014 год  -  81 %,  на 2015 год - 83  %.</a:t>
            </a:r>
          </a:p>
          <a:p>
            <a:pPr algn="ctr"/>
            <a:r>
              <a:rPr lang="ru-RU" sz="1200" b="1">
                <a:solidFill>
                  <a:srgbClr val="FFFFCC"/>
                </a:solidFill>
              </a:rPr>
              <a:t> 	</a:t>
            </a:r>
            <a:endParaRPr lang="ru-RU" sz="2400" b="1">
              <a:solidFill>
                <a:srgbClr val="FFFF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28688" y="214313"/>
            <a:ext cx="7812087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Основные подходы при формировании расходов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 бюджета на 2013 год</a:t>
            </a:r>
          </a:p>
        </p:txBody>
      </p:sp>
      <p:sp>
        <p:nvSpPr>
          <p:cNvPr id="95235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11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179388" y="1052513"/>
            <a:ext cx="8785225" cy="8636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CC"/>
                </a:solidFill>
              </a:rPr>
              <a:t>- доведение средней заработной платы учителей и педагогических работников общего образования до уровня средней заработной платы по экономике в Республике Башкортостан в 2013-2015 годах; 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179388" y="3068638"/>
            <a:ext cx="8785225" cy="6477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CC"/>
                </a:solidFill>
              </a:rPr>
              <a:t>- повышение оплаты труда работников органов местного самоуправления  с 1 октября 2012 года на 6% и с 1 октября 2013 года на 5,5 %;</a:t>
            </a:r>
          </a:p>
        </p:txBody>
      </p:sp>
      <p:sp>
        <p:nvSpPr>
          <p:cNvPr id="2" name="AutoShape 9"/>
          <p:cNvSpPr>
            <a:spLocks noChangeArrowheads="1"/>
          </p:cNvSpPr>
          <p:nvPr/>
        </p:nvSpPr>
        <p:spPr bwMode="auto">
          <a:xfrm>
            <a:off x="179388" y="3789363"/>
            <a:ext cx="8785225" cy="7921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CC"/>
                </a:solidFill>
              </a:rPr>
              <a:t>- индексация  по прогнозному уровню инфляции с 1 января 2015 года на 4,9% расходов на оплату коммунальных услуг, на приобретение продуктов питания и медикаментов;</a:t>
            </a:r>
          </a:p>
        </p:txBody>
      </p:sp>
      <p:sp>
        <p:nvSpPr>
          <p:cNvPr id="3" name="AutoShape 9"/>
          <p:cNvSpPr>
            <a:spLocks noChangeArrowheads="1"/>
          </p:cNvSpPr>
          <p:nvPr/>
        </p:nvSpPr>
        <p:spPr bwMode="auto">
          <a:xfrm>
            <a:off x="179388" y="4724400"/>
            <a:ext cx="8785225" cy="11525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CC"/>
                </a:solidFill>
              </a:rPr>
              <a:t>- дополнительные бюджетные ассигнования на уплату налога на имущество организаций и земельного налога в связи с отменой льгот по уплате указанных налогов, которые предусмотрены с учетом обеспечения эффективности  использования муниципальными учреждениями земельных участков, недвижимого (движимого) имущества;</a:t>
            </a: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>
            <a:off x="179388" y="6021388"/>
            <a:ext cx="8785225" cy="6477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CC"/>
                </a:solidFill>
              </a:rPr>
              <a:t>- увеличение размеров публичных нормативных и приравненных к ним обязательств в соответствии с решениями, принятыми в 2012 году. </a:t>
            </a: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179388" y="1989138"/>
            <a:ext cx="8785225" cy="10080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1600">
                <a:solidFill>
                  <a:srgbClr val="FFFFCC"/>
                </a:solidFill>
              </a:rPr>
              <a:t>- повышение заработной платы других работников бюджетной сферы в 2013 году в соответствии с решениями, принимаемыми на республиканском уровне (с 1 октября 2013 года на 5,5%), в 2014 и 2015 годах – на индексы потребительских цен на товары и услуги (соответственно 5,2 и 4,9);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0" grpId="0" animBg="1"/>
      <p:bldP spid="2" grpId="0" animBg="1"/>
      <p:bldP spid="3" grpId="0" animBg="1"/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5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96259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12</a:t>
            </a:r>
          </a:p>
        </p:txBody>
      </p:sp>
      <p:sp>
        <p:nvSpPr>
          <p:cNvPr id="96260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24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6011863" y="4292600"/>
            <a:ext cx="2447925" cy="9366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5940425" y="1700213"/>
            <a:ext cx="2376488" cy="792162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1628775"/>
            <a:ext cx="5724525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chemeClr val="bg2"/>
                </a:solidFill>
              </a:rPr>
              <a:t>«Развитие субъектов малого и среднего предпринимательства в муниципальном районе Нуримановский район Республики Башкортостан»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3068638"/>
            <a:ext cx="5724525" cy="7921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chemeClr val="bg2"/>
                </a:solidFill>
              </a:rPr>
              <a:t>На содержание межпоселенческих дорог</a:t>
            </a:r>
          </a:p>
        </p:txBody>
      </p:sp>
      <p:sp>
        <p:nvSpPr>
          <p:cNvPr id="15" name="Oval 18"/>
          <p:cNvSpPr>
            <a:spLocks noChangeArrowheads="1"/>
          </p:cNvSpPr>
          <p:nvPr>
            <p:custDataLst>
              <p:tags r:id="rId3"/>
            </p:custDataLst>
          </p:nvPr>
        </p:nvSpPr>
        <p:spPr bwMode="blackWhite">
          <a:xfrm>
            <a:off x="5867400" y="2997200"/>
            <a:ext cx="2520950" cy="8636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473,3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96266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307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  </a:t>
            </a:r>
            <a:r>
              <a:rPr lang="ru-RU" sz="3600" b="1">
                <a:solidFill>
                  <a:schemeClr val="bg1"/>
                </a:solidFill>
              </a:rPr>
              <a:t>4 473,3</a:t>
            </a:r>
            <a:endParaRPr lang="ru-RU" sz="3600" b="1"/>
          </a:p>
        </p:txBody>
      </p:sp>
      <p:sp>
        <p:nvSpPr>
          <p:cNvPr id="96267" name="Rectangle 18"/>
          <p:cNvSpPr>
            <a:spLocks noChangeArrowheads="1"/>
          </p:cNvSpPr>
          <p:nvPr/>
        </p:nvSpPr>
        <p:spPr bwMode="auto">
          <a:xfrm>
            <a:off x="323850" y="188913"/>
            <a:ext cx="7561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Софинансирование республиканских целевых 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программ из бюджета муниципального </a:t>
            </a: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района на 2013 год</a:t>
            </a:r>
          </a:p>
        </p:txBody>
      </p:sp>
      <p:sp>
        <p:nvSpPr>
          <p:cNvPr id="2" name="AutoShape 12"/>
          <p:cNvSpPr>
            <a:spLocks noChangeArrowheads="1"/>
          </p:cNvSpPr>
          <p:nvPr/>
        </p:nvSpPr>
        <p:spPr bwMode="auto">
          <a:xfrm>
            <a:off x="0" y="4221163"/>
            <a:ext cx="5724525" cy="10080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b="1">
                <a:solidFill>
                  <a:schemeClr val="bg2"/>
                </a:solidFill>
              </a:rPr>
              <a:t>На закупку автотранспортных средств и коммунальной техники</a:t>
            </a:r>
            <a:endParaRPr lang="ru-RU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4" grpId="0" animBg="1"/>
      <p:bldP spid="26" grpId="0" animBg="1"/>
      <p:bldP spid="30" grpId="0" animBg="1"/>
      <p:bldP spid="11" grpId="0" animBg="1"/>
      <p:bldP spid="15" grpId="0" animBg="1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116013" y="0"/>
            <a:ext cx="7812087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расходов бюджета 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района  на 2013 год</a:t>
            </a:r>
          </a:p>
        </p:txBody>
      </p:sp>
      <p:sp>
        <p:nvSpPr>
          <p:cNvPr id="97283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13</a:t>
            </a:r>
          </a:p>
        </p:txBody>
      </p:sp>
      <p:sp>
        <p:nvSpPr>
          <p:cNvPr id="97284" name="TextBox 14"/>
          <p:cNvSpPr txBox="1">
            <a:spLocks noChangeArrowheads="1"/>
          </p:cNvSpPr>
          <p:nvPr/>
        </p:nvSpPr>
        <p:spPr bwMode="auto">
          <a:xfrm>
            <a:off x="7918450" y="765175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graphicFrame>
        <p:nvGraphicFramePr>
          <p:cNvPr id="97399" name="Group 119"/>
          <p:cNvGraphicFramePr>
            <a:graphicFrameLocks noGrp="1"/>
          </p:cNvGraphicFramePr>
          <p:nvPr/>
        </p:nvGraphicFramePr>
        <p:xfrm>
          <a:off x="395288" y="1268413"/>
          <a:ext cx="8497887" cy="4919662"/>
        </p:xfrm>
        <a:graphic>
          <a:graphicData uri="http://schemas.openxmlformats.org/drawingml/2006/table">
            <a:tbl>
              <a:tblPr/>
              <a:tblGrid>
                <a:gridCol w="3268662"/>
                <a:gridCol w="1412875"/>
                <a:gridCol w="1366838"/>
                <a:gridCol w="1577975"/>
                <a:gridCol w="871537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Показатель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 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Отклонение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экономика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3 461,9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5 359,1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1 897,2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Общегосударственные вопросы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28 990,7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34 624,0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5 633,3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Образование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176 448,0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204 349,3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27901,3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безопасность и правоохранительная деятельность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1 386,4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1 377,4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Социальная политика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26 200,9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29 256,5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3055,6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Культура, кинематография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19 829,7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22 752,7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2923,0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Национальная оборона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1 205,2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1 251,0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1 000,0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98307" name="Text Box 4"/>
          <p:cNvSpPr txBox="1">
            <a:spLocks noChangeArrowheads="1"/>
          </p:cNvSpPr>
          <p:nvPr/>
        </p:nvSpPr>
        <p:spPr bwMode="auto">
          <a:xfrm>
            <a:off x="813593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14</a:t>
            </a:r>
          </a:p>
        </p:txBody>
      </p:sp>
      <p:grpSp>
        <p:nvGrpSpPr>
          <p:cNvPr id="98308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479" y="203133"/>
            <a:ext cx="8017401" cy="536930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706 Администрация района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47 462,4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97434" name="Group 154"/>
          <p:cNvGraphicFramePr>
            <a:graphicFrameLocks noGrp="1"/>
          </p:cNvGraphicFramePr>
          <p:nvPr/>
        </p:nvGraphicFramePr>
        <p:xfrm>
          <a:off x="250825" y="908050"/>
          <a:ext cx="8569325" cy="5472113"/>
        </p:xfrm>
        <a:graphic>
          <a:graphicData uri="http://schemas.openxmlformats.org/drawingml/2006/table">
            <a:tbl>
              <a:tblPr/>
              <a:tblGrid>
                <a:gridCol w="357188"/>
                <a:gridCol w="3643312"/>
                <a:gridCol w="1427163"/>
                <a:gridCol w="1927225"/>
                <a:gridCol w="1214437"/>
              </a:tblGrid>
              <a:tr h="865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Утвержденный бюджет на 2012 тыс. руб.   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2013 тыс.руб.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Администрация района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19 468,6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25 646,2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ЕДДС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1 386,4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1 377,4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 «Нуримановский ИКЦ»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1 517,1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1 885,8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жилыми помещениями детей-сирот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4 662,4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6 180,9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ДЮСШ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2 584,9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4 231,9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 ТСМЦ «Нуриман»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667,6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1 160,5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Пенсионное и социальное обеспечение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1 503,4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1 309,1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Дорожное хозяйство и др. вопросы в области национальной экономики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473,3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3,3 раза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Софинансирование республиканских целевых программ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848,5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877,3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706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34 903,7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47 462,4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7894638" y="0"/>
            <a:ext cx="1249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14</a:t>
            </a:r>
            <a:r>
              <a:rPr lang="en-US" sz="1600">
                <a:solidFill>
                  <a:schemeClr val="bg1"/>
                </a:solidFill>
                <a:cs typeface="Arial" charset="0"/>
              </a:rPr>
              <a:t>.1</a:t>
            </a:r>
            <a:endParaRPr lang="ru-RU" sz="160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100356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6534" y="658051"/>
            <a:ext cx="8207765" cy="1142999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730 Совет муниципального района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1 938,5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99370" name="Group 42"/>
          <p:cNvGraphicFramePr>
            <a:graphicFrameLocks noGrp="1"/>
          </p:cNvGraphicFramePr>
          <p:nvPr/>
        </p:nvGraphicFramePr>
        <p:xfrm>
          <a:off x="395288" y="2060575"/>
          <a:ext cx="8424862" cy="2327275"/>
        </p:xfrm>
        <a:graphic>
          <a:graphicData uri="http://schemas.openxmlformats.org/drawingml/2006/table">
            <a:tbl>
              <a:tblPr/>
              <a:tblGrid>
                <a:gridCol w="427037"/>
                <a:gridCol w="2959100"/>
                <a:gridCol w="1668463"/>
                <a:gridCol w="2052637"/>
                <a:gridCol w="1317625"/>
              </a:tblGrid>
              <a:tr h="11144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Утвержденный бюджет на 2012 тыс. руб.   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2013 тыс.руб.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Совет муниципального района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1 850,8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1 938,5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730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1 850,8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1 938,5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102403" name="Text Box 4"/>
          <p:cNvSpPr txBox="1">
            <a:spLocks noChangeArrowheads="1"/>
          </p:cNvSpPr>
          <p:nvPr/>
        </p:nvSpPr>
        <p:spPr bwMode="auto">
          <a:xfrm>
            <a:off x="7894638" y="0"/>
            <a:ext cx="1249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</a:t>
            </a:r>
            <a:r>
              <a:rPr lang="en-US" sz="1600">
                <a:solidFill>
                  <a:schemeClr val="bg1"/>
                </a:solidFill>
                <a:cs typeface="Arial" charset="0"/>
              </a:rPr>
              <a:t>4.2</a:t>
            </a:r>
            <a:endParaRPr lang="ru-RU" sz="160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102404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6347" y="433240"/>
            <a:ext cx="8488481" cy="951088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756 Отдел культуры администрации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27 020,2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101457" name="Group 81"/>
          <p:cNvGraphicFramePr>
            <a:graphicFrameLocks noGrp="1"/>
          </p:cNvGraphicFramePr>
          <p:nvPr/>
        </p:nvGraphicFramePr>
        <p:xfrm>
          <a:off x="250825" y="1844675"/>
          <a:ext cx="8642350" cy="4362450"/>
        </p:xfrm>
        <a:graphic>
          <a:graphicData uri="http://schemas.openxmlformats.org/drawingml/2006/table">
            <a:tbl>
              <a:tblPr/>
              <a:tblGrid>
                <a:gridCol w="438150"/>
                <a:gridCol w="3595688"/>
                <a:gridCol w="1655762"/>
                <a:gridCol w="1727200"/>
                <a:gridCol w="1225550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Утвержденный бюджет на 2012 тыс. руб.   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2013 тыс.руб.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 клубная система, РДК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14 460,5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15 809,7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библиотечная система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6 844,3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бухгалтерия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Детская школа искусств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3 782,6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4 267,5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Книжный фонд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-14,6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Муниципальные программы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 по женсовету и совету ветеранов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756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26 015,3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27 020,2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4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104451" name="Text Box 4"/>
          <p:cNvSpPr txBox="1">
            <a:spLocks noChangeArrowheads="1"/>
          </p:cNvSpPr>
          <p:nvPr/>
        </p:nvSpPr>
        <p:spPr bwMode="auto">
          <a:xfrm>
            <a:off x="7894638" y="0"/>
            <a:ext cx="1249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</a:t>
            </a:r>
            <a:r>
              <a:rPr lang="en-US" sz="1600">
                <a:solidFill>
                  <a:schemeClr val="bg1"/>
                </a:solidFill>
                <a:cs typeface="Arial" charset="0"/>
              </a:rPr>
              <a:t>14.3</a:t>
            </a:r>
            <a:endParaRPr lang="ru-RU" sz="160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104452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53822" y="363896"/>
            <a:ext cx="8560219" cy="882553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775 Отдел образования администрации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216 455,9 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тыс.руб. </a:t>
            </a:r>
          </a:p>
        </p:txBody>
      </p:sp>
      <p:graphicFrame>
        <p:nvGraphicFramePr>
          <p:cNvPr id="103505" name="Group 81"/>
          <p:cNvGraphicFramePr>
            <a:graphicFrameLocks noGrp="1"/>
          </p:cNvGraphicFramePr>
          <p:nvPr/>
        </p:nvGraphicFramePr>
        <p:xfrm>
          <a:off x="395288" y="1484313"/>
          <a:ext cx="8424862" cy="4757737"/>
        </p:xfrm>
        <a:graphic>
          <a:graphicData uri="http://schemas.openxmlformats.org/drawingml/2006/table">
            <a:tbl>
              <a:tblPr/>
              <a:tblGrid>
                <a:gridCol w="425450"/>
                <a:gridCol w="3681412"/>
                <a:gridCol w="1698625"/>
                <a:gridCol w="1485900"/>
                <a:gridCol w="113347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Утвержденный бюджет на 2012 тыс. руб.   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2013 тыс.руб.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22 625,6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24 592,1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образование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135 800,7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158 977,7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Профессиональная подготовка, переподготовка и повышение квалификации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4 895,0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5 524,8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Централизованная бухгалтерия, информационно-методический центр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5 951,6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5 544,8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Социальное обеспечение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5 135,6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5 986,0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14 989,5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15 780,5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775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189 448,0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216 455,9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115888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106499" name="Text Box 4"/>
          <p:cNvSpPr txBox="1">
            <a:spLocks noChangeArrowheads="1"/>
          </p:cNvSpPr>
          <p:nvPr/>
        </p:nvSpPr>
        <p:spPr bwMode="auto">
          <a:xfrm>
            <a:off x="7894638" y="0"/>
            <a:ext cx="1249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</a:t>
            </a:r>
            <a:r>
              <a:rPr lang="en-US" sz="1600">
                <a:solidFill>
                  <a:schemeClr val="bg1"/>
                </a:solidFill>
                <a:cs typeface="Arial" charset="0"/>
              </a:rPr>
              <a:t>4.4</a:t>
            </a:r>
            <a:endParaRPr lang="ru-RU" sz="1600">
              <a:solidFill>
                <a:schemeClr val="bg1"/>
              </a:solidFill>
              <a:cs typeface="Arial" charset="0"/>
            </a:endParaRPr>
          </a:p>
        </p:txBody>
      </p:sp>
      <p:grpSp>
        <p:nvGrpSpPr>
          <p:cNvPr id="106500" name="Группа 1"/>
          <p:cNvGrpSpPr>
            <a:grpSpLocks/>
          </p:cNvGrpSpPr>
          <p:nvPr/>
        </p:nvGrpSpPr>
        <p:grpSpPr bwMode="auto">
          <a:xfrm>
            <a:off x="788988" y="1268413"/>
            <a:ext cx="8277225" cy="5113337"/>
            <a:chOff x="565281" y="594528"/>
            <a:chExt cx="6876996" cy="6326060"/>
          </a:xfrm>
        </p:grpSpPr>
        <p:sp>
          <p:nvSpPr>
            <p:cNvPr id="11" name="Фигура 4"/>
            <p:cNvSpPr/>
            <p:nvPr/>
          </p:nvSpPr>
          <p:spPr>
            <a:xfrm>
              <a:off x="565281" y="3245159"/>
              <a:ext cx="3675429" cy="3675429"/>
            </a:xfrm>
            <a:prstGeom prst="leftCircularArrow">
              <a:avLst>
                <a:gd name="adj1" fmla="val 1230"/>
                <a:gd name="adj2" fmla="val 144870"/>
                <a:gd name="adj3" fmla="val 466322"/>
                <a:gd name="adj4" fmla="val 7570430"/>
                <a:gd name="adj5" fmla="val 1436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Круговая стрелка 13"/>
            <p:cNvSpPr/>
            <p:nvPr/>
          </p:nvSpPr>
          <p:spPr>
            <a:xfrm>
              <a:off x="3841309" y="594528"/>
              <a:ext cx="3600968" cy="3600968"/>
            </a:xfrm>
            <a:prstGeom prst="circularArrow">
              <a:avLst>
                <a:gd name="adj1" fmla="val 1256"/>
                <a:gd name="adj2" fmla="val 147950"/>
                <a:gd name="adj3" fmla="val 21476390"/>
                <a:gd name="adj4" fmla="val 14375361"/>
                <a:gd name="adj5" fmla="val 1465"/>
              </a:avLst>
            </a:prstGeom>
            <a:scene3d>
              <a:camera prst="orthographicFront"/>
              <a:lightRig rig="chilly" dir="t"/>
            </a:scene3d>
            <a:sp3d z="-70000" extrusionH="1700" prstMaterial="translucentPowder">
              <a:bevelT w="25400" h="6350" prst="softRound"/>
              <a:bevelB w="0" h="0" prst="convex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40562" y="577955"/>
            <a:ext cx="8134313" cy="959555"/>
          </a:xfrm>
          <a:gradFill>
            <a:gsLst>
              <a:gs pos="0">
                <a:schemeClr val="accent3">
                  <a:tint val="70000"/>
                  <a:satMod val="130000"/>
                </a:schemeClr>
              </a:gs>
              <a:gs pos="43000">
                <a:schemeClr val="accent3">
                  <a:tint val="44000"/>
                  <a:satMod val="165000"/>
                </a:schemeClr>
              </a:gs>
              <a:gs pos="93000">
                <a:schemeClr val="accent3">
                  <a:tint val="15000"/>
                  <a:satMod val="165000"/>
                </a:schemeClr>
              </a:gs>
              <a:gs pos="100000">
                <a:schemeClr val="accent3">
                  <a:tint val="5000"/>
                  <a:satMod val="25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3">
                <a:shade val="50000"/>
                <a:satMod val="103000"/>
              </a:schemeClr>
            </a:solidFill>
          </a:ln>
          <a:effectLst>
            <a:outerShdw blurRad="57150" dist="38100" dir="5400000" algn="ctr" rotWithShape="0">
              <a:schemeClr val="accent3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rIns="0" bIns="0">
            <a:normAutofit/>
          </a:bodyPr>
          <a:lstStyle/>
          <a:p>
            <a:pPr eaLnBrk="1" hangingPunct="1">
              <a:defRPr/>
            </a:pP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792 Финансовое управление администрации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–  </a:t>
            </a:r>
            <a:r>
              <a:rPr lang="ru-RU" sz="2000" smtClean="0">
                <a:solidFill>
                  <a:srgbClr val="7030A0"/>
                </a:solidFill>
                <a:latin typeface="Arial" charset="0"/>
              </a:rPr>
              <a:t>27 476,7</a:t>
            </a:r>
            <a:r>
              <a:rPr lang="ru-RU" sz="2000" smtClean="0">
                <a:solidFill>
                  <a:srgbClr val="7030A0"/>
                </a:solidFill>
                <a:latin typeface="Constantia" pitchFamily="18" charset="0"/>
              </a:rPr>
              <a:t> тыс.руб. </a:t>
            </a:r>
          </a:p>
        </p:txBody>
      </p:sp>
      <p:graphicFrame>
        <p:nvGraphicFramePr>
          <p:cNvPr id="105561" name="Group 89"/>
          <p:cNvGraphicFramePr>
            <a:graphicFrameLocks noGrp="1"/>
          </p:cNvGraphicFramePr>
          <p:nvPr/>
        </p:nvGraphicFramePr>
        <p:xfrm>
          <a:off x="395288" y="2133600"/>
          <a:ext cx="8424862" cy="4392613"/>
        </p:xfrm>
        <a:graphic>
          <a:graphicData uri="http://schemas.openxmlformats.org/drawingml/2006/table">
            <a:tbl>
              <a:tblPr/>
              <a:tblGrid>
                <a:gridCol w="427037"/>
                <a:gridCol w="3402013"/>
                <a:gridCol w="1716087"/>
                <a:gridCol w="1655763"/>
                <a:gridCol w="1223962"/>
              </a:tblGrid>
              <a:tr h="1017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учреждения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Утвержденный бюджет на 2012 тыс. руб.   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бюджета на  2013 тыс.руб.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роста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управление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4 738,3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5 039,3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Дотация сельским поселениям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18 508,7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14 386,4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на благоустройство населенных пунктов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4800,0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1 205,2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1 251,0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из бюджета РБ на софинансирование бюджетных обязательств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2 403,0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-16,8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Резервный фонд администрации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530,0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792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27 385,5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27 476,7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4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323388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331913" y="0"/>
            <a:ext cx="59769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>
                <a:solidFill>
                  <a:schemeClr val="bg1"/>
                </a:solidFill>
              </a:rPr>
              <a:t>         </a:t>
            </a:r>
          </a:p>
        </p:txBody>
      </p:sp>
      <p:sp>
        <p:nvSpPr>
          <p:cNvPr id="108547" name="Text Box 4"/>
          <p:cNvSpPr txBox="1">
            <a:spLocks noChangeArrowheads="1"/>
          </p:cNvSpPr>
          <p:nvPr/>
        </p:nvSpPr>
        <p:spPr bwMode="auto">
          <a:xfrm>
            <a:off x="8027988" y="0"/>
            <a:ext cx="1079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15</a:t>
            </a:r>
          </a:p>
        </p:txBody>
      </p:sp>
      <p:sp>
        <p:nvSpPr>
          <p:cNvPr id="108548" name="TextBox 19"/>
          <p:cNvSpPr txBox="1">
            <a:spLocks noChangeArrowheads="1"/>
          </p:cNvSpPr>
          <p:nvPr/>
        </p:nvSpPr>
        <p:spPr bwMode="auto">
          <a:xfrm>
            <a:off x="7918450" y="692150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sp>
        <p:nvSpPr>
          <p:cNvPr id="26" name="Oval 18"/>
          <p:cNvSpPr>
            <a:spLocks noChangeArrowheads="1"/>
          </p:cNvSpPr>
          <p:nvPr>
            <p:custDataLst>
              <p:tags r:id="rId1"/>
            </p:custDataLst>
          </p:nvPr>
        </p:nvSpPr>
        <p:spPr bwMode="blackWhite">
          <a:xfrm>
            <a:off x="6300788" y="2276475"/>
            <a:ext cx="2087562" cy="9366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1003,3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  <p:sp>
        <p:nvSpPr>
          <p:cNvPr id="30" name="AutoShape 12"/>
          <p:cNvSpPr>
            <a:spLocks noChangeArrowheads="1"/>
          </p:cNvSpPr>
          <p:nvPr/>
        </p:nvSpPr>
        <p:spPr bwMode="auto">
          <a:xfrm>
            <a:off x="0" y="2205038"/>
            <a:ext cx="5867400" cy="12954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2000">
                <a:solidFill>
                  <a:srgbClr val="FFFFCC"/>
                </a:solidFill>
              </a:rPr>
              <a:t>Муниципальная целевая программа «Развитие молодежной политики, физической культуры и спорта в муниципальном районе Нуримановский район на 2013-2015 годы» </a:t>
            </a: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0" y="4292600"/>
            <a:ext cx="5867400" cy="158432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ru-RU" sz="2000">
                <a:solidFill>
                  <a:srgbClr val="FFFFCC"/>
                </a:solidFill>
              </a:rPr>
              <a:t>Муниципальная целевая программа «Развитие субъектов малого и среднего предпринимательства  в муниципальном районе Нуримановский район на 2013-2015 годы» </a:t>
            </a:r>
          </a:p>
        </p:txBody>
      </p:sp>
      <p:sp>
        <p:nvSpPr>
          <p:cNvPr id="108552" name="TextBox 17"/>
          <p:cNvSpPr txBox="1">
            <a:spLocks noChangeArrowheads="1"/>
          </p:cNvSpPr>
          <p:nvPr/>
        </p:nvSpPr>
        <p:spPr bwMode="auto">
          <a:xfrm>
            <a:off x="6073775" y="1052513"/>
            <a:ext cx="2562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ВСЕГО </a:t>
            </a:r>
            <a:r>
              <a:rPr lang="ru-RU" sz="3600" b="1">
                <a:solidFill>
                  <a:schemeClr val="bg1"/>
                </a:solidFill>
              </a:rPr>
              <a:t>4 003,3</a:t>
            </a:r>
            <a:endParaRPr lang="ru-RU" sz="3600" b="1"/>
          </a:p>
        </p:txBody>
      </p:sp>
      <p:sp>
        <p:nvSpPr>
          <p:cNvPr id="108553" name="Rectangle 18"/>
          <p:cNvSpPr>
            <a:spLocks noChangeArrowheads="1"/>
          </p:cNvSpPr>
          <p:nvPr/>
        </p:nvSpPr>
        <p:spPr bwMode="auto">
          <a:xfrm>
            <a:off x="827088" y="333375"/>
            <a:ext cx="72739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Финансирование муниципальных целевых программ на 2013 год</a:t>
            </a:r>
          </a:p>
        </p:txBody>
      </p:sp>
      <p:sp>
        <p:nvSpPr>
          <p:cNvPr id="2" name="Oval 18"/>
          <p:cNvSpPr>
            <a:spLocks noChangeArrowheads="1"/>
          </p:cNvSpPr>
          <p:nvPr>
            <p:custDataLst>
              <p:tags r:id="rId2"/>
            </p:custDataLst>
          </p:nvPr>
        </p:nvSpPr>
        <p:spPr bwMode="blackWhite">
          <a:xfrm>
            <a:off x="6372225" y="4652963"/>
            <a:ext cx="2087563" cy="936625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4A7EBB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ru-RU" sz="2800" b="1">
                <a:solidFill>
                  <a:schemeClr val="bg1"/>
                </a:solidFill>
                <a:cs typeface="Microsoft Sans Serif" pitchFamily="34" charset="0"/>
              </a:rPr>
              <a:t>3 000,0</a:t>
            </a:r>
            <a:endParaRPr lang="en-US" sz="2800" b="1">
              <a:solidFill>
                <a:schemeClr val="bg1"/>
              </a:solidFill>
              <a:cs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6" grpId="0" animBg="1"/>
      <p:bldP spid="30" grpId="0" animBg="1"/>
      <p:bldP spid="11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28688" y="214313"/>
            <a:ext cx="7459662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bg2"/>
                </a:solidFill>
              </a:rPr>
              <a:t>Основные направления бюджетной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 и налоговой политики  района на 2013 год </a:t>
            </a:r>
          </a:p>
          <a:p>
            <a:pPr algn="ctr"/>
            <a:r>
              <a:rPr lang="ru-RU" sz="2400" b="1">
                <a:solidFill>
                  <a:schemeClr val="bg2"/>
                </a:solidFill>
              </a:rPr>
              <a:t>и на плановый период 2014 и 2015 годов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1.2</a:t>
            </a: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468313" y="1052513"/>
            <a:ext cx="8351837" cy="1081087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участие исходя из возможностей бюджета района в реализации программ и мероприятий, софинансируемых из федерального и республиканского бюджетов</a:t>
            </a: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468313" y="2205038"/>
            <a:ext cx="8351837" cy="10795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повышение объективности и качества бюджетного планирования на основе муниципальных заданий и нормативов затрат на оказание муниципальных услуг</a:t>
            </a: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468313" y="3357563"/>
            <a:ext cx="8351837" cy="12239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повышение качества принимаемых целевых программ, отмены неэффективных целевых программ, разработки муниципальных программ в целях перехода на формирование программного бюджета</a:t>
            </a:r>
          </a:p>
        </p:txBody>
      </p:sp>
      <p:sp>
        <p:nvSpPr>
          <p:cNvPr id="35" name="AutoShape 9"/>
          <p:cNvSpPr>
            <a:spLocks noChangeArrowheads="1"/>
          </p:cNvSpPr>
          <p:nvPr/>
        </p:nvSpPr>
        <p:spPr bwMode="auto">
          <a:xfrm>
            <a:off x="468313" y="4652963"/>
            <a:ext cx="8351837" cy="1223962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lvl="1" algn="ctr"/>
            <a:r>
              <a:rPr lang="ru-RU" sz="2000">
                <a:solidFill>
                  <a:schemeClr val="bg2"/>
                </a:solidFill>
              </a:rPr>
              <a:t>- повышение качества финансового менеджмента в отраслевых (функциональных) органах администрации, в том числе за счет стимулирования субъектов бюджетного планирования, показывающих наилучшие результаты</a:t>
            </a: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468313" y="5949950"/>
            <a:ext cx="8351837" cy="649288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chemeClr val="bg2"/>
                </a:solidFill>
              </a:rPr>
              <a:t>- продолжение реформы, направленной на совершенствование правового статуса муниципальных учреждений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22" grpId="0" animBg="1"/>
      <p:bldP spid="23" grpId="0" animBg="1"/>
      <p:bldP spid="20" grpId="0" animBg="1"/>
      <p:bldP spid="35" grpId="0" animBg="1"/>
      <p:bldP spid="2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6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0" name="Rectangle 5"/>
          <p:cNvSpPr>
            <a:spLocks noChangeArrowheads="1"/>
          </p:cNvSpPr>
          <p:nvPr/>
        </p:nvSpPr>
        <p:spPr bwMode="auto">
          <a:xfrm>
            <a:off x="0" y="4508500"/>
            <a:ext cx="9144000" cy="992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5400">
                <a:solidFill>
                  <a:schemeClr val="bg2"/>
                </a:solidFill>
              </a:rPr>
              <a:t>СПАСИБО ЗА ВНИМАНИЕ!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>
          <a:xfrm>
            <a:off x="571500" y="214313"/>
            <a:ext cx="8324850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+mj-cs"/>
              </a:rPr>
              <a:t>ДОКЛАД</a:t>
            </a:r>
          </a:p>
        </p:txBody>
      </p:sp>
      <p:sp>
        <p:nvSpPr>
          <p:cNvPr id="109572" name="Прямоугольник 7"/>
          <p:cNvSpPr>
            <a:spLocks noChangeArrowheads="1"/>
          </p:cNvSpPr>
          <p:nvPr/>
        </p:nvSpPr>
        <p:spPr bwMode="auto">
          <a:xfrm>
            <a:off x="827088" y="1071563"/>
            <a:ext cx="77057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О проекте бюджета района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3 год</a:t>
            </a:r>
            <a:br>
              <a:rPr lang="ru-RU" sz="2800" b="1">
                <a:solidFill>
                  <a:schemeClr val="bg2"/>
                </a:solidFill>
              </a:rPr>
            </a:br>
            <a:r>
              <a:rPr lang="ru-RU" sz="2800" b="1">
                <a:solidFill>
                  <a:schemeClr val="bg2"/>
                </a:solidFill>
              </a:rPr>
              <a:t>и плановый период 2014 и 2015 годов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611188" y="765175"/>
            <a:ext cx="813752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Основные параметры бюджета района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на 2013 год и на плановый 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период 2014 и 2015 годов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2</a:t>
            </a:r>
          </a:p>
        </p:txBody>
      </p:sp>
      <p:sp>
        <p:nvSpPr>
          <p:cNvPr id="19460" name="TextBox 14"/>
          <p:cNvSpPr txBox="1">
            <a:spLocks noChangeArrowheads="1"/>
          </p:cNvSpPr>
          <p:nvPr/>
        </p:nvSpPr>
        <p:spPr bwMode="auto">
          <a:xfrm>
            <a:off x="7019925" y="1916113"/>
            <a:ext cx="197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chemeClr val="bg1"/>
                </a:solidFill>
              </a:rPr>
              <a:t>тыс</a:t>
            </a:r>
            <a:r>
              <a:rPr lang="ru-RU" b="1">
                <a:solidFill>
                  <a:schemeClr val="bg1"/>
                </a:solidFill>
              </a:rPr>
              <a:t>. РУБ.</a:t>
            </a:r>
          </a:p>
        </p:txBody>
      </p:sp>
      <p:graphicFrame>
        <p:nvGraphicFramePr>
          <p:cNvPr id="19540" name="Group 84"/>
          <p:cNvGraphicFramePr>
            <a:graphicFrameLocks noGrp="1"/>
          </p:cNvGraphicFramePr>
          <p:nvPr/>
        </p:nvGraphicFramePr>
        <p:xfrm>
          <a:off x="539750" y="2349500"/>
          <a:ext cx="8078788" cy="3495675"/>
        </p:xfrm>
        <a:graphic>
          <a:graphicData uri="http://schemas.openxmlformats.org/drawingml/2006/table">
            <a:tbl>
              <a:tblPr/>
              <a:tblGrid>
                <a:gridCol w="3598863"/>
                <a:gridCol w="1512887"/>
                <a:gridCol w="1454150"/>
                <a:gridCol w="1512888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2014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2015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Общий объем доходов местного бюджета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320 353,7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334 773,7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360 626,8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Общий объем расходов местного бюджета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320 353,7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334 773,7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360 626,8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Дефицит – (профицит +) местного бюджета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9969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Привлечение заемных средств не планируется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827088" y="188913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доходов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 бюджета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3 год 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3.</a:t>
            </a:r>
            <a:r>
              <a:rPr lang="en-US" sz="1600">
                <a:solidFill>
                  <a:schemeClr val="bg1"/>
                </a:solidFill>
                <a:cs typeface="Arial" charset="0"/>
              </a:rPr>
              <a:t>1</a:t>
            </a:r>
            <a:endParaRPr lang="ru-RU" sz="16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0484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774700" y="755650"/>
          <a:ext cx="7837488" cy="610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363540" y="1462906"/>
            <a:ext cx="3347864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Налоги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35124" y="5639221"/>
            <a:ext cx="2555776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rgbClr val="C0504D">
                  <a:tint val="20000"/>
                </a:srgbClr>
              </a:contourClr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Безвозмездные</a:t>
            </a:r>
          </a:p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поступления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370910" y="2620218"/>
            <a:ext cx="3347864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Неналоговые</a:t>
            </a:r>
          </a:p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доходы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Graphic spid="1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042988" y="188913"/>
            <a:ext cx="7812087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доходов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 бюджета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4 и 2015 годы 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8135938" y="0"/>
            <a:ext cx="1136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</a:t>
            </a:r>
            <a:r>
              <a:rPr lang="en-US" sz="1600">
                <a:solidFill>
                  <a:schemeClr val="bg1"/>
                </a:solidFill>
                <a:cs typeface="Arial" charset="0"/>
              </a:rPr>
              <a:t>3.2</a:t>
            </a:r>
            <a:endParaRPr lang="ru-RU" sz="16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1508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255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</a:t>
            </a:r>
            <a:r>
              <a:rPr lang="ru-RU" b="1"/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522110" y="2110606"/>
            <a:ext cx="24397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Налоги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937141" y="4982322"/>
            <a:ext cx="1519486" cy="57669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rgbClr val="C0504D">
                  <a:tint val="20000"/>
                </a:srgbClr>
              </a:contourClr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Безвозмездные</a:t>
            </a:r>
          </a:p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поступления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203219" y="3910493"/>
            <a:ext cx="1938153" cy="64170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Неналоговые</a:t>
            </a:r>
          </a:p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доходы</a:t>
            </a: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/>
        </p:nvGraphicFramePr>
        <p:xfrm>
          <a:off x="-149225" y="1746250"/>
          <a:ext cx="4899025" cy="374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2"/>
          <p:cNvSpPr/>
          <p:nvPr/>
        </p:nvSpPr>
        <p:spPr>
          <a:xfrm>
            <a:off x="255603" y="4982322"/>
            <a:ext cx="1519486" cy="57669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rgbClr val="C0504D">
                  <a:tint val="20000"/>
                </a:srgbClr>
              </a:contourClr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Безвозмездные</a:t>
            </a:r>
          </a:p>
          <a:p>
            <a:pPr algn="r">
              <a:defRPr/>
            </a:pPr>
            <a:r>
              <a:rPr lang="ru-RU" sz="20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</a:rPr>
              <a:t> поступления</a:t>
            </a:r>
          </a:p>
        </p:txBody>
      </p:sp>
      <p:sp>
        <p:nvSpPr>
          <p:cNvPr id="3" name="Прямоугольник 11"/>
          <p:cNvSpPr/>
          <p:nvPr/>
        </p:nvSpPr>
        <p:spPr>
          <a:xfrm>
            <a:off x="1913597" y="2039169"/>
            <a:ext cx="24397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Налоги</a:t>
            </a:r>
          </a:p>
        </p:txBody>
      </p:sp>
      <p:sp>
        <p:nvSpPr>
          <p:cNvPr id="4" name="Прямоугольник 19"/>
          <p:cNvSpPr/>
          <p:nvPr/>
        </p:nvSpPr>
        <p:spPr>
          <a:xfrm>
            <a:off x="2704674" y="3766031"/>
            <a:ext cx="2151747" cy="64170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Неналоговые</a:t>
            </a:r>
          </a:p>
          <a:p>
            <a:pPr algn="ctr">
              <a:defRPr/>
            </a:pPr>
            <a:r>
              <a:rPr lang="ru-RU" sz="2000" b="1" spc="50" dirty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доходы</a:t>
            </a:r>
          </a:p>
        </p:txBody>
      </p:sp>
      <p:sp>
        <p:nvSpPr>
          <p:cNvPr id="21516" name="Text Box 14"/>
          <p:cNvSpPr txBox="1">
            <a:spLocks noChangeArrowheads="1"/>
          </p:cNvSpPr>
          <p:nvPr/>
        </p:nvSpPr>
        <p:spPr bwMode="auto">
          <a:xfrm>
            <a:off x="1619250" y="1628775"/>
            <a:ext cx="1582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2014 г.</a:t>
            </a:r>
          </a:p>
        </p:txBody>
      </p:sp>
      <p:sp>
        <p:nvSpPr>
          <p:cNvPr id="21517" name="Text Box 15"/>
          <p:cNvSpPr txBox="1">
            <a:spLocks noChangeArrowheads="1"/>
          </p:cNvSpPr>
          <p:nvPr/>
        </p:nvSpPr>
        <p:spPr bwMode="auto">
          <a:xfrm>
            <a:off x="5940425" y="1628775"/>
            <a:ext cx="1582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2015 г.</a:t>
            </a:r>
          </a:p>
        </p:txBody>
      </p:sp>
      <p:graphicFrame>
        <p:nvGraphicFramePr>
          <p:cNvPr id="5" name="Диаграмма 15"/>
          <p:cNvGraphicFramePr>
            <a:graphicFrameLocks/>
          </p:cNvGraphicFramePr>
          <p:nvPr/>
        </p:nvGraphicFramePr>
        <p:xfrm>
          <a:off x="4397375" y="1836738"/>
          <a:ext cx="4899025" cy="3751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Graphic spid="16" grpId="0">
        <p:bldAsOne/>
      </p:bldGraphic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539750" y="333375"/>
            <a:ext cx="82089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доходов бюджета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3 год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4</a:t>
            </a:r>
          </a:p>
        </p:txBody>
      </p:sp>
      <p:sp>
        <p:nvSpPr>
          <p:cNvPr id="22532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graphicFrame>
        <p:nvGraphicFramePr>
          <p:cNvPr id="22592" name="Group 64"/>
          <p:cNvGraphicFramePr>
            <a:graphicFrameLocks noGrp="1"/>
          </p:cNvGraphicFramePr>
          <p:nvPr/>
        </p:nvGraphicFramePr>
        <p:xfrm>
          <a:off x="0" y="3789363"/>
          <a:ext cx="4643438" cy="2343150"/>
        </p:xfrm>
        <a:graphic>
          <a:graphicData uri="http://schemas.openxmlformats.org/drawingml/2006/table">
            <a:tbl>
              <a:tblPr/>
              <a:tblGrid>
                <a:gridCol w="1225550"/>
                <a:gridCol w="1189038"/>
                <a:gridCol w="1189037"/>
                <a:gridCol w="1039813"/>
              </a:tblGrid>
              <a:tr h="4953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Налоговые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и неналоговые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71 516,8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(25,8%)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80 109,8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(25,0%)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8 593,0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593" name="Group 65"/>
          <p:cNvGraphicFramePr>
            <a:graphicFrameLocks noGrp="1"/>
          </p:cNvGraphicFramePr>
          <p:nvPr/>
        </p:nvGraphicFramePr>
        <p:xfrm>
          <a:off x="4716463" y="3789363"/>
          <a:ext cx="4427537" cy="2357437"/>
        </p:xfrm>
        <a:graphic>
          <a:graphicData uri="http://schemas.openxmlformats.org/drawingml/2006/table">
            <a:tbl>
              <a:tblPr/>
              <a:tblGrid>
                <a:gridCol w="1106487"/>
                <a:gridCol w="1108075"/>
                <a:gridCol w="1106488"/>
                <a:gridCol w="1106487"/>
              </a:tblGrid>
              <a:tr h="4794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Безвозмездные поступления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205 683,2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(74,2%)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240 243,9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(75,0%)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34 560,7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16,8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6" name="AutoShape 26"/>
          <p:cNvSpPr>
            <a:spLocks noChangeArrowheads="1"/>
          </p:cNvSpPr>
          <p:nvPr/>
        </p:nvSpPr>
        <p:spPr bwMode="auto">
          <a:xfrm rot="-8917456">
            <a:off x="4500563" y="2997200"/>
            <a:ext cx="2371725" cy="452438"/>
          </a:xfrm>
          <a:prstGeom prst="leftArrow">
            <a:avLst>
              <a:gd name="adj1" fmla="val 50000"/>
              <a:gd name="adj2" fmla="val 187672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17" name="AutoShape 26"/>
          <p:cNvSpPr>
            <a:spLocks noChangeArrowheads="1"/>
          </p:cNvSpPr>
          <p:nvPr/>
        </p:nvSpPr>
        <p:spPr bwMode="auto">
          <a:xfrm rot="19641064">
            <a:off x="2411413" y="2997200"/>
            <a:ext cx="2300287" cy="452438"/>
          </a:xfrm>
          <a:prstGeom prst="leftArrow">
            <a:avLst>
              <a:gd name="adj1" fmla="val 50000"/>
              <a:gd name="adj2" fmla="val 205625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graphicFrame>
        <p:nvGraphicFramePr>
          <p:cNvPr id="22591" name="Group 63"/>
          <p:cNvGraphicFramePr>
            <a:graphicFrameLocks noGrp="1"/>
          </p:cNvGraphicFramePr>
          <p:nvPr/>
        </p:nvGraphicFramePr>
        <p:xfrm>
          <a:off x="1524000" y="1397000"/>
          <a:ext cx="6096000" cy="12858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277 200,0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320 353,7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43 153,7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2589" name="TextBox 12"/>
          <p:cNvSpPr txBox="1">
            <a:spLocks noChangeArrowheads="1"/>
          </p:cNvSpPr>
          <p:nvPr/>
        </p:nvSpPr>
        <p:spPr bwMode="auto">
          <a:xfrm>
            <a:off x="7812088" y="2276475"/>
            <a:ext cx="903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solidFill>
                  <a:schemeClr val="bg1"/>
                </a:solidFill>
              </a:rPr>
              <a:t>15,6%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331913" y="333375"/>
            <a:ext cx="78120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chemeClr val="bg2"/>
                </a:solidFill>
              </a:rPr>
              <a:t>Структура собственных доходов бюджета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района на 20</a:t>
            </a:r>
            <a:r>
              <a:rPr lang="en-US" sz="2800" b="1">
                <a:solidFill>
                  <a:schemeClr val="bg2"/>
                </a:solidFill>
              </a:rPr>
              <a:t>1</a:t>
            </a:r>
            <a:r>
              <a:rPr lang="ru-RU" sz="2800" b="1">
                <a:solidFill>
                  <a:schemeClr val="bg2"/>
                </a:solidFill>
              </a:rPr>
              <a:t>3 год</a:t>
            </a:r>
          </a:p>
          <a:p>
            <a:pPr algn="ctr"/>
            <a:r>
              <a:rPr lang="ru-RU" sz="28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5</a:t>
            </a:r>
          </a:p>
        </p:txBody>
      </p:sp>
      <p:sp>
        <p:nvSpPr>
          <p:cNvPr id="23556" name="TextBox 14"/>
          <p:cNvSpPr txBox="1">
            <a:spLocks noChangeArrowheads="1"/>
          </p:cNvSpPr>
          <p:nvPr/>
        </p:nvSpPr>
        <p:spPr bwMode="auto">
          <a:xfrm>
            <a:off x="7918450" y="1412875"/>
            <a:ext cx="1217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тыс. руб.</a:t>
            </a:r>
          </a:p>
        </p:txBody>
      </p:sp>
      <p:graphicFrame>
        <p:nvGraphicFramePr>
          <p:cNvPr id="23616" name="Group 64"/>
          <p:cNvGraphicFramePr>
            <a:graphicFrameLocks noGrp="1"/>
          </p:cNvGraphicFramePr>
          <p:nvPr/>
        </p:nvGraphicFramePr>
        <p:xfrm>
          <a:off x="0" y="3789363"/>
          <a:ext cx="4643438" cy="2016125"/>
        </p:xfrm>
        <a:graphic>
          <a:graphicData uri="http://schemas.openxmlformats.org/drawingml/2006/table">
            <a:tbl>
              <a:tblPr/>
              <a:tblGrid>
                <a:gridCol w="1225550"/>
                <a:gridCol w="1189038"/>
                <a:gridCol w="1189037"/>
                <a:gridCol w="1039813"/>
              </a:tblGrid>
              <a:tr h="4953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68 449,1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71 620,5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3 171,4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4,6%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620" name="Group 68"/>
          <p:cNvGraphicFramePr>
            <a:graphicFrameLocks noGrp="1"/>
          </p:cNvGraphicFramePr>
          <p:nvPr/>
        </p:nvGraphicFramePr>
        <p:xfrm>
          <a:off x="4716463" y="3789363"/>
          <a:ext cx="4427537" cy="2014537"/>
        </p:xfrm>
        <a:graphic>
          <a:graphicData uri="http://schemas.openxmlformats.org/drawingml/2006/table">
            <a:tbl>
              <a:tblPr/>
              <a:tblGrid>
                <a:gridCol w="1106487"/>
                <a:gridCol w="1108075"/>
                <a:gridCol w="1106488"/>
                <a:gridCol w="1106487"/>
              </a:tblGrid>
              <a:tr h="4794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3 067,7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8 489,3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5 421,6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276,7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6" name="AutoShape 26"/>
          <p:cNvSpPr>
            <a:spLocks noChangeArrowheads="1"/>
          </p:cNvSpPr>
          <p:nvPr/>
        </p:nvSpPr>
        <p:spPr bwMode="auto">
          <a:xfrm rot="-8917456">
            <a:off x="4284663" y="2852738"/>
            <a:ext cx="2598737" cy="452437"/>
          </a:xfrm>
          <a:prstGeom prst="leftArrow">
            <a:avLst>
              <a:gd name="adj1" fmla="val 50000"/>
              <a:gd name="adj2" fmla="val 205636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rot="10800000"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sp>
        <p:nvSpPr>
          <p:cNvPr id="17" name="AutoShape 26"/>
          <p:cNvSpPr>
            <a:spLocks noChangeArrowheads="1"/>
          </p:cNvSpPr>
          <p:nvPr/>
        </p:nvSpPr>
        <p:spPr bwMode="auto">
          <a:xfrm rot="19641064">
            <a:off x="2555875" y="2852738"/>
            <a:ext cx="2600325" cy="452437"/>
          </a:xfrm>
          <a:prstGeom prst="leftArrow">
            <a:avLst>
              <a:gd name="adj1" fmla="val 50000"/>
              <a:gd name="adj2" fmla="val 205625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dirty="0">
              <a:latin typeface="Arial" pitchFamily="34" charset="0"/>
            </a:endParaRPr>
          </a:p>
        </p:txBody>
      </p:sp>
      <p:graphicFrame>
        <p:nvGraphicFramePr>
          <p:cNvPr id="23615" name="Group 63"/>
          <p:cNvGraphicFramePr>
            <a:graphicFrameLocks noGrp="1"/>
          </p:cNvGraphicFramePr>
          <p:nvPr/>
        </p:nvGraphicFramePr>
        <p:xfrm>
          <a:off x="1524000" y="1397000"/>
          <a:ext cx="6096000" cy="12858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Налоговые и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Отклонение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71 516,8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80 109,8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8 593,0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3613" name="TextBox 12"/>
          <p:cNvSpPr txBox="1">
            <a:spLocks noChangeArrowheads="1"/>
          </p:cNvSpPr>
          <p:nvPr/>
        </p:nvSpPr>
        <p:spPr bwMode="auto">
          <a:xfrm>
            <a:off x="7812088" y="2276475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bg1"/>
                </a:solidFill>
              </a:rPr>
              <a:t>12,0%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6" name="Picture 2" descr="C:\Documents and Settings\krv\Рабочий стол\презентация СКФО\bg02.jpg"/>
          <p:cNvPicPr>
            <a:picLocks noChangeAspect="1" noChangeArrowheads="1"/>
          </p:cNvPicPr>
          <p:nvPr/>
        </p:nvPicPr>
        <p:blipFill>
          <a:blip r:embed="rId3">
            <a:lum bright="-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55650" y="260350"/>
            <a:ext cx="78136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800" b="1">
              <a:solidFill>
                <a:schemeClr val="bg2"/>
              </a:solidFill>
            </a:endParaRPr>
          </a:p>
        </p:txBody>
      </p:sp>
      <p:sp>
        <p:nvSpPr>
          <p:cNvPr id="81928" name="Text Box 4"/>
          <p:cNvSpPr txBox="1">
            <a:spLocks noChangeArrowheads="1"/>
          </p:cNvSpPr>
          <p:nvPr/>
        </p:nvSpPr>
        <p:spPr bwMode="auto">
          <a:xfrm>
            <a:off x="8135938" y="0"/>
            <a:ext cx="966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  <a:cs typeface="Arial" charset="0"/>
              </a:rPr>
              <a:t>Схема 6</a:t>
            </a:r>
          </a:p>
        </p:txBody>
      </p:sp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-1404938" y="2095500"/>
          <a:ext cx="10574338" cy="3349625"/>
        </p:xfrm>
        <a:graphic>
          <a:graphicData uri="http://schemas.openxmlformats.org/presentationml/2006/ole">
            <p:oleObj spid="_x0000_s81925" name="Диаграмма" r:id="rId4" imgW="8048671" imgH="2390932" progId="Excel.Chart.8">
              <p:embed/>
            </p:oleObj>
          </a:graphicData>
        </a:graphic>
      </p:graphicFrame>
      <p:sp>
        <p:nvSpPr>
          <p:cNvPr id="81929" name="Rectangle 11"/>
          <p:cNvSpPr>
            <a:spLocks noChangeArrowheads="1"/>
          </p:cNvSpPr>
          <p:nvPr/>
        </p:nvSpPr>
        <p:spPr bwMode="auto">
          <a:xfrm>
            <a:off x="250825" y="404813"/>
            <a:ext cx="8208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Структура налоговых и неналоговых доходов бюджета  муниципального района Нуримановский район РБ на 2013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6329</TotalTime>
  <Words>1937</Words>
  <Application>Microsoft Office PowerPoint</Application>
  <PresentationFormat>Экран (4:3)</PresentationFormat>
  <Paragraphs>573</Paragraphs>
  <Slides>30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Microsoft Sans Serif</vt:lpstr>
      <vt:lpstr>Times New Roman</vt:lpstr>
      <vt:lpstr>Constantia</vt:lpstr>
      <vt:lpstr>Тема Office</vt:lpstr>
      <vt:lpstr>Диаграмма</vt:lpstr>
      <vt:lpstr>Диаграмма Microsoft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569</cp:revision>
  <dcterms:modified xsi:type="dcterms:W3CDTF">2012-11-29T06:46:15Z</dcterms:modified>
</cp:coreProperties>
</file>