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59" r:id="rId6"/>
    <p:sldId id="260" r:id="rId7"/>
    <p:sldId id="264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B8"/>
    <a:srgbClr val="C83F3C"/>
    <a:srgbClr val="96BD48"/>
    <a:srgbClr val="7655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 autoAdjust="0"/>
    <p:restoredTop sz="95429" autoAdjust="0"/>
  </p:normalViewPr>
  <p:slideViewPr>
    <p:cSldViewPr>
      <p:cViewPr varScale="1">
        <p:scale>
          <a:sx n="96" d="100"/>
          <a:sy n="96" d="100"/>
        </p:scale>
        <p:origin x="-10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AAD6DCE-ECD0-4A51-987F-1B105109978C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045B18E-D452-4768-8B45-1FFF80A09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9163E-8DAC-47D5-81D2-078E163BDA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7E6A6-8454-4BC0-BD2E-4B214A8B3B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439D6-CE46-4303-B280-C14A4D8DE3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34" tIns="47316" rIns="94634" bIns="47316" anchor="b"/>
          <a:lstStyle/>
          <a:p>
            <a:pPr algn="r" defTabSz="954088"/>
            <a:fld id="{F73E296B-F987-42DF-88CC-34CB498429BC}" type="slidenum">
              <a:rPr lang="de-DE" sz="1300">
                <a:latin typeface="Calibri" pitchFamily="34" charset="0"/>
              </a:rPr>
              <a:pPr algn="r" defTabSz="954088"/>
              <a:t>13</a:t>
            </a:fld>
            <a:endParaRPr lang="de-DE" sz="1300">
              <a:latin typeface="Calibri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024313" y="9726613"/>
            <a:ext cx="30749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58" tIns="46883" rIns="93758" bIns="46883" anchor="b"/>
          <a:lstStyle/>
          <a:p>
            <a:pPr algn="r" defTabSz="936625"/>
            <a:fld id="{57F5D68F-953E-44CD-BA87-4B6F490B5022}" type="slidenum">
              <a:rPr lang="en-GB" sz="1300">
                <a:latin typeface="Calibri" pitchFamily="34" charset="0"/>
              </a:rPr>
              <a:pPr algn="r" defTabSz="936625"/>
              <a:t>13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noFill/>
        </p:spPr>
        <p:txBody>
          <a:bodyPr wrap="square" lIns="93758" tIns="46883" rIns="93758" bIns="468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B92B-3F3D-4BB1-B1A1-819CB1572BC7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A842-E376-4E46-B693-D7641AED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685A-FD9D-4010-B8C1-107718CCA067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54EC-9797-4D8B-8567-4B634EC28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6AC5-CB8A-4F33-AD73-8775C3448C9F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CAD8-109E-4A63-A6C0-F6499F4E4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B6E6-1D0D-4533-920F-7B8CF7D7F5F4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5342-A335-410D-86A7-776E33B0C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179A-B48C-4786-AA7C-8E552EE904E5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A7B9-CBED-4B16-A031-43422ADB9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D07D-BA09-4811-B900-77900861AFB3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8D3B-342E-4613-AC7E-0E65B0E97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BEE-8BAF-41C6-8E51-8D77E230F219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BEB2-20F2-489B-B524-488E489A43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DD8B-E137-48DF-8751-5488B142CF6A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0467-552C-49F0-9E7C-2BACFF840A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F71C-C1F3-4BBE-B63E-3FE95A30D238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4F0F-4324-4A69-A306-2C495696A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4090-6489-4D0B-A8BD-A5EF8B8A7E77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5560-C7F7-4AF6-8D51-B5810EA0F5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554D-B2CB-4EC4-8F66-B43BB1D58024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5E2A-F9A0-4582-B79E-E40F8080B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F3DE5-D16D-4697-A416-D614A6EDDBAD}" type="datetimeFigureOut">
              <a:rPr lang="ru-RU"/>
              <a:pPr>
                <a:defRPr/>
              </a:pPr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FDEE63-599E-46D9-97FA-499A3CCDE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4398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728788" y="352742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397,7 </a:t>
            </a:r>
            <a:r>
              <a:rPr lang="ru-RU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млн руб.</a:t>
            </a:r>
          </a:p>
        </p:txBody>
      </p:sp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Narrow" pitchFamily="34" charset="0"/>
              </a:rPr>
              <a:t>Основные показатели бюджета муниципального района Нуримановский район Республики Башкортостан за 2012 год</a:t>
            </a:r>
          </a:p>
        </p:txBody>
      </p:sp>
      <p:pic>
        <p:nvPicPr>
          <p:cNvPr id="14340" name="Рисунок 7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0" y="1439863"/>
            <a:ext cx="2540000" cy="254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715125" y="200025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410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млн руб.</a:t>
            </a:r>
          </a:p>
        </p:txBody>
      </p:sp>
      <p:pic>
        <p:nvPicPr>
          <p:cNvPr id="14342" name="Рисунок 9" descr="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572125"/>
            <a:ext cx="24320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3381375" y="5000625"/>
            <a:ext cx="233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002060"/>
                </a:solidFill>
                <a:latin typeface="Calibri" pitchFamily="34" charset="0"/>
              </a:rPr>
              <a:t>Д Е Ф И Ц И Т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3857625" y="5643563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12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5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млн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267147" y="0"/>
            <a:ext cx="8834791" cy="1200329"/>
          </a:xfrm>
          <a:custGeom>
            <a:avLst/>
            <a:gdLst>
              <a:gd name="connsiteX0" fmla="*/ 0 w 10882017"/>
              <a:gd name="connsiteY0" fmla="*/ 0 h 1754326"/>
              <a:gd name="connsiteX1" fmla="*/ 10882017 w 10882017"/>
              <a:gd name="connsiteY1" fmla="*/ 0 h 1754326"/>
              <a:gd name="connsiteX2" fmla="*/ 10882017 w 10882017"/>
              <a:gd name="connsiteY2" fmla="*/ 1754326 h 1754326"/>
              <a:gd name="connsiteX3" fmla="*/ 0 w 10882017"/>
              <a:gd name="connsiteY3" fmla="*/ 1754326 h 1754326"/>
              <a:gd name="connsiteX4" fmla="*/ 0 w 1088201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2017" h="1754326">
                <a:moveTo>
                  <a:pt x="0" y="0"/>
                </a:moveTo>
                <a:lnTo>
                  <a:pt x="10882017" y="0"/>
                </a:lnTo>
                <a:lnTo>
                  <a:pt x="10882017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Структура расходов на социальную сферу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2012 год</a:t>
            </a:r>
          </a:p>
        </p:txBody>
      </p:sp>
      <p:sp>
        <p:nvSpPr>
          <p:cNvPr id="5" name="Волна 4"/>
          <p:cNvSpPr/>
          <p:nvPr/>
        </p:nvSpPr>
        <p:spPr>
          <a:xfrm>
            <a:off x="3430588" y="1285875"/>
            <a:ext cx="2303462" cy="71437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Всего: 288,7 млн руб.</a:t>
            </a:r>
          </a:p>
        </p:txBody>
      </p:sp>
      <p:graphicFrame>
        <p:nvGraphicFramePr>
          <p:cNvPr id="25603" name="Диаграмма 5"/>
          <p:cNvGraphicFramePr>
            <a:graphicFrameLocks/>
          </p:cNvGraphicFramePr>
          <p:nvPr/>
        </p:nvGraphicFramePr>
        <p:xfrm>
          <a:off x="2235200" y="2520950"/>
          <a:ext cx="4745038" cy="3459163"/>
        </p:xfrm>
        <a:graphic>
          <a:graphicData uri="http://schemas.openxmlformats.org/presentationml/2006/ole">
            <p:oleObj spid="_x0000_s25603" r:id="rId3" imgW="4743099" imgH="3456732" progId="Excel.Chart.8">
              <p:embed/>
            </p:oleObj>
          </a:graphicData>
        </a:graphic>
      </p:graphicFrame>
      <p:sp>
        <p:nvSpPr>
          <p:cNvPr id="7" name="Стрелка вправо 6"/>
          <p:cNvSpPr/>
          <p:nvPr/>
        </p:nvSpPr>
        <p:spPr>
          <a:xfrm rot="-1800000">
            <a:off x="6000750" y="3060700"/>
            <a:ext cx="539750" cy="269875"/>
          </a:xfrm>
          <a:prstGeom prst="rightArrow">
            <a:avLst/>
          </a:prstGeom>
          <a:solidFill>
            <a:srgbClr val="3A74B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7" name="Рисунок 8" descr="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428750"/>
            <a:ext cx="2095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олна 9"/>
          <p:cNvSpPr/>
          <p:nvPr/>
        </p:nvSpPr>
        <p:spPr>
          <a:xfrm>
            <a:off x="6986588" y="3357563"/>
            <a:ext cx="1800225" cy="72072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224,3 млн руб.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7215188" y="1143000"/>
            <a:ext cx="1236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5" name="Стрелка влево 14"/>
          <p:cNvSpPr/>
          <p:nvPr/>
        </p:nvSpPr>
        <p:spPr>
          <a:xfrm rot="1800000">
            <a:off x="2735263" y="3060700"/>
            <a:ext cx="541337" cy="269875"/>
          </a:xfrm>
          <a:prstGeom prst="leftArrow">
            <a:avLst/>
          </a:prstGeom>
          <a:solidFill>
            <a:srgbClr val="76559E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-1800000">
            <a:off x="2735263" y="5400675"/>
            <a:ext cx="541337" cy="269875"/>
          </a:xfrm>
          <a:prstGeom prst="leftArrow">
            <a:avLst/>
          </a:prstGeom>
          <a:solidFill>
            <a:srgbClr val="96BD48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800000">
            <a:off x="6175375" y="5400675"/>
            <a:ext cx="539750" cy="269875"/>
          </a:xfrm>
          <a:prstGeom prst="rightArrow">
            <a:avLst/>
          </a:prstGeom>
          <a:solidFill>
            <a:srgbClr val="C83F3C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13" name="Рисунок 17" descr="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4608513"/>
            <a:ext cx="1625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олна 18"/>
          <p:cNvSpPr/>
          <p:nvPr/>
        </p:nvSpPr>
        <p:spPr>
          <a:xfrm>
            <a:off x="7000875" y="5994400"/>
            <a:ext cx="1800225" cy="72072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24,3 млн руб.</a:t>
            </a:r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7215188" y="4071938"/>
            <a:ext cx="15208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Культура,</a:t>
            </a:r>
          </a:p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pic>
        <p:nvPicPr>
          <p:cNvPr id="25616" name="Рисунок 20" descr="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8" y="1517650"/>
            <a:ext cx="1752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477838" y="1143000"/>
            <a:ext cx="19129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23" name="Волна 22"/>
          <p:cNvSpPr/>
          <p:nvPr/>
        </p:nvSpPr>
        <p:spPr>
          <a:xfrm>
            <a:off x="571500" y="3351213"/>
            <a:ext cx="1800225" cy="72072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0,8 млн руб.</a:t>
            </a:r>
          </a:p>
        </p:txBody>
      </p:sp>
      <p:sp>
        <p:nvSpPr>
          <p:cNvPr id="24" name="Волна 23"/>
          <p:cNvSpPr/>
          <p:nvPr/>
        </p:nvSpPr>
        <p:spPr>
          <a:xfrm>
            <a:off x="571500" y="6000750"/>
            <a:ext cx="1800225" cy="72072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39,3 млн руб.</a:t>
            </a:r>
          </a:p>
        </p:txBody>
      </p:sp>
      <p:pic>
        <p:nvPicPr>
          <p:cNvPr id="25620" name="Рисунок 24" descr="1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643438"/>
            <a:ext cx="19431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Box 25"/>
          <p:cNvSpPr txBox="1">
            <a:spLocks noChangeArrowheads="1"/>
          </p:cNvSpPr>
          <p:nvPr/>
        </p:nvSpPr>
        <p:spPr bwMode="auto">
          <a:xfrm>
            <a:off x="911225" y="4071938"/>
            <a:ext cx="1160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Социальная</a:t>
            </a:r>
          </a:p>
          <a:p>
            <a:pPr algn="ctr"/>
            <a:r>
              <a:rPr lang="ru-RU" sz="150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sp>
        <p:nvSpPr>
          <p:cNvPr id="25622" name="TextBox 26"/>
          <p:cNvSpPr txBox="1">
            <a:spLocks noChangeArrowheads="1"/>
          </p:cNvSpPr>
          <p:nvPr/>
        </p:nvSpPr>
        <p:spPr bwMode="auto">
          <a:xfrm>
            <a:off x="4500563" y="3286125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77,7 %</a:t>
            </a:r>
          </a:p>
        </p:txBody>
      </p:sp>
      <p:sp>
        <p:nvSpPr>
          <p:cNvPr id="25623" name="TextBox 27"/>
          <p:cNvSpPr txBox="1">
            <a:spLocks noChangeArrowheads="1"/>
          </p:cNvSpPr>
          <p:nvPr/>
        </p:nvSpPr>
        <p:spPr bwMode="auto">
          <a:xfrm>
            <a:off x="4648200" y="4716463"/>
            <a:ext cx="63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8,4 %</a:t>
            </a:r>
          </a:p>
        </p:txBody>
      </p:sp>
      <p:sp>
        <p:nvSpPr>
          <p:cNvPr id="25624" name="TextBox 28"/>
          <p:cNvSpPr txBox="1">
            <a:spLocks noChangeArrowheads="1"/>
          </p:cNvSpPr>
          <p:nvPr/>
        </p:nvSpPr>
        <p:spPr bwMode="auto">
          <a:xfrm>
            <a:off x="3779838" y="4714875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13,6 %</a:t>
            </a:r>
          </a:p>
        </p:txBody>
      </p:sp>
      <p:sp>
        <p:nvSpPr>
          <p:cNvPr id="25625" name="TextBox 29"/>
          <p:cNvSpPr txBox="1">
            <a:spLocks noChangeArrowheads="1"/>
          </p:cNvSpPr>
          <p:nvPr/>
        </p:nvSpPr>
        <p:spPr bwMode="auto">
          <a:xfrm>
            <a:off x="3429000" y="4071938"/>
            <a:ext cx="63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0,3 %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2012 г.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Рисунок 6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1285875"/>
            <a:ext cx="24003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1857375"/>
            <a:ext cx="19208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A74B8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A74B8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A74B8"/>
                </a:solidFill>
                <a:latin typeface="Times New Roman" pitchFamily="18" charset="0"/>
                <a:cs typeface="Times New Roman" pitchFamily="18" charset="0"/>
              </a:rPr>
              <a:t>ВОДОСНАБЖЕНИЯ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8,7 МЛН РУБ.</a:t>
            </a:r>
          </a:p>
        </p:txBody>
      </p:sp>
      <p:pic>
        <p:nvPicPr>
          <p:cNvPr id="26628" name="Рисунок 9" descr="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4211638"/>
            <a:ext cx="24003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0" descr="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1285875"/>
            <a:ext cx="28813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078" y="4212000"/>
            <a:ext cx="2880360" cy="2080260"/>
          </a:xfrm>
          <a:prstGeom prst="rect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3" name="TextBox 12"/>
          <p:cNvSpPr txBox="1"/>
          <p:nvPr/>
        </p:nvSpPr>
        <p:spPr>
          <a:xfrm>
            <a:off x="0" y="1571625"/>
            <a:ext cx="1603375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ЖИЛЬЕМ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ОТДЕЛЬНЫХ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КАТЕГОРИЙ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13,0 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9175" y="4714875"/>
            <a:ext cx="16002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ГАЗИФИКАЦИЯ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0,6 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760913"/>
            <a:ext cx="186055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5,5 МЛН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rgbClr val="002060"/>
                </a:solidFill>
              </a:rPr>
              <a:t>Объем и структура муниципального долга</a:t>
            </a:r>
            <a:br>
              <a:rPr lang="ru-RU" sz="2500" b="1" smtClean="0">
                <a:solidFill>
                  <a:srgbClr val="002060"/>
                </a:solidFill>
              </a:rPr>
            </a:br>
            <a:r>
              <a:rPr lang="ru-RU" sz="2500" b="1" smtClean="0">
                <a:solidFill>
                  <a:srgbClr val="002060"/>
                </a:solidFill>
              </a:rPr>
              <a:t>в 2010 – 2012 годах</a:t>
            </a:r>
          </a:p>
        </p:txBody>
      </p:sp>
      <p:graphicFrame>
        <p:nvGraphicFramePr>
          <p:cNvPr id="27650" name="Диаграмма 8"/>
          <p:cNvGraphicFramePr>
            <a:graphicFrameLocks/>
          </p:cNvGraphicFramePr>
          <p:nvPr/>
        </p:nvGraphicFramePr>
        <p:xfrm>
          <a:off x="234950" y="1235075"/>
          <a:ext cx="8674100" cy="5316538"/>
        </p:xfrm>
        <a:graphic>
          <a:graphicData uri="http://schemas.openxmlformats.org/presentationml/2006/ole">
            <p:oleObj spid="_x0000_s27650" r:id="rId4" imgW="8669263" imgH="5316173" progId="Excel.Chart.8">
              <p:embed/>
            </p:oleObj>
          </a:graphicData>
        </a:graphic>
      </p:graphicFrame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85750" y="14287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млн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4508500"/>
            <a:ext cx="9144000" cy="992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2"/>
                </a:solidFill>
              </a:rPr>
              <a:t>СПАСИБО ЗА ВНИМАНИЕ!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>
          <a:xfrm>
            <a:off x="611188" y="620713"/>
            <a:ext cx="8324850" cy="82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ДОКЛАД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827088" y="1844675"/>
            <a:ext cx="7705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Об исполнении бюджета района</a:t>
            </a:r>
          </a:p>
          <a:p>
            <a:pPr algn="ctr"/>
            <a:r>
              <a:rPr lang="ru-RU" sz="2800" b="1">
                <a:solidFill>
                  <a:schemeClr val="hlink"/>
                </a:solidFill>
              </a:rPr>
              <a:t> за 20</a:t>
            </a:r>
            <a:r>
              <a:rPr lang="en-US" sz="2800" b="1">
                <a:solidFill>
                  <a:schemeClr val="hlink"/>
                </a:solidFill>
              </a:rPr>
              <a:t>1</a:t>
            </a:r>
            <a:r>
              <a:rPr lang="ru-RU" sz="2800" b="1">
                <a:solidFill>
                  <a:schemeClr val="hlink"/>
                </a:solidFill>
              </a:rPr>
              <a:t>2 год</a:t>
            </a:r>
            <a:br>
              <a:rPr lang="ru-RU" sz="2800" b="1">
                <a:solidFill>
                  <a:schemeClr val="hlink"/>
                </a:solidFill>
              </a:rPr>
            </a:br>
            <a:endParaRPr lang="ru-RU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rgbClr val="002060"/>
                </a:solidFill>
              </a:rPr>
              <a:t>Бюджетная обеспеченность в 2009 – 2012 годах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2788" y="1174750"/>
          <a:ext cx="7829550" cy="5307013"/>
        </p:xfrm>
        <a:graphic>
          <a:graphicData uri="http://schemas.openxmlformats.org/presentationml/2006/ole">
            <p:oleObj spid="_x0000_s16386" r:id="rId4" imgW="7827942" imgH="5303980" progId="Excel.Chart.8">
              <p:embed/>
            </p:oleObj>
          </a:graphicData>
        </a:graphic>
      </p:graphicFrame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928688" y="12144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доходов бюджета района в 2011 – 2012 годах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Рисунок 2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240088"/>
            <a:ext cx="14795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9500" y="1260475"/>
            <a:ext cx="1981200" cy="719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376,2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2011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1388" y="1260475"/>
            <a:ext cx="197961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397,7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2012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2339975"/>
            <a:ext cx="1798638" cy="684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Безвозмездные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поступления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0175" y="2339975"/>
            <a:ext cx="1800225" cy="684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Безвозмездные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поступления</a:t>
            </a:r>
          </a:p>
        </p:txBody>
      </p:sp>
      <p:pic>
        <p:nvPicPr>
          <p:cNvPr id="18439" name="Рисунок 7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743325"/>
            <a:ext cx="1035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8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364163"/>
            <a:ext cx="8874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70325" y="2857500"/>
            <a:ext cx="1377950" cy="684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Налоговые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доходы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546475" y="3211513"/>
            <a:ext cx="3238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Рисунок 14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43325"/>
            <a:ext cx="1035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>
            <a:stCxn id="10" idx="3"/>
          </p:cNvCxnSpPr>
          <p:nvPr/>
        </p:nvCxnSpPr>
        <p:spPr>
          <a:xfrm>
            <a:off x="5248275" y="3198813"/>
            <a:ext cx="32385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Рисунок 19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240088"/>
            <a:ext cx="14795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43325" y="5616575"/>
            <a:ext cx="1657350" cy="68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Неналоговые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доходы</a:t>
            </a:r>
          </a:p>
        </p:txBody>
      </p:sp>
      <p:pic>
        <p:nvPicPr>
          <p:cNvPr id="18447" name="Рисунок 21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5364163"/>
            <a:ext cx="8874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0560000">
            <a:off x="3203575" y="5975350"/>
            <a:ext cx="539750" cy="3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240000" flipV="1">
            <a:off x="5400675" y="5975350"/>
            <a:ext cx="53975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27"/>
          <p:cNvSpPr txBox="1">
            <a:spLocks noChangeArrowheads="1"/>
          </p:cNvSpPr>
          <p:nvPr/>
        </p:nvSpPr>
        <p:spPr bwMode="auto">
          <a:xfrm>
            <a:off x="1079500" y="4319588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300,8</a:t>
            </a:r>
          </a:p>
          <a:p>
            <a:pPr algn="ctr"/>
            <a:r>
              <a:rPr lang="ru-RU" b="1">
                <a:latin typeface="Calibri" pitchFamily="34" charset="0"/>
              </a:rPr>
              <a:t> млн руб.</a:t>
            </a:r>
          </a:p>
        </p:txBody>
      </p:sp>
      <p:sp>
        <p:nvSpPr>
          <p:cNvPr id="18451" name="TextBox 28"/>
          <p:cNvSpPr txBox="1">
            <a:spLocks noChangeArrowheads="1"/>
          </p:cNvSpPr>
          <p:nvPr/>
        </p:nvSpPr>
        <p:spPr bwMode="auto">
          <a:xfrm>
            <a:off x="6858000" y="431958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316,4</a:t>
            </a:r>
          </a:p>
          <a:p>
            <a:pPr algn="ctr"/>
            <a:r>
              <a:rPr lang="ru-RU" b="1">
                <a:latin typeface="Calibri" pitchFamily="34" charset="0"/>
              </a:rPr>
              <a:t> млн руб.</a:t>
            </a:r>
          </a:p>
        </p:txBody>
      </p:sp>
      <p:sp>
        <p:nvSpPr>
          <p:cNvPr id="18452" name="TextBox 29"/>
          <p:cNvSpPr txBox="1">
            <a:spLocks noChangeArrowheads="1"/>
          </p:cNvSpPr>
          <p:nvPr/>
        </p:nvSpPr>
        <p:spPr bwMode="auto">
          <a:xfrm>
            <a:off x="2987675" y="4464050"/>
            <a:ext cx="10080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700" b="1">
                <a:latin typeface="Calibri" pitchFamily="34" charset="0"/>
              </a:rPr>
              <a:t>64,3</a:t>
            </a:r>
          </a:p>
          <a:p>
            <a:pPr algn="ctr"/>
            <a:r>
              <a:rPr lang="ru-RU" sz="1700" b="1">
                <a:latin typeface="Calibri" pitchFamily="34" charset="0"/>
              </a:rPr>
              <a:t>млн руб.</a:t>
            </a:r>
          </a:p>
        </p:txBody>
      </p:sp>
      <p:sp>
        <p:nvSpPr>
          <p:cNvPr id="18453" name="TextBox 30"/>
          <p:cNvSpPr txBox="1">
            <a:spLocks noChangeArrowheads="1"/>
          </p:cNvSpPr>
          <p:nvPr/>
        </p:nvSpPr>
        <p:spPr bwMode="auto">
          <a:xfrm>
            <a:off x="5148263" y="4464050"/>
            <a:ext cx="10080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700" b="1">
                <a:latin typeface="Calibri" pitchFamily="34" charset="0"/>
              </a:rPr>
              <a:t>71,8</a:t>
            </a:r>
          </a:p>
          <a:p>
            <a:pPr algn="ctr"/>
            <a:r>
              <a:rPr lang="ru-RU" sz="1700" b="1">
                <a:latin typeface="Calibri" pitchFamily="34" charset="0"/>
              </a:rPr>
              <a:t>млн руб.</a:t>
            </a:r>
          </a:p>
        </p:txBody>
      </p:sp>
      <p:sp>
        <p:nvSpPr>
          <p:cNvPr id="18454" name="TextBox 31"/>
          <p:cNvSpPr txBox="1">
            <a:spLocks noChangeArrowheads="1"/>
          </p:cNvSpPr>
          <p:nvPr/>
        </p:nvSpPr>
        <p:spPr bwMode="auto">
          <a:xfrm>
            <a:off x="2268538" y="5940425"/>
            <a:ext cx="96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11,1</a:t>
            </a:r>
          </a:p>
          <a:p>
            <a:pPr algn="ctr"/>
            <a:r>
              <a:rPr lang="ru-RU" sz="1600" b="1">
                <a:latin typeface="Calibri" pitchFamily="34" charset="0"/>
              </a:rPr>
              <a:t>млн руб.</a:t>
            </a:r>
          </a:p>
        </p:txBody>
      </p:sp>
      <p:sp>
        <p:nvSpPr>
          <p:cNvPr id="18455" name="TextBox 32"/>
          <p:cNvSpPr txBox="1">
            <a:spLocks noChangeArrowheads="1"/>
          </p:cNvSpPr>
          <p:nvPr/>
        </p:nvSpPr>
        <p:spPr bwMode="auto">
          <a:xfrm>
            <a:off x="6048375" y="5940425"/>
            <a:ext cx="96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9,5</a:t>
            </a:r>
          </a:p>
          <a:p>
            <a:pPr algn="ctr"/>
            <a:r>
              <a:rPr lang="ru-RU" sz="1600" b="1">
                <a:latin typeface="Calibri" pitchFamily="34" charset="0"/>
              </a:rPr>
              <a:t>млн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/>
              <a:t>Структура доходов бюджета района</a:t>
            </a:r>
            <a:br>
              <a:rPr lang="ru-RU" sz="2500" b="1" dirty="0" smtClean="0"/>
            </a:br>
            <a:r>
              <a:rPr lang="ru-RU" sz="2500" b="1" dirty="0" smtClean="0"/>
              <a:t>в 2011 и 2012 годах</a:t>
            </a:r>
            <a:endParaRPr lang="ru-RU" sz="2500" b="1" dirty="0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163513" y="1235075"/>
          <a:ext cx="8745537" cy="5530850"/>
        </p:xfrm>
        <a:graphic>
          <a:graphicData uri="http://schemas.openxmlformats.org/presentationml/2006/ole">
            <p:oleObj spid="_x0000_s19458" r:id="rId3" imgW="8742422" imgH="5529551" progId="Excel.Chart.8">
              <p:embed/>
            </p:oleObj>
          </a:graphicData>
        </a:graphic>
      </p:graphicFrame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6480175" y="1219200"/>
            <a:ext cx="25415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>
                <a:latin typeface="Calibri" pitchFamily="34" charset="0"/>
              </a:rPr>
              <a:t>2011 </a:t>
            </a:r>
            <a:r>
              <a:rPr lang="ru-RU" sz="1700">
                <a:latin typeface="Calibri" pitchFamily="34" charset="0"/>
              </a:rPr>
              <a:t>год – 376,2 млн руб.</a:t>
            </a:r>
          </a:p>
          <a:p>
            <a:pPr algn="ctr"/>
            <a:r>
              <a:rPr lang="ru-RU" sz="1700">
                <a:latin typeface="Calibri" pitchFamily="34" charset="0"/>
              </a:rPr>
              <a:t>2012 год – 397,7 млн руб.</a:t>
            </a:r>
          </a:p>
          <a:p>
            <a:pPr algn="ctr"/>
            <a:r>
              <a:rPr lang="ru-RU" sz="1700">
                <a:latin typeface="Calibri" pitchFamily="34" charset="0"/>
              </a:rPr>
              <a:t>(+ 21,5 млн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179388"/>
            <a:ext cx="8423275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</a:t>
            </a:r>
            <a:r>
              <a:rPr lang="ru-RU" sz="2500" b="1" dirty="0" smtClean="0"/>
              <a:t> </a:t>
            </a:r>
            <a:r>
              <a:rPr lang="ru-RU" sz="2500" b="1" dirty="0" smtClean="0">
                <a:solidFill>
                  <a:srgbClr val="FF0000"/>
                </a:solidFill>
              </a:rPr>
              <a:t>налоговых поступлений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20482" name="Рисунок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25" y="1403350"/>
            <a:ext cx="227488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25" y="4284663"/>
            <a:ext cx="22748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0363" y="2160588"/>
            <a:ext cx="1433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 2012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63" y="5040313"/>
            <a:ext cx="1439862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 2011 году</a:t>
            </a:r>
          </a:p>
        </p:txBody>
      </p:sp>
      <p:pic>
        <p:nvPicPr>
          <p:cNvPr id="20486" name="Рисунок 6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1392238"/>
            <a:ext cx="17414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3143250"/>
            <a:ext cx="871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736850"/>
            <a:ext cx="1089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 descr="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1000125"/>
            <a:ext cx="1308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1520000" flipV="1">
            <a:off x="4357688" y="1571625"/>
            <a:ext cx="500062" cy="3571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1220000">
            <a:off x="4357688" y="2928938"/>
            <a:ext cx="571500" cy="28575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429125" y="2071688"/>
            <a:ext cx="2000250" cy="21431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500563" y="2643188"/>
            <a:ext cx="1643062" cy="357187"/>
          </a:xfrm>
          <a:prstGeom prst="straightConnector1">
            <a:avLst/>
          </a:prstGeom>
          <a:ln>
            <a:solidFill>
              <a:schemeClr val="tx1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18"/>
          <p:cNvSpPr txBox="1">
            <a:spLocks noChangeArrowheads="1"/>
          </p:cNvSpPr>
          <p:nvPr/>
        </p:nvSpPr>
        <p:spPr bwMode="auto">
          <a:xfrm rot="-1500000">
            <a:off x="4284663" y="143986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6,2</a:t>
            </a: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 rot="-420000">
            <a:off x="4967288" y="1871663"/>
            <a:ext cx="549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62,2</a:t>
            </a:r>
          </a:p>
        </p:txBody>
      </p:sp>
      <p:sp>
        <p:nvSpPr>
          <p:cNvPr id="20496" name="TextBox 21"/>
          <p:cNvSpPr txBox="1">
            <a:spLocks noChangeArrowheads="1"/>
          </p:cNvSpPr>
          <p:nvPr/>
        </p:nvSpPr>
        <p:spPr bwMode="auto">
          <a:xfrm rot="1860000">
            <a:off x="4535488" y="2808288"/>
            <a:ext cx="44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0,8</a:t>
            </a:r>
          </a:p>
        </p:txBody>
      </p:sp>
      <p:sp>
        <p:nvSpPr>
          <p:cNvPr id="20497" name="TextBox 22"/>
          <p:cNvSpPr txBox="1">
            <a:spLocks noChangeArrowheads="1"/>
          </p:cNvSpPr>
          <p:nvPr/>
        </p:nvSpPr>
        <p:spPr bwMode="auto">
          <a:xfrm rot="780000">
            <a:off x="5075238" y="2484438"/>
            <a:ext cx="44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2,7</a:t>
            </a:r>
          </a:p>
        </p:txBody>
      </p:sp>
      <p:sp>
        <p:nvSpPr>
          <p:cNvPr id="20498" name="TextBox 23"/>
          <p:cNvSpPr txBox="1">
            <a:spLocks noChangeArrowheads="1"/>
          </p:cNvSpPr>
          <p:nvPr/>
        </p:nvSpPr>
        <p:spPr bwMode="auto">
          <a:xfrm>
            <a:off x="5429250" y="1714500"/>
            <a:ext cx="598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ЕНВД</a:t>
            </a:r>
          </a:p>
        </p:txBody>
      </p:sp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7188200" y="2406650"/>
            <a:ext cx="636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НДФЛ</a:t>
            </a:r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6572250" y="3357563"/>
            <a:ext cx="48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УСН</a:t>
            </a:r>
          </a:p>
        </p:txBody>
      </p:sp>
      <p:sp>
        <p:nvSpPr>
          <p:cNvPr id="20501" name="TextBox 26"/>
          <p:cNvSpPr txBox="1">
            <a:spLocks noChangeArrowheads="1"/>
          </p:cNvSpPr>
          <p:nvPr/>
        </p:nvSpPr>
        <p:spPr bwMode="auto">
          <a:xfrm>
            <a:off x="4714875" y="3619500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Государственная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пошлина</a:t>
            </a:r>
          </a:p>
        </p:txBody>
      </p:sp>
      <p:sp>
        <p:nvSpPr>
          <p:cNvPr id="20502" name="TextBox 27"/>
          <p:cNvSpPr txBox="1">
            <a:spLocks noChangeArrowheads="1"/>
          </p:cNvSpPr>
          <p:nvPr/>
        </p:nvSpPr>
        <p:spPr bwMode="auto">
          <a:xfrm>
            <a:off x="5572125" y="947738"/>
            <a:ext cx="63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8,6 %</a:t>
            </a: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7286625" y="1376363"/>
            <a:ext cx="74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86,5 %</a:t>
            </a:r>
          </a:p>
        </p:txBody>
      </p:sp>
      <p:sp>
        <p:nvSpPr>
          <p:cNvPr id="20504" name="TextBox 29"/>
          <p:cNvSpPr txBox="1">
            <a:spLocks noChangeArrowheads="1"/>
          </p:cNvSpPr>
          <p:nvPr/>
        </p:nvSpPr>
        <p:spPr bwMode="auto">
          <a:xfrm>
            <a:off x="6788150" y="2662238"/>
            <a:ext cx="64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3,8 %</a:t>
            </a:r>
          </a:p>
        </p:txBody>
      </p:sp>
      <p:sp>
        <p:nvSpPr>
          <p:cNvPr id="20505" name="TextBox 30"/>
          <p:cNvSpPr txBox="1">
            <a:spLocks noChangeArrowheads="1"/>
          </p:cNvSpPr>
          <p:nvPr/>
        </p:nvSpPr>
        <p:spPr bwMode="auto">
          <a:xfrm>
            <a:off x="5362575" y="3019425"/>
            <a:ext cx="64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1,1 %</a:t>
            </a:r>
          </a:p>
        </p:txBody>
      </p:sp>
      <p:sp>
        <p:nvSpPr>
          <p:cNvPr id="20506" name="TextBox 31"/>
          <p:cNvSpPr txBox="1">
            <a:spLocks noChangeArrowheads="1"/>
          </p:cNvSpPr>
          <p:nvPr/>
        </p:nvSpPr>
        <p:spPr bwMode="auto">
          <a:xfrm>
            <a:off x="2555875" y="2124075"/>
            <a:ext cx="116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71,8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млн руб.</a:t>
            </a:r>
          </a:p>
        </p:txBody>
      </p:sp>
      <p:sp>
        <p:nvSpPr>
          <p:cNvPr id="20507" name="TextBox 32"/>
          <p:cNvSpPr txBox="1">
            <a:spLocks noChangeArrowheads="1"/>
          </p:cNvSpPr>
          <p:nvPr/>
        </p:nvSpPr>
        <p:spPr bwMode="auto">
          <a:xfrm>
            <a:off x="2555875" y="5003800"/>
            <a:ext cx="116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64,3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млн руб.</a:t>
            </a:r>
          </a:p>
        </p:txBody>
      </p:sp>
      <p:pic>
        <p:nvPicPr>
          <p:cNvPr id="20508" name="Рисунок 33" descr="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4143375"/>
            <a:ext cx="1308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Рисунок 3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4678363"/>
            <a:ext cx="17414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Рисунок 35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5732463"/>
            <a:ext cx="8715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1" name="TextBox 36"/>
          <p:cNvSpPr txBox="1">
            <a:spLocks noChangeArrowheads="1"/>
          </p:cNvSpPr>
          <p:nvPr/>
        </p:nvSpPr>
        <p:spPr bwMode="auto">
          <a:xfrm>
            <a:off x="5429250" y="4857750"/>
            <a:ext cx="598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ЕНВД</a:t>
            </a:r>
          </a:p>
        </p:txBody>
      </p:sp>
      <p:sp>
        <p:nvSpPr>
          <p:cNvPr id="20512" name="TextBox 37"/>
          <p:cNvSpPr txBox="1">
            <a:spLocks noChangeArrowheads="1"/>
          </p:cNvSpPr>
          <p:nvPr/>
        </p:nvSpPr>
        <p:spPr bwMode="auto">
          <a:xfrm>
            <a:off x="4716463" y="6215063"/>
            <a:ext cx="1452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Государственная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пошлина</a:t>
            </a:r>
          </a:p>
        </p:txBody>
      </p:sp>
      <p:sp>
        <p:nvSpPr>
          <p:cNvPr id="20513" name="TextBox 38"/>
          <p:cNvSpPr txBox="1">
            <a:spLocks noChangeArrowheads="1"/>
          </p:cNvSpPr>
          <p:nvPr/>
        </p:nvSpPr>
        <p:spPr bwMode="auto">
          <a:xfrm>
            <a:off x="7192963" y="5715000"/>
            <a:ext cx="63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НДФЛ</a:t>
            </a:r>
          </a:p>
        </p:txBody>
      </p:sp>
      <p:sp>
        <p:nvSpPr>
          <p:cNvPr id="20514" name="TextBox 39"/>
          <p:cNvSpPr txBox="1">
            <a:spLocks noChangeArrowheads="1"/>
          </p:cNvSpPr>
          <p:nvPr/>
        </p:nvSpPr>
        <p:spPr bwMode="auto">
          <a:xfrm>
            <a:off x="5572125" y="416242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8,7 %</a:t>
            </a:r>
          </a:p>
        </p:txBody>
      </p:sp>
      <p:sp>
        <p:nvSpPr>
          <p:cNvPr id="20515" name="TextBox 40"/>
          <p:cNvSpPr txBox="1">
            <a:spLocks noChangeArrowheads="1"/>
          </p:cNvSpPr>
          <p:nvPr/>
        </p:nvSpPr>
        <p:spPr bwMode="auto">
          <a:xfrm>
            <a:off x="7286625" y="4714875"/>
            <a:ext cx="746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88,8 %</a:t>
            </a:r>
          </a:p>
        </p:txBody>
      </p:sp>
      <p:sp>
        <p:nvSpPr>
          <p:cNvPr id="20516" name="TextBox 41"/>
          <p:cNvSpPr txBox="1">
            <a:spLocks noChangeArrowheads="1"/>
          </p:cNvSpPr>
          <p:nvPr/>
        </p:nvSpPr>
        <p:spPr bwMode="auto">
          <a:xfrm>
            <a:off x="5364163" y="5591175"/>
            <a:ext cx="64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2,3 %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 flipV="1">
            <a:off x="4357688" y="4714875"/>
            <a:ext cx="571500" cy="21431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4429125" y="5357813"/>
            <a:ext cx="2071688" cy="158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5240000" flipV="1">
            <a:off x="4357688" y="5715000"/>
            <a:ext cx="428625" cy="42862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0" name="TextBox 48"/>
          <p:cNvSpPr txBox="1">
            <a:spLocks noChangeArrowheads="1"/>
          </p:cNvSpPr>
          <p:nvPr/>
        </p:nvSpPr>
        <p:spPr bwMode="auto">
          <a:xfrm rot="-1500000">
            <a:off x="4368800" y="4514850"/>
            <a:ext cx="44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5,6</a:t>
            </a:r>
          </a:p>
        </p:txBody>
      </p:sp>
      <p:sp>
        <p:nvSpPr>
          <p:cNvPr id="20521" name="TextBox 49"/>
          <p:cNvSpPr txBox="1">
            <a:spLocks noChangeArrowheads="1"/>
          </p:cNvSpPr>
          <p:nvPr/>
        </p:nvSpPr>
        <p:spPr bwMode="auto">
          <a:xfrm rot="1740000">
            <a:off x="4430713" y="5657850"/>
            <a:ext cx="44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1,5</a:t>
            </a:r>
          </a:p>
        </p:txBody>
      </p:sp>
      <p:sp>
        <p:nvSpPr>
          <p:cNvPr id="20522" name="TextBox 50"/>
          <p:cNvSpPr txBox="1">
            <a:spLocks noChangeArrowheads="1"/>
          </p:cNvSpPr>
          <p:nvPr/>
        </p:nvSpPr>
        <p:spPr bwMode="auto">
          <a:xfrm>
            <a:off x="5173663" y="5040313"/>
            <a:ext cx="547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57,1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179388"/>
            <a:ext cx="8423275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</a:rPr>
              <a:t>Структура неналоговых поступлений</a:t>
            </a:r>
            <a:endParaRPr lang="ru-RU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Рисунок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1285875"/>
            <a:ext cx="164623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4143375"/>
            <a:ext cx="164623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60363" y="2457450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2012 год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60363" y="5357813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2011 год</a:t>
            </a:r>
          </a:p>
        </p:txBody>
      </p:sp>
      <p:sp>
        <p:nvSpPr>
          <p:cNvPr id="21510" name="TextBox 31"/>
          <p:cNvSpPr txBox="1">
            <a:spLocks noChangeArrowheads="1"/>
          </p:cNvSpPr>
          <p:nvPr/>
        </p:nvSpPr>
        <p:spPr bwMode="auto">
          <a:xfrm>
            <a:off x="2232025" y="2363788"/>
            <a:ext cx="116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9,5</a:t>
            </a:r>
          </a:p>
          <a:p>
            <a:pPr algn="ctr"/>
            <a:r>
              <a:rPr lang="ru-RU" sz="2000" b="1">
                <a:latin typeface="Calibri" pitchFamily="34" charset="0"/>
              </a:rPr>
              <a:t>млн руб.</a:t>
            </a:r>
          </a:p>
        </p:txBody>
      </p:sp>
      <p:sp>
        <p:nvSpPr>
          <p:cNvPr id="21511" name="TextBox 32"/>
          <p:cNvSpPr txBox="1">
            <a:spLocks noChangeArrowheads="1"/>
          </p:cNvSpPr>
          <p:nvPr/>
        </p:nvSpPr>
        <p:spPr bwMode="auto">
          <a:xfrm>
            <a:off x="2232025" y="5256213"/>
            <a:ext cx="116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11,1</a:t>
            </a:r>
          </a:p>
          <a:p>
            <a:pPr algn="ctr"/>
            <a:r>
              <a:rPr lang="ru-RU" sz="2000" b="1">
                <a:latin typeface="Calibri" pitchFamily="34" charset="0"/>
              </a:rPr>
              <a:t>млн руб.</a:t>
            </a:r>
          </a:p>
        </p:txBody>
      </p:sp>
      <p:sp>
        <p:nvSpPr>
          <p:cNvPr id="21512" name="TextBox 50"/>
          <p:cNvSpPr txBox="1">
            <a:spLocks noChangeArrowheads="1"/>
          </p:cNvSpPr>
          <p:nvPr/>
        </p:nvSpPr>
        <p:spPr bwMode="auto">
          <a:xfrm rot="-900000">
            <a:off x="4303713" y="1995488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5,0</a:t>
            </a:r>
          </a:p>
        </p:txBody>
      </p:sp>
      <p:pic>
        <p:nvPicPr>
          <p:cNvPr id="21513" name="Рисунок 22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00113"/>
            <a:ext cx="1254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23" descr="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072188"/>
            <a:ext cx="5365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25" descr="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04888"/>
            <a:ext cx="7159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26" descr="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428875"/>
            <a:ext cx="10747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27" descr="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6900" y="2857500"/>
            <a:ext cx="895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29" descr="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71813"/>
            <a:ext cx="7159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 rot="11940000" flipV="1">
            <a:off x="3851275" y="1692275"/>
            <a:ext cx="576263" cy="4968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9840000">
            <a:off x="3632200" y="2987675"/>
            <a:ext cx="785813" cy="7127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620000">
            <a:off x="4071938" y="2879725"/>
            <a:ext cx="1643062" cy="3571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4286250" y="2714625"/>
            <a:ext cx="2500313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3857625" y="2000250"/>
            <a:ext cx="1857375" cy="42862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TextBox 42"/>
          <p:cNvSpPr txBox="1">
            <a:spLocks noChangeArrowheads="1"/>
          </p:cNvSpPr>
          <p:nvPr/>
        </p:nvSpPr>
        <p:spPr bwMode="auto">
          <a:xfrm>
            <a:off x="4381500" y="1285875"/>
            <a:ext cx="1047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Аренда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имущества</a:t>
            </a:r>
          </a:p>
        </p:txBody>
      </p:sp>
      <p:sp>
        <p:nvSpPr>
          <p:cNvPr id="21525" name="TextBox 43"/>
          <p:cNvSpPr txBox="1">
            <a:spLocks noChangeArrowheads="1"/>
          </p:cNvSpPr>
          <p:nvPr/>
        </p:nvSpPr>
        <p:spPr bwMode="auto">
          <a:xfrm>
            <a:off x="5738813" y="1438275"/>
            <a:ext cx="1047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от продажи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земли и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имущества</a:t>
            </a:r>
          </a:p>
        </p:txBody>
      </p:sp>
      <p:sp>
        <p:nvSpPr>
          <p:cNvPr id="21526" name="TextBox 44"/>
          <p:cNvSpPr txBox="1">
            <a:spLocks noChangeArrowheads="1"/>
          </p:cNvSpPr>
          <p:nvPr/>
        </p:nvSpPr>
        <p:spPr bwMode="auto">
          <a:xfrm>
            <a:off x="4357688" y="3494088"/>
            <a:ext cx="1047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Прочие</a:t>
            </a:r>
          </a:p>
        </p:txBody>
      </p:sp>
      <p:sp>
        <p:nvSpPr>
          <p:cNvPr id="21527" name="TextBox 45"/>
          <p:cNvSpPr txBox="1">
            <a:spLocks noChangeArrowheads="1"/>
          </p:cNvSpPr>
          <p:nvPr/>
        </p:nvSpPr>
        <p:spPr bwMode="auto">
          <a:xfrm>
            <a:off x="6810375" y="2936875"/>
            <a:ext cx="1047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Арендная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плата за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землю</a:t>
            </a:r>
          </a:p>
        </p:txBody>
      </p:sp>
      <p:sp>
        <p:nvSpPr>
          <p:cNvPr id="21528" name="TextBox 46"/>
          <p:cNvSpPr txBox="1">
            <a:spLocks noChangeArrowheads="1"/>
          </p:cNvSpPr>
          <p:nvPr/>
        </p:nvSpPr>
        <p:spPr bwMode="auto">
          <a:xfrm>
            <a:off x="5500688" y="3214688"/>
            <a:ext cx="1119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Штрафы,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санкции,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возмещение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21529" name="TextBox 47"/>
          <p:cNvSpPr txBox="1">
            <a:spLocks noChangeArrowheads="1"/>
          </p:cNvSpPr>
          <p:nvPr/>
        </p:nvSpPr>
        <p:spPr bwMode="auto">
          <a:xfrm>
            <a:off x="7629525" y="2643188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24,2 %</a:t>
            </a:r>
          </a:p>
        </p:txBody>
      </p:sp>
      <p:sp>
        <p:nvSpPr>
          <p:cNvPr id="21530" name="TextBox 48"/>
          <p:cNvSpPr txBox="1">
            <a:spLocks noChangeArrowheads="1"/>
          </p:cNvSpPr>
          <p:nvPr/>
        </p:nvSpPr>
        <p:spPr bwMode="auto">
          <a:xfrm>
            <a:off x="6629400" y="1162050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52,7 %</a:t>
            </a:r>
          </a:p>
        </p:txBody>
      </p:sp>
      <p:sp>
        <p:nvSpPr>
          <p:cNvPr id="21531" name="TextBox 49"/>
          <p:cNvSpPr txBox="1">
            <a:spLocks noChangeArrowheads="1"/>
          </p:cNvSpPr>
          <p:nvPr/>
        </p:nvSpPr>
        <p:spPr bwMode="auto">
          <a:xfrm>
            <a:off x="5129213" y="1090613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6,0 %</a:t>
            </a:r>
          </a:p>
        </p:txBody>
      </p:sp>
      <p:sp>
        <p:nvSpPr>
          <p:cNvPr id="21532" name="TextBox 51"/>
          <p:cNvSpPr txBox="1">
            <a:spLocks noChangeArrowheads="1"/>
          </p:cNvSpPr>
          <p:nvPr/>
        </p:nvSpPr>
        <p:spPr bwMode="auto">
          <a:xfrm>
            <a:off x="6283325" y="3000375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11,1 %</a:t>
            </a:r>
          </a:p>
        </p:txBody>
      </p:sp>
      <p:sp>
        <p:nvSpPr>
          <p:cNvPr id="21533" name="TextBox 52"/>
          <p:cNvSpPr txBox="1">
            <a:spLocks noChangeArrowheads="1"/>
          </p:cNvSpPr>
          <p:nvPr/>
        </p:nvSpPr>
        <p:spPr bwMode="auto">
          <a:xfrm>
            <a:off x="5072063" y="3143250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6,0 %</a:t>
            </a:r>
          </a:p>
        </p:txBody>
      </p:sp>
      <p:sp>
        <p:nvSpPr>
          <p:cNvPr id="21534" name="TextBox 53"/>
          <p:cNvSpPr txBox="1">
            <a:spLocks noChangeArrowheads="1"/>
          </p:cNvSpPr>
          <p:nvPr/>
        </p:nvSpPr>
        <p:spPr bwMode="auto">
          <a:xfrm rot="-1320000">
            <a:off x="3887788" y="1655763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0,6</a:t>
            </a:r>
          </a:p>
        </p:txBody>
      </p:sp>
      <p:sp>
        <p:nvSpPr>
          <p:cNvPr id="21535" name="TextBox 54"/>
          <p:cNvSpPr txBox="1">
            <a:spLocks noChangeArrowheads="1"/>
          </p:cNvSpPr>
          <p:nvPr/>
        </p:nvSpPr>
        <p:spPr bwMode="auto">
          <a:xfrm rot="-60000">
            <a:off x="5184775" y="2411413"/>
            <a:ext cx="407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2,3</a:t>
            </a:r>
          </a:p>
        </p:txBody>
      </p:sp>
      <p:sp>
        <p:nvSpPr>
          <p:cNvPr id="21536" name="TextBox 55"/>
          <p:cNvSpPr txBox="1">
            <a:spLocks noChangeArrowheads="1"/>
          </p:cNvSpPr>
          <p:nvPr/>
        </p:nvSpPr>
        <p:spPr bwMode="auto">
          <a:xfrm rot="1620000">
            <a:off x="3890963" y="3060700"/>
            <a:ext cx="4079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0,6</a:t>
            </a:r>
          </a:p>
        </p:txBody>
      </p:sp>
      <p:sp>
        <p:nvSpPr>
          <p:cNvPr id="21537" name="TextBox 56"/>
          <p:cNvSpPr txBox="1">
            <a:spLocks noChangeArrowheads="1"/>
          </p:cNvSpPr>
          <p:nvPr/>
        </p:nvSpPr>
        <p:spPr bwMode="auto">
          <a:xfrm rot="480000">
            <a:off x="4845050" y="2787650"/>
            <a:ext cx="407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1,0</a:t>
            </a:r>
          </a:p>
        </p:txBody>
      </p:sp>
      <p:pic>
        <p:nvPicPr>
          <p:cNvPr id="21538" name="Рисунок 57" descr="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75"/>
            <a:ext cx="7159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Рисунок 58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0" y="5114925"/>
            <a:ext cx="1254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Рисунок 59" descr="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950" y="5364163"/>
            <a:ext cx="10747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Рисунок 60" descr="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50" y="3898900"/>
            <a:ext cx="895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TextBox 61"/>
          <p:cNvSpPr txBox="1">
            <a:spLocks noChangeArrowheads="1"/>
          </p:cNvSpPr>
          <p:nvPr/>
        </p:nvSpPr>
        <p:spPr bwMode="auto">
          <a:xfrm>
            <a:off x="4381500" y="4429125"/>
            <a:ext cx="1047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Аренда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имущества</a:t>
            </a:r>
          </a:p>
        </p:txBody>
      </p:sp>
      <p:sp>
        <p:nvSpPr>
          <p:cNvPr id="21543" name="TextBox 62"/>
          <p:cNvSpPr txBox="1">
            <a:spLocks noChangeArrowheads="1"/>
          </p:cNvSpPr>
          <p:nvPr/>
        </p:nvSpPr>
        <p:spPr bwMode="auto">
          <a:xfrm>
            <a:off x="4357688" y="6351588"/>
            <a:ext cx="1047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Прочие</a:t>
            </a:r>
          </a:p>
        </p:txBody>
      </p:sp>
      <p:sp>
        <p:nvSpPr>
          <p:cNvPr id="21544" name="TextBox 63"/>
          <p:cNvSpPr txBox="1">
            <a:spLocks noChangeArrowheads="1"/>
          </p:cNvSpPr>
          <p:nvPr/>
        </p:nvSpPr>
        <p:spPr bwMode="auto">
          <a:xfrm>
            <a:off x="6929438" y="5643563"/>
            <a:ext cx="1047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от продажи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земли и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имущества</a:t>
            </a:r>
          </a:p>
        </p:txBody>
      </p:sp>
      <p:sp>
        <p:nvSpPr>
          <p:cNvPr id="21545" name="TextBox 64"/>
          <p:cNvSpPr txBox="1">
            <a:spLocks noChangeArrowheads="1"/>
          </p:cNvSpPr>
          <p:nvPr/>
        </p:nvSpPr>
        <p:spPr bwMode="auto">
          <a:xfrm>
            <a:off x="5500688" y="5808663"/>
            <a:ext cx="1047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Арендная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плата за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землю</a:t>
            </a:r>
          </a:p>
        </p:txBody>
      </p:sp>
      <p:sp>
        <p:nvSpPr>
          <p:cNvPr id="21546" name="TextBox 65"/>
          <p:cNvSpPr txBox="1">
            <a:spLocks noChangeArrowheads="1"/>
          </p:cNvSpPr>
          <p:nvPr/>
        </p:nvSpPr>
        <p:spPr bwMode="auto">
          <a:xfrm>
            <a:off x="6357938" y="4179888"/>
            <a:ext cx="1119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Штрафы,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санкции,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возмещение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21547" name="TextBox 66"/>
          <p:cNvSpPr txBox="1">
            <a:spLocks noChangeArrowheads="1"/>
          </p:cNvSpPr>
          <p:nvPr/>
        </p:nvSpPr>
        <p:spPr bwMode="auto">
          <a:xfrm>
            <a:off x="7777163" y="5357813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62,8 %</a:t>
            </a:r>
          </a:p>
        </p:txBody>
      </p:sp>
      <p:sp>
        <p:nvSpPr>
          <p:cNvPr id="21548" name="TextBox 67"/>
          <p:cNvSpPr txBox="1">
            <a:spLocks noChangeArrowheads="1"/>
          </p:cNvSpPr>
          <p:nvPr/>
        </p:nvSpPr>
        <p:spPr bwMode="auto">
          <a:xfrm>
            <a:off x="6357938" y="5549900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15,9 %</a:t>
            </a:r>
          </a:p>
        </p:txBody>
      </p:sp>
      <p:sp>
        <p:nvSpPr>
          <p:cNvPr id="21549" name="TextBox 68"/>
          <p:cNvSpPr txBox="1">
            <a:spLocks noChangeArrowheads="1"/>
          </p:cNvSpPr>
          <p:nvPr/>
        </p:nvSpPr>
        <p:spPr bwMode="auto">
          <a:xfrm>
            <a:off x="7215188" y="4071938"/>
            <a:ext cx="712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11,4 %</a:t>
            </a:r>
          </a:p>
        </p:txBody>
      </p:sp>
      <p:sp>
        <p:nvSpPr>
          <p:cNvPr id="21550" name="TextBox 69"/>
          <p:cNvSpPr txBox="1">
            <a:spLocks noChangeArrowheads="1"/>
          </p:cNvSpPr>
          <p:nvPr/>
        </p:nvSpPr>
        <p:spPr bwMode="auto">
          <a:xfrm>
            <a:off x="5072063" y="4214813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6,6 %</a:t>
            </a:r>
          </a:p>
        </p:txBody>
      </p:sp>
      <p:sp>
        <p:nvSpPr>
          <p:cNvPr id="21551" name="TextBox 70"/>
          <p:cNvSpPr txBox="1">
            <a:spLocks noChangeArrowheads="1"/>
          </p:cNvSpPr>
          <p:nvPr/>
        </p:nvSpPr>
        <p:spPr bwMode="auto">
          <a:xfrm>
            <a:off x="5062538" y="6121400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3,0 %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 rot="10800000" flipV="1">
            <a:off x="3714750" y="4746625"/>
            <a:ext cx="666750" cy="32543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 flipV="1">
            <a:off x="4071938" y="4929188"/>
            <a:ext cx="228600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0800000">
            <a:off x="3714750" y="6000750"/>
            <a:ext cx="714375" cy="3571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>
            <a:off x="4000500" y="5786438"/>
            <a:ext cx="1500188" cy="21431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 flipV="1">
            <a:off x="4572000" y="5357813"/>
            <a:ext cx="2286000" cy="7143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7" name="TextBox 81"/>
          <p:cNvSpPr txBox="1">
            <a:spLocks noChangeArrowheads="1"/>
          </p:cNvSpPr>
          <p:nvPr/>
        </p:nvSpPr>
        <p:spPr bwMode="auto">
          <a:xfrm rot="-1620000">
            <a:off x="3779838" y="4643438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0,7</a:t>
            </a:r>
          </a:p>
        </p:txBody>
      </p:sp>
      <p:sp>
        <p:nvSpPr>
          <p:cNvPr id="21558" name="TextBox 82"/>
          <p:cNvSpPr txBox="1">
            <a:spLocks noChangeArrowheads="1"/>
          </p:cNvSpPr>
          <p:nvPr/>
        </p:nvSpPr>
        <p:spPr bwMode="auto">
          <a:xfrm rot="-720000">
            <a:off x="5421313" y="4751388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1,3</a:t>
            </a:r>
          </a:p>
        </p:txBody>
      </p:sp>
      <p:sp>
        <p:nvSpPr>
          <p:cNvPr id="21559" name="TextBox 83"/>
          <p:cNvSpPr txBox="1">
            <a:spLocks noChangeArrowheads="1"/>
          </p:cNvSpPr>
          <p:nvPr/>
        </p:nvSpPr>
        <p:spPr bwMode="auto">
          <a:xfrm rot="1560000">
            <a:off x="3975100" y="5940425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21560" name="TextBox 84"/>
          <p:cNvSpPr txBox="1">
            <a:spLocks noChangeArrowheads="1"/>
          </p:cNvSpPr>
          <p:nvPr/>
        </p:nvSpPr>
        <p:spPr bwMode="auto">
          <a:xfrm rot="480000">
            <a:off x="4679950" y="5616575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1561" name="TextBox 85"/>
          <p:cNvSpPr txBox="1">
            <a:spLocks noChangeArrowheads="1"/>
          </p:cNvSpPr>
          <p:nvPr/>
        </p:nvSpPr>
        <p:spPr bwMode="auto">
          <a:xfrm>
            <a:off x="5857875" y="5075238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7,0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/>
              <a:t>Недоимка по налоговым платежам в бюджет района</a:t>
            </a:r>
            <a:br>
              <a:rPr lang="ru-RU" sz="2500" b="1" dirty="0" smtClean="0"/>
            </a:br>
            <a:r>
              <a:rPr lang="ru-RU" sz="2500" b="1" dirty="0" smtClean="0"/>
              <a:t>в 2011 и 2012 годах</a:t>
            </a:r>
            <a:endParaRPr lang="ru-RU" sz="2500" b="1" dirty="0"/>
          </a:p>
        </p:txBody>
      </p:sp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6480175" y="1000125"/>
            <a:ext cx="26812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alibri" pitchFamily="34" charset="0"/>
              </a:rPr>
              <a:t>2011 </a:t>
            </a:r>
            <a:r>
              <a:rPr lang="ru-RU" sz="1700">
                <a:latin typeface="Calibri" pitchFamily="34" charset="0"/>
              </a:rPr>
              <a:t>год – </a:t>
            </a:r>
            <a:r>
              <a:rPr lang="en-US" sz="1700">
                <a:latin typeface="Calibri" pitchFamily="34" charset="0"/>
              </a:rPr>
              <a:t>2</a:t>
            </a:r>
            <a:r>
              <a:rPr lang="ru-RU" sz="1700">
                <a:latin typeface="Calibri" pitchFamily="34" charset="0"/>
              </a:rPr>
              <a:t>,</a:t>
            </a:r>
            <a:r>
              <a:rPr lang="en-US" sz="1700">
                <a:latin typeface="Calibri" pitchFamily="34" charset="0"/>
              </a:rPr>
              <a:t>0</a:t>
            </a:r>
            <a:r>
              <a:rPr lang="ru-RU" sz="1700">
                <a:latin typeface="Calibri" pitchFamily="34" charset="0"/>
              </a:rPr>
              <a:t> млн руб.</a:t>
            </a:r>
          </a:p>
          <a:p>
            <a:pPr algn="ctr"/>
            <a:r>
              <a:rPr lang="ru-RU" sz="1700">
                <a:latin typeface="Calibri" pitchFamily="34" charset="0"/>
              </a:rPr>
              <a:t>2012 год – </a:t>
            </a:r>
            <a:r>
              <a:rPr lang="en-US" sz="1700">
                <a:latin typeface="Calibri" pitchFamily="34" charset="0"/>
              </a:rPr>
              <a:t>2</a:t>
            </a:r>
            <a:r>
              <a:rPr lang="ru-RU" sz="1700">
                <a:latin typeface="Calibri" pitchFamily="34" charset="0"/>
              </a:rPr>
              <a:t>,</a:t>
            </a:r>
            <a:r>
              <a:rPr lang="en-US" sz="1700">
                <a:latin typeface="Calibri" pitchFamily="34" charset="0"/>
              </a:rPr>
              <a:t>5</a:t>
            </a:r>
            <a:r>
              <a:rPr lang="ru-RU" sz="1700">
                <a:latin typeface="Calibri" pitchFamily="34" charset="0"/>
              </a:rPr>
              <a:t> млн руб.</a:t>
            </a:r>
          </a:p>
          <a:p>
            <a:pPr algn="ctr"/>
            <a:r>
              <a:rPr lang="ru-RU" sz="1700">
                <a:latin typeface="Calibri" pitchFamily="34" charset="0"/>
              </a:rPr>
              <a:t>(+ </a:t>
            </a:r>
            <a:r>
              <a:rPr lang="en-US" sz="1700">
                <a:latin typeface="Calibri" pitchFamily="34" charset="0"/>
              </a:rPr>
              <a:t>0</a:t>
            </a:r>
            <a:r>
              <a:rPr lang="ru-RU" sz="1700">
                <a:latin typeface="Calibri" pitchFamily="34" charset="0"/>
              </a:rPr>
              <a:t>,5 млн руб.)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63513" y="1949450"/>
          <a:ext cx="8883650" cy="4678363"/>
        </p:xfrm>
        <a:graphic>
          <a:graphicData uri="http://schemas.openxmlformats.org/presentationml/2006/ole">
            <p:oleObj spid="_x0000_s22531" r:id="rId3" imgW="8882642" imgH="4676037" progId="Excel.Chart.8">
              <p:embed/>
            </p:oleObj>
          </a:graphicData>
        </a:graphic>
      </p:graphicFrame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400050" y="1643063"/>
            <a:ext cx="957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700">
                <a:latin typeface="Calibri" pitchFamily="34" charset="0"/>
              </a:rPr>
              <a:t>тыс руб</a:t>
            </a:r>
            <a:r>
              <a:rPr lang="ru-RU" sz="17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/>
              <a:t>Безвозмездные поступления из бюджета Республики Башкортостан в 2011 - 2012 гг.</a:t>
            </a:r>
            <a:endParaRPr lang="ru-RU" sz="2500" b="1" dirty="0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63513" y="1020763"/>
          <a:ext cx="8832850" cy="5694362"/>
        </p:xfrm>
        <a:graphic>
          <a:graphicData uri="http://schemas.openxmlformats.org/presentationml/2006/ole">
            <p:oleObj spid="_x0000_s23554" r:id="rId3" imgW="8833870" imgH="570025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44000" y="72000"/>
            <a:ext cx="8820000" cy="864000"/>
          </a:xfrm>
          <a:custGeom>
            <a:avLst/>
            <a:gdLst>
              <a:gd name="connsiteX0" fmla="*/ 0 w 10882017"/>
              <a:gd name="connsiteY0" fmla="*/ 0 h 1754326"/>
              <a:gd name="connsiteX1" fmla="*/ 10882017 w 10882017"/>
              <a:gd name="connsiteY1" fmla="*/ 0 h 1754326"/>
              <a:gd name="connsiteX2" fmla="*/ 10882017 w 10882017"/>
              <a:gd name="connsiteY2" fmla="*/ 1754326 h 1754326"/>
              <a:gd name="connsiteX3" fmla="*/ 0 w 10882017"/>
              <a:gd name="connsiteY3" fmla="*/ 1754326 h 1754326"/>
              <a:gd name="connsiteX4" fmla="*/ 0 w 1088201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2017" h="1754326">
                <a:moveTo>
                  <a:pt x="0" y="0"/>
                </a:moveTo>
                <a:lnTo>
                  <a:pt x="10882017" y="0"/>
                </a:lnTo>
                <a:lnTo>
                  <a:pt x="10882017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Экономическая структура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бюджета района в 2012 году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00463" y="993775"/>
            <a:ext cx="1800225" cy="72072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410,2 млн руб.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944563" y="1000125"/>
            <a:ext cx="269875" cy="7207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85750" y="3357563"/>
            <a:ext cx="1619250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210,0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51,2 %</a:t>
            </a:r>
          </a:p>
        </p:txBody>
      </p:sp>
      <p:pic>
        <p:nvPicPr>
          <p:cNvPr id="24581" name="Рисунок 1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71688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500063" y="1785938"/>
            <a:ext cx="1200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Оплата труда</a:t>
            </a:r>
          </a:p>
        </p:txBody>
      </p:sp>
      <p:pic>
        <p:nvPicPr>
          <p:cNvPr id="24583" name="Рисунок 15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24313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>
            <a:off x="2301875" y="1763713"/>
            <a:ext cx="269875" cy="21605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85" name="Рисунок 17" descr="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429125"/>
            <a:ext cx="13335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Горизонтальный свиток 18"/>
          <p:cNvSpPr/>
          <p:nvPr/>
        </p:nvSpPr>
        <p:spPr>
          <a:xfrm>
            <a:off x="1628775" y="6143625"/>
            <a:ext cx="1620838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24,2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5,9 %</a:t>
            </a:r>
          </a:p>
        </p:txBody>
      </p:sp>
      <p:sp>
        <p:nvSpPr>
          <p:cNvPr id="24587" name="TextBox 19"/>
          <p:cNvSpPr txBox="1">
            <a:spLocks noChangeArrowheads="1"/>
          </p:cNvSpPr>
          <p:nvPr/>
        </p:nvSpPr>
        <p:spPr bwMode="auto">
          <a:xfrm>
            <a:off x="1214438" y="3976688"/>
            <a:ext cx="281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Ремонт объектов благоустройства,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зданий, помещений</a:t>
            </a:r>
          </a:p>
        </p:txBody>
      </p:sp>
      <p:sp>
        <p:nvSpPr>
          <p:cNvPr id="24588" name="TextBox 21"/>
          <p:cNvSpPr txBox="1">
            <a:spLocks noChangeArrowheads="1"/>
          </p:cNvSpPr>
          <p:nvPr/>
        </p:nvSpPr>
        <p:spPr bwMode="auto">
          <a:xfrm>
            <a:off x="3086100" y="1785938"/>
            <a:ext cx="148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Коммунальные и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прочие услуги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3230563" y="1000125"/>
            <a:ext cx="269875" cy="7207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5659438" y="1000125"/>
            <a:ext cx="269875" cy="7207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91" name="Рисунок 24" descr="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14563"/>
            <a:ext cx="14398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25"/>
          <p:cNvSpPr txBox="1">
            <a:spLocks noChangeArrowheads="1"/>
          </p:cNvSpPr>
          <p:nvPr/>
        </p:nvSpPr>
        <p:spPr bwMode="auto">
          <a:xfrm>
            <a:off x="4572000" y="1785938"/>
            <a:ext cx="238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Приобретение оборудования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и бюджетные инвестиции</a:t>
            </a:r>
          </a:p>
        </p:txBody>
      </p:sp>
      <p:pic>
        <p:nvPicPr>
          <p:cNvPr id="24593" name="Рисунок 26" descr="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1250" y="2071688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низ 27"/>
          <p:cNvSpPr/>
          <p:nvPr/>
        </p:nvSpPr>
        <p:spPr>
          <a:xfrm>
            <a:off x="7929563" y="1000125"/>
            <a:ext cx="269875" cy="7207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95" name="TextBox 28"/>
          <p:cNvSpPr txBox="1">
            <a:spLocks noChangeArrowheads="1"/>
          </p:cNvSpPr>
          <p:nvPr/>
        </p:nvSpPr>
        <p:spPr bwMode="auto">
          <a:xfrm>
            <a:off x="7215188" y="1785938"/>
            <a:ext cx="1884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Материальные запасы</a:t>
            </a: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2952750" y="3357563"/>
            <a:ext cx="1619250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36,4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8,9 %</a:t>
            </a: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786313" y="3357563"/>
            <a:ext cx="1619250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32,2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7,8 %</a:t>
            </a: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7310438" y="3357563"/>
            <a:ext cx="1619250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24,1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5,9 %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6873875" y="1763713"/>
            <a:ext cx="269875" cy="21605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600" name="TextBox 33"/>
          <p:cNvSpPr txBox="1">
            <a:spLocks noChangeArrowheads="1"/>
          </p:cNvSpPr>
          <p:nvPr/>
        </p:nvSpPr>
        <p:spPr bwMode="auto">
          <a:xfrm>
            <a:off x="5961063" y="3976688"/>
            <a:ext cx="211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Социальное обеспечение</a:t>
            </a:r>
          </a:p>
        </p:txBody>
      </p:sp>
      <p:pic>
        <p:nvPicPr>
          <p:cNvPr id="24601" name="Рисунок 35" descr="1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4237038"/>
            <a:ext cx="20796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Горизонтальный свиток 36"/>
          <p:cNvSpPr/>
          <p:nvPr/>
        </p:nvSpPr>
        <p:spPr>
          <a:xfrm>
            <a:off x="6215063" y="6143625"/>
            <a:ext cx="1619250" cy="6477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23,3 млн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5,7 %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22</TotalTime>
  <Words>384</Words>
  <Application>Microsoft Office PowerPoint</Application>
  <PresentationFormat>Экран (4:3)</PresentationFormat>
  <Paragraphs>194</Paragraphs>
  <Slides>13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Arial Narrow</vt:lpstr>
      <vt:lpstr>Times New Roman</vt:lpstr>
      <vt:lpstr>Презентация</vt:lpstr>
      <vt:lpstr>Диаграмма Microsoft Excel</vt:lpstr>
      <vt:lpstr>Основные показатели бюджета муниципального района Нуримановский район Республики Башкортостан за 2012 год</vt:lpstr>
      <vt:lpstr>Бюджетная обеспеченность в 2009 – 2012 годах</vt:lpstr>
      <vt:lpstr>Структура доходов бюджета района в 2011 – 2012 годах</vt:lpstr>
      <vt:lpstr>Структура доходов бюджета района в 2011 и 2012 годах</vt:lpstr>
      <vt:lpstr>Структура налоговых поступлений</vt:lpstr>
      <vt:lpstr>Структура неналоговых поступлений</vt:lpstr>
      <vt:lpstr>Недоимка по налоговым платежам в бюджет района в 2011 и 2012 годах</vt:lpstr>
      <vt:lpstr>Безвозмездные поступления из бюджета Республики Башкортостан в 2011 - 2012 гг.</vt:lpstr>
      <vt:lpstr>Слайд 9</vt:lpstr>
      <vt:lpstr>Слайд 10</vt:lpstr>
      <vt:lpstr>Инвестиции 2012 г.</vt:lpstr>
      <vt:lpstr>Объем и структура муниципального долга в 2010 – 2012 годах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бюджета района за 2012 год.</dc:title>
  <dc:creator>Admin</dc:creator>
  <cp:lastModifiedBy>Admin</cp:lastModifiedBy>
  <cp:revision>7</cp:revision>
  <dcterms:created xsi:type="dcterms:W3CDTF">2013-05-15T03:52:30Z</dcterms:created>
  <dcterms:modified xsi:type="dcterms:W3CDTF">2014-04-30T09:51:29Z</dcterms:modified>
</cp:coreProperties>
</file>