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302" r:id="rId2"/>
    <p:sldId id="303" r:id="rId3"/>
    <p:sldId id="279" r:id="rId4"/>
    <p:sldId id="309" r:id="rId5"/>
    <p:sldId id="311" r:id="rId6"/>
    <p:sldId id="310" r:id="rId7"/>
    <p:sldId id="312" r:id="rId8"/>
    <p:sldId id="260" r:id="rId9"/>
    <p:sldId id="261" r:id="rId10"/>
    <p:sldId id="282" r:id="rId11"/>
    <p:sldId id="264" r:id="rId12"/>
    <p:sldId id="265" r:id="rId13"/>
    <p:sldId id="266" r:id="rId14"/>
    <p:sldId id="313" r:id="rId15"/>
    <p:sldId id="315" r:id="rId16"/>
    <p:sldId id="316" r:id="rId17"/>
    <p:sldId id="318" r:id="rId18"/>
    <p:sldId id="314" r:id="rId19"/>
    <p:sldId id="319" r:id="rId20"/>
    <p:sldId id="320" r:id="rId21"/>
    <p:sldId id="317" r:id="rId22"/>
    <p:sldId id="321" r:id="rId23"/>
    <p:sldId id="274" r:id="rId24"/>
    <p:sldId id="299" r:id="rId25"/>
    <p:sldId id="300" r:id="rId26"/>
    <p:sldId id="322" r:id="rId27"/>
    <p:sldId id="290" r:id="rId28"/>
    <p:sldId id="301" r:id="rId29"/>
    <p:sldId id="323" r:id="rId30"/>
  </p:sldIdLst>
  <p:sldSz cx="9144000" cy="6858000" type="screen4x3"/>
  <p:notesSz cx="6858000" cy="9674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99FF"/>
    <a:srgbClr val="66CCFF"/>
    <a:srgbClr val="000000"/>
    <a:srgbClr val="CCFFCC"/>
    <a:srgbClr val="FF99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27" autoAdjust="0"/>
  </p:normalViewPr>
  <p:slideViewPr>
    <p:cSldViewPr>
      <p:cViewPr>
        <p:scale>
          <a:sx n="80" d="100"/>
          <a:sy n="80" d="100"/>
        </p:scale>
        <p:origin x="-168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7"/>
      <c:depthPercent val="100"/>
      <c:rAngAx val="1"/>
    </c:view3D>
    <c:floor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037228541882621E-2"/>
          <c:y val="1.5306122448979609E-2"/>
          <c:w val="0.89865563598759313"/>
          <c:h val="0.81122448979591621"/>
        </c:manualLayout>
      </c:layout>
      <c:bar3DChart>
        <c:barDir val="col"/>
        <c:grouping val="clustered"/>
        <c:ser>
          <c:idx val="0"/>
          <c:order val="0"/>
          <c:tx>
            <c:strRef>
              <c:f>рост!$B$11:$B$13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9900"/>
            </a:solidFill>
            <a:ln w="12423">
              <a:solidFill>
                <a:srgbClr val="000000"/>
              </a:solidFill>
              <a:prstDash val="solid"/>
            </a:ln>
          </c:spPr>
          <c:cat>
            <c:strRef>
              <c:f>рост!$A$14:$A$16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активов</c:v>
                </c:pt>
                <c:pt idx="2">
                  <c:v>Штрафы, санкции</c:v>
                </c:pt>
              </c:strCache>
            </c:strRef>
          </c:cat>
          <c:val>
            <c:numRef>
              <c:f>рост!$B$14:$B$16</c:f>
              <c:numCache>
                <c:formatCode>_-* #,##0.0_р_._-;\-* #,##0.0_р_._-;_-* "-"??_р_._-;_-@_-</c:formatCode>
                <c:ptCount val="3"/>
                <c:pt idx="0">
                  <c:v>2855</c:v>
                </c:pt>
                <c:pt idx="1">
                  <c:v>4989</c:v>
                </c:pt>
                <c:pt idx="2">
                  <c:v>1048.3</c:v>
                </c:pt>
              </c:numCache>
            </c:numRef>
          </c:val>
        </c:ser>
        <c:ser>
          <c:idx val="1"/>
          <c:order val="1"/>
          <c:tx>
            <c:strRef>
              <c:f>рост!$C$11:$C$13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0000FF"/>
            </a:solidFill>
            <a:ln w="12423">
              <a:solidFill>
                <a:srgbClr val="000000"/>
              </a:solidFill>
              <a:prstDash val="solid"/>
            </a:ln>
          </c:spPr>
          <c:cat>
            <c:strRef>
              <c:f>рост!$A$14:$A$16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активов</c:v>
                </c:pt>
                <c:pt idx="2">
                  <c:v>Штрафы, санкции</c:v>
                </c:pt>
              </c:strCache>
            </c:strRef>
          </c:cat>
          <c:val>
            <c:numRef>
              <c:f>рост!$C$14:$C$16</c:f>
              <c:numCache>
                <c:formatCode>_-* #,##0.0_р_._-;\-* #,##0.0_р_._-;_-* "-"??_р_._-;_-@_-</c:formatCode>
                <c:ptCount val="3"/>
                <c:pt idx="0">
                  <c:v>2112.6999999999998</c:v>
                </c:pt>
                <c:pt idx="1">
                  <c:v>5669.2</c:v>
                </c:pt>
                <c:pt idx="2">
                  <c:v>702.1</c:v>
                </c:pt>
              </c:numCache>
            </c:numRef>
          </c:val>
        </c:ser>
        <c:shape val="box"/>
        <c:axId val="90789760"/>
        <c:axId val="96069120"/>
        <c:axId val="0"/>
      </c:bar3DChart>
      <c:catAx>
        <c:axId val="9078976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6069120"/>
        <c:crosses val="autoZero"/>
        <c:auto val="1"/>
        <c:lblAlgn val="ctr"/>
        <c:lblOffset val="100"/>
        <c:tickMarkSkip val="1"/>
      </c:catAx>
      <c:valAx>
        <c:axId val="96069120"/>
        <c:scaling>
          <c:orientation val="minMax"/>
        </c:scaling>
        <c:axPos val="l"/>
        <c:majorGridlines>
          <c:spPr>
            <a:ln w="3105">
              <a:solidFill>
                <a:srgbClr val="000000"/>
              </a:solidFill>
              <a:prstDash val="lgDashDot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3.7228527691745082E-2"/>
              <c:y val="0.43367340987138508"/>
            </c:manualLayout>
          </c:layout>
          <c:spPr>
            <a:noFill/>
            <a:ln w="25534">
              <a:noFill/>
            </a:ln>
          </c:spPr>
        </c:title>
        <c:numFmt formatCode="_-* #,##0.0_р_._-;\-* #,##0.0_р_._-;_-* &quot;-&quot;??_р_._-;_-@_-" sourceLinked="1"/>
        <c:tickLblPos val="nextTo"/>
        <c:spPr>
          <a:ln w="31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789760"/>
        <c:crosses val="autoZero"/>
        <c:crossBetween val="between"/>
      </c:valAx>
      <c:spPr>
        <a:noFill/>
        <a:ln w="25534">
          <a:noFill/>
        </a:ln>
      </c:spPr>
    </c:plotArea>
    <c:legend>
      <c:legendPos val="r"/>
      <c:layout>
        <c:manualLayout>
          <c:xMode val="edge"/>
          <c:yMode val="edge"/>
          <c:x val="0.24417009602194786"/>
          <c:y val="0.95641025641025645"/>
          <c:w val="0.59807956104252402"/>
          <c:h val="4.6153846153846177E-2"/>
        </c:manualLayout>
      </c:layout>
      <c:spPr>
        <a:solidFill>
          <a:srgbClr val="FFFFFF"/>
        </a:solidFill>
        <a:ln w="24846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0.42185</cdr:x>
      <cdr:y>0.05216</cdr:y>
    </cdr:from>
    <cdr:to>
      <cdr:x>0.53734</cdr:x>
      <cdr:y>0.14316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1175977">
          <a:off x="3300178" y="224336"/>
          <a:ext cx="903579" cy="391349"/>
        </a:xfrm>
        <a:prstGeom xmlns:a="http://schemas.openxmlformats.org/drawingml/2006/main" prst="rightArrow">
          <a:avLst>
            <a:gd name="adj1" fmla="val 73194"/>
            <a:gd name="adj2" fmla="val 6434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FF99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 </a:t>
          </a:r>
        </a:p>
        <a:p xmlns:a="http://schemas.openxmlformats.org/drawingml/2006/main">
          <a:pPr algn="l" rtl="1">
            <a:defRPr sz="1000"/>
          </a:pPr>
          <a:r>
            <a:rPr lang="ru-RU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+ </a:t>
          </a:r>
          <a:r>
            <a:rPr lang="en-US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113</a:t>
          </a:r>
          <a:r>
            <a:rPr lang="ru-RU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,</a:t>
          </a:r>
          <a:r>
            <a:rPr lang="en-US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ru-RU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 %</a:t>
          </a:r>
          <a:endParaRPr lang="ru-RU" sz="12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0.26904</cdr:x>
      <cdr:y>0.29214</cdr:y>
    </cdr:from>
    <cdr:to>
      <cdr:x>0.37404</cdr:x>
      <cdr:y>0.39764</cdr:y>
    </cdr:to>
    <cdr:sp macro="" textlink="">
      <cdr:nvSpPr>
        <cdr:cNvPr id="102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759658">
          <a:off x="2104743" y="1256352"/>
          <a:ext cx="821436" cy="453706"/>
        </a:xfrm>
        <a:prstGeom xmlns:a="http://schemas.openxmlformats.org/drawingml/2006/main" prst="rightArrow">
          <a:avLst>
            <a:gd name="adj1" fmla="val 63815"/>
            <a:gd name="adj2" fmla="val 56158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"/>
              <a:cs typeface="Arial"/>
            </a:rPr>
            <a:t>- </a:t>
          </a:r>
          <a:r>
            <a:rPr lang="ru-RU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26,0 </a:t>
          </a:r>
          <a:r>
            <a:rPr lang="ru-RU" sz="1200" b="1" i="0" strike="noStrike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0.7615</cdr:x>
      <cdr:y>0.49723</cdr:y>
    </cdr:from>
    <cdr:to>
      <cdr:x>0.86725</cdr:x>
      <cdr:y>0.60548</cdr:y>
    </cdr:to>
    <cdr:sp macro="" textlink="">
      <cdr:nvSpPr>
        <cdr:cNvPr id="1028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205031">
          <a:off x="5961301" y="2142644"/>
          <a:ext cx="827304" cy="466608"/>
        </a:xfrm>
        <a:prstGeom xmlns:a="http://schemas.openxmlformats.org/drawingml/2006/main" prst="rightArrow">
          <a:avLst>
            <a:gd name="adj1" fmla="val 60120"/>
            <a:gd name="adj2" fmla="val 57488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1" i="0" strike="noStrike" dirty="0">
              <a:solidFill>
                <a:srgbClr val="000000"/>
              </a:solidFill>
              <a:latin typeface="Arial"/>
              <a:cs typeface="Arial"/>
            </a:rPr>
            <a:t>  -</a:t>
          </a:r>
          <a:r>
            <a:rPr lang="ru-RU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33,0 </a:t>
          </a:r>
          <a:r>
            <a:rPr lang="ru-RU" sz="1200" b="1" i="0" strike="noStrike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0.4168</cdr:x>
      <cdr:y>0.08601</cdr:y>
    </cdr:from>
    <cdr:to>
      <cdr:x>0.51725</cdr:x>
      <cdr:y>0.13584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60716" y="369876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200" b="1" i="0" strike="noStrike">
              <a:solidFill>
                <a:srgbClr val="000000"/>
              </a:solidFill>
              <a:latin typeface="Arial"/>
              <a:cs typeface="Arial"/>
            </a:rPr>
            <a:t>+13,6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00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900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09691A-C1BA-4ECE-AFF5-586FDE5CC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1238" y="725488"/>
            <a:ext cx="4835525" cy="3627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5813"/>
            <a:ext cx="5486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ECFDB9-AED9-46FD-94EB-85945751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29946-DAC4-4B58-A423-B94F23772C0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6D539-BB4E-41B6-A850-D7E5EADB9A4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1E468-1DA7-43B0-BD7F-211872352FEA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291EC-58EF-4C11-A27E-0DE4BC8F5024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9188450"/>
            <a:ext cx="2970213" cy="484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663" tIns="45331" rIns="90663" bIns="45331" anchor="b"/>
          <a:lstStyle/>
          <a:p>
            <a:pPr algn="r">
              <a:defRPr/>
            </a:pPr>
            <a:fld id="{994B03E5-0EB1-4496-9BE1-782A292EB98A}" type="slidenum">
              <a:rPr lang="de-DE" sz="1200">
                <a:latin typeface="+mn-lt"/>
              </a:rPr>
              <a:pPr algn="r">
                <a:defRPr/>
              </a:pPr>
              <a:t>26</a:t>
            </a:fld>
            <a:endParaRPr lang="de-DE" sz="1200" dirty="0">
              <a:latin typeface="+mn-lt"/>
            </a:endParaRPr>
          </a:p>
        </p:txBody>
      </p:sp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7788" y="9193213"/>
            <a:ext cx="2970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24" tIns="44916" rIns="89824" bIns="44916" anchor="b"/>
          <a:lstStyle/>
          <a:p>
            <a:pPr algn="r" defTabSz="896938"/>
            <a:fld id="{94FCF422-3C47-416D-AA43-CED001570DB3}" type="slidenum">
              <a:rPr lang="en-GB" sz="1200">
                <a:latin typeface="Calibri" pitchFamily="34" charset="0"/>
              </a:rPr>
              <a:pPr algn="r" defTabSz="896938"/>
              <a:t>26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27075"/>
            <a:ext cx="4840287" cy="36306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5813"/>
            <a:ext cx="5029200" cy="4351337"/>
          </a:xfrm>
          <a:noFill/>
          <a:ln/>
        </p:spPr>
        <p:txBody>
          <a:bodyPr lIns="89824" tIns="44916" rIns="89824" bIns="44916"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49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50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6DD6-1DD1-4F66-B066-4512AE874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D0E2-E653-4E21-91EE-E8F7B298D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D4E0-6E44-47CC-BD2D-58D3E97AB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E211-EF14-4C1C-B0F0-1860D521B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0810-A9F0-4FBB-A65B-8AEBB3DF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F6DF-534D-4D11-9136-1D5AE7668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8879-4C33-4BA4-9D13-98F385180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4585-BF73-41AC-878B-00C8D6B62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5075-CE93-48E2-AEF4-362DE65D1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4955-5ABF-48DC-AB5B-55E5F99B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50C1-E48A-470D-AED1-52ABE3EC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6389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0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1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2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3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6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399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640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0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04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05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6407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08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09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1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11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641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1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1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1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6420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21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6423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24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6426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27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6429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30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6432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33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6435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36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6438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39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441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42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4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46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4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63C7131F-217E-40E2-BEB5-ACBCA5109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diamond/>
    <p:sndAc>
      <p:stSnd>
        <p:snd r:embed="rId13" name="arrow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4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9.xls"/><Relationship Id="rId3" Type="http://schemas.openxmlformats.org/officeDocument/2006/relationships/audio" Target="../media/audio1.wav"/><Relationship Id="rId7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Office_Excel_97-20037.xls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Microsoft_Office_Excel_97-200311.xls"/><Relationship Id="rId4" Type="http://schemas.openxmlformats.org/officeDocument/2006/relationships/oleObject" Target="../embeddings/_____Microsoft_Office_Excel_97-2003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1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3.xls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Microsoft_Office_Excel_97-200314.xls"/><Relationship Id="rId5" Type="http://schemas.openxmlformats.org/officeDocument/2006/relationships/image" Target="../media/image4.jpeg"/><Relationship Id="rId4" Type="http://schemas.openxmlformats.org/officeDocument/2006/relationships/audio" Target="../media/audio1.wav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_____Microsoft_Office_Excel_97-200315.xls"/><Relationship Id="rId5" Type="http://schemas.openxmlformats.org/officeDocument/2006/relationships/image" Target="../media/image4.jpeg"/><Relationship Id="rId10" Type="http://schemas.openxmlformats.org/officeDocument/2006/relationships/image" Target="../media/image31.jpeg"/><Relationship Id="rId4" Type="http://schemas.openxmlformats.org/officeDocument/2006/relationships/audio" Target="../media/audio1.wav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_____Microsoft_Office_Excel_97-200316.xls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openxmlformats.org/officeDocument/2006/relationships/audio" Target="../media/audio1.wav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_____Microsoft_Office_Excel_97-200317.xls"/><Relationship Id="rId5" Type="http://schemas.openxmlformats.org/officeDocument/2006/relationships/image" Target="../media/image4.jpe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_____Microsoft_Office_Excel_97-200318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_____Microsoft_Office_Excel_97-200319.xls"/><Relationship Id="rId5" Type="http://schemas.openxmlformats.org/officeDocument/2006/relationships/image" Target="../media/image45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Microsoft_Office_Excel_97-200320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_____Microsoft_Office_Excel_97-20032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692150"/>
            <a:ext cx="8534400" cy="5665788"/>
          </a:xfrm>
          <a:prstGeom prst="rect">
            <a:avLst/>
          </a:prstGeom>
          <a:solidFill>
            <a:srgbClr val="66CCFF"/>
          </a:solidFill>
        </p:spPr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2800" b="1" i="1" dirty="0">
              <a:solidFill>
                <a:srgbClr val="990000"/>
              </a:solidFill>
              <a:latin typeface="Arial Black" pitchFamily="34" charset="0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b="1" i="1" dirty="0">
                <a:solidFill>
                  <a:srgbClr val="990000"/>
                </a:solidFill>
                <a:latin typeface="Arial Black" pitchFamily="34" charset="0"/>
              </a:rPr>
              <a:t>ИСПОЛНЕНИЕ БЮДЖЕТА МУНИЦИПАЛЬНОГО РАЙОНА НУРИМАНОВСКИЙ РАЙОН РЕСПУБЛИКИ БАШКОРТОСТАН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b="1" i="1" dirty="0">
                <a:solidFill>
                  <a:srgbClr val="990000"/>
                </a:solidFill>
                <a:latin typeface="Arial Black" pitchFamily="34" charset="0"/>
              </a:rPr>
              <a:t>за </a:t>
            </a:r>
            <a:r>
              <a:rPr lang="en-US" sz="2800" b="1" i="1" dirty="0">
                <a:solidFill>
                  <a:srgbClr val="990000"/>
                </a:solidFill>
                <a:latin typeface="Arial Black" pitchFamily="34" charset="0"/>
              </a:rPr>
              <a:t>20</a:t>
            </a:r>
            <a:r>
              <a:rPr lang="ru-RU" sz="2800" b="1" i="1" dirty="0">
                <a:solidFill>
                  <a:srgbClr val="990000"/>
                </a:solidFill>
                <a:latin typeface="Arial Black" pitchFamily="34" charset="0"/>
              </a:rPr>
              <a:t>13 год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900113" y="3860800"/>
            <a:ext cx="77517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002060"/>
                </a:solidFill>
              </a:rPr>
              <a:t>Заместитель главы администрации –начальник финансового управления </a:t>
            </a:r>
          </a:p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002060"/>
                </a:solidFill>
              </a:rPr>
              <a:t> Багаутдинова Римма Ахматовна</a:t>
            </a:r>
          </a:p>
        </p:txBody>
      </p:sp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CF3301-5DEE-4581-90BC-032BFF2E705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52C50-0AE5-458F-A65F-9D86C5029E31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Динамика основных налоговых доходов бюджета района 2013 года (тыс. руб.)</a:t>
            </a:r>
          </a:p>
        </p:txBody>
      </p:sp>
      <p:graphicFrame>
        <p:nvGraphicFramePr>
          <p:cNvPr id="3277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411288"/>
          <a:ext cx="9258300" cy="4770437"/>
        </p:xfrm>
        <a:graphic>
          <a:graphicData uri="http://schemas.openxmlformats.org/presentationml/2006/ole">
            <p:oleObj spid="_x0000_s32772" r:id="rId4" imgW="9260627" imgH="4767485" progId="Excel.Sheet.8">
              <p:embed/>
            </p:oleObj>
          </a:graphicData>
        </a:graphic>
      </p:graphicFrame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1E01B6-F123-43A7-B303-06253528EF8C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38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287338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800000"/>
                </a:solidFill>
                <a:latin typeface="Bookman Old Style" pitchFamily="18" charset="0"/>
              </a:rPr>
              <a:t>Структура безвозмездных поступлений из бюджета Республики Башкортостан</a:t>
            </a:r>
          </a:p>
        </p:txBody>
      </p:sp>
      <p:grpSp>
        <p:nvGrpSpPr>
          <p:cNvPr id="33807" name="Group 59"/>
          <p:cNvGrpSpPr>
            <a:grpSpLocks/>
          </p:cNvGrpSpPr>
          <p:nvPr/>
        </p:nvGrpSpPr>
        <p:grpSpPr bwMode="auto">
          <a:xfrm>
            <a:off x="0" y="981075"/>
            <a:ext cx="9144000" cy="5715000"/>
            <a:chOff x="0" y="628"/>
            <a:chExt cx="991" cy="600"/>
          </a:xfrm>
        </p:grpSpPr>
        <p:graphicFrame>
          <p:nvGraphicFramePr>
            <p:cNvPr id="33797" name="Object 60"/>
            <p:cNvGraphicFramePr>
              <a:graphicFrameLocks noChangeAspect="1"/>
            </p:cNvGraphicFramePr>
            <p:nvPr/>
          </p:nvGraphicFramePr>
          <p:xfrm>
            <a:off x="0" y="768"/>
            <a:ext cx="380" cy="337"/>
          </p:xfrm>
          <a:graphic>
            <a:graphicData uri="http://schemas.openxmlformats.org/presentationml/2006/ole">
              <p:oleObj spid="_x0000_s33797" r:id="rId4" imgW="3505504" imgH="3206774" progId="Excel.Sheet.8">
                <p:embed/>
              </p:oleObj>
            </a:graphicData>
          </a:graphic>
        </p:graphicFrame>
        <p:sp>
          <p:nvSpPr>
            <p:cNvPr id="33808" name="Line 61"/>
            <p:cNvSpPr>
              <a:spLocks noChangeShapeType="1"/>
            </p:cNvSpPr>
            <p:nvPr/>
          </p:nvSpPr>
          <p:spPr bwMode="auto">
            <a:xfrm flipV="1">
              <a:off x="147" y="964"/>
              <a:ext cx="92" cy="3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oval" w="sm" len="sm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Text Box 62"/>
            <p:cNvSpPr txBox="1">
              <a:spLocks noChangeArrowheads="1"/>
            </p:cNvSpPr>
            <p:nvPr/>
          </p:nvSpPr>
          <p:spPr bwMode="auto">
            <a:xfrm>
              <a:off x="139" y="945"/>
              <a:ext cx="7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>
                  <a:solidFill>
                    <a:srgbClr val="000000"/>
                  </a:solidFill>
                </a:rPr>
                <a:t>+1</a:t>
              </a:r>
              <a:r>
                <a:rPr lang="en-US" sz="1100">
                  <a:solidFill>
                    <a:srgbClr val="000000"/>
                  </a:solidFill>
                </a:rPr>
                <a:t>28</a:t>
              </a:r>
              <a:r>
                <a:rPr lang="ru-RU" sz="1100">
                  <a:solidFill>
                    <a:srgbClr val="000000"/>
                  </a:solidFill>
                </a:rPr>
                <a:t>,</a:t>
              </a:r>
              <a:r>
                <a:rPr lang="en-US" sz="1100">
                  <a:solidFill>
                    <a:srgbClr val="000000"/>
                  </a:solidFill>
                </a:rPr>
                <a:t>9</a:t>
              </a:r>
              <a:r>
                <a:rPr lang="ru-RU" sz="1100">
                  <a:solidFill>
                    <a:srgbClr val="000000"/>
                  </a:solidFill>
                </a:rPr>
                <a:t>%</a:t>
              </a:r>
            </a:p>
          </p:txBody>
        </p:sp>
        <p:graphicFrame>
          <p:nvGraphicFramePr>
            <p:cNvPr id="33800" name="Object 63"/>
            <p:cNvGraphicFramePr>
              <a:graphicFrameLocks noChangeAspect="1"/>
            </p:cNvGraphicFramePr>
            <p:nvPr/>
          </p:nvGraphicFramePr>
          <p:xfrm>
            <a:off x="379" y="628"/>
            <a:ext cx="309" cy="286"/>
          </p:xfrm>
          <a:graphic>
            <a:graphicData uri="http://schemas.openxmlformats.org/presentationml/2006/ole">
              <p:oleObj spid="_x0000_s33800" r:id="rId5" imgW="2847079" imgH="2725148" progId="Excel.Sheet.8">
                <p:embed/>
              </p:oleObj>
            </a:graphicData>
          </a:graphic>
        </p:graphicFrame>
        <p:graphicFrame>
          <p:nvGraphicFramePr>
            <p:cNvPr id="33801" name="Object 64"/>
            <p:cNvGraphicFramePr>
              <a:graphicFrameLocks noChangeAspect="1"/>
            </p:cNvGraphicFramePr>
            <p:nvPr/>
          </p:nvGraphicFramePr>
          <p:xfrm>
            <a:off x="686" y="628"/>
            <a:ext cx="305" cy="286"/>
          </p:xfrm>
          <a:graphic>
            <a:graphicData uri="http://schemas.openxmlformats.org/presentationml/2006/ole">
              <p:oleObj spid="_x0000_s33801" r:id="rId6" imgW="2816596" imgH="2725148" progId="Excel.Sheet.8">
                <p:embed/>
              </p:oleObj>
            </a:graphicData>
          </a:graphic>
        </p:graphicFrame>
        <p:graphicFrame>
          <p:nvGraphicFramePr>
            <p:cNvPr id="33802" name="Object 65"/>
            <p:cNvGraphicFramePr>
              <a:graphicFrameLocks noChangeAspect="1"/>
            </p:cNvGraphicFramePr>
            <p:nvPr/>
          </p:nvGraphicFramePr>
          <p:xfrm>
            <a:off x="376" y="963"/>
            <a:ext cx="336" cy="265"/>
          </p:xfrm>
          <a:graphic>
            <a:graphicData uri="http://schemas.openxmlformats.org/presentationml/2006/ole">
              <p:oleObj spid="_x0000_s33802" r:id="rId7" imgW="3103133" imgH="2523963" progId="Excel.Sheet.8">
                <p:embed/>
              </p:oleObj>
            </a:graphicData>
          </a:graphic>
        </p:graphicFrame>
        <p:graphicFrame>
          <p:nvGraphicFramePr>
            <p:cNvPr id="33803" name="Object 66"/>
            <p:cNvGraphicFramePr>
              <a:graphicFrameLocks noChangeAspect="1"/>
            </p:cNvGraphicFramePr>
            <p:nvPr/>
          </p:nvGraphicFramePr>
          <p:xfrm>
            <a:off x="681" y="945"/>
            <a:ext cx="297" cy="282"/>
          </p:xfrm>
          <a:graphic>
            <a:graphicData uri="http://schemas.openxmlformats.org/presentationml/2006/ole">
              <p:oleObj spid="_x0000_s33803" r:id="rId8" imgW="2737341" imgH="2688569" progId="Excel.Sheet.8">
                <p:embed/>
              </p:oleObj>
            </a:graphicData>
          </a:graphic>
        </p:graphicFrame>
        <p:sp>
          <p:nvSpPr>
            <p:cNvPr id="33810" name="Line 67"/>
            <p:cNvSpPr>
              <a:spLocks noChangeShapeType="1"/>
            </p:cNvSpPr>
            <p:nvPr/>
          </p:nvSpPr>
          <p:spPr bwMode="auto">
            <a:xfrm flipV="1">
              <a:off x="494" y="823"/>
              <a:ext cx="73" cy="1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oval" w="sm" len="sm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68"/>
            <p:cNvSpPr>
              <a:spLocks noChangeShapeType="1"/>
            </p:cNvSpPr>
            <p:nvPr/>
          </p:nvSpPr>
          <p:spPr bwMode="auto">
            <a:xfrm flipV="1">
              <a:off x="808" y="821"/>
              <a:ext cx="73" cy="17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oval" w="sm" len="sm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Text Box 69"/>
            <p:cNvSpPr txBox="1">
              <a:spLocks noChangeArrowheads="1"/>
            </p:cNvSpPr>
            <p:nvPr/>
          </p:nvSpPr>
          <p:spPr bwMode="auto">
            <a:xfrm>
              <a:off x="488" y="801"/>
              <a:ext cx="83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>
                  <a:solidFill>
                    <a:srgbClr val="000000"/>
                  </a:solidFill>
                </a:rPr>
                <a:t>+</a:t>
              </a:r>
              <a:r>
                <a:rPr lang="en-US" sz="1100">
                  <a:solidFill>
                    <a:srgbClr val="000000"/>
                  </a:solidFill>
                </a:rPr>
                <a:t>289</a:t>
              </a:r>
              <a:r>
                <a:rPr lang="ru-RU" sz="1100">
                  <a:solidFill>
                    <a:srgbClr val="000000"/>
                  </a:solidFill>
                </a:rPr>
                <a:t>,9%</a:t>
              </a:r>
            </a:p>
          </p:txBody>
        </p:sp>
        <p:sp>
          <p:nvSpPr>
            <p:cNvPr id="33813" name="Text Box 70"/>
            <p:cNvSpPr txBox="1">
              <a:spLocks noChangeArrowheads="1"/>
            </p:cNvSpPr>
            <p:nvPr/>
          </p:nvSpPr>
          <p:spPr bwMode="auto">
            <a:xfrm>
              <a:off x="805" y="795"/>
              <a:ext cx="72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solidFill>
                    <a:srgbClr val="000000"/>
                  </a:solidFill>
                </a:rPr>
                <a:t>+103,7%</a:t>
              </a:r>
            </a:p>
          </p:txBody>
        </p:sp>
        <p:sp>
          <p:nvSpPr>
            <p:cNvPr id="33814" name="Text Box 71"/>
            <p:cNvSpPr txBox="1">
              <a:spLocks noChangeArrowheads="1"/>
            </p:cNvSpPr>
            <p:nvPr/>
          </p:nvSpPr>
          <p:spPr bwMode="auto">
            <a:xfrm>
              <a:off x="472" y="1088"/>
              <a:ext cx="84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>
                  <a:solidFill>
                    <a:srgbClr val="000000"/>
                  </a:solidFill>
                </a:rPr>
                <a:t>+102,9%</a:t>
              </a:r>
            </a:p>
          </p:txBody>
        </p:sp>
        <p:sp>
          <p:nvSpPr>
            <p:cNvPr id="33815" name="Line 72"/>
            <p:cNvSpPr>
              <a:spLocks noChangeShapeType="1"/>
            </p:cNvSpPr>
            <p:nvPr/>
          </p:nvSpPr>
          <p:spPr bwMode="auto">
            <a:xfrm flipV="1">
              <a:off x="503" y="1103"/>
              <a:ext cx="77" cy="45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oval" w="sm" len="sm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6726F-1F81-427F-86EE-E575440295E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48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4291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800080"/>
                </a:solidFill>
                <a:latin typeface="Bookman Old Style" pitchFamily="18" charset="0"/>
              </a:rPr>
              <a:t>Структура расходов бюджета района за 2013 год</a:t>
            </a:r>
          </a:p>
        </p:txBody>
      </p:sp>
      <p:grpSp>
        <p:nvGrpSpPr>
          <p:cNvPr id="34828" name="Group 49"/>
          <p:cNvGrpSpPr>
            <a:grpSpLocks/>
          </p:cNvGrpSpPr>
          <p:nvPr/>
        </p:nvGrpSpPr>
        <p:grpSpPr bwMode="auto">
          <a:xfrm>
            <a:off x="0" y="1484313"/>
            <a:ext cx="9144000" cy="4968875"/>
            <a:chOff x="0" y="614"/>
            <a:chExt cx="896" cy="484"/>
          </a:xfrm>
        </p:grpSpPr>
        <p:sp>
          <p:nvSpPr>
            <p:cNvPr id="34829" name="Text Box 50"/>
            <p:cNvSpPr txBox="1">
              <a:spLocks noChangeArrowheads="1"/>
            </p:cNvSpPr>
            <p:nvPr/>
          </p:nvSpPr>
          <p:spPr bwMode="auto">
            <a:xfrm>
              <a:off x="321" y="1049"/>
              <a:ext cx="180" cy="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000000"/>
                  </a:solidFill>
                </a:rPr>
                <a:t>+85 511,5 тыс.руб.</a:t>
              </a:r>
            </a:p>
          </p:txBody>
        </p:sp>
        <p:graphicFrame>
          <p:nvGraphicFramePr>
            <p:cNvPr id="34822" name="Object 51"/>
            <p:cNvGraphicFramePr>
              <a:graphicFrameLocks noChangeAspect="1"/>
            </p:cNvGraphicFramePr>
            <p:nvPr/>
          </p:nvGraphicFramePr>
          <p:xfrm>
            <a:off x="0" y="614"/>
            <a:ext cx="448" cy="410"/>
          </p:xfrm>
          <a:graphic>
            <a:graphicData uri="http://schemas.openxmlformats.org/presentationml/2006/ole">
              <p:oleObj spid="_x0000_s34822" r:id="rId4" imgW="4572396" imgH="4212701" progId="Excel.Sheet.8">
                <p:embed/>
              </p:oleObj>
            </a:graphicData>
          </a:graphic>
        </p:graphicFrame>
        <p:sp>
          <p:nvSpPr>
            <p:cNvPr id="34830" name="AutoShape 52"/>
            <p:cNvSpPr>
              <a:spLocks noChangeArrowheads="1"/>
            </p:cNvSpPr>
            <p:nvPr/>
          </p:nvSpPr>
          <p:spPr bwMode="auto">
            <a:xfrm>
              <a:off x="175" y="1031"/>
              <a:ext cx="529" cy="67"/>
            </a:xfrm>
            <a:prstGeom prst="curvedUpArrow">
              <a:avLst>
                <a:gd name="adj1" fmla="val 157910"/>
                <a:gd name="adj2" fmla="val 315821"/>
                <a:gd name="adj3" fmla="val 33333"/>
              </a:avLst>
            </a:prstGeom>
            <a:solidFill>
              <a:srgbClr val="FF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4824" name="Object 53"/>
            <p:cNvGraphicFramePr>
              <a:graphicFrameLocks noChangeAspect="1"/>
            </p:cNvGraphicFramePr>
            <p:nvPr/>
          </p:nvGraphicFramePr>
          <p:xfrm>
            <a:off x="441" y="614"/>
            <a:ext cx="455" cy="412"/>
          </p:xfrm>
          <a:graphic>
            <a:graphicData uri="http://schemas.openxmlformats.org/presentationml/2006/ole">
              <p:oleObj spid="_x0000_s34824" r:id="rId5" imgW="4645555" imgH="4230991" progId="Excel.Sheet.8">
                <p:embed/>
              </p:oleObj>
            </a:graphicData>
          </a:graphic>
        </p:graphicFrame>
      </p:grp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50000">
              <a:srgbClr val="66FFFF"/>
            </a:gs>
            <a:gs pos="100000">
              <a:srgbClr val="99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E46A27-1FE6-44F3-BD19-E482B05731A9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270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Times New Roman" pitchFamily="18" charset="0"/>
              </a:rPr>
              <a:t>Структура расходов бюджета муниципального района </a:t>
            </a:r>
            <a:r>
              <a:rPr lang="ru-RU" sz="2000" smtClean="0">
                <a:solidFill>
                  <a:srgbClr val="3333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35844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5750" y="1071563"/>
          <a:ext cx="8358188" cy="5643562"/>
        </p:xfrm>
        <a:graphic>
          <a:graphicData uri="http://schemas.openxmlformats.org/presentationml/2006/ole">
            <p:oleObj spid="_x0000_s35844" r:id="rId4" imgW="8358340" imgH="5645385" progId="Excel.Sheet.8">
              <p:embed/>
            </p:oleObj>
          </a:graphicData>
        </a:graphic>
      </p:graphicFrame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1785938" y="5286375"/>
            <a:ext cx="152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410 228,3 тыс.руб.</a:t>
            </a:r>
          </a:p>
        </p:txBody>
      </p:sp>
      <p:sp>
        <p:nvSpPr>
          <p:cNvPr id="35849" name="TextBox 11"/>
          <p:cNvSpPr txBox="1">
            <a:spLocks noChangeArrowheads="1"/>
          </p:cNvSpPr>
          <p:nvPr/>
        </p:nvSpPr>
        <p:spPr bwMode="auto">
          <a:xfrm>
            <a:off x="6000750" y="5286375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495 739,8 тыс.руб</a:t>
            </a:r>
            <a:r>
              <a:rPr lang="ru-RU" sz="1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siness_ppt_background-1204x9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14313" y="285750"/>
            <a:ext cx="8715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Расходы бюджета </a:t>
            </a:r>
            <a:r>
              <a:rPr lang="ru-RU" b="1" dirty="0" err="1">
                <a:solidFill>
                  <a:schemeClr val="accent5">
                    <a:lumMod val="10000"/>
                  </a:schemeClr>
                </a:solidFill>
              </a:rPr>
              <a:t>Нуримановского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 района 495,7млн.рублей (за 2013 год),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в том числе:</a:t>
            </a:r>
          </a:p>
        </p:txBody>
      </p:sp>
      <p:graphicFrame>
        <p:nvGraphicFramePr>
          <p:cNvPr id="36867" name="Диаграмма 2"/>
          <p:cNvGraphicFramePr>
            <a:graphicFrameLocks/>
          </p:cNvGraphicFramePr>
          <p:nvPr/>
        </p:nvGraphicFramePr>
        <p:xfrm>
          <a:off x="2052638" y="1809750"/>
          <a:ext cx="5038725" cy="3238500"/>
        </p:xfrm>
        <a:graphic>
          <a:graphicData uri="http://schemas.openxmlformats.org/presentationml/2006/ole">
            <p:oleObj spid="_x0000_s36867" r:id="rId5" imgW="5035732" imgH="3237257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5" y="928688"/>
            <a:ext cx="1928813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Образование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268,0 (54%)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857375"/>
            <a:ext cx="1928813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Национальная безопасность и правоохранительная деятельность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1,8 (0,4%)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3357563"/>
            <a:ext cx="1928813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47,7(9,6%)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4572000"/>
            <a:ext cx="19288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Национальная оборона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1,3 (0,3%)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50" y="5643563"/>
            <a:ext cx="19288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46,1(9,3%)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88" y="5500688"/>
            <a:ext cx="228600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26,0(5%)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15188" y="1428750"/>
            <a:ext cx="1928812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Средства массовой информации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320,0 (0,1%)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13" y="2857500"/>
            <a:ext cx="1928812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Культура,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кинематография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34,4(7%)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29438" y="4000500"/>
            <a:ext cx="1928812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Межбюджетные трансферты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28,8(6%)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86563" y="4786313"/>
            <a:ext cx="1928812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Социальная политика 40,5(8%)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86438" y="5643563"/>
            <a:ext cx="1928812" cy="642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Физическая культура и спорт 0,9т(0,2%)</a:t>
            </a:r>
          </a:p>
        </p:txBody>
      </p:sp>
      <p:cxnSp>
        <p:nvCxnSpPr>
          <p:cNvPr id="18" name="Соединительная линия уступом 17"/>
          <p:cNvCxnSpPr>
            <a:stCxn id="5" idx="3"/>
          </p:cNvCxnSpPr>
          <p:nvPr/>
        </p:nvCxnSpPr>
        <p:spPr>
          <a:xfrm>
            <a:off x="2071688" y="1214438"/>
            <a:ext cx="1071562" cy="10715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6465094" y="2393156"/>
            <a:ext cx="1214438" cy="4286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>
            <a:off x="7162007" y="3124994"/>
            <a:ext cx="357187" cy="11080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>
            <a:off x="5214938" y="4714875"/>
            <a:ext cx="1500187" cy="571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6" idx="3"/>
          </p:cNvCxnSpPr>
          <p:nvPr/>
        </p:nvCxnSpPr>
        <p:spPr>
          <a:xfrm>
            <a:off x="2071688" y="2428875"/>
            <a:ext cx="214312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7" idx="3"/>
          </p:cNvCxnSpPr>
          <p:nvPr/>
        </p:nvCxnSpPr>
        <p:spPr>
          <a:xfrm>
            <a:off x="2071688" y="3786188"/>
            <a:ext cx="2524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3613944" y="5101432"/>
            <a:ext cx="630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2071688" y="4572000"/>
            <a:ext cx="1071562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4357688" y="4786313"/>
            <a:ext cx="1714500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Номер слайда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025514-4CF0-4A3B-8F04-2451A12AB2DE}" type="slidenum">
              <a:rPr lang="ru-RU" smtClean="0"/>
              <a:pPr/>
              <a:t>14</a:t>
            </a:fld>
            <a:endParaRPr lang="ru-RU" smtClean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000250" y="4071938"/>
            <a:ext cx="4286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43625" y="4429125"/>
            <a:ext cx="7858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business_ppt_background-1204x9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6429375" y="428625"/>
            <a:ext cx="2455863" cy="16637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214313" y="2571750"/>
            <a:ext cx="2455862" cy="16637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6429375" y="4622800"/>
            <a:ext cx="2455863" cy="1663700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285750" y="928688"/>
            <a:ext cx="5832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Расходы на общегосударственные вопросы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47,8 млн. рублей (за 2013 год)</a:t>
            </a:r>
          </a:p>
        </p:txBody>
      </p:sp>
      <p:sp>
        <p:nvSpPr>
          <p:cNvPr id="37894" name="TextBox 10"/>
          <p:cNvSpPr txBox="1">
            <a:spLocks noChangeArrowheads="1"/>
          </p:cNvSpPr>
          <p:nvPr/>
        </p:nvSpPr>
        <p:spPr bwMode="auto">
          <a:xfrm>
            <a:off x="857250" y="4929188"/>
            <a:ext cx="6372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Расходы в сфере национальной безопасности и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правоохранительной деятельности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1,8 млн. рублей (за 2013 год)</a:t>
            </a:r>
          </a:p>
        </p:txBody>
      </p:sp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3397250" y="3068638"/>
            <a:ext cx="550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Расходы в сфере национальной обороны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1,3 млн. рублей (за 2013 год)</a:t>
            </a:r>
          </a:p>
        </p:txBody>
      </p:sp>
      <p:sp>
        <p:nvSpPr>
          <p:cNvPr id="37896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B725D5-4232-430F-9655-4FD3C5CDB97C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Рисунок 1" descr="business_ppt_background-1204x92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214313" y="28575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Расходы в сфере национальной экономики 46,1 млн.рублей (за 2013 год),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 том числе:</a:t>
            </a:r>
          </a:p>
        </p:txBody>
      </p:sp>
      <p:graphicFrame>
        <p:nvGraphicFramePr>
          <p:cNvPr id="38915" name="Диаграмма 7"/>
          <p:cNvGraphicFramePr>
            <a:graphicFrameLocks/>
          </p:cNvGraphicFramePr>
          <p:nvPr/>
        </p:nvGraphicFramePr>
        <p:xfrm>
          <a:off x="2119313" y="2071688"/>
          <a:ext cx="4905375" cy="3246437"/>
        </p:xfrm>
        <a:graphic>
          <a:graphicData uri="http://schemas.openxmlformats.org/presentationml/2006/ole">
            <p:oleObj spid="_x0000_s38915" r:id="rId6" imgW="4901609" imgH="3243353" progId="Excel.Sheet.8">
              <p:embed/>
            </p:oleObj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14313" y="928688"/>
            <a:ext cx="2232025" cy="15113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97663" y="4786313"/>
            <a:ext cx="2232025" cy="15113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7425" y="1814513"/>
            <a:ext cx="1584325" cy="900112"/>
          </a:xfrm>
          <a:prstGeom prst="rect">
            <a:avLst/>
          </a:prstGeom>
          <a:ln w="381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Сельское хозяйство и рыболовство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663" y="928688"/>
            <a:ext cx="2232025" cy="1511300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">
            <a:solidFill>
              <a:srgbClr val="BE4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72250" y="4500563"/>
            <a:ext cx="1584325" cy="900112"/>
          </a:xfrm>
          <a:prstGeom prst="rect">
            <a:avLst/>
          </a:prstGeom>
          <a:ln w="3810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Другие вопросы в области национальной экономики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50" y="1814513"/>
            <a:ext cx="1584325" cy="900112"/>
          </a:xfrm>
          <a:prstGeom prst="rect">
            <a:avLst/>
          </a:prstGeom>
          <a:ln w="38100" cmpd="dbl">
            <a:solidFill>
              <a:srgbClr val="BE4F4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Дорожное хозяйство</a:t>
            </a:r>
          </a:p>
        </p:txBody>
      </p:sp>
      <p:sp>
        <p:nvSpPr>
          <p:cNvPr id="38924" name="TextBox 20"/>
          <p:cNvSpPr txBox="1">
            <a:spLocks noChangeArrowheads="1"/>
          </p:cNvSpPr>
          <p:nvPr/>
        </p:nvSpPr>
        <p:spPr bwMode="auto">
          <a:xfrm>
            <a:off x="214313" y="2763838"/>
            <a:ext cx="146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16</a:t>
            </a:r>
            <a:r>
              <a:rPr lang="ru-RU" sz="1400" b="1">
                <a:solidFill>
                  <a:srgbClr val="002060"/>
                </a:solidFill>
              </a:rPr>
              <a:t>,</a:t>
            </a:r>
            <a:r>
              <a:rPr lang="en-US" sz="1400" b="1">
                <a:solidFill>
                  <a:srgbClr val="002060"/>
                </a:solidFill>
              </a:rPr>
              <a:t>1</a:t>
            </a:r>
            <a:r>
              <a:rPr lang="ru-RU" sz="1400" b="1">
                <a:solidFill>
                  <a:srgbClr val="002060"/>
                </a:solidFill>
              </a:rPr>
              <a:t> млн.рублей</a:t>
            </a:r>
          </a:p>
        </p:txBody>
      </p:sp>
      <p:sp>
        <p:nvSpPr>
          <p:cNvPr id="38925" name="TextBox 22"/>
          <p:cNvSpPr txBox="1">
            <a:spLocks noChangeArrowheads="1"/>
          </p:cNvSpPr>
          <p:nvPr/>
        </p:nvSpPr>
        <p:spPr bwMode="auto">
          <a:xfrm>
            <a:off x="7388225" y="2763838"/>
            <a:ext cx="147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>
                <a:solidFill>
                  <a:srgbClr val="002060"/>
                </a:solidFill>
              </a:rPr>
              <a:t>17,9 млн.рублей</a:t>
            </a:r>
          </a:p>
        </p:txBody>
      </p:sp>
      <p:sp>
        <p:nvSpPr>
          <p:cNvPr id="38926" name="TextBox 23"/>
          <p:cNvSpPr txBox="1">
            <a:spLocks noChangeArrowheads="1"/>
          </p:cNvSpPr>
          <p:nvPr/>
        </p:nvSpPr>
        <p:spPr bwMode="auto">
          <a:xfrm>
            <a:off x="7391400" y="4143375"/>
            <a:ext cx="146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>
                <a:solidFill>
                  <a:srgbClr val="002060"/>
                </a:solidFill>
              </a:rPr>
              <a:t>12,1 млн.рублей</a:t>
            </a:r>
          </a:p>
        </p:txBody>
      </p:sp>
      <p:sp>
        <p:nvSpPr>
          <p:cNvPr id="38927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E2C16-3471-46D1-8CAE-1F7F0977AB1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357188" y="642938"/>
            <a:ext cx="4500562" cy="3048000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2" name="TextBox 9"/>
          <p:cNvSpPr txBox="1">
            <a:spLocks noChangeArrowheads="1"/>
          </p:cNvSpPr>
          <p:nvPr/>
        </p:nvSpPr>
        <p:spPr bwMode="auto">
          <a:xfrm>
            <a:off x="1714500" y="3571875"/>
            <a:ext cx="54578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</a:rPr>
              <a:t>Расходы в сфере ЖКХ 26,0 млн. рублей</a:t>
            </a:r>
          </a:p>
          <a:p>
            <a:pPr algn="ctr"/>
            <a:r>
              <a:rPr lang="ru-RU" sz="3200">
                <a:solidFill>
                  <a:srgbClr val="002060"/>
                </a:solidFill>
              </a:rPr>
              <a:t>(за 2013 год)</a:t>
            </a:r>
          </a:p>
        </p:txBody>
      </p:sp>
      <p:sp>
        <p:nvSpPr>
          <p:cNvPr id="40963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FEBEB-19CB-4579-A58B-1F0512D5AA7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Рисунок 1" descr="business_ppt_background-1204x92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214313" y="285750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Расходы в сфере образования 268 млн.рублей (за 2013 год),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 том числе:</a:t>
            </a:r>
          </a:p>
        </p:txBody>
      </p:sp>
      <p:graphicFrame>
        <p:nvGraphicFramePr>
          <p:cNvPr id="41987" name="Диаграмма 7"/>
          <p:cNvGraphicFramePr>
            <a:graphicFrameLocks/>
          </p:cNvGraphicFramePr>
          <p:nvPr/>
        </p:nvGraphicFramePr>
        <p:xfrm>
          <a:off x="2119313" y="2071688"/>
          <a:ext cx="4905375" cy="3246437"/>
        </p:xfrm>
        <a:graphic>
          <a:graphicData uri="http://schemas.openxmlformats.org/presentationml/2006/ole">
            <p:oleObj spid="_x0000_s41987" r:id="rId6" imgW="4901609" imgH="3243353" progId="Excel.Sheet.8">
              <p:embed/>
            </p:oleObj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14313" y="928688"/>
            <a:ext cx="2232025" cy="15113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13" y="4775200"/>
            <a:ext cx="2232025" cy="15113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97663" y="4786313"/>
            <a:ext cx="2232025" cy="1511300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1428750"/>
            <a:ext cx="1584325" cy="900113"/>
          </a:xfrm>
          <a:prstGeom prst="rect">
            <a:avLst/>
          </a:prstGeom>
          <a:ln w="381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Общее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образование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663" y="928688"/>
            <a:ext cx="2232025" cy="1511300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3175">
            <a:solidFill>
              <a:srgbClr val="BE4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5500688"/>
            <a:ext cx="1584325" cy="900112"/>
          </a:xfrm>
          <a:prstGeom prst="rect">
            <a:avLst/>
          </a:prstGeom>
          <a:ln w="38100" cmpd="dbl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Другие вопросы в области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2063" y="5500688"/>
            <a:ext cx="1584325" cy="900112"/>
          </a:xfrm>
          <a:prstGeom prst="rect">
            <a:avLst/>
          </a:prstGeom>
          <a:ln w="3810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Дошкольное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1357313"/>
            <a:ext cx="1584325" cy="900112"/>
          </a:xfrm>
          <a:prstGeom prst="rect">
            <a:avLst/>
          </a:prstGeom>
          <a:ln w="38100" cmpd="dbl">
            <a:solidFill>
              <a:srgbClr val="BE4F4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Молодежная политика и оздоровление детей</a:t>
            </a:r>
          </a:p>
        </p:txBody>
      </p:sp>
      <p:sp>
        <p:nvSpPr>
          <p:cNvPr id="41998" name="TextBox 20"/>
          <p:cNvSpPr txBox="1">
            <a:spLocks noChangeArrowheads="1"/>
          </p:cNvSpPr>
          <p:nvPr/>
        </p:nvSpPr>
        <p:spPr bwMode="auto">
          <a:xfrm>
            <a:off x="214313" y="2763838"/>
            <a:ext cx="1550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211,4 млн.рублей</a:t>
            </a:r>
          </a:p>
        </p:txBody>
      </p:sp>
      <p:sp>
        <p:nvSpPr>
          <p:cNvPr id="41999" name="TextBox 21"/>
          <p:cNvSpPr txBox="1">
            <a:spLocks noChangeArrowheads="1"/>
          </p:cNvSpPr>
          <p:nvPr/>
        </p:nvSpPr>
        <p:spPr bwMode="auto">
          <a:xfrm>
            <a:off x="214313" y="414337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5,7 млн.рублей</a:t>
            </a:r>
          </a:p>
        </p:txBody>
      </p:sp>
      <p:sp>
        <p:nvSpPr>
          <p:cNvPr id="42000" name="TextBox 22"/>
          <p:cNvSpPr txBox="1">
            <a:spLocks noChangeArrowheads="1"/>
          </p:cNvSpPr>
          <p:nvPr/>
        </p:nvSpPr>
        <p:spPr bwMode="auto">
          <a:xfrm>
            <a:off x="7477125" y="2763838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>
                <a:solidFill>
                  <a:srgbClr val="002060"/>
                </a:solidFill>
              </a:rPr>
              <a:t>8,2 млн.рублей</a:t>
            </a:r>
          </a:p>
        </p:txBody>
      </p:sp>
      <p:sp>
        <p:nvSpPr>
          <p:cNvPr id="42001" name="TextBox 23"/>
          <p:cNvSpPr txBox="1">
            <a:spLocks noChangeArrowheads="1"/>
          </p:cNvSpPr>
          <p:nvPr/>
        </p:nvSpPr>
        <p:spPr bwMode="auto">
          <a:xfrm>
            <a:off x="7481888" y="4071938"/>
            <a:ext cx="1471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b="1">
                <a:solidFill>
                  <a:srgbClr val="002060"/>
                </a:solidFill>
              </a:rPr>
              <a:t>42,6 млн.рублей</a:t>
            </a:r>
          </a:p>
        </p:txBody>
      </p:sp>
      <p:sp>
        <p:nvSpPr>
          <p:cNvPr id="42002" name="Номер слайда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B37219-A8C2-4072-9AB7-B2069984B67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Рисунок 1" descr="business_ppt_background-1204x92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214313" y="285750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Расходы в сфере культуры 34,4 млн.рублей (за 2013год),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 том числе:</a:t>
            </a:r>
          </a:p>
        </p:txBody>
      </p:sp>
      <p:graphicFrame>
        <p:nvGraphicFramePr>
          <p:cNvPr id="44035" name="Диаграмма 7"/>
          <p:cNvGraphicFramePr>
            <a:graphicFrameLocks/>
          </p:cNvGraphicFramePr>
          <p:nvPr/>
        </p:nvGraphicFramePr>
        <p:xfrm>
          <a:off x="2119313" y="2071688"/>
          <a:ext cx="4905375" cy="3246437"/>
        </p:xfrm>
        <a:graphic>
          <a:graphicData uri="http://schemas.openxmlformats.org/presentationml/2006/ole">
            <p:oleObj spid="_x0000_s44035" r:id="rId6" imgW="4901609" imgH="3243353" progId="Excel.Sheet.8">
              <p:embed/>
            </p:oleObj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14313" y="2857500"/>
            <a:ext cx="2232025" cy="15113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663" y="928688"/>
            <a:ext cx="2232025" cy="15113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175">
            <a:solidFill>
              <a:srgbClr val="BE4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40" name="TextBox 20"/>
          <p:cNvSpPr txBox="1">
            <a:spLocks noChangeArrowheads="1"/>
          </p:cNvSpPr>
          <p:nvPr/>
        </p:nvSpPr>
        <p:spPr bwMode="auto">
          <a:xfrm>
            <a:off x="2762250" y="5643563"/>
            <a:ext cx="202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20,2 млн.рублей</a:t>
            </a:r>
          </a:p>
        </p:txBody>
      </p:sp>
      <p:sp>
        <p:nvSpPr>
          <p:cNvPr id="44041" name="TextBox 22"/>
          <p:cNvSpPr txBox="1">
            <a:spLocks noChangeArrowheads="1"/>
          </p:cNvSpPr>
          <p:nvPr/>
        </p:nvSpPr>
        <p:spPr bwMode="auto">
          <a:xfrm>
            <a:off x="4411663" y="1643063"/>
            <a:ext cx="223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solidFill>
                  <a:srgbClr val="002060"/>
                </a:solidFill>
              </a:rPr>
              <a:t>7,7 млн.рублей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7663" y="2774950"/>
            <a:ext cx="2232025" cy="1511300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">
            <a:solidFill>
              <a:srgbClr val="BE4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59613" y="2171700"/>
            <a:ext cx="1584325" cy="900113"/>
          </a:xfrm>
          <a:prstGeom prst="rect">
            <a:avLst/>
          </a:prstGeom>
          <a:ln w="38100" cmpd="dbl">
            <a:solidFill>
              <a:srgbClr val="BE4F4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Библиотека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313" y="4714875"/>
            <a:ext cx="2232025" cy="1511300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7363" y="4100513"/>
            <a:ext cx="1584325" cy="900112"/>
          </a:xfrm>
          <a:prstGeom prst="rect">
            <a:avLst/>
          </a:prstGeom>
          <a:ln w="381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Дом культуры</a:t>
            </a:r>
          </a:p>
        </p:txBody>
      </p:sp>
      <p:sp>
        <p:nvSpPr>
          <p:cNvPr id="44046" name="Номер слайда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97E65-86A6-4CB8-B622-69A0B7679B0B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6715125" cy="1071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муниципального района по доходам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2013 год.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38" y="714375"/>
            <a:ext cx="1169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тыс.руб.</a:t>
            </a: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F5B9A-86C6-4298-8307-BAEE49969B14}" type="slidenum">
              <a:rPr lang="ru-RU" smtClean="0"/>
              <a:pPr/>
              <a:t>2</a:t>
            </a:fld>
            <a:endParaRPr lang="ru-RU" smtClean="0"/>
          </a:p>
        </p:txBody>
      </p:sp>
      <p:graphicFrame>
        <p:nvGraphicFramePr>
          <p:cNvPr id="16388" name="Диаграмма 9"/>
          <p:cNvGraphicFramePr>
            <a:graphicFrameLocks/>
          </p:cNvGraphicFramePr>
          <p:nvPr/>
        </p:nvGraphicFramePr>
        <p:xfrm>
          <a:off x="0" y="1285875"/>
          <a:ext cx="9144000" cy="5572125"/>
        </p:xfrm>
        <a:graphic>
          <a:graphicData uri="http://schemas.openxmlformats.org/presentationml/2006/ole">
            <p:oleObj spid="_x0000_s16388" r:id="rId4" imgW="9144793" imgH="5572227" progId="Excel.Sheet.8">
              <p:embed/>
            </p:oleObj>
          </a:graphicData>
        </a:graphic>
      </p:graphicFrame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1143000" y="1000125"/>
            <a:ext cx="23526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400" b="1">
                <a:solidFill>
                  <a:srgbClr val="FF0000"/>
                </a:solidFill>
                <a:latin typeface="Arial Black" pitchFamily="34" charset="0"/>
              </a:rPr>
              <a:t>Консолидированный </a:t>
            </a:r>
          </a:p>
          <a:p>
            <a:r>
              <a:rPr lang="ru-RU" sz="1400" b="1">
                <a:solidFill>
                  <a:srgbClr val="FF0000"/>
                </a:solidFill>
                <a:latin typeface="Arial Black" pitchFamily="34" charset="0"/>
              </a:rPr>
              <a:t>бюджет</a:t>
            </a:r>
            <a:r>
              <a:rPr lang="en-US" sz="1400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400" b="1">
                <a:solidFill>
                  <a:srgbClr val="FF0000"/>
                </a:solidFill>
                <a:latin typeface="Arial Black" pitchFamily="34" charset="0"/>
              </a:rPr>
              <a:t>района</a:t>
            </a:r>
          </a:p>
        </p:txBody>
      </p: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Рисунок 1" descr="business_ppt_background-1204x92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214313" y="28575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Расходы в сфере социальной политики 40,5 млн.рублей (за 2013 год),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 том числе:</a:t>
            </a:r>
          </a:p>
        </p:txBody>
      </p:sp>
      <p:graphicFrame>
        <p:nvGraphicFramePr>
          <p:cNvPr id="46083" name="Диаграмма 7"/>
          <p:cNvGraphicFramePr>
            <a:graphicFrameLocks/>
          </p:cNvGraphicFramePr>
          <p:nvPr/>
        </p:nvGraphicFramePr>
        <p:xfrm>
          <a:off x="2119313" y="2071688"/>
          <a:ext cx="4905375" cy="3246437"/>
        </p:xfrm>
        <a:graphic>
          <a:graphicData uri="http://schemas.openxmlformats.org/presentationml/2006/ole">
            <p:oleObj spid="_x0000_s46083" r:id="rId6" imgW="4901609" imgH="3243353" progId="Excel.Sheet.8">
              <p:embed/>
            </p:oleObj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14313" y="928688"/>
            <a:ext cx="2232025" cy="15113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97663" y="4786313"/>
            <a:ext cx="2232025" cy="15113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8875" y="1571625"/>
            <a:ext cx="1584325" cy="900113"/>
          </a:xfrm>
          <a:prstGeom prst="rect">
            <a:avLst/>
          </a:prstGeom>
          <a:ln w="381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Охрана семьи и детства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7663" y="928688"/>
            <a:ext cx="2232025" cy="1511300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">
            <a:solidFill>
              <a:srgbClr val="BE4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2063" y="5286375"/>
            <a:ext cx="1584325" cy="900113"/>
          </a:xfrm>
          <a:prstGeom prst="rect">
            <a:avLst/>
          </a:prstGeom>
          <a:ln w="38100" cmpd="dbl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Социальное обеспечение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населения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6375" y="1643063"/>
            <a:ext cx="1584325" cy="900112"/>
          </a:xfrm>
          <a:prstGeom prst="rect">
            <a:avLst/>
          </a:prstGeom>
          <a:ln w="38100" cmpd="dbl">
            <a:solidFill>
              <a:srgbClr val="BE4F4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Пенсионное обеспечение</a:t>
            </a:r>
          </a:p>
        </p:txBody>
      </p:sp>
      <p:sp>
        <p:nvSpPr>
          <p:cNvPr id="46092" name="TextBox 20"/>
          <p:cNvSpPr txBox="1">
            <a:spLocks noChangeArrowheads="1"/>
          </p:cNvSpPr>
          <p:nvPr/>
        </p:nvSpPr>
        <p:spPr bwMode="auto">
          <a:xfrm>
            <a:off x="214313" y="2763838"/>
            <a:ext cx="183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2060"/>
                </a:solidFill>
              </a:rPr>
              <a:t>20,3 млн.рублей</a:t>
            </a:r>
          </a:p>
        </p:txBody>
      </p:sp>
      <p:sp>
        <p:nvSpPr>
          <p:cNvPr id="46093" name="TextBox 22"/>
          <p:cNvSpPr txBox="1">
            <a:spLocks noChangeArrowheads="1"/>
          </p:cNvSpPr>
          <p:nvPr/>
        </p:nvSpPr>
        <p:spPr bwMode="auto">
          <a:xfrm>
            <a:off x="7137400" y="2763838"/>
            <a:ext cx="172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800" b="1">
                <a:solidFill>
                  <a:srgbClr val="002060"/>
                </a:solidFill>
              </a:rPr>
              <a:t>0,7 млн.рублей</a:t>
            </a:r>
          </a:p>
        </p:txBody>
      </p:sp>
      <p:sp>
        <p:nvSpPr>
          <p:cNvPr id="46094" name="TextBox 23"/>
          <p:cNvSpPr txBox="1">
            <a:spLocks noChangeArrowheads="1"/>
          </p:cNvSpPr>
          <p:nvPr/>
        </p:nvSpPr>
        <p:spPr bwMode="auto">
          <a:xfrm>
            <a:off x="3038475" y="5786438"/>
            <a:ext cx="189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800" b="1">
                <a:solidFill>
                  <a:srgbClr val="002060"/>
                </a:solidFill>
              </a:rPr>
              <a:t>19, 5 млн.рублей</a:t>
            </a:r>
          </a:p>
        </p:txBody>
      </p:sp>
      <p:sp>
        <p:nvSpPr>
          <p:cNvPr id="46095" name="Номер слайда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986BC-DF69-45CD-81F6-A681DDF2A4F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business_ppt_background-1204x9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1214438" y="1000125"/>
            <a:ext cx="5000625" cy="3387725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1" name="TextBox 10"/>
          <p:cNvSpPr txBox="1">
            <a:spLocks noChangeArrowheads="1"/>
          </p:cNvSpPr>
          <p:nvPr/>
        </p:nvSpPr>
        <p:spPr bwMode="auto">
          <a:xfrm>
            <a:off x="1214438" y="4572000"/>
            <a:ext cx="644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Расходы в сфере физической культуры и спорта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0,9 млн. рублей (за 2013 год)</a:t>
            </a:r>
          </a:p>
        </p:txBody>
      </p:sp>
      <p:sp>
        <p:nvSpPr>
          <p:cNvPr id="48132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B1BD5-023D-4CA4-BBB6-5DEBA7FBFD63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business_ppt_background-1204x9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1571625" y="1871663"/>
            <a:ext cx="5643563" cy="38227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5" name="TextBox 11"/>
          <p:cNvSpPr txBox="1">
            <a:spLocks noChangeArrowheads="1"/>
          </p:cNvSpPr>
          <p:nvPr/>
        </p:nvSpPr>
        <p:spPr bwMode="auto">
          <a:xfrm>
            <a:off x="642938" y="1071563"/>
            <a:ext cx="588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Расходы на средства массовой информации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320,0 тыс. рублей (за 2013 год)</a:t>
            </a:r>
          </a:p>
        </p:txBody>
      </p:sp>
      <p:sp>
        <p:nvSpPr>
          <p:cNvPr id="49156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D26463-46DA-41B7-B30E-D082D299F46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50000">
              <a:srgbClr val="FFFFFF"/>
            </a:gs>
            <a:gs pos="100000">
              <a:srgbClr val="FF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B8C1D-0ED9-4E2A-8020-DE595AA7B2FF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01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50482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9900CC"/>
                </a:solidFill>
                <a:latin typeface="Bookman Old Style" pitchFamily="18" charset="0"/>
              </a:rPr>
              <a:t>Межбюджетные трансферты бюджетам сельских поселений муниципального района (тыс. руб.)</a:t>
            </a:r>
          </a:p>
        </p:txBody>
      </p:sp>
      <p:grpSp>
        <p:nvGrpSpPr>
          <p:cNvPr id="50185" name="Group 23"/>
          <p:cNvGrpSpPr>
            <a:grpSpLocks/>
          </p:cNvGrpSpPr>
          <p:nvPr/>
        </p:nvGrpSpPr>
        <p:grpSpPr bwMode="auto">
          <a:xfrm>
            <a:off x="188913" y="1052513"/>
            <a:ext cx="8955087" cy="5589587"/>
            <a:chOff x="1" y="1225"/>
            <a:chExt cx="917" cy="708"/>
          </a:xfrm>
        </p:grpSpPr>
        <p:graphicFrame>
          <p:nvGraphicFramePr>
            <p:cNvPr id="50181" name="Object 24"/>
            <p:cNvGraphicFramePr>
              <a:graphicFrameLocks noChangeAspect="1"/>
            </p:cNvGraphicFramePr>
            <p:nvPr/>
          </p:nvGraphicFramePr>
          <p:xfrm>
            <a:off x="1" y="1225"/>
            <a:ext cx="917" cy="708"/>
          </p:xfrm>
          <a:graphic>
            <a:graphicData uri="http://schemas.openxmlformats.org/presentationml/2006/ole">
              <p:oleObj spid="_x0000_s50181" r:id="rId4" imgW="8955800" imgH="5590517" progId="Excel.Sheet.8">
                <p:embed/>
              </p:oleObj>
            </a:graphicData>
          </a:graphic>
        </p:graphicFrame>
        <p:sp>
          <p:nvSpPr>
            <p:cNvPr id="50186" name="AutoShape 25"/>
            <p:cNvSpPr>
              <a:spLocks noChangeArrowheads="1"/>
            </p:cNvSpPr>
            <p:nvPr/>
          </p:nvSpPr>
          <p:spPr bwMode="auto">
            <a:xfrm rot="2400000">
              <a:off x="365" y="1499"/>
              <a:ext cx="192" cy="69"/>
            </a:xfrm>
            <a:prstGeom prst="rightArrow">
              <a:avLst>
                <a:gd name="adj1" fmla="val 50000"/>
                <a:gd name="adj2" fmla="val 69565"/>
              </a:avLst>
            </a:prstGeom>
            <a:solidFill>
              <a:srgbClr val="FF99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WordArt 26"/>
            <p:cNvSpPr>
              <a:spLocks noChangeArrowheads="1" noChangeShapeType="1" noTextEdit="1"/>
            </p:cNvSpPr>
            <p:nvPr/>
          </p:nvSpPr>
          <p:spPr bwMode="auto">
            <a:xfrm rot="2400000">
              <a:off x="369" y="1521"/>
              <a:ext cx="176" cy="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Times New Roman"/>
                  <a:cs typeface="Times New Roman"/>
                </a:rPr>
                <a:t>-18 799,7 (39,5%)</a:t>
              </a:r>
            </a:p>
          </p:txBody>
        </p:sp>
      </p:grp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50000">
              <a:srgbClr val="FFFFFF"/>
            </a:gs>
            <a:gs pos="100000">
              <a:srgbClr val="FF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9B8FAE-6EB6-4B54-9567-80F662953EE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50482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9900CC"/>
                </a:solidFill>
                <a:latin typeface="Bookman Old Style" pitchFamily="18" charset="0"/>
              </a:rPr>
              <a:t>Муниципальный район Нуримановский район Республики Башкортостан</a:t>
            </a:r>
          </a:p>
        </p:txBody>
      </p:sp>
      <p:graphicFrame>
        <p:nvGraphicFramePr>
          <p:cNvPr id="8" name="Group 54"/>
          <p:cNvGraphicFramePr>
            <a:graphicFrameLocks noGrp="1"/>
          </p:cNvGraphicFramePr>
          <p:nvPr/>
        </p:nvGraphicFramePr>
        <p:xfrm>
          <a:off x="612775" y="1174750"/>
          <a:ext cx="7918450" cy="5397500"/>
        </p:xfrm>
        <a:graphic>
          <a:graphicData uri="http://schemas.openxmlformats.org/drawingml/2006/table">
            <a:tbl>
              <a:tblPr/>
              <a:tblGrid>
                <a:gridCol w="1979613"/>
                <a:gridCol w="1979612"/>
                <a:gridCol w="1979613"/>
                <a:gridCol w="1979612"/>
              </a:tblGrid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Байгильдинский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Баш-Шидинский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Красногорский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Красноключев 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Староисаевский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Дотации из районного фонда финансовой поддержки поселений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14,4 млн.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Никольский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Старобедеевский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Новокулевский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Сарвинский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Первомайский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Павловский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Новосубаевский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50000">
              <a:srgbClr val="FFFFFF"/>
            </a:gs>
            <a:gs pos="100000">
              <a:srgbClr val="FF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57B72B-C801-4671-8939-3D3A04D14E23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08963" cy="504825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9900CC"/>
                </a:solidFill>
                <a:latin typeface="Bookman Old Style" pitchFamily="18" charset="0"/>
              </a:rPr>
              <a:t>Муниципальный район Нуримановский район Республики Башкортостан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612775" y="1174750"/>
          <a:ext cx="7918450" cy="5397500"/>
        </p:xfrm>
        <a:graphic>
          <a:graphicData uri="http://schemas.openxmlformats.org/drawingml/2006/table">
            <a:tbl>
              <a:tblPr/>
              <a:tblGrid>
                <a:gridCol w="1979613"/>
                <a:gridCol w="1979612"/>
                <a:gridCol w="1979613"/>
                <a:gridCol w="1979612"/>
              </a:tblGrid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Байгильдинский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Баш-Шидинский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Красногорский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Красноключевский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Староисаевский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Иные межбюджетные трансферты из бюджета муниципального района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14,4 млн.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Никольский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Старобедеевский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Новокулевский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Сарвинский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Первомайский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Павловский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Новосубаевский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2" descr="C:\Documents and Settings\krv\Рабочий стол\презентация СКФО\bg02.jpg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-35718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Заголовок 1"/>
          <p:cNvSpPr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b="1" u="sng">
              <a:cs typeface="Arial" charset="0"/>
            </a:endParaRPr>
          </a:p>
        </p:txBody>
      </p:sp>
      <p:sp>
        <p:nvSpPr>
          <p:cNvPr id="53255" name="Содержимое 2"/>
          <p:cNvSpPr>
            <a:spLocks/>
          </p:cNvSpPr>
          <p:nvPr/>
        </p:nvSpPr>
        <p:spPr bwMode="auto">
          <a:xfrm>
            <a:off x="323850" y="1484313"/>
            <a:ext cx="8077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ru-RU" b="1">
              <a:solidFill>
                <a:srgbClr val="FFFFCC"/>
              </a:solidFill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000">
              <a:cs typeface="Times New Roman" pitchFamily="18" charset="0"/>
            </a:endParaRPr>
          </a:p>
        </p:txBody>
      </p:sp>
      <p:graphicFrame>
        <p:nvGraphicFramePr>
          <p:cNvPr id="53252" name="Диаграмма 3"/>
          <p:cNvGraphicFramePr>
            <a:graphicFrameLocks/>
          </p:cNvGraphicFramePr>
          <p:nvPr/>
        </p:nvGraphicFramePr>
        <p:xfrm>
          <a:off x="0" y="1071563"/>
          <a:ext cx="8501063" cy="5286375"/>
        </p:xfrm>
        <a:graphic>
          <a:graphicData uri="http://schemas.openxmlformats.org/presentationml/2006/ole">
            <p:oleObj spid="_x0000_s53252" r:id="rId6" imgW="8504657" imgH="5285690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75" y="285750"/>
            <a:ext cx="8286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Среднемесячная заработная плата за 2013 год</a:t>
            </a:r>
          </a:p>
        </p:txBody>
      </p:sp>
    </p:spTree>
  </p:cSld>
  <p:clrMapOvr>
    <a:masterClrMapping/>
  </p:clrMapOvr>
  <p:transition spd="med">
    <p:diamond/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7890B-1E48-4232-80B6-E3E00C9F5DC8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Расходы бюджета района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на предоставление субсидии бюджетным учреждениям на оказание муниципальных услуг, тыс. рублей</a:t>
            </a:r>
          </a:p>
        </p:txBody>
      </p:sp>
      <p:graphicFrame>
        <p:nvGraphicFramePr>
          <p:cNvPr id="5529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95288" y="1412875"/>
          <a:ext cx="8424862" cy="5184775"/>
        </p:xfrm>
        <a:graphic>
          <a:graphicData uri="http://schemas.openxmlformats.org/presentationml/2006/ole">
            <p:oleObj spid="_x0000_s55299" r:id="rId4" imgW="8425402" imgH="5182049" progId="Excel.Sheet.8">
              <p:embed/>
            </p:oleObj>
          </a:graphicData>
        </a:graphic>
      </p:graphicFrame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44AA7-7571-4E59-8F0D-3C53FA438091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Расходы бюджета муниципального района</a:t>
            </a:r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</a:rPr>
              <a:t>Нуримановский район на 1 жителя в 2013 году, тыс. рублей</a:t>
            </a:r>
          </a:p>
        </p:txBody>
      </p:sp>
      <p:graphicFrame>
        <p:nvGraphicFramePr>
          <p:cNvPr id="56323" name="Диаграмма 6"/>
          <p:cNvGraphicFramePr>
            <a:graphicFrameLocks/>
          </p:cNvGraphicFramePr>
          <p:nvPr/>
        </p:nvGraphicFramePr>
        <p:xfrm>
          <a:off x="520700" y="1020763"/>
          <a:ext cx="8091488" cy="5583237"/>
        </p:xfrm>
        <a:graphic>
          <a:graphicData uri="http://schemas.openxmlformats.org/presentationml/2006/ole">
            <p:oleObj spid="_x0000_s56323" r:id="rId4" imgW="8096190" imgH="5584420" progId="Excel.Sheet.8">
              <p:embed/>
            </p:oleObj>
          </a:graphicData>
        </a:graphic>
      </p:graphicFrame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" descr="business_ppt_background-1204x9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Номер слайда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F041BB-55B5-4EDA-BFE6-2601BFF393A8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882210"/>
            <a:ext cx="629031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</a:t>
            </a:r>
          </a:p>
          <a:p>
            <a:pPr algn="ctr"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FF"/>
            </a:gs>
            <a:gs pos="50000">
              <a:srgbClr val="F9EEFF"/>
            </a:gs>
            <a:gs pos="100000">
              <a:srgbClr val="CC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AC2275-0D6B-4733-9411-A22338C528D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7207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66"/>
                </a:solidFill>
                <a:latin typeface="Bookman Old Style" pitchFamily="18" charset="0"/>
              </a:rPr>
              <a:t>Основные показатели исполнения бюджета муниципального района Нуримановский район за 2013 год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395288" y="1484313"/>
            <a:ext cx="3816350" cy="2160587"/>
          </a:xfrm>
          <a:prstGeom prst="downArrowCallout">
            <a:avLst>
              <a:gd name="adj1" fmla="val 44159"/>
              <a:gd name="adj2" fmla="val 44159"/>
              <a:gd name="adj3" fmla="val 16667"/>
              <a:gd name="adj4" fmla="val 66667"/>
            </a:avLst>
          </a:prstGeom>
          <a:solidFill>
            <a:srgbClr val="00FF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4859338" y="1484313"/>
            <a:ext cx="3816350" cy="2160587"/>
          </a:xfrm>
          <a:prstGeom prst="downArrowCallout">
            <a:avLst>
              <a:gd name="adj1" fmla="val 44159"/>
              <a:gd name="adj2" fmla="val 44159"/>
              <a:gd name="adj3" fmla="val 16667"/>
              <a:gd name="adj4" fmla="val 66667"/>
            </a:avLst>
          </a:prstGeom>
          <a:solidFill>
            <a:srgbClr val="00FF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1979613" y="4005263"/>
            <a:ext cx="5329237" cy="1655762"/>
          </a:xfrm>
          <a:prstGeom prst="flowChartAlternateProcess">
            <a:avLst/>
          </a:prstGeom>
          <a:solidFill>
            <a:srgbClr val="00FF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3889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Доходы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CC6600"/>
                </a:solidFill>
                <a:latin typeface="Bookman Old Style" pitchFamily="18" charset="0"/>
              </a:rPr>
              <a:t>502</a:t>
            </a:r>
            <a:r>
              <a:rPr lang="en-US" sz="2800" b="1">
                <a:solidFill>
                  <a:srgbClr val="CC6600"/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rgbClr val="CC6600"/>
                </a:solidFill>
                <a:latin typeface="Bookman Old Style" pitchFamily="18" charset="0"/>
              </a:rPr>
              <a:t>592,8</a:t>
            </a:r>
            <a:r>
              <a:rPr lang="ru-RU" b="1">
                <a:solidFill>
                  <a:srgbClr val="CC6600"/>
                </a:solidFill>
                <a:latin typeface="Bookman Old Style" pitchFamily="18" charset="0"/>
              </a:rPr>
              <a:t> </a:t>
            </a:r>
            <a:r>
              <a:rPr lang="ru-RU" sz="1600" b="1">
                <a:solidFill>
                  <a:srgbClr val="CC6600"/>
                </a:solidFill>
                <a:latin typeface="Bookman Old Style" pitchFamily="18" charset="0"/>
              </a:rPr>
              <a:t>тыс. руб.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2700338" y="4076700"/>
            <a:ext cx="41036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  <a:latin typeface="Bookman Old Style" pitchFamily="18" charset="0"/>
              </a:rPr>
              <a:t>Профицит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6600"/>
                </a:solidFill>
                <a:latin typeface="Bookman Old Style" pitchFamily="18" charset="0"/>
              </a:rPr>
              <a:t>6 853,0</a:t>
            </a:r>
            <a:r>
              <a:rPr lang="ru-RU" sz="2600" b="1">
                <a:solidFill>
                  <a:srgbClr val="CC6600"/>
                </a:solidFill>
                <a:latin typeface="Bookman Old Style" pitchFamily="18" charset="0"/>
              </a:rPr>
              <a:t> </a:t>
            </a:r>
            <a:r>
              <a:rPr lang="ru-RU" sz="1800" b="1">
                <a:solidFill>
                  <a:srgbClr val="CC6600"/>
                </a:solidFill>
                <a:latin typeface="Bookman Old Style" pitchFamily="18" charset="0"/>
              </a:rPr>
              <a:t>тыс. руб.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4859338" y="1484313"/>
            <a:ext cx="388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6600"/>
                </a:solidFill>
                <a:latin typeface="Bookman Old Style" pitchFamily="18" charset="0"/>
              </a:rPr>
              <a:t>Расходы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6600"/>
                </a:solidFill>
                <a:latin typeface="Bookman Old Style" pitchFamily="18" charset="0"/>
              </a:rPr>
              <a:t>495 739,8</a:t>
            </a:r>
            <a:r>
              <a:rPr lang="ru-RU" b="1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1800" b="1">
                <a:solidFill>
                  <a:srgbClr val="CC6600"/>
                </a:solidFill>
                <a:latin typeface="Bookman Old Style" pitchFamily="18" charset="0"/>
              </a:rPr>
              <a:t>тыс.руб.</a:t>
            </a:r>
          </a:p>
          <a:p>
            <a:pPr>
              <a:spcBef>
                <a:spcPct val="50000"/>
              </a:spcBef>
            </a:pPr>
            <a:endParaRPr lang="ru-RU" sz="2000" b="1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6" descr="business_ppt_background-1204x9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357554" y="714356"/>
            <a:ext cx="2357454" cy="857256"/>
          </a:xfrm>
          <a:prstGeom prst="roundRect">
            <a:avLst/>
          </a:prstGeom>
          <a:solidFill>
            <a:srgbClr val="66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Доходы бюджета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502 592,8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57188" y="285750"/>
            <a:ext cx="86756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solidFill>
                  <a:srgbClr val="002060"/>
                </a:solidFill>
              </a:rPr>
              <a:t>Доходы бюджета Нуримановского района за 2013 год (тыс. рублей)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63" y="1928813"/>
            <a:ext cx="2357437" cy="8572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8 818,2 (1,8%)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88" y="1928813"/>
            <a:ext cx="2500312" cy="85725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407 625,4 (81,1%)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" y="1928813"/>
            <a:ext cx="2357437" cy="857250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86 149,2 (17,1%)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63" y="4286250"/>
            <a:ext cx="3536950" cy="8572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Доходы от продажи материальных и нематериальных запасов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5 669,2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63" y="5214938"/>
            <a:ext cx="3536950" cy="6477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Штрафы, санкции, возмещение ущерба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702,1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63" y="5929313"/>
            <a:ext cx="3536950" cy="714375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Прочие неналоговые платежи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123,2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" y="3000375"/>
            <a:ext cx="2357437" cy="857250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Налог на доходы физический лиц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71 895,0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" y="3929063"/>
            <a:ext cx="2357437" cy="857250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ЕНВД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6 349,9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" y="4857750"/>
            <a:ext cx="2357437" cy="857250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Упрощенная система налогообложения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6 640,4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38" y="5786438"/>
            <a:ext cx="2357437" cy="857250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Государственная пошлина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1 054,3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63" y="3000375"/>
            <a:ext cx="3536950" cy="12144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 algn="ctr">
              <a:defRPr/>
            </a:pPr>
            <a:r>
              <a:rPr lang="ru-RU" sz="1500" dirty="0">
                <a:solidFill>
                  <a:srgbClr val="002060"/>
                </a:solidFill>
              </a:rPr>
              <a:t>2 112,7</a:t>
            </a:r>
          </a:p>
        </p:txBody>
      </p:sp>
      <p:sp>
        <p:nvSpPr>
          <p:cNvPr id="18449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B3FB1-266D-4AC0-9F9F-14A055C07BC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Рисунок 7" descr="business_ppt_background-1204x9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57188" y="285750"/>
            <a:ext cx="8404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Динамика роста собственных доходов и налога на доходы с физических лиц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консолидированного бюджета за последние 5 лет, млн. рублей</a:t>
            </a:r>
          </a:p>
        </p:txBody>
      </p:sp>
      <p:sp>
        <p:nvSpPr>
          <p:cNvPr id="1946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DEFE7-B264-4AE5-9EDE-024C613F1B08}" type="slidenum">
              <a:rPr lang="ru-RU" smtClean="0"/>
              <a:pPr/>
              <a:t>5</a:t>
            </a:fld>
            <a:endParaRPr lang="ru-RU" smtClean="0"/>
          </a:p>
        </p:txBody>
      </p:sp>
      <p:graphicFrame>
        <p:nvGraphicFramePr>
          <p:cNvPr id="19460" name="Диаграмма 6"/>
          <p:cNvGraphicFramePr>
            <a:graphicFrameLocks/>
          </p:cNvGraphicFramePr>
          <p:nvPr/>
        </p:nvGraphicFramePr>
        <p:xfrm>
          <a:off x="285750" y="857250"/>
          <a:ext cx="8572500" cy="5572125"/>
        </p:xfrm>
        <a:graphic>
          <a:graphicData uri="http://schemas.openxmlformats.org/presentationml/2006/ole">
            <p:oleObj spid="_x0000_s19460" r:id="rId5" imgW="8571719" imgH="5572227" progId="Excel.Sheet.8">
              <p:embed/>
            </p:oleObj>
          </a:graphicData>
        </a:graphic>
      </p:graphicFrame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DC630-7FAA-479F-BF95-B2A83A29AB55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7416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налоговых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доходов за 2013 год</a:t>
            </a:r>
          </a:p>
        </p:txBody>
      </p:sp>
      <p:graphicFrame>
        <p:nvGraphicFramePr>
          <p:cNvPr id="48221" name="Group 93"/>
          <p:cNvGraphicFramePr>
            <a:graphicFrameLocks noGrp="1"/>
          </p:cNvGraphicFramePr>
          <p:nvPr>
            <p:ph sz="half" idx="2"/>
          </p:nvPr>
        </p:nvGraphicFramePr>
        <p:xfrm>
          <a:off x="357188" y="1071563"/>
          <a:ext cx="8429683" cy="5242868"/>
        </p:xfrm>
        <a:graphic>
          <a:graphicData uri="http://schemas.openxmlformats.org/drawingml/2006/table">
            <a:tbl>
              <a:tblPr/>
              <a:tblGrid>
                <a:gridCol w="3524551"/>
                <a:gridCol w="1171746"/>
                <a:gridCol w="1222449"/>
                <a:gridCol w="1219378"/>
                <a:gridCol w="1291559"/>
              </a:tblGrid>
              <a:tr h="1306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налоговых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2013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2013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структуре собственных доходов,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в т.ч.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84 818,5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86 149,2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986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70 619,8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71 895.0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6 321,9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6 349,9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9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6 618,2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6 640,4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6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8" name="Rectangle 1158"/>
          <p:cNvSpPr>
            <a:spLocks noChangeArrowheads="1"/>
          </p:cNvSpPr>
          <p:nvPr/>
        </p:nvSpPr>
        <p:spPr bwMode="auto">
          <a:xfrm>
            <a:off x="7500938" y="571500"/>
            <a:ext cx="1368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(тыс. руб.)</a:t>
            </a:r>
          </a:p>
        </p:txBody>
      </p:sp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0CE30E-69D2-422F-8B0A-14C16061E523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14313" y="214313"/>
            <a:ext cx="87868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неналоговых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доходов за 2013 год</a:t>
            </a:r>
          </a:p>
        </p:txBody>
      </p:sp>
      <p:sp>
        <p:nvSpPr>
          <p:cNvPr id="29702" name="Rectangle 1205"/>
          <p:cNvSpPr>
            <a:spLocks noChangeArrowheads="1"/>
          </p:cNvSpPr>
          <p:nvPr/>
        </p:nvSpPr>
        <p:spPr bwMode="auto">
          <a:xfrm>
            <a:off x="7429500" y="500063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(тыс. руб.)</a:t>
            </a:r>
          </a:p>
        </p:txBody>
      </p:sp>
      <p:graphicFrame>
        <p:nvGraphicFramePr>
          <p:cNvPr id="55380" name="Group 84"/>
          <p:cNvGraphicFramePr>
            <a:graphicFrameLocks noGrp="1"/>
          </p:cNvGraphicFramePr>
          <p:nvPr>
            <p:ph sz="half" idx="2"/>
          </p:nvPr>
        </p:nvGraphicFramePr>
        <p:xfrm>
          <a:off x="428625" y="928688"/>
          <a:ext cx="8428037" cy="5825818"/>
        </p:xfrm>
        <a:graphic>
          <a:graphicData uri="http://schemas.openxmlformats.org/drawingml/2006/table">
            <a:tbl>
              <a:tblPr/>
              <a:tblGrid>
                <a:gridCol w="3621084"/>
                <a:gridCol w="1295787"/>
                <a:gridCol w="1136330"/>
                <a:gridCol w="1185870"/>
                <a:gridCol w="1188966"/>
              </a:tblGrid>
              <a:tr h="11654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неналоговых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2013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2013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структуре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собственныхдоходов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7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в т.ч.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8 792,7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8 818,2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241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2 108,4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2 112,7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2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5 651,2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5 669,2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2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1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9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 (в т.ч. плата за пользование природными ресурсами)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0DD10-B1E6-41F4-A312-2DDAFA7D9951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7" name="Rectangle 3144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713788" cy="8032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Рост (снижение) поступления доходов бюджета района </a:t>
            </a:r>
          </a:p>
        </p:txBody>
      </p:sp>
      <p:graphicFrame>
        <p:nvGraphicFramePr>
          <p:cNvPr id="30724" name="Object 3147"/>
          <p:cNvGraphicFramePr>
            <a:graphicFrameLocks noGrp="1" noChangeAspect="1"/>
          </p:cNvGraphicFramePr>
          <p:nvPr>
            <p:ph idx="1"/>
          </p:nvPr>
        </p:nvGraphicFramePr>
        <p:xfrm>
          <a:off x="-396875" y="1196975"/>
          <a:ext cx="9721850" cy="5472113"/>
        </p:xfrm>
        <a:graphic>
          <a:graphicData uri="http://schemas.openxmlformats.org/presentationml/2006/ole">
            <p:oleObj spid="_x0000_s30724" r:id="rId4" imgW="9723963" imgH="5474682" progId="Excel.Sheet.8">
              <p:embed/>
            </p:oleObj>
          </a:graphicData>
        </a:graphic>
      </p:graphicFrame>
    </p:spTree>
  </p:cSld>
  <p:clrMapOvr>
    <a:masterClrMapping/>
  </p:clrMapOvr>
  <p:transition spd="med">
    <p:diamond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45D23-3051-43CD-B1C0-C81255B25DA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1751" name="Rectangle 761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713788" cy="87471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Динамика основных неналоговых доходов бюджета района</a:t>
            </a:r>
          </a:p>
        </p:txBody>
      </p:sp>
      <p:graphicFrame>
        <p:nvGraphicFramePr>
          <p:cNvPr id="5" name="Object 764"/>
          <p:cNvGraphicFramePr>
            <a:graphicFrameLocks noGrp="1" noChangeAspect="1"/>
          </p:cNvGraphicFramePr>
          <p:nvPr>
            <p:ph idx="1"/>
          </p:nvPr>
        </p:nvGraphicFramePr>
        <p:xfrm>
          <a:off x="25400" y="1573213"/>
          <a:ext cx="782320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т-модерн">
  <a:themeElements>
    <a:clrScheme name="Пост-модерн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3173</TotalTime>
  <Words>931</Words>
  <Application>Microsoft Office PowerPoint</Application>
  <PresentationFormat>Экран (4:3)</PresentationFormat>
  <Paragraphs>307</Paragraphs>
  <Slides>29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Пост-модерн</vt:lpstr>
      <vt:lpstr>Лист Microsoft Office Excel 97-2003</vt:lpstr>
      <vt:lpstr>Слайд 1</vt:lpstr>
      <vt:lpstr>Исполнение консолидированного бюджета муниципального района по доходам  за 2013 год.</vt:lpstr>
      <vt:lpstr>Основные показатели исполнения бюджета муниципального района Нуримановский район за 2013 год</vt:lpstr>
      <vt:lpstr>Слайд 4</vt:lpstr>
      <vt:lpstr>Слайд 5</vt:lpstr>
      <vt:lpstr>Слайд 6</vt:lpstr>
      <vt:lpstr>Слайд 7</vt:lpstr>
      <vt:lpstr>Рост (снижение) поступления доходов бюджета района </vt:lpstr>
      <vt:lpstr>Динамика основных неналоговых доходов бюджета района</vt:lpstr>
      <vt:lpstr>Динамика основных налоговых доходов бюджета района 2013 года (тыс. руб.)</vt:lpstr>
      <vt:lpstr>Структура безвозмездных поступлений из бюджета Республики Башкортостан</vt:lpstr>
      <vt:lpstr>Структура расходов бюджета района за 2013 год</vt:lpstr>
      <vt:lpstr>Структура расходов бюджета муниципального района (тыс. рублей)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Межбюджетные трансферты бюджетам сельских поселений муниципального района (тыс. руб.)</vt:lpstr>
      <vt:lpstr>Муниципальный район Нуримановский район Республики Башкортостан</vt:lpstr>
      <vt:lpstr>Муниципальный район Нуримановский район Республики Башкортостан</vt:lpstr>
      <vt:lpstr>Слайд 26</vt:lpstr>
      <vt:lpstr>Расходы бюджета района на предоставление субсидии бюджетным учреждениям на оказание муниципальных услуг, тыс. рублей</vt:lpstr>
      <vt:lpstr>Расходы бюджета муниципального района Нуримановский район на 1 жителя в 2013 году, тыс. рублей</vt:lpstr>
      <vt:lpstr>Слайд 29</vt:lpstr>
    </vt:vector>
  </TitlesOfParts>
  <Company>БО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областного бюджета на 2007 год</dc:title>
  <dc:creator>Надежда Козлова</dc:creator>
  <cp:lastModifiedBy>Admin</cp:lastModifiedBy>
  <cp:revision>188</cp:revision>
  <dcterms:created xsi:type="dcterms:W3CDTF">2006-09-18T06:44:24Z</dcterms:created>
  <dcterms:modified xsi:type="dcterms:W3CDTF">2014-05-12T04:27:10Z</dcterms:modified>
</cp:coreProperties>
</file>