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sldIdLst>
    <p:sldId id="275" r:id="rId2"/>
    <p:sldId id="338" r:id="rId3"/>
    <p:sldId id="280" r:id="rId4"/>
    <p:sldId id="311" r:id="rId5"/>
    <p:sldId id="282" r:id="rId6"/>
    <p:sldId id="328" r:id="rId7"/>
    <p:sldId id="312" r:id="rId8"/>
    <p:sldId id="329" r:id="rId9"/>
    <p:sldId id="330" r:id="rId10"/>
    <p:sldId id="331" r:id="rId11"/>
    <p:sldId id="313" r:id="rId12"/>
    <p:sldId id="314" r:id="rId13"/>
    <p:sldId id="315" r:id="rId14"/>
    <p:sldId id="316" r:id="rId15"/>
    <p:sldId id="289" r:id="rId16"/>
    <p:sldId id="317" r:id="rId17"/>
    <p:sldId id="333" r:id="rId18"/>
    <p:sldId id="318" r:id="rId19"/>
    <p:sldId id="319" r:id="rId20"/>
    <p:sldId id="320" r:id="rId21"/>
    <p:sldId id="321" r:id="rId22"/>
    <p:sldId id="322" r:id="rId23"/>
    <p:sldId id="323" r:id="rId24"/>
    <p:sldId id="325" r:id="rId25"/>
    <p:sldId id="327" r:id="rId26"/>
    <p:sldId id="332" r:id="rId27"/>
    <p:sldId id="337" r:id="rId28"/>
    <p:sldId id="290" r:id="rId29"/>
    <p:sldId id="291" r:id="rId30"/>
    <p:sldId id="292" r:id="rId31"/>
    <p:sldId id="307" r:id="rId32"/>
    <p:sldId id="308" r:id="rId33"/>
    <p:sldId id="309" r:id="rId34"/>
    <p:sldId id="310" r:id="rId35"/>
    <p:sldId id="326" r:id="rId36"/>
    <p:sldId id="334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4F4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56" autoAdjust="0"/>
    <p:restoredTop sz="9471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4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/>
                      <a:t>Налоговые и неналоговые доходы
</a:t>
                    </a:r>
                    <a:r>
                      <a:rPr lang="ru-RU" dirty="0" smtClean="0"/>
                      <a:t>121,2 млн.руб.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29,7%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 </a:t>
                    </a:r>
                    <a:r>
                      <a:rPr lang="ru-RU" dirty="0" smtClean="0"/>
                      <a:t>из других уровней бюджетов 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286,7 </a:t>
                    </a:r>
                    <a:r>
                      <a:rPr lang="ru-RU" dirty="0" smtClean="0"/>
                      <a:t>млн.руб.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70,3%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numFmt formatCode="0.0%" sourceLinked="0"/>
            <c:showVal val="1"/>
            <c:showCatName val="1"/>
            <c:showPercent val="1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 из бюджета Республики Башкортостан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121.2</c:v>
                </c:pt>
                <c:pt idx="1">
                  <c:v>264.2</c:v>
                </c:pt>
              </c:numCache>
            </c:numRef>
          </c:val>
        </c:ser>
        <c:dLbls>
          <c:showVal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8439716312056761"/>
          <c:y val="1.6420361247947519E-3"/>
          <c:w val="0.7978723404255319"/>
          <c:h val="0.81280788177339902"/>
        </c:manualLayout>
      </c:layout>
      <c:barChart>
        <c:barDir val="bar"/>
        <c:grouping val="clustered"/>
        <c:ser>
          <c:idx val="0"/>
          <c:order val="0"/>
          <c:spPr>
            <a:gradFill rotWithShape="0">
              <a:gsLst>
                <a:gs pos="0">
                  <a:srgbClr val="00CCFF"/>
                </a:gs>
                <a:gs pos="100000">
                  <a:srgbClr val="FFFF00"/>
                </a:gs>
              </a:gsLst>
              <a:lin ang="0" scaled="1"/>
            </a:gradFill>
            <a:ln w="13958">
              <a:solidFill>
                <a:srgbClr val="000000"/>
              </a:solidFill>
              <a:prstDash val="solid"/>
            </a:ln>
          </c:spPr>
          <c:dLbls>
            <c:spPr>
              <a:noFill/>
              <a:ln w="27916">
                <a:noFill/>
              </a:ln>
            </c:spPr>
            <c:txPr>
              <a:bodyPr/>
              <a:lstStyle/>
              <a:p>
                <a:pPr>
                  <a:defRPr sz="1319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Лист5!$A$2:$A$13</c:f>
              <c:strCache>
                <c:ptCount val="12"/>
                <c:pt idx="0">
                  <c:v>Староисаевский</c:v>
                </c:pt>
                <c:pt idx="1">
                  <c:v>Старобедеевский</c:v>
                </c:pt>
                <c:pt idx="2">
                  <c:v>Сарвинский</c:v>
                </c:pt>
                <c:pt idx="3">
                  <c:v>Первомайский</c:v>
                </c:pt>
                <c:pt idx="4">
                  <c:v>Павловский</c:v>
                </c:pt>
                <c:pt idx="5">
                  <c:v>Новосубаевский</c:v>
                </c:pt>
                <c:pt idx="6">
                  <c:v>Новокулевский</c:v>
                </c:pt>
                <c:pt idx="7">
                  <c:v>Никольский</c:v>
                </c:pt>
                <c:pt idx="8">
                  <c:v>Красноключевский</c:v>
                </c:pt>
                <c:pt idx="9">
                  <c:v>Красногорский</c:v>
                </c:pt>
                <c:pt idx="10">
                  <c:v>Баш-Шидинский</c:v>
                </c:pt>
                <c:pt idx="11">
                  <c:v>Байгильдинский</c:v>
                </c:pt>
              </c:strCache>
            </c:strRef>
          </c:cat>
          <c:val>
            <c:numRef>
              <c:f>Лист5!$B$2:$B$13</c:f>
              <c:numCache>
                <c:formatCode>0.0</c:formatCode>
                <c:ptCount val="12"/>
                <c:pt idx="0">
                  <c:v>49.4</c:v>
                </c:pt>
                <c:pt idx="1">
                  <c:v>60</c:v>
                </c:pt>
                <c:pt idx="2">
                  <c:v>67.3</c:v>
                </c:pt>
                <c:pt idx="3">
                  <c:v>69.5</c:v>
                </c:pt>
                <c:pt idx="4">
                  <c:v>24</c:v>
                </c:pt>
                <c:pt idx="5">
                  <c:v>60.9</c:v>
                </c:pt>
                <c:pt idx="6">
                  <c:v>49.4</c:v>
                </c:pt>
                <c:pt idx="7">
                  <c:v>59.2</c:v>
                </c:pt>
                <c:pt idx="8">
                  <c:v>47.4</c:v>
                </c:pt>
                <c:pt idx="9">
                  <c:v>7.6</c:v>
                </c:pt>
                <c:pt idx="10">
                  <c:v>52.3</c:v>
                </c:pt>
                <c:pt idx="11">
                  <c:v>51.3</c:v>
                </c:pt>
              </c:numCache>
            </c:numRef>
          </c:val>
        </c:ser>
        <c:dLbls>
          <c:showVal val="1"/>
        </c:dLbls>
        <c:axId val="71255552"/>
        <c:axId val="72657920"/>
      </c:barChart>
      <c:catAx>
        <c:axId val="71255552"/>
        <c:scaling>
          <c:orientation val="minMax"/>
        </c:scaling>
        <c:axPos val="l"/>
        <c:numFmt formatCode="General" sourceLinked="1"/>
        <c:tickLblPos val="nextTo"/>
        <c:spPr>
          <a:ln w="349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19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2657920"/>
        <c:crosses val="autoZero"/>
        <c:auto val="1"/>
        <c:lblAlgn val="ctr"/>
        <c:lblOffset val="100"/>
        <c:tickLblSkip val="1"/>
        <c:tickMarkSkip val="1"/>
      </c:catAx>
      <c:valAx>
        <c:axId val="72657920"/>
        <c:scaling>
          <c:orientation val="minMax"/>
        </c:scaling>
        <c:axPos val="b"/>
        <c:majorGridlines>
          <c:spPr>
            <a:ln w="3490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759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/>
                  <a:t>%</a:t>
                </a:r>
              </a:p>
            </c:rich>
          </c:tx>
          <c:layout>
            <c:manualLayout>
              <c:xMode val="edge"/>
              <c:yMode val="edge"/>
              <c:x val="0.12411347517730496"/>
              <c:y val="0.81444991789819565"/>
            </c:manualLayout>
          </c:layout>
          <c:spPr>
            <a:noFill/>
            <a:ln w="27916">
              <a:noFill/>
            </a:ln>
          </c:spPr>
        </c:title>
        <c:numFmt formatCode="0" sourceLinked="0"/>
        <c:tickLblPos val="nextTo"/>
        <c:spPr>
          <a:ln w="349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19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1255552"/>
        <c:crosses val="autoZero"/>
        <c:crossBetween val="between"/>
      </c:valAx>
      <c:spPr>
        <a:noFill/>
        <a:ln w="27916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3187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800" dirty="0"/>
              <a:t>Налоговые и неналоговые поступления</a:t>
            </a:r>
          </a:p>
        </c:rich>
      </c:tx>
      <c:layout/>
    </c:title>
    <c:view3D>
      <c:rAngAx val="1"/>
    </c:view3D>
    <c:sideWall>
      <c:spPr>
        <a:noFill/>
        <a:ln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5298840769903782"/>
          <c:y val="0.18854563505309627"/>
          <c:w val="0.81645603674540679"/>
          <c:h val="0.68926492472224377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поступления</c:v>
                </c:pt>
              </c:strCache>
            </c:strRef>
          </c:tx>
          <c:dLbls>
            <c:delete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107.8</c:v>
                </c:pt>
                <c:pt idx="1">
                  <c:v>121.2</c:v>
                </c:pt>
                <c:pt idx="2">
                  <c:v>130.5</c:v>
                </c:pt>
                <c:pt idx="3">
                  <c:v>129.1</c:v>
                </c:pt>
              </c:numCache>
            </c:numRef>
          </c:val>
        </c:ser>
        <c:dLbls>
          <c:showVal val="1"/>
        </c:dLbls>
        <c:shape val="box"/>
        <c:axId val="85940480"/>
        <c:axId val="85941632"/>
        <c:axId val="0"/>
      </c:bar3DChart>
      <c:catAx>
        <c:axId val="859404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85941632"/>
        <c:crosses val="autoZero"/>
        <c:auto val="1"/>
        <c:lblAlgn val="ctr"/>
        <c:lblOffset val="100"/>
      </c:catAx>
      <c:valAx>
        <c:axId val="85941632"/>
        <c:scaling>
          <c:orientation val="minMax"/>
        </c:scaling>
        <c:axPos val="l"/>
        <c:numFmt formatCode="General" sourceLinked="1"/>
        <c:tickLblPos val="nextTo"/>
        <c:crossAx val="85940480"/>
        <c:crosses val="autoZero"/>
        <c:crossBetween val="between"/>
      </c:valAx>
      <c:spPr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title>
      <c:tx>
        <c:rich>
          <a:bodyPr/>
          <a:lstStyle/>
          <a:p>
            <a:pPr>
              <a:defRPr/>
            </a:pPr>
            <a:r>
              <a:rPr lang="ru-RU" sz="1800" dirty="0"/>
              <a:t>Безвозмездные</a:t>
            </a:r>
          </a:p>
          <a:p>
            <a:pPr>
              <a:defRPr/>
            </a:pPr>
            <a:r>
              <a:rPr lang="ru-RU" sz="1800" dirty="0"/>
              <a:t>поступления</a:t>
            </a:r>
          </a:p>
        </c:rich>
      </c:tx>
      <c:layout/>
    </c:title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Lbls>
            <c:delete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316.10000000000002</c:v>
                </c:pt>
                <c:pt idx="1">
                  <c:v>286.7</c:v>
                </c:pt>
                <c:pt idx="2">
                  <c:v>274.2</c:v>
                </c:pt>
                <c:pt idx="3">
                  <c:v>262.2</c:v>
                </c:pt>
              </c:numCache>
            </c:numRef>
          </c:val>
        </c:ser>
        <c:dLbls>
          <c:showVal val="1"/>
        </c:dLbls>
        <c:shape val="box"/>
        <c:axId val="90636288"/>
        <c:axId val="90638208"/>
        <c:axId val="0"/>
      </c:bar3DChart>
      <c:catAx>
        <c:axId val="90636288"/>
        <c:scaling>
          <c:orientation val="minMax"/>
        </c:scaling>
        <c:axPos val="b"/>
        <c:numFmt formatCode="General" sourceLinked="1"/>
        <c:tickLblPos val="nextTo"/>
        <c:crossAx val="90638208"/>
        <c:crosses val="autoZero"/>
        <c:auto val="1"/>
        <c:lblAlgn val="ctr"/>
        <c:lblOffset val="100"/>
      </c:catAx>
      <c:valAx>
        <c:axId val="90638208"/>
        <c:scaling>
          <c:orientation val="minMax"/>
        </c:scaling>
        <c:axPos val="l"/>
        <c:numFmt formatCode="General" sourceLinked="1"/>
        <c:tickLblPos val="nextTo"/>
        <c:crossAx val="90636288"/>
        <c:crosses val="autoZero"/>
        <c:crossBetween val="between"/>
      </c:valAx>
      <c:spPr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800" dirty="0"/>
              <a:t>Налоговые и неналоговые поступления</a:t>
            </a:r>
          </a:p>
        </c:rich>
      </c:tx>
      <c:layout/>
    </c:title>
    <c:view3D>
      <c:rAngAx val="1"/>
    </c:view3D>
    <c:sideWall>
      <c:spPr>
        <a:noFill/>
        <a:ln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5298840769903793"/>
          <c:y val="0.18854563505309638"/>
          <c:w val="0.81645603674540679"/>
          <c:h val="0.6892649247222433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поступления</c:v>
                </c:pt>
              </c:strCache>
            </c:strRef>
          </c:tx>
          <c:dLbls>
            <c:delete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107.8</c:v>
                </c:pt>
                <c:pt idx="1">
                  <c:v>121.2</c:v>
                </c:pt>
                <c:pt idx="2">
                  <c:v>130.5</c:v>
                </c:pt>
                <c:pt idx="3">
                  <c:v>129.1</c:v>
                </c:pt>
              </c:numCache>
            </c:numRef>
          </c:val>
        </c:ser>
        <c:dLbls>
          <c:showVal val="1"/>
        </c:dLbls>
        <c:shape val="box"/>
        <c:axId val="49638400"/>
        <c:axId val="49670400"/>
        <c:axId val="0"/>
      </c:bar3DChart>
      <c:catAx>
        <c:axId val="4963840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49670400"/>
        <c:crosses val="autoZero"/>
        <c:auto val="1"/>
        <c:lblAlgn val="ctr"/>
        <c:lblOffset val="100"/>
      </c:catAx>
      <c:valAx>
        <c:axId val="49670400"/>
        <c:scaling>
          <c:orientation val="minMax"/>
        </c:scaling>
        <c:axPos val="l"/>
        <c:numFmt formatCode="General" sourceLinked="1"/>
        <c:tickLblPos val="nextTo"/>
        <c:crossAx val="49638400"/>
        <c:crosses val="autoZero"/>
        <c:crossBetween val="between"/>
      </c:valAx>
      <c:spPr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title>
      <c:tx>
        <c:rich>
          <a:bodyPr/>
          <a:lstStyle/>
          <a:p>
            <a:pPr>
              <a:defRPr/>
            </a:pPr>
            <a:r>
              <a:rPr lang="ru-RU" sz="1800" dirty="0"/>
              <a:t>Безвозмездные</a:t>
            </a:r>
          </a:p>
          <a:p>
            <a:pPr>
              <a:defRPr/>
            </a:pPr>
            <a:r>
              <a:rPr lang="ru-RU" sz="1800" dirty="0"/>
              <a:t>поступления</a:t>
            </a:r>
          </a:p>
        </c:rich>
      </c:tx>
      <c:layout/>
    </c:title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Lbls>
            <c:delete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316.10000000000002</c:v>
                </c:pt>
                <c:pt idx="1">
                  <c:v>286.7</c:v>
                </c:pt>
                <c:pt idx="2">
                  <c:v>274.2</c:v>
                </c:pt>
                <c:pt idx="3">
                  <c:v>262.2</c:v>
                </c:pt>
              </c:numCache>
            </c:numRef>
          </c:val>
        </c:ser>
        <c:dLbls>
          <c:showVal val="1"/>
        </c:dLbls>
        <c:shape val="box"/>
        <c:axId val="50428928"/>
        <c:axId val="51028352"/>
        <c:axId val="0"/>
      </c:bar3DChart>
      <c:catAx>
        <c:axId val="50428928"/>
        <c:scaling>
          <c:orientation val="minMax"/>
        </c:scaling>
        <c:axPos val="b"/>
        <c:numFmt formatCode="General" sourceLinked="1"/>
        <c:tickLblPos val="nextTo"/>
        <c:crossAx val="51028352"/>
        <c:crosses val="autoZero"/>
        <c:auto val="1"/>
        <c:lblAlgn val="ctr"/>
        <c:lblOffset val="100"/>
      </c:catAx>
      <c:valAx>
        <c:axId val="51028352"/>
        <c:scaling>
          <c:orientation val="minMax"/>
        </c:scaling>
        <c:axPos val="l"/>
        <c:numFmt formatCode="General" sourceLinked="1"/>
        <c:tickLblPos val="nextTo"/>
        <c:crossAx val="50428928"/>
        <c:crosses val="autoZero"/>
        <c:crossBetween val="between"/>
      </c:valAx>
      <c:spPr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7.113389577594123E-2"/>
                  <c:y val="0.21129272030651342"/>
                </c:manualLayout>
              </c:layout>
              <c:showVal val="1"/>
              <c:showCatName val="1"/>
              <c:showPercent val="1"/>
            </c:dLbl>
            <c:dLbl>
              <c:idx val="1"/>
              <c:layout>
                <c:manualLayout>
                  <c:x val="1.2909220860279865E-3"/>
                  <c:y val="0.12797811880079349"/>
                </c:manualLayout>
              </c:layout>
              <c:showVal val="1"/>
              <c:showCatName val="1"/>
              <c:showPercent val="1"/>
            </c:dLbl>
            <c:dLbl>
              <c:idx val="8"/>
              <c:layout>
                <c:manualLayout>
                  <c:x val="5.2594216109126762E-2"/>
                  <c:y val="0.11617812919946242"/>
                </c:manualLayout>
              </c:layout>
              <c:showVal val="1"/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  <c:showCatName val="1"/>
            <c:showPercent val="1"/>
            <c:showLeaderLines val="1"/>
          </c:dLbls>
          <c:cat>
            <c:strRef>
              <c:f>Лист1!$A$2:$A$10</c:f>
              <c:strCache>
                <c:ptCount val="9"/>
                <c:pt idx="0">
                  <c:v>Налог на доходы физических лиц</c:v>
                </c:pt>
                <c:pt idx="1">
                  <c:v>Налоги на совокупный доход</c:v>
                </c:pt>
                <c:pt idx="2">
                  <c:v>Налоги на имущество</c:v>
                </c:pt>
                <c:pt idx="3">
                  <c:v>Госпошлина</c:v>
                </c:pt>
                <c:pt idx="4">
                  <c:v>Доходы от использования имущества</c:v>
                </c:pt>
                <c:pt idx="5">
                  <c:v>Платежи при использовании природными ресурсами</c:v>
                </c:pt>
                <c:pt idx="6">
                  <c:v>Доходы от продажи имущества</c:v>
                </c:pt>
                <c:pt idx="7">
                  <c:v>Штрафные санкции</c:v>
                </c:pt>
                <c:pt idx="8">
                  <c:v>Акцизы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74.900000000000006</c:v>
                </c:pt>
                <c:pt idx="1">
                  <c:v>14.6</c:v>
                </c:pt>
                <c:pt idx="2">
                  <c:v>8.3000000000000007</c:v>
                </c:pt>
                <c:pt idx="3">
                  <c:v>1.4</c:v>
                </c:pt>
                <c:pt idx="4">
                  <c:v>4.8</c:v>
                </c:pt>
                <c:pt idx="5">
                  <c:v>0.1</c:v>
                </c:pt>
                <c:pt idx="6">
                  <c:v>7.8</c:v>
                </c:pt>
                <c:pt idx="7">
                  <c:v>0.1</c:v>
                </c:pt>
                <c:pt idx="8">
                  <c:v>9.3000000000000007</c:v>
                </c:pt>
              </c:numCache>
            </c:numRef>
          </c:val>
        </c:ser>
        <c:dLbls>
          <c:showVal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275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dPt>
            <c:idx val="0"/>
            <c:explosion val="1"/>
            <c:spPr>
              <a:solidFill>
                <a:schemeClr val="accent1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rgbClr val="FFFF00"/>
              </a:solidFill>
            </c:spPr>
          </c:dPt>
          <c:dPt>
            <c:idx val="8"/>
            <c:spPr>
              <a:solidFill>
                <a:srgbClr val="00B050"/>
              </a:solidFill>
            </c:spPr>
          </c:dPt>
          <c:cat>
            <c:strRef>
              <c:f>Лист1!$A$2:$A$12</c:f>
              <c:strCache>
                <c:ptCount val="11"/>
                <c:pt idx="0">
                  <c:v>Образование</c:v>
                </c:pt>
                <c:pt idx="1">
                  <c:v>Культура, кинематография</c:v>
                </c:pt>
                <c:pt idx="2">
                  <c:v>Межбюджетные трансферты</c:v>
                </c:pt>
                <c:pt idx="3">
                  <c:v>Средства массовой информации</c:v>
                </c:pt>
                <c:pt idx="4">
                  <c:v>Социальная политика</c:v>
                </c:pt>
                <c:pt idx="5">
                  <c:v>Физическая культура и спорт</c:v>
                </c:pt>
                <c:pt idx="6">
                  <c:v>ЖКХ</c:v>
                </c:pt>
                <c:pt idx="7">
                  <c:v>Национальная экономика</c:v>
                </c:pt>
                <c:pt idx="8">
                  <c:v>Национальная оборона</c:v>
                </c:pt>
                <c:pt idx="9">
                  <c:v>Общегосударственные вопросы</c:v>
                </c:pt>
                <c:pt idx="10">
                  <c:v>Национальная безопастность и правоохранительная деятельность</c:v>
                </c:pt>
              </c:strCache>
            </c:strRef>
          </c:cat>
          <c:val>
            <c:numRef>
              <c:f>Лист1!$B$2:$B$12</c:f>
              <c:numCache>
                <c:formatCode>#,##0.0</c:formatCode>
                <c:ptCount val="11"/>
                <c:pt idx="0">
                  <c:v>110008.6</c:v>
                </c:pt>
                <c:pt idx="1">
                  <c:v>24063.7</c:v>
                </c:pt>
                <c:pt idx="2">
                  <c:v>13379</c:v>
                </c:pt>
                <c:pt idx="3">
                  <c:v>5320</c:v>
                </c:pt>
                <c:pt idx="4">
                  <c:v>35539.599999999999</c:v>
                </c:pt>
                <c:pt idx="5">
                  <c:v>10012.299999999996</c:v>
                </c:pt>
                <c:pt idx="6">
                  <c:v>10200</c:v>
                </c:pt>
                <c:pt idx="7">
                  <c:v>7648.9</c:v>
                </c:pt>
                <c:pt idx="8">
                  <c:v>10330.5</c:v>
                </c:pt>
                <c:pt idx="9">
                  <c:v>43023.3</c:v>
                </c:pt>
                <c:pt idx="10">
                  <c:v>5700</c:v>
                </c:pt>
              </c:numCache>
            </c:numRef>
          </c:val>
        </c:ser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275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dPt>
            <c:idx val="0"/>
            <c:explosion val="1"/>
          </c:dPt>
          <c:dPt>
            <c:idx val="1"/>
            <c:spPr>
              <a:solidFill>
                <a:srgbClr val="FF0000"/>
              </a:solidFill>
            </c:spPr>
          </c:dPt>
          <c:dPt>
            <c:idx val="9"/>
            <c:spPr>
              <a:solidFill>
                <a:schemeClr val="accent4">
                  <a:lumMod val="75000"/>
                </a:schemeClr>
              </a:solidFill>
            </c:spPr>
          </c:dPt>
          <c:cat>
            <c:strRef>
              <c:f>Лист1!$A$2:$A$14</c:f>
              <c:strCache>
                <c:ptCount val="12"/>
                <c:pt idx="0">
                  <c:v>Образование</c:v>
                </c:pt>
                <c:pt idx="1">
                  <c:v>Культура, кинематография</c:v>
                </c:pt>
                <c:pt idx="2">
                  <c:v>Межбюджетные трансферты</c:v>
                </c:pt>
                <c:pt idx="3">
                  <c:v>Средства массовой информации</c:v>
                </c:pt>
                <c:pt idx="4">
                  <c:v>Социальная политика</c:v>
                </c:pt>
                <c:pt idx="5">
                  <c:v>Условно утвержденные расходы</c:v>
                </c:pt>
                <c:pt idx="6">
                  <c:v>Физическая культура и спорт</c:v>
                </c:pt>
                <c:pt idx="7">
                  <c:v>ЖКХ</c:v>
                </c:pt>
                <c:pt idx="8">
                  <c:v>Национальная экономика</c:v>
                </c:pt>
                <c:pt idx="9">
                  <c:v>Национальная оборона</c:v>
                </c:pt>
                <c:pt idx="10">
                  <c:v>Общегосударственные вопросы</c:v>
                </c:pt>
                <c:pt idx="11">
                  <c:v>Национальная безопастность и правоохранительная деятельность</c:v>
                </c:pt>
              </c:strCache>
            </c:strRef>
          </c:cat>
          <c:val>
            <c:numRef>
              <c:f>Лист1!$B$2:$B$14</c:f>
              <c:numCache>
                <c:formatCode>#,##0.0</c:formatCode>
                <c:ptCount val="13"/>
                <c:pt idx="0">
                  <c:v>110008.6</c:v>
                </c:pt>
                <c:pt idx="1">
                  <c:v>24063.7</c:v>
                </c:pt>
                <c:pt idx="2">
                  <c:v>13379</c:v>
                </c:pt>
                <c:pt idx="3">
                  <c:v>5320</c:v>
                </c:pt>
                <c:pt idx="4">
                  <c:v>35539.599999999999</c:v>
                </c:pt>
                <c:pt idx="5">
                  <c:v>14000</c:v>
                </c:pt>
                <c:pt idx="6">
                  <c:v>10012.299999999996</c:v>
                </c:pt>
                <c:pt idx="7">
                  <c:v>10200</c:v>
                </c:pt>
                <c:pt idx="8">
                  <c:v>7648.9</c:v>
                </c:pt>
                <c:pt idx="9">
                  <c:v>10330.5</c:v>
                </c:pt>
                <c:pt idx="10">
                  <c:v>43023.3</c:v>
                </c:pt>
                <c:pt idx="11">
                  <c:v>5700</c:v>
                </c:pt>
              </c:numCache>
            </c:numRef>
          </c:val>
        </c:ser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275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dPt>
            <c:idx val="0"/>
            <c:explosion val="1"/>
            <c:spPr>
              <a:solidFill>
                <a:srgbClr val="0070C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5"/>
            <c:spPr>
              <a:solidFill>
                <a:srgbClr val="FFFF00"/>
              </a:solidFill>
            </c:spPr>
          </c:dPt>
          <c:cat>
            <c:strRef>
              <c:f>Лист1!$A$2:$A$13</c:f>
              <c:strCache>
                <c:ptCount val="12"/>
                <c:pt idx="0">
                  <c:v>Образование</c:v>
                </c:pt>
                <c:pt idx="1">
                  <c:v>Культура, кинематография</c:v>
                </c:pt>
                <c:pt idx="2">
                  <c:v>Межбюджетные трансферты</c:v>
                </c:pt>
                <c:pt idx="3">
                  <c:v>Средства массовой информации</c:v>
                </c:pt>
                <c:pt idx="4">
                  <c:v>Социальная политика</c:v>
                </c:pt>
                <c:pt idx="5">
                  <c:v>Условно утвержденные расходы</c:v>
                </c:pt>
                <c:pt idx="6">
                  <c:v>Физическая культура и спорт</c:v>
                </c:pt>
                <c:pt idx="7">
                  <c:v>ЖКХ</c:v>
                </c:pt>
                <c:pt idx="8">
                  <c:v>Национальная экономика</c:v>
                </c:pt>
                <c:pt idx="9">
                  <c:v>Национальная оборона</c:v>
                </c:pt>
                <c:pt idx="10">
                  <c:v>Общегосударственные вопросы</c:v>
                </c:pt>
                <c:pt idx="11">
                  <c:v>Национальная безопастность и правоохранительная деятельность</c:v>
                </c:pt>
              </c:strCache>
            </c:strRef>
          </c:cat>
          <c:val>
            <c:numRef>
              <c:f>Лист1!$B$2:$B$13</c:f>
              <c:numCache>
                <c:formatCode>#,##0.0</c:formatCode>
                <c:ptCount val="12"/>
                <c:pt idx="0">
                  <c:v>110008.6</c:v>
                </c:pt>
                <c:pt idx="1">
                  <c:v>24063.7</c:v>
                </c:pt>
                <c:pt idx="2">
                  <c:v>13379</c:v>
                </c:pt>
                <c:pt idx="3">
                  <c:v>5320</c:v>
                </c:pt>
                <c:pt idx="4">
                  <c:v>35539.599999999999</c:v>
                </c:pt>
                <c:pt idx="5">
                  <c:v>14000</c:v>
                </c:pt>
                <c:pt idx="6">
                  <c:v>10012.299999999996</c:v>
                </c:pt>
                <c:pt idx="7">
                  <c:v>10200</c:v>
                </c:pt>
                <c:pt idx="8">
                  <c:v>7648.9</c:v>
                </c:pt>
                <c:pt idx="9">
                  <c:v>10330.5</c:v>
                </c:pt>
                <c:pt idx="10">
                  <c:v>43023.3</c:v>
                </c:pt>
                <c:pt idx="11">
                  <c:v>5700</c:v>
                </c:pt>
              </c:numCache>
            </c:numRef>
          </c:val>
        </c:ser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0.48437</cdr:x>
      <cdr:y>0.2</cdr:y>
    </cdr:from>
    <cdr:to>
      <cdr:x>0.59418</cdr:x>
      <cdr:y>0.2718</cdr:y>
    </cdr:to>
    <cdr:sp macro="" textlink="">
      <cdr:nvSpPr>
        <cdr:cNvPr id="2" name="TextBox 27"/>
        <cdr:cNvSpPr txBox="1"/>
      </cdr:nvSpPr>
      <cdr:spPr>
        <a:xfrm xmlns:a="http://schemas.openxmlformats.org/drawingml/2006/main">
          <a:off x="2214546" y="928694"/>
          <a:ext cx="502051" cy="33340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ru-RU" sz="1400" dirty="0" smtClean="0"/>
            <a:t>+9,3</a:t>
          </a:r>
          <a:endParaRPr lang="ru-RU" sz="1400" dirty="0"/>
        </a:p>
      </cdr:txBody>
    </cdr:sp>
  </cdr:relSizeAnchor>
  <cdr:relSizeAnchor xmlns:cdr="http://schemas.openxmlformats.org/drawingml/2006/chartDrawing">
    <cdr:from>
      <cdr:x>0.70312</cdr:x>
      <cdr:y>0.18333</cdr:y>
    </cdr:from>
    <cdr:to>
      <cdr:x>0.80522</cdr:x>
      <cdr:y>0.25514</cdr:y>
    </cdr:to>
    <cdr:sp macro="" textlink="">
      <cdr:nvSpPr>
        <cdr:cNvPr id="3" name="TextBox 27"/>
        <cdr:cNvSpPr txBox="1"/>
      </cdr:nvSpPr>
      <cdr:spPr>
        <a:xfrm xmlns:a="http://schemas.openxmlformats.org/drawingml/2006/main">
          <a:off x="3214678" y="785818"/>
          <a:ext cx="466794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ru-RU" sz="1400" dirty="0" smtClean="0"/>
            <a:t>-1,4</a:t>
          </a:r>
          <a:endParaRPr lang="ru-RU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0.48437</cdr:x>
      <cdr:y>0.2</cdr:y>
    </cdr:from>
    <cdr:to>
      <cdr:x>0.59418</cdr:x>
      <cdr:y>0.2718</cdr:y>
    </cdr:to>
    <cdr:sp macro="" textlink="">
      <cdr:nvSpPr>
        <cdr:cNvPr id="2" name="TextBox 27"/>
        <cdr:cNvSpPr txBox="1"/>
      </cdr:nvSpPr>
      <cdr:spPr>
        <a:xfrm xmlns:a="http://schemas.openxmlformats.org/drawingml/2006/main">
          <a:off x="2214546" y="928694"/>
          <a:ext cx="502051" cy="33340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ru-RU" sz="1400" dirty="0" smtClean="0"/>
            <a:t>+9,3</a:t>
          </a:r>
          <a:endParaRPr lang="ru-RU" sz="1400" dirty="0"/>
        </a:p>
      </cdr:txBody>
    </cdr:sp>
  </cdr:relSizeAnchor>
  <cdr:relSizeAnchor xmlns:cdr="http://schemas.openxmlformats.org/drawingml/2006/chartDrawing">
    <cdr:from>
      <cdr:x>0.70312</cdr:x>
      <cdr:y>0.18333</cdr:y>
    </cdr:from>
    <cdr:to>
      <cdr:x>0.80522</cdr:x>
      <cdr:y>0.25514</cdr:y>
    </cdr:to>
    <cdr:sp macro="" textlink="">
      <cdr:nvSpPr>
        <cdr:cNvPr id="3" name="TextBox 27"/>
        <cdr:cNvSpPr txBox="1"/>
      </cdr:nvSpPr>
      <cdr:spPr>
        <a:xfrm xmlns:a="http://schemas.openxmlformats.org/drawingml/2006/main">
          <a:off x="3214678" y="785818"/>
          <a:ext cx="466794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ru-RU" sz="1400" dirty="0" smtClean="0"/>
            <a:t>-1,4</a:t>
          </a:r>
          <a:endParaRPr lang="ru-RU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59C7F-D1CC-4678-8CDC-E60DF664B377}" type="datetimeFigureOut">
              <a:rPr lang="ru-RU" smtClean="0"/>
              <a:pPr/>
              <a:t>05.12.2014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5929F-40FD-45FA-A09C-85C9AA2D35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5929F-40FD-45FA-A09C-85C9AA2D3514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8E96-7764-41FA-B552-3D05054F1B99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197F-4899-4307-A412-02BAB373A55D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97A54-C506-4035-9944-01541D88DE55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414B-BDFC-440A-AEB1-29DC4E70C636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439B-58BE-426C-87EE-2AF6C56FC8E8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37BC-07C8-4B5E-B108-BA940B33B617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01B5F-18FB-44C3-8B68-0C6D084612CD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3453D-89C1-4A9F-95B3-78711F4E513C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28A6B-AE3F-44D5-9642-E678DAF3324F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FBA7-547A-420F-B127-6D648354BAEE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EBED-78A0-4370-AD41-3808ED8EA88D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38301-7AC6-4F64-92F2-FAEC477B78FE}" type="datetime1">
              <a:rPr lang="ru-RU" smtClean="0"/>
              <a:pPr/>
              <a:t>05.12.2014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AF2AE-5695-4B67-B1AF-97DB5F905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pic>
        <p:nvPicPr>
          <p:cNvPr id="5" name="Рисунок 4" descr="Raion_Nurimanovskiy герб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43834" y="322886"/>
            <a:ext cx="1170146" cy="146304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357158" y="1071546"/>
            <a:ext cx="8369599" cy="43396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</a:rPr>
              <a:t>Проект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</a:rPr>
              <a:t> бюджета </a:t>
            </a:r>
            <a:r>
              <a:rPr lang="ru-RU" sz="4800" b="1" dirty="0" smtClean="0">
                <a:solidFill>
                  <a:srgbClr val="002060"/>
                </a:solidFill>
              </a:rPr>
              <a:t>муниципального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</a:rPr>
              <a:t>района </a:t>
            </a:r>
            <a:r>
              <a:rPr lang="ru-RU" sz="4800" b="1" dirty="0" err="1" smtClean="0">
                <a:solidFill>
                  <a:srgbClr val="002060"/>
                </a:solidFill>
              </a:rPr>
              <a:t>Нуримановский</a:t>
            </a:r>
            <a:r>
              <a:rPr lang="ru-RU" sz="4800" b="1" dirty="0" smtClean="0">
                <a:solidFill>
                  <a:srgbClr val="002060"/>
                </a:solidFill>
              </a:rPr>
              <a:t> район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</a:rPr>
              <a:t>Республики Башкортостан 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</a:rPr>
              <a:t>на 2015 год и плановый период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</a:rPr>
              <a:t> 2016 - 2017 годов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87970" y="3260596"/>
            <a:ext cx="184731" cy="76944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endParaRPr lang="ru-RU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Group 63"/>
          <p:cNvGraphicFramePr>
            <a:graphicFrameLocks/>
          </p:cNvGraphicFramePr>
          <p:nvPr/>
        </p:nvGraphicFramePr>
        <p:xfrm>
          <a:off x="285720" y="1285860"/>
          <a:ext cx="8572560" cy="348685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351367"/>
                <a:gridCol w="2135132"/>
                <a:gridCol w="2253660"/>
                <a:gridCol w="1832401"/>
              </a:tblGrid>
              <a:tr h="3481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Показатели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2015 год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2016 год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2017 год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/>
                </a:tc>
              </a:tr>
              <a:tr h="437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Доходы: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375,4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372,0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358,0</a:t>
                      </a:r>
                    </a:p>
                  </a:txBody>
                  <a:tcPr marT="45711" marB="45711" anchor="ctr" horzOverflow="overflow"/>
                </a:tc>
              </a:tr>
              <a:tr h="6429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- налоговые и неналоговые доходы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110,8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119,9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118,2</a:t>
                      </a:r>
                    </a:p>
                  </a:txBody>
                  <a:tcPr marT="45711" marB="45711" anchor="ctr" horzOverflow="overflow"/>
                </a:tc>
              </a:tr>
              <a:tr h="571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- безвозмездные поступления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264,6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252,1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239,8</a:t>
                      </a:r>
                    </a:p>
                  </a:txBody>
                  <a:tcPr marT="45711" marB="45711" anchor="ctr" horzOverflow="overflow"/>
                </a:tc>
              </a:tr>
              <a:tr h="278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Расходы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375,4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372,0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358,0</a:t>
                      </a:r>
                    </a:p>
                  </a:txBody>
                  <a:tcPr marT="45711" marB="45711" anchor="ctr" horzOverflow="overflow"/>
                </a:tc>
              </a:tr>
              <a:tr h="549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Дефицит (-)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T="45711" marB="45711" anchor="ctr" horzOverflow="overflow"/>
                </a:tc>
              </a:tr>
            </a:tbl>
          </a:graphicData>
        </a:graphic>
      </p:graphicFrame>
      <p:sp>
        <p:nvSpPr>
          <p:cNvPr id="9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Основные параметры бюджета муниципального района </a:t>
            </a:r>
            <a:r>
              <a:rPr lang="ru-RU" b="1" dirty="0" err="1" smtClean="0"/>
              <a:t>Нуримановский</a:t>
            </a:r>
            <a:r>
              <a:rPr lang="ru-RU" b="1" dirty="0" smtClean="0"/>
              <a:t> район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ea typeface="+mj-ea"/>
                <a:cs typeface="+mj-cs"/>
              </a:rPr>
              <a:t>на 2015 и плановый период 2016-2017гг. (без бюджетов поселений)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Структура налоговых и неналоговых поступлений в 2015 году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0" y="857232"/>
          <a:ext cx="9715536" cy="6000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" name="TextBox 1"/>
          <p:cNvSpPr txBox="1"/>
          <p:nvPr/>
        </p:nvSpPr>
        <p:spPr>
          <a:xfrm>
            <a:off x="214283" y="285728"/>
            <a:ext cx="8715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Расходы бюджета </a:t>
            </a:r>
            <a:r>
              <a:rPr lang="ru-RU" b="1" dirty="0" err="1" smtClean="0"/>
              <a:t>Нуримановского</a:t>
            </a:r>
            <a:r>
              <a:rPr lang="ru-RU" b="1" dirty="0" smtClean="0"/>
              <a:t> района </a:t>
            </a:r>
            <a:r>
              <a:rPr lang="en-US" b="1" dirty="0" smtClean="0"/>
              <a:t>375 403</a:t>
            </a:r>
            <a:r>
              <a:rPr lang="ru-RU" b="1" dirty="0" smtClean="0"/>
              <a:t>,</a:t>
            </a:r>
            <a:r>
              <a:rPr lang="en-US" b="1" dirty="0" smtClean="0"/>
              <a:t>6</a:t>
            </a:r>
            <a:r>
              <a:rPr lang="ru-RU" b="1" dirty="0" smtClean="0"/>
              <a:t> тыс.рублей (план на 201</a:t>
            </a:r>
            <a:r>
              <a:rPr lang="en-US" b="1" dirty="0" smtClean="0"/>
              <a:t>5</a:t>
            </a:r>
            <a:r>
              <a:rPr lang="ru-RU" b="1" dirty="0" smtClean="0"/>
              <a:t> год),</a:t>
            </a:r>
          </a:p>
          <a:p>
            <a:pPr algn="ctr"/>
            <a:r>
              <a:rPr lang="ru-RU" b="1" dirty="0" smtClean="0"/>
              <a:t>в том числе:</a:t>
            </a:r>
            <a:endParaRPr lang="ru-RU" b="1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052000" y="1809000"/>
          <a:ext cx="504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2844" y="928670"/>
            <a:ext cx="1928826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Образование</a:t>
            </a:r>
          </a:p>
          <a:p>
            <a:pPr algn="ctr"/>
            <a:r>
              <a:rPr lang="en-US" sz="1600" dirty="0" smtClean="0"/>
              <a:t>228 759</a:t>
            </a:r>
            <a:r>
              <a:rPr lang="ru-RU" sz="1600" dirty="0" smtClean="0"/>
              <a:t>,5 (60,9%)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1857364"/>
            <a:ext cx="1928826" cy="1143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Национальная безопасность и правоохранительная деятельность</a:t>
            </a:r>
          </a:p>
          <a:p>
            <a:pPr algn="ctr"/>
            <a:r>
              <a:rPr lang="ru-RU" sz="1600" dirty="0" smtClean="0"/>
              <a:t>1 700,0 (0,4%)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3357562"/>
            <a:ext cx="1928826" cy="857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Общегосударственные вопросы</a:t>
            </a:r>
          </a:p>
          <a:p>
            <a:pPr algn="ctr"/>
            <a:r>
              <a:rPr lang="ru-RU" sz="1600" dirty="0" smtClean="0"/>
              <a:t>51 928,3 (13,8%)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4572008"/>
            <a:ext cx="1928826" cy="714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Национальная оборона</a:t>
            </a:r>
          </a:p>
          <a:p>
            <a:pPr algn="ctr"/>
            <a:r>
              <a:rPr lang="ru-RU" sz="1600" dirty="0" smtClean="0"/>
              <a:t>1 383,9 (0,3%)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57224" y="5643578"/>
            <a:ext cx="1928826" cy="714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Национальная экономика</a:t>
            </a:r>
          </a:p>
          <a:p>
            <a:pPr algn="ctr"/>
            <a:r>
              <a:rPr lang="ru-RU" sz="1600" dirty="0" smtClean="0"/>
              <a:t>15 368,0 (4,1%)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571868" y="5429264"/>
            <a:ext cx="1928826" cy="9286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Жилищно-коммунальное хозяйство</a:t>
            </a:r>
          </a:p>
          <a:p>
            <a:pPr algn="ctr"/>
            <a:r>
              <a:rPr lang="ru-RU" sz="1600" dirty="0" smtClean="0"/>
              <a:t>6 736,2 (1,8%)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000892" y="928670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Культура,</a:t>
            </a:r>
          </a:p>
          <a:p>
            <a:pPr algn="ctr"/>
            <a:r>
              <a:rPr lang="ru-RU" sz="1600" dirty="0" smtClean="0"/>
              <a:t>кинематография</a:t>
            </a:r>
          </a:p>
          <a:p>
            <a:pPr algn="ctr"/>
            <a:r>
              <a:rPr lang="ru-RU" sz="1600" dirty="0" smtClean="0"/>
              <a:t>21 064,8 (5,8%)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000892" y="2071678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Межбюджетные трансферты</a:t>
            </a:r>
          </a:p>
          <a:p>
            <a:pPr algn="ctr"/>
            <a:r>
              <a:rPr lang="ru-RU" sz="1600" dirty="0" smtClean="0"/>
              <a:t>14 450,9 (3,8%)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000892" y="3214686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Средства массовой информации</a:t>
            </a:r>
          </a:p>
          <a:p>
            <a:pPr algn="ctr"/>
            <a:r>
              <a:rPr lang="ru-RU" sz="1600" dirty="0" smtClean="0"/>
              <a:t>320,0 (0,1%)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000892" y="4357694"/>
            <a:ext cx="1928826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Социальная политика 32 992,0 (8,8%)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286512" y="5715016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Физическая культура и спорт</a:t>
            </a:r>
          </a:p>
          <a:p>
            <a:pPr algn="ctr"/>
            <a:r>
              <a:rPr lang="ru-RU" sz="1600" dirty="0" smtClean="0"/>
              <a:t>700,0 (0,2%)</a:t>
            </a:r>
            <a:endParaRPr lang="ru-RU" sz="1600" dirty="0"/>
          </a:p>
        </p:txBody>
      </p:sp>
      <p:cxnSp>
        <p:nvCxnSpPr>
          <p:cNvPr id="18" name="Соединительная линия уступом 17"/>
          <p:cNvCxnSpPr>
            <a:stCxn id="5" idx="3"/>
          </p:cNvCxnSpPr>
          <p:nvPr/>
        </p:nvCxnSpPr>
        <p:spPr>
          <a:xfrm>
            <a:off x="2071670" y="1214422"/>
            <a:ext cx="1071570" cy="107157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>
            <a:stCxn id="12" idx="1"/>
          </p:cNvCxnSpPr>
          <p:nvPr/>
        </p:nvCxnSpPr>
        <p:spPr>
          <a:xfrm rot="10800000" flipV="1">
            <a:off x="6572264" y="1250140"/>
            <a:ext cx="428628" cy="132160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ная линия уступом 26"/>
          <p:cNvCxnSpPr>
            <a:stCxn id="13" idx="2"/>
          </p:cNvCxnSpPr>
          <p:nvPr/>
        </p:nvCxnSpPr>
        <p:spPr>
          <a:xfrm rot="5400000">
            <a:off x="7233066" y="2339571"/>
            <a:ext cx="357190" cy="110728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Соединительная линия уступом 29"/>
          <p:cNvCxnSpPr>
            <a:stCxn id="15" idx="1"/>
          </p:cNvCxnSpPr>
          <p:nvPr/>
        </p:nvCxnSpPr>
        <p:spPr>
          <a:xfrm rot="10800000">
            <a:off x="6500826" y="4211446"/>
            <a:ext cx="500066" cy="432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0140000">
            <a:off x="6820681" y="3497755"/>
            <a:ext cx="18000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6" idx="3"/>
          </p:cNvCxnSpPr>
          <p:nvPr/>
        </p:nvCxnSpPr>
        <p:spPr>
          <a:xfrm>
            <a:off x="2071670" y="2428868"/>
            <a:ext cx="214314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Соединительная линия уступом 47"/>
          <p:cNvCxnSpPr/>
          <p:nvPr/>
        </p:nvCxnSpPr>
        <p:spPr>
          <a:xfrm flipV="1">
            <a:off x="2071670" y="4608000"/>
            <a:ext cx="1357322" cy="324000"/>
          </a:xfrm>
          <a:prstGeom prst="bentConnector3">
            <a:avLst>
              <a:gd name="adj1" fmla="val 1000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stCxn id="7" idx="3"/>
          </p:cNvCxnSpPr>
          <p:nvPr/>
        </p:nvCxnSpPr>
        <p:spPr>
          <a:xfrm>
            <a:off x="2071670" y="3786190"/>
            <a:ext cx="25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 flipH="1" flipV="1">
            <a:off x="4183173" y="5098924"/>
            <a:ext cx="629990" cy="4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V="1">
            <a:off x="2786050" y="4714884"/>
            <a:ext cx="1143008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10800000">
            <a:off x="5214942" y="4714884"/>
            <a:ext cx="1071570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" name="TextBox 1"/>
          <p:cNvSpPr txBox="1"/>
          <p:nvPr/>
        </p:nvSpPr>
        <p:spPr>
          <a:xfrm>
            <a:off x="214283" y="285728"/>
            <a:ext cx="8715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Расходы бюджета </a:t>
            </a:r>
            <a:r>
              <a:rPr lang="ru-RU" b="1" dirty="0" err="1" smtClean="0"/>
              <a:t>Нуримановского</a:t>
            </a:r>
            <a:r>
              <a:rPr lang="ru-RU" b="1" dirty="0" smtClean="0"/>
              <a:t> района </a:t>
            </a:r>
            <a:r>
              <a:rPr lang="en-US" b="1" dirty="0" smtClean="0"/>
              <a:t>3</a:t>
            </a:r>
            <a:r>
              <a:rPr lang="ru-RU" b="1" dirty="0" smtClean="0"/>
              <a:t>72</a:t>
            </a:r>
            <a:r>
              <a:rPr lang="en-US" b="1" dirty="0" smtClean="0"/>
              <a:t> </a:t>
            </a:r>
            <a:r>
              <a:rPr lang="ru-RU" b="1" dirty="0" smtClean="0"/>
              <a:t>002,5 тыс.рублей (план на 2016 год),</a:t>
            </a:r>
          </a:p>
          <a:p>
            <a:pPr algn="ctr"/>
            <a:r>
              <a:rPr lang="ru-RU" b="1" dirty="0" smtClean="0"/>
              <a:t>в том числе:</a:t>
            </a:r>
            <a:endParaRPr lang="ru-RU" b="1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052000" y="1809000"/>
          <a:ext cx="504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2844" y="928670"/>
            <a:ext cx="1928826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Образование</a:t>
            </a:r>
          </a:p>
          <a:p>
            <a:pPr algn="ctr"/>
            <a:r>
              <a:rPr lang="ru-RU" sz="1600" dirty="0" smtClean="0"/>
              <a:t>227 875,9 (61,3%)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1857364"/>
            <a:ext cx="1928826" cy="1143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Национальная безопасность и правоохранительная деятельность</a:t>
            </a:r>
          </a:p>
          <a:p>
            <a:pPr algn="ctr"/>
            <a:r>
              <a:rPr lang="ru-RU" sz="1600" dirty="0" smtClean="0"/>
              <a:t>1 700,0 (0,4%)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3357562"/>
            <a:ext cx="1928826" cy="857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Общегосударственные вопросы</a:t>
            </a:r>
          </a:p>
          <a:p>
            <a:pPr algn="ctr"/>
            <a:r>
              <a:rPr lang="ru-RU" sz="1600" dirty="0" smtClean="0"/>
              <a:t>44 688,1 (12,0%)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4572008"/>
            <a:ext cx="1928826" cy="714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Национальная оборона</a:t>
            </a:r>
          </a:p>
          <a:p>
            <a:pPr algn="ctr"/>
            <a:r>
              <a:rPr lang="ru-RU" sz="1600" dirty="0" smtClean="0"/>
              <a:t>1 400,7 (0,3%)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57224" y="5643578"/>
            <a:ext cx="1928826" cy="714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Национальная экономика</a:t>
            </a:r>
          </a:p>
          <a:p>
            <a:pPr algn="ctr"/>
            <a:r>
              <a:rPr lang="ru-RU" sz="1600" dirty="0" smtClean="0"/>
              <a:t>19 439,7 (5,3%)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428992" y="5429264"/>
            <a:ext cx="1928826" cy="9286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Жилищно-коммунальное хозяйство</a:t>
            </a:r>
          </a:p>
          <a:p>
            <a:pPr algn="ctr"/>
            <a:r>
              <a:rPr lang="ru-RU" sz="1600" dirty="0" smtClean="0"/>
              <a:t>6 236,2 (1,7%)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000892" y="928670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Культура,</a:t>
            </a:r>
          </a:p>
          <a:p>
            <a:pPr algn="ctr"/>
            <a:r>
              <a:rPr lang="ru-RU" sz="1600" dirty="0" smtClean="0"/>
              <a:t>Кинематография</a:t>
            </a:r>
          </a:p>
          <a:p>
            <a:pPr algn="ctr"/>
            <a:r>
              <a:rPr lang="ru-RU" sz="1600" dirty="0" smtClean="0"/>
              <a:t>17 779,7 (4,8%)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000892" y="2071678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Межбюджетные трансферты</a:t>
            </a:r>
          </a:p>
          <a:p>
            <a:pPr algn="ctr"/>
            <a:r>
              <a:rPr lang="ru-RU" sz="1600" dirty="0" smtClean="0"/>
              <a:t>14 548,4 (3,9%)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000892" y="3214686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Средства массовой информации</a:t>
            </a:r>
          </a:p>
          <a:p>
            <a:pPr algn="ctr"/>
            <a:r>
              <a:rPr lang="ru-RU" sz="1600" dirty="0" smtClean="0"/>
              <a:t>320,0 (0,1%)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000892" y="4143380"/>
            <a:ext cx="1928826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Социальная политика 32 463,8 (8,7%)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000760" y="5715016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Физическая культура и спорт</a:t>
            </a:r>
          </a:p>
          <a:p>
            <a:pPr algn="ctr"/>
            <a:r>
              <a:rPr lang="ru-RU" sz="1600" dirty="0" smtClean="0"/>
              <a:t>700,0 (0,2%)</a:t>
            </a:r>
            <a:endParaRPr lang="ru-RU" sz="1600" dirty="0"/>
          </a:p>
        </p:txBody>
      </p:sp>
      <p:cxnSp>
        <p:nvCxnSpPr>
          <p:cNvPr id="18" name="Соединительная линия уступом 17"/>
          <p:cNvCxnSpPr>
            <a:stCxn id="5" idx="3"/>
          </p:cNvCxnSpPr>
          <p:nvPr/>
        </p:nvCxnSpPr>
        <p:spPr>
          <a:xfrm>
            <a:off x="2071670" y="1214422"/>
            <a:ext cx="1071570" cy="107157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>
            <a:stCxn id="12" idx="1"/>
          </p:cNvCxnSpPr>
          <p:nvPr/>
        </p:nvCxnSpPr>
        <p:spPr>
          <a:xfrm rot="10800000" flipV="1">
            <a:off x="6572264" y="1250140"/>
            <a:ext cx="428628" cy="132160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ная линия уступом 26"/>
          <p:cNvCxnSpPr>
            <a:stCxn id="13" idx="2"/>
          </p:cNvCxnSpPr>
          <p:nvPr/>
        </p:nvCxnSpPr>
        <p:spPr>
          <a:xfrm rot="5400000">
            <a:off x="7233066" y="2339571"/>
            <a:ext cx="357190" cy="110728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Соединительная линия уступом 29"/>
          <p:cNvCxnSpPr>
            <a:stCxn id="15" idx="1"/>
          </p:cNvCxnSpPr>
          <p:nvPr/>
        </p:nvCxnSpPr>
        <p:spPr>
          <a:xfrm rot="10800000">
            <a:off x="6500826" y="4213132"/>
            <a:ext cx="500066" cy="216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0140000">
            <a:off x="6820681" y="3497755"/>
            <a:ext cx="18000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6" idx="3"/>
          </p:cNvCxnSpPr>
          <p:nvPr/>
        </p:nvCxnSpPr>
        <p:spPr>
          <a:xfrm>
            <a:off x="2071670" y="2428868"/>
            <a:ext cx="214314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Соединительная линия уступом 47"/>
          <p:cNvCxnSpPr/>
          <p:nvPr/>
        </p:nvCxnSpPr>
        <p:spPr>
          <a:xfrm flipV="1">
            <a:off x="2071670" y="4608000"/>
            <a:ext cx="1357322" cy="324000"/>
          </a:xfrm>
          <a:prstGeom prst="bentConnector3">
            <a:avLst>
              <a:gd name="adj1" fmla="val 1000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stCxn id="7" idx="3"/>
          </p:cNvCxnSpPr>
          <p:nvPr/>
        </p:nvCxnSpPr>
        <p:spPr>
          <a:xfrm>
            <a:off x="2071670" y="3786190"/>
            <a:ext cx="25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 flipH="1" flipV="1">
            <a:off x="4045085" y="5098924"/>
            <a:ext cx="629990" cy="4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V="1">
            <a:off x="2786050" y="4714884"/>
            <a:ext cx="1143008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10800000">
            <a:off x="4929191" y="4714884"/>
            <a:ext cx="1071570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7000892" y="4786322"/>
            <a:ext cx="1928826" cy="834182"/>
          </a:xfrm>
          <a:prstGeom prst="rect">
            <a:avLst/>
          </a:prstGeom>
          <a:solidFill>
            <a:srgbClr val="4F81BD">
              <a:lumMod val="40000"/>
              <a:lumOff val="60000"/>
            </a:srgbClr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dirty="0" smtClean="0"/>
              <a:t>Условно утвержденные расходы</a:t>
            </a:r>
          </a:p>
          <a:p>
            <a:pPr algn="ctr"/>
            <a:r>
              <a:rPr lang="ru-RU" sz="1600" dirty="0" smtClean="0"/>
              <a:t>4 850,0 (1,3%)</a:t>
            </a:r>
            <a:endParaRPr lang="ru-RU" sz="1600" dirty="0"/>
          </a:p>
        </p:txBody>
      </p:sp>
      <p:cxnSp>
        <p:nvCxnSpPr>
          <p:cNvPr id="31" name="Соединительная линия уступом 29"/>
          <p:cNvCxnSpPr/>
          <p:nvPr/>
        </p:nvCxnSpPr>
        <p:spPr>
          <a:xfrm rot="10800000">
            <a:off x="5740892" y="4638949"/>
            <a:ext cx="1260000" cy="576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" name="TextBox 1"/>
          <p:cNvSpPr txBox="1"/>
          <p:nvPr/>
        </p:nvSpPr>
        <p:spPr>
          <a:xfrm>
            <a:off x="214283" y="285728"/>
            <a:ext cx="8715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Расходы бюджета </a:t>
            </a:r>
            <a:r>
              <a:rPr lang="ru-RU" b="1" dirty="0" err="1" smtClean="0"/>
              <a:t>Нуримановского</a:t>
            </a:r>
            <a:r>
              <a:rPr lang="ru-RU" b="1" dirty="0" smtClean="0"/>
              <a:t> района 357</a:t>
            </a:r>
            <a:r>
              <a:rPr lang="en-US" b="1" dirty="0" smtClean="0"/>
              <a:t> </a:t>
            </a:r>
            <a:r>
              <a:rPr lang="ru-RU" b="1" dirty="0" smtClean="0"/>
              <a:t>983,3 тыс.рублей (план на 2017 год),</a:t>
            </a:r>
          </a:p>
          <a:p>
            <a:pPr algn="ctr"/>
            <a:r>
              <a:rPr lang="ru-RU" b="1" dirty="0" smtClean="0"/>
              <a:t>в том числе:</a:t>
            </a:r>
            <a:endParaRPr lang="ru-RU" b="1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052000" y="1809000"/>
          <a:ext cx="504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2844" y="928670"/>
            <a:ext cx="1928826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Образование</a:t>
            </a:r>
          </a:p>
          <a:p>
            <a:pPr algn="ctr"/>
            <a:r>
              <a:rPr lang="ru-RU" sz="1600" dirty="0" smtClean="0"/>
              <a:t>214 269,5 (60,0%)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1857364"/>
            <a:ext cx="1928826" cy="1143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Национальная безопасность и правоохранительная деятельность</a:t>
            </a:r>
          </a:p>
          <a:p>
            <a:pPr algn="ctr"/>
            <a:r>
              <a:rPr lang="ru-RU" sz="1600" dirty="0" smtClean="0"/>
              <a:t>1 700,0 (0,5%)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3357562"/>
            <a:ext cx="1928826" cy="857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Общегосударственные вопросы</a:t>
            </a:r>
          </a:p>
          <a:p>
            <a:pPr algn="ctr"/>
            <a:r>
              <a:rPr lang="ru-RU" sz="1600" dirty="0" smtClean="0"/>
              <a:t>44 688,1 (12,5%)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4572008"/>
            <a:ext cx="1928826" cy="714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Национальная оборона</a:t>
            </a:r>
          </a:p>
          <a:p>
            <a:pPr algn="ctr"/>
            <a:r>
              <a:rPr lang="ru-RU" sz="1600" dirty="0" smtClean="0"/>
              <a:t>1 339,1 (0,4%)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57224" y="5643578"/>
            <a:ext cx="1928826" cy="714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Национальная экономика</a:t>
            </a:r>
          </a:p>
          <a:p>
            <a:pPr algn="ctr"/>
            <a:r>
              <a:rPr lang="ru-RU" sz="1600" dirty="0" smtClean="0"/>
              <a:t>14 453,3 (4,0%)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428992" y="5429264"/>
            <a:ext cx="1928826" cy="9286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Жилищно-коммунальное хозяйство</a:t>
            </a:r>
          </a:p>
          <a:p>
            <a:pPr algn="ctr"/>
            <a:r>
              <a:rPr lang="ru-RU" sz="1600" dirty="0" smtClean="0"/>
              <a:t>6 236,2 (1,7%)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000892" y="928670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Культура,</a:t>
            </a:r>
          </a:p>
          <a:p>
            <a:pPr algn="ctr"/>
            <a:r>
              <a:rPr lang="ru-RU" sz="1600" dirty="0" smtClean="0"/>
              <a:t>Кинематография</a:t>
            </a:r>
          </a:p>
          <a:p>
            <a:pPr algn="ctr"/>
            <a:r>
              <a:rPr lang="ru-RU" sz="1600" dirty="0" smtClean="0"/>
              <a:t>17 779,7 (5,0%)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000892" y="2071678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Межбюджетные трансферты</a:t>
            </a:r>
          </a:p>
          <a:p>
            <a:pPr algn="ctr"/>
            <a:r>
              <a:rPr lang="ru-RU" sz="1600" dirty="0" smtClean="0"/>
              <a:t>14 857,8 (4,2%)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000892" y="3214686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Средства массовой информации</a:t>
            </a:r>
          </a:p>
          <a:p>
            <a:pPr algn="ctr"/>
            <a:r>
              <a:rPr lang="ru-RU" sz="1600" dirty="0" smtClean="0"/>
              <a:t>320,0 (0,1%)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000892" y="4000504"/>
            <a:ext cx="1928826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Социальная политика 32 459,6 (9,1%)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072198" y="5715016"/>
            <a:ext cx="1928826" cy="642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Физическая культура и спорт</a:t>
            </a:r>
          </a:p>
          <a:p>
            <a:pPr algn="ctr"/>
            <a:r>
              <a:rPr lang="ru-RU" sz="1600" dirty="0" smtClean="0"/>
              <a:t>700,0 (0,2%)</a:t>
            </a:r>
            <a:endParaRPr lang="ru-RU" sz="1600" dirty="0"/>
          </a:p>
        </p:txBody>
      </p:sp>
      <p:cxnSp>
        <p:nvCxnSpPr>
          <p:cNvPr id="18" name="Соединительная линия уступом 17"/>
          <p:cNvCxnSpPr>
            <a:stCxn id="5" idx="3"/>
          </p:cNvCxnSpPr>
          <p:nvPr/>
        </p:nvCxnSpPr>
        <p:spPr>
          <a:xfrm>
            <a:off x="2071670" y="1214422"/>
            <a:ext cx="1071570" cy="107157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>
            <a:stCxn id="12" idx="1"/>
          </p:cNvCxnSpPr>
          <p:nvPr/>
        </p:nvCxnSpPr>
        <p:spPr>
          <a:xfrm rot="10800000" flipV="1">
            <a:off x="6572264" y="1250140"/>
            <a:ext cx="428628" cy="132160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ная линия уступом 26"/>
          <p:cNvCxnSpPr>
            <a:stCxn id="13" idx="2"/>
          </p:cNvCxnSpPr>
          <p:nvPr/>
        </p:nvCxnSpPr>
        <p:spPr>
          <a:xfrm rot="5400000">
            <a:off x="7233066" y="2339571"/>
            <a:ext cx="357190" cy="110728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Соединительная линия уступом 29"/>
          <p:cNvCxnSpPr>
            <a:stCxn id="15" idx="1"/>
          </p:cNvCxnSpPr>
          <p:nvPr/>
        </p:nvCxnSpPr>
        <p:spPr>
          <a:xfrm rot="10800000">
            <a:off x="6424892" y="4286256"/>
            <a:ext cx="576000" cy="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0140000">
            <a:off x="6820681" y="3497755"/>
            <a:ext cx="18000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6" idx="3"/>
          </p:cNvCxnSpPr>
          <p:nvPr/>
        </p:nvCxnSpPr>
        <p:spPr>
          <a:xfrm>
            <a:off x="2071670" y="2428868"/>
            <a:ext cx="214314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Соединительная линия уступом 47"/>
          <p:cNvCxnSpPr/>
          <p:nvPr/>
        </p:nvCxnSpPr>
        <p:spPr>
          <a:xfrm flipV="1">
            <a:off x="2071670" y="4608000"/>
            <a:ext cx="1357322" cy="324000"/>
          </a:xfrm>
          <a:prstGeom prst="bentConnector3">
            <a:avLst>
              <a:gd name="adj1" fmla="val 1000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stCxn id="7" idx="3"/>
          </p:cNvCxnSpPr>
          <p:nvPr/>
        </p:nvCxnSpPr>
        <p:spPr>
          <a:xfrm>
            <a:off x="2071670" y="3786190"/>
            <a:ext cx="25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 flipH="1" flipV="1">
            <a:off x="4045085" y="5098924"/>
            <a:ext cx="629990" cy="4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V="1">
            <a:off x="2786050" y="4714884"/>
            <a:ext cx="1143008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10800000">
            <a:off x="5000629" y="4714884"/>
            <a:ext cx="1071570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7000892" y="4714884"/>
            <a:ext cx="1928826" cy="834182"/>
          </a:xfrm>
          <a:prstGeom prst="rect">
            <a:avLst/>
          </a:prstGeom>
          <a:solidFill>
            <a:srgbClr val="4F81BD">
              <a:lumMod val="40000"/>
              <a:lumOff val="60000"/>
            </a:srgbClr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dirty="0" smtClean="0"/>
              <a:t>Условно утвержденные расходы</a:t>
            </a:r>
          </a:p>
          <a:p>
            <a:pPr algn="ctr"/>
            <a:r>
              <a:rPr lang="ru-RU" sz="1600" dirty="0" smtClean="0"/>
              <a:t>9 180,0 (2,3%)</a:t>
            </a:r>
            <a:endParaRPr lang="ru-RU" sz="1600" dirty="0"/>
          </a:p>
        </p:txBody>
      </p:sp>
      <p:cxnSp>
        <p:nvCxnSpPr>
          <p:cNvPr id="31" name="Соединительная линия уступом 29"/>
          <p:cNvCxnSpPr/>
          <p:nvPr/>
        </p:nvCxnSpPr>
        <p:spPr>
          <a:xfrm rot="10800000">
            <a:off x="5704892" y="4607446"/>
            <a:ext cx="1296000" cy="576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3" y="285728"/>
            <a:ext cx="8715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Наиболее значимые направления расходов в области образования (тыс.руб.)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8" y="857232"/>
          <a:ext cx="8572560" cy="5802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5308"/>
                <a:gridCol w="1339084"/>
                <a:gridCol w="1339084"/>
                <a:gridCol w="1339084"/>
              </a:tblGrid>
              <a:tr h="38671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Направление расходов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2015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2016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2017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Всего расходов</a:t>
                      </a:r>
                      <a:endParaRPr lang="ru-RU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 smtClean="0"/>
                        <a:t>228 759,5</a:t>
                      </a:r>
                      <a:endParaRPr lang="ru-RU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 smtClean="0"/>
                        <a:t>227 875,9</a:t>
                      </a:r>
                      <a:endParaRPr lang="ru-RU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 smtClean="0"/>
                        <a:t>214 269,5</a:t>
                      </a:r>
                      <a:endParaRPr lang="ru-RU" sz="1800" b="1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Обеспечение деятельности учреждений начального и общего образования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56 432,2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55 562,7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41 956,3</a:t>
                      </a:r>
                      <a:endParaRPr lang="ru-RU" sz="18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Обеспечение деятельности детских дошкольных учреждений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22 282,5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22 000,0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22 000,0</a:t>
                      </a:r>
                      <a:endParaRPr lang="ru-RU" sz="18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Обеспечение деятельности учреждений</a:t>
                      </a:r>
                      <a:r>
                        <a:rPr lang="ru-RU" sz="1800" baseline="0" dirty="0" smtClean="0"/>
                        <a:t> по внешкольной работе с детьми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11 519,4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12 500,0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12</a:t>
                      </a:r>
                      <a:r>
                        <a:rPr lang="ru-RU" sz="1800" baseline="0" dirty="0" smtClean="0"/>
                        <a:t> 500,0</a:t>
                      </a:r>
                      <a:endParaRPr lang="ru-RU" sz="18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Мероприятия по проведению оздоровительной компании детей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5 415,8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5 415,8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5 415,8</a:t>
                      </a:r>
                      <a:endParaRPr lang="ru-RU" sz="18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Ежемесячная</a:t>
                      </a:r>
                      <a:r>
                        <a:rPr lang="ru-RU" sz="1800" baseline="0" dirty="0" smtClean="0"/>
                        <a:t> надбавка к заработной плате работниками дошкольного образования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1 185,9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1 185,9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1 185,9</a:t>
                      </a:r>
                      <a:endParaRPr lang="ru-RU" sz="18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Расходы на оплату труда педагогических работников дошкольных</a:t>
                      </a:r>
                      <a:r>
                        <a:rPr lang="ru-RU" sz="1800" baseline="0" dirty="0" smtClean="0"/>
                        <a:t> образовательных учреждений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18 667,6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18 667,6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18 667,6</a:t>
                      </a:r>
                      <a:endParaRPr lang="ru-RU" sz="18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Расходы на оплату труда педагогических работников муниципальных общеобразовательных учреждений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104 921,2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104 921,2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104 921,2</a:t>
                      </a:r>
                      <a:endParaRPr lang="ru-RU" sz="18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3" y="285728"/>
            <a:ext cx="8715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Наиболее значимые направления расходов в области образования (тыс.руб.)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285861"/>
          <a:ext cx="857256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5308"/>
                <a:gridCol w="1339084"/>
                <a:gridCol w="1339084"/>
                <a:gridCol w="1339084"/>
              </a:tblGrid>
              <a:tr h="38671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Направление расходов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2015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2016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2017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b="0" dirty="0" smtClean="0"/>
                        <a:t>Расходы на приобретение учебных пособий, средств обучения, игр, игрушек в дошкольных и общеобразовательных учреждениях</a:t>
                      </a:r>
                      <a:endParaRPr lang="ru-RU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0" dirty="0" smtClean="0"/>
                        <a:t>1 850,7</a:t>
                      </a:r>
                      <a:endParaRPr lang="ru-RU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0" dirty="0" smtClean="0"/>
                        <a:t>1 850,7</a:t>
                      </a:r>
                      <a:endParaRPr lang="ru-RU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0" dirty="0" smtClean="0"/>
                        <a:t>1 850,7</a:t>
                      </a:r>
                      <a:endParaRPr lang="ru-RU" sz="2000" b="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Обеспечение бесплатного проезда детям-сиротам и детям, оставшимся без попечения родителей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72,0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72,0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72,0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Организационно-воспитательная работа с молодежью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1 779,1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1 700,0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1 700,0</a:t>
                      </a:r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3" y="285728"/>
            <a:ext cx="8715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Финансирование образования на 2015-2017 годы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285861"/>
          <a:ext cx="8572560" cy="4501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38671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Республиканский уровень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Местный уровень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6717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800" baseline="0" dirty="0" smtClean="0"/>
                        <a:t>1. Оплата труда:</a:t>
                      </a:r>
                    </a:p>
                    <a:p>
                      <a:pPr marL="0" indent="12700">
                        <a:buFontTx/>
                        <a:buChar char="-"/>
                      </a:pPr>
                      <a:r>
                        <a:rPr lang="ru-RU" sz="1800" baseline="0" dirty="0" smtClean="0"/>
                        <a:t>педагогического персонала дошкольных      учреждений</a:t>
                      </a:r>
                    </a:p>
                    <a:p>
                      <a:pPr marL="0" indent="12700">
                        <a:buFontTx/>
                        <a:buNone/>
                      </a:pPr>
                      <a:r>
                        <a:rPr lang="ru-RU" sz="1800" baseline="0" dirty="0" smtClean="0"/>
                        <a:t>- педагогического персонала общеобразовательных учреждений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800" baseline="0" dirty="0" smtClean="0"/>
                        <a:t>1. Оплата труда:</a:t>
                      </a:r>
                    </a:p>
                    <a:p>
                      <a:pPr marL="0" indent="12700">
                        <a:buFontTx/>
                        <a:buChar char="-"/>
                      </a:pPr>
                      <a:r>
                        <a:rPr lang="ru-RU" sz="1800" baseline="0" dirty="0" smtClean="0"/>
                        <a:t> административно-хозяйственного персонала дошкольных учреждений</a:t>
                      </a:r>
                    </a:p>
                    <a:p>
                      <a:pPr marL="0" marR="0" indent="12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/>
                        <a:t>- административно-хозяйственного персонала общеобразовательных учреждений</a:t>
                      </a:r>
                    </a:p>
                    <a:p>
                      <a:pPr marL="0" indent="12700">
                        <a:buFontTx/>
                        <a:buNone/>
                      </a:pPr>
                      <a:r>
                        <a:rPr lang="ru-RU" sz="1800" baseline="0" dirty="0" smtClean="0"/>
                        <a:t>- педагогического и административно-хозяйственного персонала внешкольных и прочих учреждений</a:t>
                      </a:r>
                      <a:endParaRPr lang="ru-RU" sz="1800" dirty="0"/>
                    </a:p>
                  </a:txBody>
                  <a:tcPr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  Приобретение игр, игрушек, учебных пособий для дошкольных учреждений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/>
                        <a:t>2.</a:t>
                      </a:r>
                      <a:r>
                        <a:rPr lang="ru-RU" sz="1800" baseline="0" dirty="0" smtClean="0"/>
                        <a:t> Содержание зданий и оплата коммунальных услуг</a:t>
                      </a:r>
                      <a:endParaRPr lang="ru-RU" sz="1800" dirty="0"/>
                    </a:p>
                  </a:txBody>
                  <a:tcPr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3. Приобретение учебников и учебных пособий, технических средств обучения для общеобразовательных учреждений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3" y="285728"/>
            <a:ext cx="8715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Наиболее значимые направления расходов в области культуры (тыс.руб.)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285861"/>
          <a:ext cx="857256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5308"/>
                <a:gridCol w="1339084"/>
                <a:gridCol w="1339084"/>
                <a:gridCol w="1339084"/>
              </a:tblGrid>
              <a:tr h="38671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Направление расходов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2015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2016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2017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Всего расходов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21 064,8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17 779,7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17 779,7</a:t>
                      </a:r>
                      <a:endParaRPr lang="ru-RU" sz="2000" b="1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Обеспечение деятельности домов культуры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13 509,6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11 000,0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11 000,0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Обеспечение деятельности централизованной библиотечной</a:t>
                      </a:r>
                      <a:r>
                        <a:rPr lang="ru-RU" sz="2000" baseline="0" dirty="0" smtClean="0"/>
                        <a:t> системы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6 007,5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5 100,0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5</a:t>
                      </a:r>
                      <a:r>
                        <a:rPr lang="ru-RU" sz="2000" baseline="0" dirty="0" smtClean="0"/>
                        <a:t> 100,0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Обеспечение мероприятий и других вопросов в области культуры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1 547,7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1 679,7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1 679,7</a:t>
                      </a:r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3" y="285728"/>
            <a:ext cx="8715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Наиболее значимые направления расходов в области дорожного хозяйства (тыс.руб.)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285861"/>
          <a:ext cx="857256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5308"/>
                <a:gridCol w="1339084"/>
                <a:gridCol w="1339084"/>
                <a:gridCol w="1339084"/>
              </a:tblGrid>
              <a:tr h="38671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Направление расходов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2015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2016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2017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Всего расходов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9 256,2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12 320,6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10 873,0</a:t>
                      </a:r>
                      <a:endParaRPr lang="ru-RU" sz="2000" b="1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Текущий и капитальный ремонт автомобильных</a:t>
                      </a:r>
                      <a:r>
                        <a:rPr lang="ru-RU" sz="2000" baseline="0" dirty="0" smtClean="0"/>
                        <a:t> дорог общего пользования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6 100,0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9 200,0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7 500,0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Очистка и содержание автомобильных</a:t>
                      </a:r>
                      <a:r>
                        <a:rPr lang="ru-RU" sz="2000" baseline="0" dirty="0" smtClean="0"/>
                        <a:t> дорог общего пользования в сельских поселениях муниципального района </a:t>
                      </a:r>
                      <a:r>
                        <a:rPr lang="ru-RU" sz="2000" baseline="0" dirty="0" err="1" smtClean="0"/>
                        <a:t>Нуримановский</a:t>
                      </a:r>
                      <a:r>
                        <a:rPr lang="ru-RU" sz="2000" baseline="0" dirty="0" smtClean="0"/>
                        <a:t> район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3 156,2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3 120,6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3 373,0</a:t>
                      </a:r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428728" y="1882210"/>
            <a:ext cx="18473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9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357166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 smtClean="0">
                <a:latin typeface="Bookman Old Style" pitchFamily="18" charset="0"/>
              </a:rPr>
              <a:t>Основы составления проекта бюджета муниципального </a:t>
            </a:r>
            <a:r>
              <a:rPr lang="ru-RU" altLang="ru-RU" b="1" dirty="0" smtClean="0">
                <a:latin typeface="Bookman Old Style" pitchFamily="18" charset="0"/>
              </a:rPr>
              <a:t>района </a:t>
            </a:r>
            <a:r>
              <a:rPr lang="ru-RU" altLang="ru-RU" b="1" dirty="0" err="1" smtClean="0">
                <a:latin typeface="Bookman Old Style" pitchFamily="18" charset="0"/>
              </a:rPr>
              <a:t>Нуримановский</a:t>
            </a:r>
            <a:r>
              <a:rPr lang="ru-RU" altLang="ru-RU" b="1" dirty="0" smtClean="0">
                <a:latin typeface="Bookman Old Style" pitchFamily="18" charset="0"/>
              </a:rPr>
              <a:t> район Республики Башкортостан</a:t>
            </a:r>
            <a:endParaRPr lang="ru-RU" dirty="0"/>
          </a:p>
        </p:txBody>
      </p:sp>
      <p:sp>
        <p:nvSpPr>
          <p:cNvPr id="6" name="Выноска со стрелкой вниз 5"/>
          <p:cNvSpPr/>
          <p:nvPr/>
        </p:nvSpPr>
        <p:spPr>
          <a:xfrm>
            <a:off x="3075269" y="1111718"/>
            <a:ext cx="3498785" cy="1684421"/>
          </a:xfrm>
          <a:prstGeom prst="downArrowCallout">
            <a:avLst/>
          </a:prstGeom>
          <a:solidFill>
            <a:srgbClr val="CC99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b="1" dirty="0">
                <a:solidFill>
                  <a:schemeClr val="tx1"/>
                </a:solidFill>
              </a:rPr>
              <a:t>Бюджетное послание Президента Российской Федерации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265368" y="2796138"/>
            <a:ext cx="3118585" cy="1795112"/>
          </a:xfrm>
          <a:prstGeom prst="ellipse">
            <a:avLst/>
          </a:prstGeom>
          <a:gradFill flip="none" rotWithShape="1">
            <a:gsLst>
              <a:gs pos="77000">
                <a:srgbClr val="9966FF">
                  <a:shade val="30000"/>
                  <a:satMod val="115000"/>
                </a:srgbClr>
              </a:gs>
              <a:gs pos="50000">
                <a:srgbClr val="9966FF">
                  <a:shade val="67500"/>
                  <a:satMod val="115000"/>
                </a:srgbClr>
              </a:gs>
              <a:gs pos="100000">
                <a:srgbClr val="9966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b="1" dirty="0">
                <a:solidFill>
                  <a:schemeClr val="tx1"/>
                </a:solidFill>
              </a:rPr>
              <a:t>Составление проекта бюджета муниципального </a:t>
            </a:r>
            <a:r>
              <a:rPr lang="ru-RU" altLang="ru-RU" b="1" dirty="0" smtClean="0">
                <a:solidFill>
                  <a:schemeClr val="tx1"/>
                </a:solidFill>
              </a:rPr>
              <a:t>района </a:t>
            </a:r>
            <a:r>
              <a:rPr lang="ru-RU" altLang="ru-RU" b="1" dirty="0" err="1" smtClean="0">
                <a:solidFill>
                  <a:schemeClr val="tx1"/>
                </a:solidFill>
              </a:rPr>
              <a:t>Нуримановский</a:t>
            </a:r>
            <a:r>
              <a:rPr lang="ru-RU" altLang="ru-RU" b="1" dirty="0" smtClean="0">
                <a:solidFill>
                  <a:schemeClr val="tx1"/>
                </a:solidFill>
              </a:rPr>
              <a:t> </a:t>
            </a:r>
            <a:r>
              <a:rPr lang="ru-RU" altLang="ru-RU" b="1" dirty="0">
                <a:solidFill>
                  <a:schemeClr val="tx1"/>
                </a:solidFill>
              </a:rPr>
              <a:t>район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Выноска со стрелкой влево 7"/>
          <p:cNvSpPr/>
          <p:nvPr/>
        </p:nvSpPr>
        <p:spPr>
          <a:xfrm>
            <a:off x="6383953" y="2642135"/>
            <a:ext cx="2415942" cy="2103120"/>
          </a:xfrm>
          <a:prstGeom prst="leftArrowCallout">
            <a:avLst/>
          </a:prstGeom>
          <a:solidFill>
            <a:srgbClr val="CC99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b="1" dirty="0">
                <a:solidFill>
                  <a:schemeClr val="tx1"/>
                </a:solidFill>
              </a:rPr>
              <a:t>Основные направления бюджетной и налоговой политики</a:t>
            </a:r>
          </a:p>
        </p:txBody>
      </p:sp>
      <p:sp>
        <p:nvSpPr>
          <p:cNvPr id="9" name="Выноска со стрелкой вправо 8"/>
          <p:cNvSpPr/>
          <p:nvPr/>
        </p:nvSpPr>
        <p:spPr>
          <a:xfrm>
            <a:off x="729114" y="2642135"/>
            <a:ext cx="2536254" cy="2103120"/>
          </a:xfrm>
          <a:prstGeom prst="rightArrowCallout">
            <a:avLst/>
          </a:prstGeom>
          <a:solidFill>
            <a:srgbClr val="CC99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b="1" dirty="0">
                <a:solidFill>
                  <a:schemeClr val="tx1"/>
                </a:solidFill>
              </a:rPr>
              <a:t>Прогноз социально-экономического развития </a:t>
            </a:r>
            <a:r>
              <a:rPr lang="ru-RU" altLang="ru-RU" b="1" dirty="0" smtClean="0">
                <a:solidFill>
                  <a:schemeClr val="tx1"/>
                </a:solidFill>
              </a:rPr>
              <a:t>муниципального  </a:t>
            </a:r>
            <a:r>
              <a:rPr lang="ru-RU" altLang="ru-RU" b="1" dirty="0">
                <a:solidFill>
                  <a:schemeClr val="tx1"/>
                </a:solidFill>
              </a:rPr>
              <a:t>района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Выноска со стрелкой вверх 9"/>
          <p:cNvSpPr/>
          <p:nvPr/>
        </p:nvSpPr>
        <p:spPr>
          <a:xfrm>
            <a:off x="3075269" y="4591250"/>
            <a:ext cx="3498785" cy="1934677"/>
          </a:xfrm>
          <a:prstGeom prst="upArrowCallout">
            <a:avLst/>
          </a:prstGeom>
          <a:solidFill>
            <a:srgbClr val="CC99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ru-RU" b="1" dirty="0">
                <a:solidFill>
                  <a:schemeClr val="tx1"/>
                </a:solidFill>
              </a:rPr>
              <a:t>Муниципальные программы муниципального </a:t>
            </a:r>
            <a:r>
              <a:rPr lang="ru-RU" altLang="ru-RU" b="1" dirty="0" smtClean="0">
                <a:solidFill>
                  <a:schemeClr val="tx1"/>
                </a:solidFill>
              </a:rPr>
              <a:t>района </a:t>
            </a:r>
            <a:r>
              <a:rPr lang="ru-RU" altLang="ru-RU" b="1" dirty="0" err="1" smtClean="0">
                <a:solidFill>
                  <a:schemeClr val="tx1"/>
                </a:solidFill>
              </a:rPr>
              <a:t>Нуримановский</a:t>
            </a:r>
            <a:r>
              <a:rPr lang="ru-RU" altLang="ru-RU" b="1" dirty="0" smtClean="0">
                <a:solidFill>
                  <a:schemeClr val="tx1"/>
                </a:solidFill>
              </a:rPr>
              <a:t> </a:t>
            </a:r>
            <a:r>
              <a:rPr lang="ru-RU" altLang="ru-RU" b="1" dirty="0">
                <a:solidFill>
                  <a:schemeClr val="tx1"/>
                </a:solidFill>
              </a:rPr>
              <a:t>район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3" y="285728"/>
            <a:ext cx="8715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Наиболее значимые направления расходов в области физкультуры и спорта (тыс.руб.)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285861"/>
          <a:ext cx="8572560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5308"/>
                <a:gridCol w="1339084"/>
                <a:gridCol w="1339084"/>
                <a:gridCol w="1339084"/>
              </a:tblGrid>
              <a:tr h="38671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Направление расходов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2015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2016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2017 год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7060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Обеспечение мероприятий по участию спортсменов</a:t>
                      </a:r>
                      <a:r>
                        <a:rPr lang="ru-RU" sz="2000" baseline="0" dirty="0" smtClean="0"/>
                        <a:t> в соревнованиях, приобретение призов и поощрение спортсменов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700,0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700,0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700,0</a:t>
                      </a:r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3" y="285728"/>
            <a:ext cx="8715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Наиболее значимые направления расходов в области социальной политики (тыс.руб.)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2844" y="857232"/>
          <a:ext cx="8572560" cy="5985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5308"/>
                <a:gridCol w="1339084"/>
                <a:gridCol w="1339084"/>
                <a:gridCol w="1339084"/>
              </a:tblGrid>
              <a:tr h="38671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Направление расходов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2015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2016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2017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Всего расходов</a:t>
                      </a:r>
                      <a:endParaRPr lang="ru-RU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 smtClean="0"/>
                        <a:t>32 992,0</a:t>
                      </a:r>
                      <a:endParaRPr lang="ru-RU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 smtClean="0"/>
                        <a:t>32 463,8</a:t>
                      </a:r>
                      <a:endParaRPr lang="ru-RU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 smtClean="0"/>
                        <a:t>32 459,6</a:t>
                      </a:r>
                      <a:endParaRPr lang="ru-RU" sz="1800" b="1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Приобретение квартир детям-сиротам и детям,</a:t>
                      </a:r>
                      <a:r>
                        <a:rPr lang="ru-RU" sz="1800" baseline="0" dirty="0" smtClean="0"/>
                        <a:t> оставшимся без попечения родителей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9 932,8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9 953,7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9 942,3</a:t>
                      </a:r>
                      <a:endParaRPr lang="ru-RU" sz="18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Компенсация части родительской платы за содержание детей в детских дошкольных учреждений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4 322,0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4 322,0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4 322,0</a:t>
                      </a:r>
                      <a:endParaRPr lang="ru-RU" sz="18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Содержание</a:t>
                      </a:r>
                      <a:r>
                        <a:rPr lang="ru-RU" sz="1800" baseline="0" dirty="0" smtClean="0"/>
                        <a:t> детей в семьях опекунов и в приемных семьях, а также вознаграждение приемным семьям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10 119,4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10 119,4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10 119,4</a:t>
                      </a:r>
                      <a:endParaRPr lang="ru-RU" sz="18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Улучшение жилищных условий молодых семей и молодых специалистов, проживающих в сельской местности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510,0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-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-</a:t>
                      </a:r>
                      <a:endParaRPr lang="ru-RU" sz="18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Государственная поддержка многодетных семей (бесплатное питание в школах, обеспечение школьной формой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5 543,7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5 598,2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5 598,2</a:t>
                      </a:r>
                      <a:endParaRPr lang="ru-RU" sz="18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Доплаты к пенсиям, дополнительное пенсионное обеспечение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1 653,4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1 653,4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/>
                        <a:t>1 653,4</a:t>
                      </a:r>
                      <a:endParaRPr lang="ru-RU" sz="18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3" y="285728"/>
            <a:ext cx="8715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Наиболее значимые направления расходов в области жилищно-коммунального хозяйства (тыс.руб.)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285861"/>
          <a:ext cx="8572560" cy="5019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5308"/>
                <a:gridCol w="1339084"/>
                <a:gridCol w="1339084"/>
                <a:gridCol w="1339084"/>
              </a:tblGrid>
              <a:tr h="38671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Направление расходов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2015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2016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2017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Всего расходов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10 008,6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9 094,1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9 135,0</a:t>
                      </a:r>
                      <a:endParaRPr lang="ru-RU" sz="2000" b="1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Мероприятия по благоустройству территорий, населенных пунктов муниципального района </a:t>
                      </a:r>
                      <a:r>
                        <a:rPr lang="ru-RU" sz="2000" dirty="0" err="1" smtClean="0"/>
                        <a:t>Нуримановский</a:t>
                      </a:r>
                      <a:r>
                        <a:rPr lang="ru-RU" sz="2000" dirty="0" smtClean="0"/>
                        <a:t> район (уличное освещение, озеленение территорий, организация и содержание мест захоронения)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9 400,0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8 985,5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9 026,4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Капитальный ремонт жилищного фонда</a:t>
                      </a:r>
                      <a:r>
                        <a:rPr lang="ru-RU" sz="2000" baseline="0" dirty="0" smtClean="0"/>
                        <a:t> муниципального района </a:t>
                      </a:r>
                      <a:r>
                        <a:rPr lang="ru-RU" sz="2000" baseline="0" dirty="0" err="1" smtClean="0"/>
                        <a:t>Нуримановский</a:t>
                      </a:r>
                      <a:r>
                        <a:rPr lang="ru-RU" sz="2000" baseline="0" dirty="0" smtClean="0"/>
                        <a:t> район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108,6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108,6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108,6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Подготовка объектов</a:t>
                      </a:r>
                      <a:r>
                        <a:rPr lang="ru-RU" sz="2000" baseline="0" dirty="0" smtClean="0"/>
                        <a:t> жилищно-коммунального хозяйства к работе в осенне-зимний период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500,0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-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-</a:t>
                      </a:r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3" y="285728"/>
            <a:ext cx="8715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Наиболее значимые направления расходов в области национальной безопасности (тыс.руб.)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285861"/>
          <a:ext cx="8572560" cy="2794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5308"/>
                <a:gridCol w="1339084"/>
                <a:gridCol w="1339084"/>
                <a:gridCol w="1339084"/>
              </a:tblGrid>
              <a:tr h="38671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Направление расходов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2015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2016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2017 год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Всего расходов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2 070,0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2 070,0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2 070,0</a:t>
                      </a:r>
                      <a:endParaRPr lang="ru-RU" sz="2000" b="1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Функционирование Единой дежурной-диспетчерской службы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1 700,0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1 700,0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1 700,0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Обеспечение пожарной безопасности в сельских поселениях</a:t>
                      </a:r>
                      <a:r>
                        <a:rPr lang="ru-RU" sz="2000" baseline="0" dirty="0" smtClean="0"/>
                        <a:t> муниципального района </a:t>
                      </a:r>
                      <a:r>
                        <a:rPr lang="ru-RU" sz="2000" baseline="0" dirty="0" err="1" smtClean="0"/>
                        <a:t>Нуримановский</a:t>
                      </a:r>
                      <a:r>
                        <a:rPr lang="ru-RU" sz="2000" baseline="0" dirty="0" smtClean="0"/>
                        <a:t> район Республики Башкортостан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370,0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370,0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370,0</a:t>
                      </a:r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2000" y="1000108"/>
          <a:ext cx="7920000" cy="54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000"/>
                <a:gridCol w="1980000"/>
                <a:gridCol w="1980000"/>
                <a:gridCol w="1980000"/>
              </a:tblGrid>
              <a:tr h="135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Байгильдинский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609,5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Баш-Шидинский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966,7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Красногорский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387,4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Красноключевский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1 887,3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5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Староисаевский</a:t>
                      </a:r>
                      <a:endParaRPr lang="ru-RU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1 008,8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Дотации бюджетам сельских 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поселений</a:t>
                      </a:r>
                    </a:p>
                    <a:p>
                      <a:pPr algn="ctr"/>
                      <a:endParaRPr lang="ru-RU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</a:rPr>
                        <a:t>14 450,9 тыс. рублей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Никольский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1 158,3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135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Старобедеевский</a:t>
                      </a:r>
                      <a:endParaRPr lang="ru-RU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1 128,6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Новокулевский</a:t>
                      </a:r>
                      <a:endParaRPr lang="ru-RU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1 492,1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135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Сарвинский</a:t>
                      </a:r>
                      <a:endParaRPr lang="ru-RU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1 361,5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Первомайский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1 427,9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Павловский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</a:rPr>
                        <a:t>845,4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Новосубаевский</a:t>
                      </a:r>
                      <a:endParaRPr lang="ru-RU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1 177,4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4283" y="285728"/>
            <a:ext cx="8715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Межбюджетные трансферты бюджетам сельских поселений в 2015 году</a:t>
            </a:r>
            <a:endParaRPr lang="ru-RU" b="1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4283" y="285728"/>
            <a:ext cx="8715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Дотации бюджетам сельских поселений на плановый период 2016 и 2017 годов (тыс.руб.)</a:t>
            </a:r>
            <a:endParaRPr lang="ru-RU" b="1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25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85718" y="1285860"/>
          <a:ext cx="86440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30"/>
                <a:gridCol w="5286412"/>
                <a:gridCol w="1428760"/>
                <a:gridCol w="150019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Наименование сельских поселений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2016 год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2017 год</a:t>
                      </a:r>
                      <a:endParaRPr lang="ru-RU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Байгильдинский</a:t>
                      </a:r>
                      <a:r>
                        <a:rPr lang="ru-RU" sz="1600" dirty="0" smtClean="0"/>
                        <a:t>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1 667,1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1 706,5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Баш-Шидинский</a:t>
                      </a:r>
                      <a:r>
                        <a:rPr lang="ru-RU" sz="1600" dirty="0" smtClean="0"/>
                        <a:t>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1 043,8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1 069,4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Красногорский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0,0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0,0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Красноключевский</a:t>
                      </a:r>
                      <a:r>
                        <a:rPr lang="ru-RU" sz="1600" dirty="0" smtClean="0"/>
                        <a:t>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2 018,5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2 059,8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Никольский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1 215,4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1 244,6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Новокулевский</a:t>
                      </a:r>
                      <a:r>
                        <a:rPr lang="ru-RU" sz="1600" dirty="0" smtClean="0"/>
                        <a:t>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1 592,4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1 630,3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Новосубаевский</a:t>
                      </a:r>
                      <a:r>
                        <a:rPr lang="ru-RU" sz="1600" baseline="0" dirty="0" smtClean="0"/>
                        <a:t>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1 275,0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1 306,1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8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Павловский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567,7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547,0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9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Первомайский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1 468,6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1 503,7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Сарвинский</a:t>
                      </a:r>
                      <a:r>
                        <a:rPr lang="ru-RU" sz="1600" dirty="0" smtClean="0"/>
                        <a:t>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1 393,9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1 427,6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Старобедеевский</a:t>
                      </a:r>
                      <a:r>
                        <a:rPr lang="ru-RU" sz="1600" dirty="0" smtClean="0"/>
                        <a:t>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1 198,4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1 227,5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Староисаевский</a:t>
                      </a:r>
                      <a:r>
                        <a:rPr lang="ru-RU" sz="1600" dirty="0" smtClean="0"/>
                        <a:t> сельсовет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1 107,6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dirty="0" smtClean="0"/>
                        <a:t>1 135,3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Итого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/>
                        <a:t>14 548,4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 smtClean="0"/>
                        <a:t>14 857,8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92075" y="1031875"/>
          <a:ext cx="9001125" cy="6378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err="1" smtClean="0"/>
              <a:t>Дотационность</a:t>
            </a:r>
            <a:r>
              <a:rPr lang="ru-RU" b="1" dirty="0" smtClean="0"/>
              <a:t> бюджетов поселений в 2015 году, в %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27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428605"/>
            <a:ext cx="5429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Программно-целевой метод планирования бюджета</a:t>
            </a:r>
          </a:p>
        </p:txBody>
      </p: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214282" y="1928802"/>
            <a:ext cx="8780462" cy="4267200"/>
            <a:chOff x="428" y="1248"/>
            <a:chExt cx="4793" cy="2232"/>
          </a:xfrm>
        </p:grpSpPr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1824" y="1248"/>
              <a:ext cx="2015" cy="1821"/>
              <a:chOff x="1872" y="1824"/>
              <a:chExt cx="2015" cy="1821"/>
            </a:xfrm>
          </p:grpSpPr>
          <p:sp>
            <p:nvSpPr>
              <p:cNvPr id="24" name="AutoShape 5"/>
              <p:cNvSpPr>
                <a:spLocks noChangeArrowheads="1"/>
              </p:cNvSpPr>
              <p:nvPr/>
            </p:nvSpPr>
            <p:spPr bwMode="gray">
              <a:xfrm rot="16200000" flipH="1">
                <a:off x="1820" y="2527"/>
                <a:ext cx="310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AutoShape 6"/>
              <p:cNvSpPr>
                <a:spLocks noChangeArrowheads="1"/>
              </p:cNvSpPr>
              <p:nvPr/>
            </p:nvSpPr>
            <p:spPr bwMode="gray">
              <a:xfrm rot="5400000" flipH="1">
                <a:off x="3629" y="2492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AutoShape 7"/>
              <p:cNvSpPr>
                <a:spLocks noChangeArrowheads="1"/>
              </p:cNvSpPr>
              <p:nvPr/>
            </p:nvSpPr>
            <p:spPr bwMode="gray">
              <a:xfrm rot="10800000" flipH="1">
                <a:off x="2725" y="3439"/>
                <a:ext cx="308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Oval 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" name="Oval 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" name="Oval 10"/>
              <p:cNvSpPr>
                <a:spLocks noChangeArrowheads="1"/>
              </p:cNvSpPr>
              <p:nvPr/>
            </p:nvSpPr>
            <p:spPr bwMode="gray">
              <a:xfrm>
                <a:off x="2255" y="2000"/>
                <a:ext cx="1261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Oval 11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31" name="Oval 12"/>
              <p:cNvSpPr>
                <a:spLocks noChangeArrowheads="1"/>
              </p:cNvSpPr>
              <p:nvPr/>
            </p:nvSpPr>
            <p:spPr bwMode="gray">
              <a:xfrm>
                <a:off x="2337" y="2084"/>
                <a:ext cx="1094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Oval 13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</p:grpSp>
        <p:sp>
          <p:nvSpPr>
            <p:cNvPr id="8" name="AutoShape 14"/>
            <p:cNvSpPr>
              <a:spLocks noChangeArrowheads="1"/>
            </p:cNvSpPr>
            <p:nvPr/>
          </p:nvSpPr>
          <p:spPr bwMode="gray">
            <a:xfrm>
              <a:off x="528" y="2256"/>
              <a:ext cx="1153" cy="383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009900"/>
                </a:gs>
                <a:gs pos="50000">
                  <a:srgbClr val="00B050"/>
                </a:gs>
                <a:gs pos="100000">
                  <a:srgbClr val="0099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AutoShape 15"/>
            <p:cNvSpPr>
              <a:spLocks noChangeArrowheads="1"/>
            </p:cNvSpPr>
            <p:nvPr/>
          </p:nvSpPr>
          <p:spPr bwMode="gray">
            <a:xfrm>
              <a:off x="528" y="1920"/>
              <a:ext cx="1153" cy="385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009900"/>
                </a:gs>
                <a:gs pos="50000">
                  <a:srgbClr val="00B050"/>
                </a:gs>
                <a:gs pos="100000">
                  <a:srgbClr val="0099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AutoShape 16"/>
            <p:cNvSpPr>
              <a:spLocks noChangeArrowheads="1"/>
            </p:cNvSpPr>
            <p:nvPr/>
          </p:nvSpPr>
          <p:spPr bwMode="gray">
            <a:xfrm>
              <a:off x="528" y="1584"/>
              <a:ext cx="1153" cy="383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009900"/>
                </a:gs>
                <a:gs pos="50000">
                  <a:srgbClr val="00B050"/>
                </a:gs>
                <a:gs pos="100000">
                  <a:srgbClr val="0099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AutoShape 17"/>
            <p:cNvSpPr>
              <a:spLocks noChangeArrowheads="1"/>
            </p:cNvSpPr>
            <p:nvPr/>
          </p:nvSpPr>
          <p:spPr bwMode="gray">
            <a:xfrm>
              <a:off x="3984" y="2256"/>
              <a:ext cx="1198" cy="383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AutoShape 18"/>
            <p:cNvSpPr>
              <a:spLocks noChangeArrowheads="1"/>
            </p:cNvSpPr>
            <p:nvPr/>
          </p:nvSpPr>
          <p:spPr bwMode="gray">
            <a:xfrm>
              <a:off x="3984" y="1920"/>
              <a:ext cx="1198" cy="385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AutoShape 19"/>
            <p:cNvSpPr>
              <a:spLocks noChangeArrowheads="1"/>
            </p:cNvSpPr>
            <p:nvPr/>
          </p:nvSpPr>
          <p:spPr bwMode="gray">
            <a:xfrm>
              <a:off x="3984" y="1584"/>
              <a:ext cx="1198" cy="383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Text Box 20"/>
            <p:cNvSpPr txBox="1">
              <a:spLocks noChangeArrowheads="1"/>
            </p:cNvSpPr>
            <p:nvPr/>
          </p:nvSpPr>
          <p:spPr bwMode="gray">
            <a:xfrm>
              <a:off x="2264" y="1778"/>
              <a:ext cx="1159" cy="6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179</a:t>
              </a:r>
              <a:r>
                <a:rPr lang="ru-RU" b="1" dirty="0">
                  <a:solidFill>
                    <a:schemeClr val="bg1"/>
                  </a:solidFill>
                </a:rPr>
                <a:t> </a:t>
              </a: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статья</a:t>
              </a:r>
            </a:p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 Бюджетного</a:t>
              </a:r>
            </a:p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 кодекса РФ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6" name="AutoShape 21"/>
            <p:cNvSpPr>
              <a:spLocks noChangeArrowheads="1"/>
            </p:cNvSpPr>
            <p:nvPr/>
          </p:nvSpPr>
          <p:spPr bwMode="auto">
            <a:xfrm>
              <a:off x="1764" y="3144"/>
              <a:ext cx="2448" cy="336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18 муниципальных программ </a:t>
              </a:r>
            </a:p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содержат </a:t>
              </a:r>
              <a:r>
                <a:rPr lang="ru-RU" b="1" dirty="0" smtClean="0">
                  <a:solidFill>
                    <a:schemeClr val="tx2">
                      <a:lumMod val="75000"/>
                    </a:schemeClr>
                  </a:solidFill>
                </a:rPr>
                <a:t>58 подпрограмм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7" name="Text Box 22"/>
            <p:cNvSpPr txBox="1">
              <a:spLocks noChangeArrowheads="1"/>
            </p:cNvSpPr>
            <p:nvPr/>
          </p:nvSpPr>
          <p:spPr bwMode="gray">
            <a:xfrm>
              <a:off x="428" y="1683"/>
              <a:ext cx="1271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Цели и задачи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8" name="Text Box 23"/>
            <p:cNvSpPr txBox="1">
              <a:spLocks noChangeArrowheads="1"/>
            </p:cNvSpPr>
            <p:nvPr/>
          </p:nvSpPr>
          <p:spPr bwMode="gray">
            <a:xfrm>
              <a:off x="625" y="2052"/>
              <a:ext cx="881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Индикаторы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gray">
            <a:xfrm>
              <a:off x="472" y="2386"/>
              <a:ext cx="1293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План мероприятий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21" name="Text Box 25"/>
            <p:cNvSpPr txBox="1">
              <a:spLocks noChangeArrowheads="1"/>
            </p:cNvSpPr>
            <p:nvPr/>
          </p:nvSpPr>
          <p:spPr bwMode="gray">
            <a:xfrm>
              <a:off x="4284" y="1700"/>
              <a:ext cx="643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Ресурсы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22" name="Text Box 26"/>
            <p:cNvSpPr txBox="1">
              <a:spLocks noChangeArrowheads="1"/>
            </p:cNvSpPr>
            <p:nvPr/>
          </p:nvSpPr>
          <p:spPr bwMode="gray">
            <a:xfrm>
              <a:off x="4164" y="1964"/>
              <a:ext cx="875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Механизм</a:t>
              </a:r>
            </a:p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 реализации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23" name="Text Box 27"/>
            <p:cNvSpPr txBox="1">
              <a:spLocks noChangeArrowheads="1"/>
            </p:cNvSpPr>
            <p:nvPr/>
          </p:nvSpPr>
          <p:spPr bwMode="gray">
            <a:xfrm>
              <a:off x="3983" y="2373"/>
              <a:ext cx="1238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b="1" dirty="0">
                  <a:solidFill>
                    <a:schemeClr val="tx2">
                      <a:lumMod val="75000"/>
                    </a:schemeClr>
                  </a:solidFill>
                </a:rPr>
                <a:t>Результативность</a:t>
              </a:r>
              <a:endParaRPr lang="en-US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graphicFrame>
        <p:nvGraphicFramePr>
          <p:cNvPr id="5" name="Group 555"/>
          <p:cNvGraphicFramePr>
            <a:graphicFrameLocks/>
          </p:cNvGraphicFramePr>
          <p:nvPr/>
        </p:nvGraphicFramePr>
        <p:xfrm>
          <a:off x="214282" y="928670"/>
          <a:ext cx="8712002" cy="614173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20897"/>
                <a:gridCol w="4338097"/>
                <a:gridCol w="1246896"/>
                <a:gridCol w="1193179"/>
                <a:gridCol w="1412933"/>
              </a:tblGrid>
              <a:tr h="2857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Наименование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2015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2016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2017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</a:tr>
              <a:tr h="195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+mn-lt"/>
                        </a:rPr>
                        <a:t>Всего</a:t>
                      </a:r>
                      <a:r>
                        <a:rPr lang="en-US" sz="1300" dirty="0" smtClean="0">
                          <a:latin typeface="+mn-lt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</a:rPr>
                        <a:t>расходов: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375 403,6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372 002,5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357 983,3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5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Муниципальная программа "Развитие сельского хозяйства  в муниципальном районе </a:t>
                      </a:r>
                      <a:r>
                        <a:rPr lang="ru-RU" sz="1300" dirty="0" err="1">
                          <a:latin typeface="+mn-lt"/>
                        </a:rPr>
                        <a:t>Нуримановский</a:t>
                      </a:r>
                      <a:r>
                        <a:rPr lang="ru-RU" sz="1300" dirty="0">
                          <a:latin typeface="+mn-lt"/>
                        </a:rPr>
                        <a:t> район Республики Башкортостан на 2015-2017 годы"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4 411,8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6 832,6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3 580,3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71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Подпрограмма "Экология  и природные ресурсы в муниципальном районе </a:t>
                      </a:r>
                      <a:r>
                        <a:rPr lang="ru-RU" sz="1300" dirty="0" err="1">
                          <a:latin typeface="+mn-lt"/>
                        </a:rPr>
                        <a:t>Нуримановский</a:t>
                      </a:r>
                      <a:r>
                        <a:rPr lang="ru-RU" sz="13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457,7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3 732,6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480,3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Подпрограмма "Повышение плодородия почв в муниципальном районе </a:t>
                      </a:r>
                      <a:r>
                        <a:rPr lang="ru-RU" sz="1300" dirty="0" err="1">
                          <a:latin typeface="+mn-lt"/>
                        </a:rPr>
                        <a:t>Нуримановский</a:t>
                      </a:r>
                      <a:r>
                        <a:rPr lang="ru-RU" sz="13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300,0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3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Муниципальная программа «Обеспечение качественным и доступным  жильем  в муниципальном районе </a:t>
                      </a:r>
                      <a:r>
                        <a:rPr lang="ru-RU" sz="1300" dirty="0" err="1">
                          <a:latin typeface="+mn-lt"/>
                        </a:rPr>
                        <a:t>Нуримановский</a:t>
                      </a:r>
                      <a:r>
                        <a:rPr lang="ru-RU" sz="1300" dirty="0">
                          <a:latin typeface="+mn-lt"/>
                        </a:rPr>
                        <a:t> район РБ на 2015-2017 годы»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110,0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14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Подпрограмма "Жилье молодым семьям в муниципальном районе </a:t>
                      </a:r>
                      <a:r>
                        <a:rPr lang="ru-RU" sz="1300" dirty="0" err="1">
                          <a:latin typeface="+mn-lt"/>
                        </a:rPr>
                        <a:t>Нуримановский</a:t>
                      </a:r>
                      <a:r>
                        <a:rPr lang="ru-RU" sz="13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110,0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72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3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Муниципальная программа «Транспортное развитие в муниципальном районе Нуримановский район Республики Башкортостан на 2015-2017 годы"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9 256,2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+mn-lt"/>
                        </a:rPr>
                        <a:t>12 320</a:t>
                      </a:r>
                      <a:r>
                        <a:rPr lang="ru-RU" sz="1300" dirty="0">
                          <a:latin typeface="+mn-lt"/>
                        </a:rPr>
                        <a:t>,</a:t>
                      </a:r>
                      <a:r>
                        <a:rPr lang="en-US" sz="1300" dirty="0">
                          <a:latin typeface="+mn-lt"/>
                        </a:rPr>
                        <a:t>6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+mn-lt"/>
                        </a:rPr>
                        <a:t>10 873</a:t>
                      </a:r>
                      <a:r>
                        <a:rPr lang="ru-RU" sz="1300" dirty="0">
                          <a:latin typeface="+mn-lt"/>
                        </a:rPr>
                        <a:t>,</a:t>
                      </a:r>
                      <a:r>
                        <a:rPr lang="en-US" sz="1300" dirty="0">
                          <a:latin typeface="+mn-lt"/>
                        </a:rPr>
                        <a:t>0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71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Подпрограмма "Развитие автомобильных дорог в муниципальном районе Нуримановский район Республики Башкортостан"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9 256,2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+mn-lt"/>
                        </a:rPr>
                        <a:t>12 320</a:t>
                      </a:r>
                      <a:r>
                        <a:rPr lang="ru-RU" sz="1300" dirty="0">
                          <a:latin typeface="+mn-lt"/>
                        </a:rPr>
                        <a:t>,</a:t>
                      </a:r>
                      <a:r>
                        <a:rPr lang="en-US" sz="1300" dirty="0">
                          <a:latin typeface="+mn-lt"/>
                        </a:rPr>
                        <a:t>6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+mn-lt"/>
                        </a:rPr>
                        <a:t>10</a:t>
                      </a:r>
                      <a:r>
                        <a:rPr lang="ru-RU" sz="1300" dirty="0">
                          <a:latin typeface="+mn-lt"/>
                        </a:rPr>
                        <a:t> 873,0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6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4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Муниципальная программа «Развитие жилищно-коммунального хозяйства в муниципальном районе Нуримановский район Республики Башкортостан на 2015-2017 годы"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536,2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36,2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36,2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63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Подпрограмма "Развитие коммунальной инфраструктуры в муниципальном районе Нуримановский район Республики Башкортостан"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500,0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Перечень муниципальных программ муниципального района </a:t>
            </a:r>
            <a:r>
              <a:rPr lang="ru-RU" b="1" dirty="0" err="1" smtClean="0"/>
              <a:t>Нуримановский</a:t>
            </a:r>
            <a:r>
              <a:rPr lang="ru-RU" b="1" dirty="0" smtClean="0"/>
              <a:t> район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ea typeface="+mj-ea"/>
                <a:cs typeface="+mj-cs"/>
              </a:rPr>
              <a:t>на 2015-2017 годы (в тыс.рублях)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graphicFrame>
        <p:nvGraphicFramePr>
          <p:cNvPr id="5" name="Group 555"/>
          <p:cNvGraphicFramePr>
            <a:graphicFrameLocks/>
          </p:cNvGraphicFramePr>
          <p:nvPr/>
        </p:nvGraphicFramePr>
        <p:xfrm>
          <a:off x="214282" y="1061094"/>
          <a:ext cx="8712001" cy="585216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20897"/>
                <a:gridCol w="4338095"/>
                <a:gridCol w="1246897"/>
                <a:gridCol w="1193179"/>
                <a:gridCol w="1412933"/>
              </a:tblGrid>
              <a:tr h="3013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Наименование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2015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2016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2017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</a:tr>
              <a:tr h="5425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Подпрограмма "Развитие объектов благоустройства территорий населенных пунктов  муниципального района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36,2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36,2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36,2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25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Муниципальная программа «Устойчивое развитие сельских территорий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 на 2015-2017 годы"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1 700,0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486,5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200,0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25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Подпрограмма "Территориальное планирование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400,0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25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Подпрограмма "Территориальное планирование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1 300,0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200,0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200,0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23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6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Муниципальная программа «Развитие малого и среднего предпринимательства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 на 2015-2017 годы"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500,0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25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Подпрограмма «Развитие малого и среднего предпринимательства в муниципальном районе Нуримановский район Республики Башкортостан»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500,0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23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7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Муниципальная программа "Совершенствование деятельности органов местного самоуправления муниципального района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  по реализации вопросов местного значения на 2015-2017 годы"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30 209,1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25 385,7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25 344,8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Перечень муниципальных программ муниципального района </a:t>
            </a:r>
            <a:r>
              <a:rPr lang="ru-RU" b="1" dirty="0" err="1" smtClean="0"/>
              <a:t>Нуримановский</a:t>
            </a:r>
            <a:r>
              <a:rPr lang="ru-RU" b="1" dirty="0" smtClean="0"/>
              <a:t> район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ea typeface="+mj-ea"/>
                <a:cs typeface="+mj-cs"/>
              </a:rPr>
              <a:t>на 2015-2017 годы (в тыс.рублях)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87970" y="3260596"/>
            <a:ext cx="184731" cy="76944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endParaRPr lang="ru-RU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Основные параметры консолидированного бюджета муниципального района </a:t>
            </a:r>
            <a:r>
              <a:rPr lang="ru-RU" b="1" dirty="0" err="1" smtClean="0"/>
              <a:t>Нуримановский</a:t>
            </a:r>
            <a:r>
              <a:rPr lang="ru-RU" b="1" dirty="0" smtClean="0"/>
              <a:t> район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ea typeface="+mj-ea"/>
                <a:cs typeface="+mj-cs"/>
              </a:rPr>
              <a:t>на 2015 и плановый период 2016-2017гг. (в млн. руб.)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8" name="Group 63"/>
          <p:cNvGraphicFramePr>
            <a:graphicFrameLocks/>
          </p:cNvGraphicFramePr>
          <p:nvPr/>
        </p:nvGraphicFramePr>
        <p:xfrm>
          <a:off x="285720" y="1285860"/>
          <a:ext cx="8572560" cy="348685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351367"/>
                <a:gridCol w="2135132"/>
                <a:gridCol w="2253660"/>
                <a:gridCol w="1832401"/>
              </a:tblGrid>
              <a:tr h="3481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Показатели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2015 год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2016 год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2017 год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/>
                </a:tc>
              </a:tr>
              <a:tr h="437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Доходы: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407,9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404,7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391,3</a:t>
                      </a:r>
                    </a:p>
                  </a:txBody>
                  <a:tcPr marT="45711" marB="45711" anchor="ctr" horzOverflow="overflow"/>
                </a:tc>
              </a:tr>
              <a:tr h="6429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- налоговые и неналоговые доходы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121,2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130,5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129,1</a:t>
                      </a:r>
                    </a:p>
                  </a:txBody>
                  <a:tcPr marT="45711" marB="45711" anchor="ctr" horzOverflow="overflow"/>
                </a:tc>
              </a:tr>
              <a:tr h="571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- безвозмездные поступления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286,7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274,2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262,2</a:t>
                      </a:r>
                    </a:p>
                  </a:txBody>
                  <a:tcPr marT="45711" marB="45711" anchor="ctr" horzOverflow="overflow"/>
                </a:tc>
              </a:tr>
              <a:tr h="278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Расходы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407,9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404,7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391,3</a:t>
                      </a:r>
                    </a:p>
                  </a:txBody>
                  <a:tcPr marT="45711" marB="45711" anchor="ctr" horzOverflow="overflow"/>
                </a:tc>
              </a:tr>
              <a:tr h="549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Дефицит (-)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T="45711" marB="45711" anchor="ctr" horzOverflow="overflow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graphicFrame>
        <p:nvGraphicFramePr>
          <p:cNvPr id="5" name="Group 555"/>
          <p:cNvGraphicFramePr>
            <a:graphicFrameLocks/>
          </p:cNvGraphicFramePr>
          <p:nvPr/>
        </p:nvGraphicFramePr>
        <p:xfrm>
          <a:off x="214282" y="1047287"/>
          <a:ext cx="8712001" cy="585216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20897"/>
                <a:gridCol w="4338095"/>
                <a:gridCol w="1246897"/>
                <a:gridCol w="1193179"/>
                <a:gridCol w="1412933"/>
              </a:tblGrid>
              <a:tr h="2857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Наименование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2015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2016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2017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</a:tr>
              <a:tr h="404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Подпрограмма «Создание условий для развития, совершенствования и повышения эффективности деятельности органов местного самоуправления в решении вопросов местного значения, исполнения отдельных полномочий, улучшение условий и охраны труда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Башкортостан»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30 209,1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25 385,7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25 344,8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8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Муниципальная программа «Развитие внутреннего и въездного туризма в 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 на 2015-2017 годы"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100,0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63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Подпрограмма "Развитие внутреннего и въездного туризма в 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100,0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199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9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Муниципальная программа «Развитие системы бюджетного учета и  отчетности, системы муниципальных закупок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 на 2015-2017 годы"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16 675,2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15 000,0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15 000,0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5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Подпрограмма «Развитие системы бюджетного  учета и отчетности, системы муниципальных закупок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8 917,6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8 000,0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8 000,0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Подпрограмма "Использование и развитие имущественного комплекса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7 757,6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7 000,0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7 000,0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Перечень муниципальных программ муниципального района </a:t>
            </a:r>
            <a:r>
              <a:rPr lang="ru-RU" b="1" dirty="0" err="1" smtClean="0"/>
              <a:t>Нуримановский</a:t>
            </a:r>
            <a:r>
              <a:rPr lang="ru-RU" b="1" dirty="0" smtClean="0"/>
              <a:t> район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ea typeface="+mj-ea"/>
                <a:cs typeface="+mj-cs"/>
              </a:rPr>
              <a:t>на 2015-2017 годы (в тыс.рублях)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4"/>
            <a:ext cx="9143999" cy="6858000"/>
          </a:xfrm>
          <a:prstGeom prst="rect">
            <a:avLst/>
          </a:prstGeom>
        </p:spPr>
      </p:pic>
      <p:graphicFrame>
        <p:nvGraphicFramePr>
          <p:cNvPr id="5" name="Group 555"/>
          <p:cNvGraphicFramePr>
            <a:graphicFrameLocks/>
          </p:cNvGraphicFramePr>
          <p:nvPr/>
        </p:nvGraphicFramePr>
        <p:xfrm>
          <a:off x="214282" y="1052392"/>
          <a:ext cx="8712002" cy="581868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20897"/>
                <a:gridCol w="4338096"/>
                <a:gridCol w="1246897"/>
                <a:gridCol w="1193179"/>
                <a:gridCol w="1412933"/>
              </a:tblGrid>
              <a:tr h="2857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Наименование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2015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2016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2017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</a:tr>
              <a:tr h="404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10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Муниципальная программа «Социальная поддержка граждан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 на 2015-2017 годы"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31 860,6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30 882,4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30 878,2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Подпрограмма "Университет серебряного возраста в 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100,0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100,0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100,0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63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Подпрограмма "Доступная среда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960,0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199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Подпрограмма "Охрана семьи и детства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30 650,6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30 632,4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30 628,2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5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Подпрограмма "Социальная поддержка населения в муниципальном районе Нуримановский район Республики Башкортостан"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150,0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150,0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150,0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11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Муниципальная программа «Развитие молодежной политики, физической культуры  и спорта в муниципальном районе Нуримановский район Республики Башкортостан на 2015-2017 годы"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2 479,1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2 400,0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2 400,0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Подпрограмма "Гражданско-патриотическое воспитание молодежи в муниципальном районе Нуримановский район Республики Башкортостан"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42,0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42,0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42,0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Подпрограмма "Развитие молодежной политики в муниципальном районе </a:t>
                      </a:r>
                      <a:r>
                        <a:rPr lang="ru-RU" sz="140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</a:rPr>
                        <a:t>1 737,1</a:t>
                      </a:r>
                      <a:endParaRPr lang="ru-RU" sz="1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1 658,0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</a:rPr>
                        <a:t>1 658,0</a:t>
                      </a:r>
                      <a:endParaRPr lang="ru-RU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Перечень муниципальных программ муниципального района </a:t>
            </a:r>
            <a:r>
              <a:rPr lang="ru-RU" b="1" dirty="0" err="1" smtClean="0"/>
              <a:t>Нуримановский</a:t>
            </a:r>
            <a:r>
              <a:rPr lang="ru-RU" b="1" dirty="0" smtClean="0"/>
              <a:t> район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ea typeface="+mj-ea"/>
                <a:cs typeface="+mj-cs"/>
              </a:rPr>
              <a:t>на 2015-2017 годы (в тыс.рублях)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graphicFrame>
        <p:nvGraphicFramePr>
          <p:cNvPr id="5" name="Group 555"/>
          <p:cNvGraphicFramePr>
            <a:graphicFrameLocks/>
          </p:cNvGraphicFramePr>
          <p:nvPr/>
        </p:nvGraphicFramePr>
        <p:xfrm>
          <a:off x="214282" y="1070151"/>
          <a:ext cx="8712002" cy="581868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20897"/>
                <a:gridCol w="4338096"/>
                <a:gridCol w="1246897"/>
                <a:gridCol w="1193179"/>
                <a:gridCol w="1412933"/>
              </a:tblGrid>
              <a:tr h="2857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Наименование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2015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2016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2017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</a:tr>
              <a:tr h="404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Подпрограмма "Развитие физической культуры и спорта в муниципальном районе </a:t>
                      </a:r>
                      <a:r>
                        <a:rPr lang="ru-RU" sz="1400" b="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b="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700,0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700,0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+mn-lt"/>
                        </a:rPr>
                        <a:t>700,0</a:t>
                      </a:r>
                      <a:endParaRPr lang="ru-RU" sz="1400" b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Муниципальная программа «Развитие  образования  в муниципальном районе </a:t>
                      </a:r>
                      <a:r>
                        <a:rPr lang="ru-RU" sz="1400" b="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b="0" dirty="0">
                          <a:latin typeface="+mn-lt"/>
                        </a:rPr>
                        <a:t> район Республики Башкортостан на 2015-2017 годы»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+mn-lt"/>
                        </a:rPr>
                        <a:t>222 008,3</a:t>
                      </a:r>
                      <a:endParaRPr lang="ru-RU" sz="1400" b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221 603,9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+mn-lt"/>
                        </a:rPr>
                        <a:t>207 997,5</a:t>
                      </a:r>
                      <a:endParaRPr lang="ru-RU" sz="1400" b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63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Подпрограмма "Развитие системы дошкольного образования в муниципальном районе </a:t>
                      </a:r>
                      <a:r>
                        <a:rPr lang="ru-RU" sz="1400" b="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b="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+mn-lt"/>
                        </a:rPr>
                        <a:t>42 514,4</a:t>
                      </a:r>
                      <a:endParaRPr lang="ru-RU" sz="1400" b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+mn-lt"/>
                        </a:rPr>
                        <a:t>42 231,9</a:t>
                      </a:r>
                      <a:endParaRPr lang="ru-RU" sz="1400" b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+mn-lt"/>
                        </a:rPr>
                        <a:t>42 231,9</a:t>
                      </a:r>
                      <a:endParaRPr lang="ru-RU" sz="1400" b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199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Подпрограмма "Развитие системы  дополнительного образования в муниципальном районе </a:t>
                      </a:r>
                      <a:r>
                        <a:rPr lang="ru-RU" sz="1400" b="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b="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+mn-lt"/>
                        </a:rPr>
                        <a:t>6 769,3</a:t>
                      </a:r>
                      <a:endParaRPr lang="ru-RU" sz="1400" b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+mn-lt"/>
                        </a:rPr>
                        <a:t>8 000,0</a:t>
                      </a:r>
                      <a:endParaRPr lang="ru-RU" sz="1400" b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8 000,0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5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Подпрограмма "Развитие системы общего образования в муниципальном районе </a:t>
                      </a:r>
                      <a:r>
                        <a:rPr lang="ru-RU" sz="1400" b="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b="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162 825,7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+mn-lt"/>
                        </a:rPr>
                        <a:t>161 956,2</a:t>
                      </a:r>
                      <a:endParaRPr lang="ru-RU" sz="1400" b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+mn-lt"/>
                        </a:rPr>
                        <a:t>148 349,8</a:t>
                      </a:r>
                      <a:endParaRPr lang="ru-RU" sz="1400" b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Подпрограмма "Информатизация, информационно-методическое обеспечение системы образования и  реализация образовательных программ с применением электронного обучения и дистанционных образовательных технологий в муниципальном районе </a:t>
                      </a:r>
                      <a:r>
                        <a:rPr lang="ru-RU" sz="1400" b="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b="0" dirty="0">
                          <a:latin typeface="+mn-lt"/>
                        </a:rPr>
                        <a:t> район Республики Башкортостан"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4 483,1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4 000,0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4 000,0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13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Муниципальная программа «Развитие культуры и искусства в муниципальном районе </a:t>
                      </a:r>
                      <a:r>
                        <a:rPr lang="ru-RU" sz="1400" b="0" dirty="0" err="1">
                          <a:latin typeface="+mn-lt"/>
                        </a:rPr>
                        <a:t>Нуримановский</a:t>
                      </a:r>
                      <a:r>
                        <a:rPr lang="ru-RU" sz="1400" b="0" dirty="0">
                          <a:latin typeface="+mn-lt"/>
                        </a:rPr>
                        <a:t> район Республики Башкортостан на 2015-2017 годы»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24 854,9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22 279,7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+mn-lt"/>
                        </a:rPr>
                        <a:t>22 279,7</a:t>
                      </a:r>
                      <a:endParaRPr lang="ru-RU" sz="1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Перечень муниципальных программ муниципального района </a:t>
            </a:r>
            <a:r>
              <a:rPr lang="ru-RU" b="1" dirty="0" err="1" smtClean="0"/>
              <a:t>Нуримановский</a:t>
            </a:r>
            <a:r>
              <a:rPr lang="ru-RU" b="1" dirty="0" smtClean="0"/>
              <a:t> район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ea typeface="+mj-ea"/>
                <a:cs typeface="+mj-cs"/>
              </a:rPr>
              <a:t>на 2015-2017 годы (в тыс.рублях)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graphicFrame>
        <p:nvGraphicFramePr>
          <p:cNvPr id="5" name="Group 555"/>
          <p:cNvGraphicFramePr>
            <a:graphicFrameLocks/>
          </p:cNvGraphicFramePr>
          <p:nvPr/>
        </p:nvGraphicFramePr>
        <p:xfrm>
          <a:off x="431998" y="928670"/>
          <a:ext cx="8712002" cy="569334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20897"/>
                <a:gridCol w="4338096"/>
                <a:gridCol w="1246897"/>
                <a:gridCol w="1193179"/>
                <a:gridCol w="1412933"/>
              </a:tblGrid>
              <a:tr h="2857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Наименование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2015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2016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2017 г.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</a:tr>
              <a:tr h="404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Подпрограмма "Развитие библиотечного дела в муниципальном районе </a:t>
                      </a:r>
                      <a:r>
                        <a:rPr lang="ru-RU" sz="1300" dirty="0" err="1">
                          <a:latin typeface="+mn-lt"/>
                        </a:rPr>
                        <a:t>Нуримановский</a:t>
                      </a:r>
                      <a:r>
                        <a:rPr lang="ru-RU" sz="13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6 007,</a:t>
                      </a:r>
                      <a:r>
                        <a:rPr lang="en-US" sz="1300" dirty="0">
                          <a:latin typeface="+mn-lt"/>
                        </a:rPr>
                        <a:t>5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5 100,0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5 100,0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Подпрограмма "Развитие культуры и искусства в муниципальном районе </a:t>
                      </a:r>
                      <a:r>
                        <a:rPr lang="ru-RU" sz="1300" dirty="0" err="1">
                          <a:latin typeface="+mn-lt"/>
                        </a:rPr>
                        <a:t>Нуримановский</a:t>
                      </a:r>
                      <a:r>
                        <a:rPr lang="ru-RU" sz="13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14 247,3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12 679,7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12 679,7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63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Подпрограмма "Развитие  дополнительного образования детей в учреждениях культуры муниципального районе </a:t>
                      </a:r>
                      <a:r>
                        <a:rPr lang="ru-RU" sz="1300" dirty="0" err="1">
                          <a:latin typeface="+mn-lt"/>
                        </a:rPr>
                        <a:t>Нуримановский</a:t>
                      </a:r>
                      <a:r>
                        <a:rPr lang="ru-RU" sz="13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4 600,1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4 500,0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4 500,0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199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14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Муниципальная программа «Управление муниципальными  финансами  муниципального  района </a:t>
                      </a:r>
                      <a:r>
                        <a:rPr lang="ru-RU" sz="1300" dirty="0" err="1">
                          <a:latin typeface="+mn-lt"/>
                        </a:rPr>
                        <a:t>Нуримановский</a:t>
                      </a:r>
                      <a:r>
                        <a:rPr lang="ru-RU" sz="1300" dirty="0">
                          <a:latin typeface="+mn-lt"/>
                        </a:rPr>
                        <a:t> район Республики Башкортостан  на  2015-2017 годы»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28 552,2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32 774,9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37 393,6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5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Подпрограмма "Организация и совершенствование бюджетного процесса"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300,0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300,0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300,0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Подпрограмма "Обеспечение публичности бюджета муниципального района </a:t>
                      </a:r>
                      <a:r>
                        <a:rPr lang="ru-RU" sz="1300" dirty="0" err="1">
                          <a:latin typeface="+mn-lt"/>
                        </a:rPr>
                        <a:t>Нуримановский</a:t>
                      </a:r>
                      <a:r>
                        <a:rPr lang="ru-RU" sz="13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282,4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282,4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282,4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Подпрограмма "Повышение финансовой устойчивости местных бюджетов"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22 034,8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latin typeface="+mn-lt"/>
                        </a:rPr>
                        <a:t>26 999,1</a:t>
                      </a:r>
                      <a:endParaRPr lang="ru-RU" sz="1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31 576,9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Подпрограмма "Обеспечение реализации муниципальной программы"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5 935,0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5 193,4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5 234,3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15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Муниципальная программа «Формирование здорового образа жизни и укрепления здоровья населения в муниципальном районе </a:t>
                      </a:r>
                      <a:r>
                        <a:rPr lang="ru-RU" sz="1300" dirty="0" err="1">
                          <a:latin typeface="+mn-lt"/>
                        </a:rPr>
                        <a:t>Нуримановский</a:t>
                      </a:r>
                      <a:r>
                        <a:rPr lang="ru-RU" sz="1300" dirty="0">
                          <a:latin typeface="+mn-lt"/>
                        </a:rPr>
                        <a:t> район Республики Башкортостан на 2015-2017 годы"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+mn-lt"/>
                        </a:rPr>
                        <a:t>150,0</a:t>
                      </a: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Перечень муниципальных программ муниципального района </a:t>
            </a:r>
            <a:r>
              <a:rPr lang="ru-RU" b="1" dirty="0" err="1" smtClean="0"/>
              <a:t>Нуримановский</a:t>
            </a:r>
            <a:r>
              <a:rPr lang="ru-RU" b="1" dirty="0" smtClean="0"/>
              <a:t> район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ea typeface="+mj-ea"/>
                <a:cs typeface="+mj-cs"/>
              </a:rPr>
              <a:t>на 2015-2017 годы (в тыс.рублях)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graphicFrame>
        <p:nvGraphicFramePr>
          <p:cNvPr id="5" name="Group 555"/>
          <p:cNvGraphicFramePr>
            <a:graphicFrameLocks/>
          </p:cNvGraphicFramePr>
          <p:nvPr/>
        </p:nvGraphicFramePr>
        <p:xfrm>
          <a:off x="214282" y="1028696"/>
          <a:ext cx="8712002" cy="374904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20897"/>
                <a:gridCol w="4338096"/>
                <a:gridCol w="1246897"/>
                <a:gridCol w="1193179"/>
                <a:gridCol w="1412933"/>
              </a:tblGrid>
              <a:tr h="2857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№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Наименование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2015 г.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2016 г.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2017 г.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</a:tr>
              <a:tr h="404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</a:rPr>
                        <a:t>Подпрограмма "Противодействие злоупотребления наркотиками и их незаконному обороту в муниципальном районе </a:t>
                      </a:r>
                      <a:r>
                        <a:rPr lang="ru-RU" sz="1600" dirty="0" err="1">
                          <a:latin typeface="+mn-lt"/>
                        </a:rPr>
                        <a:t>Нуримановский</a:t>
                      </a:r>
                      <a:r>
                        <a:rPr lang="ru-RU" sz="16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</a:rPr>
                        <a:t>150,0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6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16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</a:rPr>
                        <a:t>Муниципальная программа «Безопасная жизнь населения в муниципальном районе </a:t>
                      </a:r>
                      <a:r>
                        <a:rPr lang="ru-RU" sz="1600" dirty="0" err="1">
                          <a:latin typeface="+mn-lt"/>
                        </a:rPr>
                        <a:t>Нуримановский</a:t>
                      </a:r>
                      <a:r>
                        <a:rPr lang="ru-RU" sz="1600" dirty="0">
                          <a:latin typeface="+mn-lt"/>
                        </a:rPr>
                        <a:t> район Республики Башкортостан на 2015-2017 годы"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</a:rPr>
                        <a:t>2 000,0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</a:rPr>
                        <a:t>2 000,0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</a:rPr>
                        <a:t>2 000,0</a:t>
                      </a:r>
                      <a:endParaRPr lang="ru-RU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63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</a:rPr>
                        <a:t>Подпрограмма "Снижение рисков и смягчение последствий чрезвычайных ситуаций природного и техногенного характера в муниципальном районе </a:t>
                      </a:r>
                      <a:r>
                        <a:rPr lang="ru-RU" sz="1600" dirty="0" err="1">
                          <a:latin typeface="+mn-lt"/>
                        </a:rPr>
                        <a:t>Нуримановский</a:t>
                      </a:r>
                      <a:r>
                        <a:rPr lang="ru-RU" sz="1600" dirty="0">
                          <a:latin typeface="+mn-lt"/>
                        </a:rPr>
                        <a:t> район Республики Башкортостан"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</a:rPr>
                        <a:t>2 000,0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</a:rPr>
                        <a:t>2 000,0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</a:rPr>
                        <a:t>2 000,0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Перечень муниципальных программ муниципального района </a:t>
            </a:r>
            <a:r>
              <a:rPr lang="ru-RU" b="1" dirty="0" err="1" smtClean="0"/>
              <a:t>Нуримановский</a:t>
            </a:r>
            <a:r>
              <a:rPr lang="ru-RU" b="1" dirty="0" smtClean="0"/>
              <a:t> район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ea typeface="+mj-ea"/>
                <a:cs typeface="+mj-cs"/>
              </a:rPr>
              <a:t>на 2015-2017 годы (в тыс.рублях)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3" y="285728"/>
            <a:ext cx="8715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Объем расходов консолидированного бюджета муниципального района </a:t>
            </a:r>
            <a:r>
              <a:rPr lang="ru-RU" b="1" dirty="0" err="1" smtClean="0"/>
              <a:t>Нуримановский</a:t>
            </a:r>
            <a:r>
              <a:rPr lang="ru-RU" b="1" dirty="0" smtClean="0"/>
              <a:t> район Республики Башкортостан на одного жителя в 2015 году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285861"/>
          <a:ext cx="857256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0"/>
                <a:gridCol w="1428760"/>
              </a:tblGrid>
              <a:tr h="38671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Наименование показателя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Сумма, рублей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2000" dirty="0" smtClean="0"/>
                        <a:t>Объем расходов  местного бюджета в расчете на 1 жителя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r">
                        <a:buNone/>
                      </a:pPr>
                      <a:r>
                        <a:rPr lang="ru-RU" sz="2000" dirty="0" smtClean="0"/>
                        <a:t>19 270,0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2000" baseline="0" dirty="0" smtClean="0"/>
                        <a:t>Объем расходов  местного бюджета на жилищно-коммунальное хозяйство в расчете на 1 жителя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483,0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2000" baseline="0" dirty="0" smtClean="0"/>
                        <a:t>Объем расходов  местного бюджета на образование в расчете на 1 жителя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11 026,0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2000" baseline="0" dirty="0" smtClean="0"/>
                        <a:t>Объем расходов  местного бюджета на культуру и кинематографию в расчете на 1 жителя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1015,0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2000" baseline="0" dirty="0" smtClean="0"/>
                        <a:t>Объем расходов  местного бюджета на социальную политику в расчете на 1 жителя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1 590,0</a:t>
                      </a:r>
                      <a:endParaRPr lang="ru-RU" sz="2000" dirty="0"/>
                    </a:p>
                  </a:txBody>
                  <a:tcPr anchor="ctr"/>
                </a:tc>
              </a:tr>
              <a:tr h="3867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2000" baseline="0" dirty="0" smtClean="0"/>
                        <a:t>Объем расходов  местного бюджета на физическую культуру и спорт в расчете на 1 жителя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34,0</a:t>
                      </a:r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AF2AE-5695-4B67-B1AF-97DB5F9057DD}" type="slidenum">
              <a:rPr lang="ru-RU" smtClean="0"/>
              <a:pPr/>
              <a:t>36</a:t>
            </a:fld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428728" y="1882210"/>
            <a:ext cx="6032421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Спасибо за</a:t>
            </a:r>
          </a:p>
          <a:p>
            <a:pPr algn="ctr"/>
            <a:r>
              <a:rPr lang="ru-RU" sz="9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внимание</a:t>
            </a:r>
            <a:endParaRPr lang="ru-RU" sz="9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87970" y="3260596"/>
            <a:ext cx="184731" cy="76944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endParaRPr lang="ru-RU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Group 63"/>
          <p:cNvGraphicFramePr>
            <a:graphicFrameLocks/>
          </p:cNvGraphicFramePr>
          <p:nvPr/>
        </p:nvGraphicFramePr>
        <p:xfrm>
          <a:off x="285720" y="1285860"/>
          <a:ext cx="8572560" cy="348685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351367"/>
                <a:gridCol w="2135132"/>
                <a:gridCol w="2253660"/>
                <a:gridCol w="1832401"/>
              </a:tblGrid>
              <a:tr h="3481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Показатели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2015 год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2016 год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2017 год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/>
                </a:tc>
              </a:tr>
              <a:tr h="437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Доходы: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375,4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372,0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358,0</a:t>
                      </a:r>
                    </a:p>
                  </a:txBody>
                  <a:tcPr marT="45711" marB="45711" anchor="ctr" horzOverflow="overflow"/>
                </a:tc>
              </a:tr>
              <a:tr h="6429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- налоговые и неналоговые доходы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110,8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119,9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118,2</a:t>
                      </a:r>
                    </a:p>
                  </a:txBody>
                  <a:tcPr marT="45711" marB="45711" anchor="ctr" horzOverflow="overflow"/>
                </a:tc>
              </a:tr>
              <a:tr h="571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- безвозмездные поступления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264,6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252,1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239,8</a:t>
                      </a:r>
                    </a:p>
                  </a:txBody>
                  <a:tcPr marT="45711" marB="45711" anchor="ctr" horzOverflow="overflow"/>
                </a:tc>
              </a:tr>
              <a:tr h="278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Расходы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375,4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372,0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358,0</a:t>
                      </a:r>
                    </a:p>
                  </a:txBody>
                  <a:tcPr marT="45711" marB="45711" anchor="ctr" horzOverflow="overflow"/>
                </a:tc>
              </a:tr>
              <a:tr h="549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Дефицит (-)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T="45711" marB="45711" anchor="ctr" horzOverflow="overflow"/>
                </a:tc>
              </a:tr>
            </a:tbl>
          </a:graphicData>
        </a:graphic>
      </p:graphicFrame>
      <p:sp>
        <p:nvSpPr>
          <p:cNvPr id="9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Основные параметры бюджета муниципального района </a:t>
            </a:r>
            <a:r>
              <a:rPr lang="ru-RU" b="1" dirty="0" err="1" smtClean="0"/>
              <a:t>Нуримановский</a:t>
            </a:r>
            <a:r>
              <a:rPr lang="ru-RU" b="1" dirty="0" smtClean="0"/>
              <a:t> район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ea typeface="+mj-ea"/>
                <a:cs typeface="+mj-cs"/>
              </a:rPr>
              <a:t>на 2015 и плановый период 2016-2017гг. (без бюджетов поселений)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graphicFrame>
        <p:nvGraphicFramePr>
          <p:cNvPr id="5" name="Group 629"/>
          <p:cNvGraphicFramePr>
            <a:graphicFrameLocks/>
          </p:cNvGraphicFramePr>
          <p:nvPr/>
        </p:nvGraphicFramePr>
        <p:xfrm>
          <a:off x="214282" y="857232"/>
          <a:ext cx="8496300" cy="558228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384550"/>
                <a:gridCol w="1295400"/>
                <a:gridCol w="1296988"/>
                <a:gridCol w="1150937"/>
                <a:gridCol w="1368425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Показатели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2014 год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2015 год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2016 год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2017 год</a:t>
                      </a: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Норматив отчислений НДФЛ, всего % в т.ч.: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87,0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87,0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87,0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83,0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- в бюджеты поселений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10,0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- в бюджет муниципального района 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13,0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13,0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13,0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- дополнительный норматив в бюджет муниципального района 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72,0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72,0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72,0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68,0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- контингент поступления НДФЛ, млн.руб.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81,1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Сумма поступлений НДФЛ, млн. руб.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68,9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74,9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80,2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84,1</a:t>
                      </a:r>
                    </a:p>
                  </a:txBody>
                  <a:tcPr anchor="ctr" horzOverflow="overflow"/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Доля в общем объеме налоговых и неналоговых доходов, %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59,0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61,8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61,5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65,1</a:t>
                      </a:r>
                    </a:p>
                  </a:txBody>
                  <a:tcPr anchor="ctr" horzOverflow="overflow"/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Прирост (снижение) к предыдущему году, по нормативу отчислений и контингенту, %/млн.руб.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Х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-12/-72,0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-3/-20,1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-2/-14,4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/>
              <a:t>Изменения в поступлении налога на доходы физических лиц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Структура консолидированного бюджета муниципального района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по доходам на 2015 год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214282" y="1285860"/>
          <a:ext cx="8712000" cy="52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Динамика доходов консолидированного бюджета в сравнении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с утвержденным бюджетом 2014 года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0" y="1285860"/>
          <a:ext cx="4572000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4572000" y="1285860"/>
          <a:ext cx="4572000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785786" y="585789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107,8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46971" y="584575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121,2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8860" y="584575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130,5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90045" y="584575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129,1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71470" y="5857892"/>
            <a:ext cx="947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70C0"/>
                </a:solidFill>
              </a:rPr>
              <a:t>млн.руб.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57818" y="583360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316,1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15074" y="584575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286,7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72330" y="584575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274,2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933515" y="583360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262,2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00562" y="5845750"/>
            <a:ext cx="947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</a:rPr>
              <a:t>млн.руб.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-1500000">
            <a:off x="1447493" y="2677419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 rot="600000">
            <a:off x="3162005" y="2346226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 rot="-1500000">
            <a:off x="2304749" y="2428945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214414" y="2478281"/>
            <a:ext cx="5934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+13,4</a:t>
            </a:r>
            <a:endParaRPr lang="ru-RU" sz="1400" dirty="0"/>
          </a:p>
        </p:txBody>
      </p:sp>
      <p:sp>
        <p:nvSpPr>
          <p:cNvPr id="29" name="Стрелка вправо 28"/>
          <p:cNvSpPr/>
          <p:nvPr/>
        </p:nvSpPr>
        <p:spPr>
          <a:xfrm rot="600000">
            <a:off x="6163613" y="2489102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 rot="600000">
            <a:off x="7798237" y="2774854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 rot="600000">
            <a:off x="6940980" y="2688700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6143636" y="2214554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-29,4</a:t>
            </a:r>
            <a:endParaRPr lang="ru-RU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6858016" y="235743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r>
              <a:rPr lang="en-US" sz="1400" dirty="0" smtClean="0"/>
              <a:t>12,5</a:t>
            </a:r>
            <a:endParaRPr lang="ru-RU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7858148" y="2500306"/>
            <a:ext cx="4219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-12</a:t>
            </a:r>
            <a:endParaRPr lang="ru-RU" sz="1400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7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Сведения по безвозмездным поступлениям в бюджет района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из бюджета Республики Башкортостан в 2015-2017 годах (млн.руб.)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4282" y="1000108"/>
          <a:ext cx="8572560" cy="5214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857520"/>
                <a:gridCol w="1714512"/>
                <a:gridCol w="1714512"/>
                <a:gridCol w="1714512"/>
              </a:tblGrid>
              <a:tr h="104299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№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Наименование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2015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2016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2017</a:t>
                      </a:r>
                      <a:endParaRPr lang="ru-RU" sz="2000" dirty="0"/>
                    </a:p>
                  </a:txBody>
                  <a:tcPr anchor="ctr"/>
                </a:tc>
              </a:tr>
              <a:tr h="104299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Дотации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87,6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73,9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65,3</a:t>
                      </a:r>
                      <a:endParaRPr lang="ru-RU" sz="2000" dirty="0"/>
                    </a:p>
                  </a:txBody>
                  <a:tcPr anchor="ctr"/>
                </a:tc>
              </a:tr>
              <a:tr h="104299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Субвенции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166,7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170,0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166,7</a:t>
                      </a:r>
                      <a:endParaRPr lang="ru-RU" sz="2000" dirty="0"/>
                    </a:p>
                  </a:txBody>
                  <a:tcPr anchor="ctr"/>
                </a:tc>
              </a:tr>
              <a:tr h="104299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Иные межбюджетные трансферты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9,9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7,7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7,9</a:t>
                      </a:r>
                      <a:endParaRPr lang="ru-RU" sz="2000" dirty="0"/>
                    </a:p>
                  </a:txBody>
                  <a:tcPr anchor="ctr"/>
                </a:tc>
              </a:tr>
              <a:tr h="1042995"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Итого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264,2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251,6</a:t>
                      </a:r>
                      <a:endParaRPr lang="ru-RU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239,9</a:t>
                      </a:r>
                      <a:endParaRPr lang="ru-RU" sz="2000" b="1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usiness_ppt_background-1204x9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0" y="285728"/>
            <a:ext cx="9144000" cy="59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Динамика доходов консолидированного бюджета в сравнении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b="1" dirty="0" smtClean="0"/>
              <a:t>с утвержденным бюджетом 2014 года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0" y="1285860"/>
          <a:ext cx="4572000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4572000" y="1285860"/>
          <a:ext cx="4572000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785786" y="585789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107,8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46971" y="584575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121,2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8860" y="584575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130,5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90045" y="584575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129,1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71470" y="5857892"/>
            <a:ext cx="947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70C0"/>
                </a:solidFill>
              </a:rPr>
              <a:t>млн.руб.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57818" y="583360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316,1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15074" y="584575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286,7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72330" y="584575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274,2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933515" y="583360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262,2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00562" y="5845750"/>
            <a:ext cx="947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</a:rPr>
              <a:t>млн.руб.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-1500000">
            <a:off x="1447493" y="2677419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 rot="600000">
            <a:off x="3162005" y="2346226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 rot="-1500000">
            <a:off x="2304749" y="2428945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214414" y="2478281"/>
            <a:ext cx="5934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+13,4</a:t>
            </a:r>
            <a:endParaRPr lang="ru-RU" sz="1400" dirty="0"/>
          </a:p>
        </p:txBody>
      </p:sp>
      <p:sp>
        <p:nvSpPr>
          <p:cNvPr id="29" name="Стрелка вправо 28"/>
          <p:cNvSpPr/>
          <p:nvPr/>
        </p:nvSpPr>
        <p:spPr>
          <a:xfrm rot="600000">
            <a:off x="6163613" y="2489102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 rot="600000">
            <a:off x="7798237" y="2774854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 rot="600000">
            <a:off x="6940980" y="2688700"/>
            <a:ext cx="540000" cy="1800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6143636" y="2214554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-29,4</a:t>
            </a:r>
            <a:endParaRPr lang="ru-RU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6858016" y="235743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r>
              <a:rPr lang="en-US" sz="1400" dirty="0" smtClean="0"/>
              <a:t>12,5</a:t>
            </a:r>
            <a:endParaRPr lang="ru-RU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7858148" y="2500306"/>
            <a:ext cx="4219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-12</a:t>
            </a:r>
            <a:endParaRPr lang="ru-RU" sz="1400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1951</TotalTime>
  <Words>2928</Words>
  <Application>Microsoft Office PowerPoint</Application>
  <PresentationFormat>Экран (4:3)</PresentationFormat>
  <Paragraphs>835</Paragraphs>
  <Slides>36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днс</cp:lastModifiedBy>
  <cp:revision>284</cp:revision>
  <dcterms:created xsi:type="dcterms:W3CDTF">2013-11-18T03:27:46Z</dcterms:created>
  <dcterms:modified xsi:type="dcterms:W3CDTF">2014-12-05T18:45:16Z</dcterms:modified>
</cp:coreProperties>
</file>