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77" r:id="rId4"/>
    <p:sldId id="297" r:id="rId5"/>
    <p:sldId id="278" r:id="rId6"/>
    <p:sldId id="279" r:id="rId7"/>
    <p:sldId id="299" r:id="rId8"/>
    <p:sldId id="293" r:id="rId9"/>
    <p:sldId id="292" r:id="rId10"/>
    <p:sldId id="298" r:id="rId11"/>
    <p:sldId id="280" r:id="rId12"/>
    <p:sldId id="281" r:id="rId13"/>
    <p:sldId id="282" r:id="rId14"/>
    <p:sldId id="283" r:id="rId15"/>
    <p:sldId id="294" r:id="rId16"/>
    <p:sldId id="310" r:id="rId17"/>
    <p:sldId id="307" r:id="rId18"/>
    <p:sldId id="308" r:id="rId19"/>
    <p:sldId id="284" r:id="rId20"/>
    <p:sldId id="285" r:id="rId21"/>
    <p:sldId id="286" r:id="rId22"/>
    <p:sldId id="287" r:id="rId23"/>
    <p:sldId id="300" r:id="rId24"/>
    <p:sldId id="288" r:id="rId25"/>
    <p:sldId id="295" r:id="rId26"/>
    <p:sldId id="301" r:id="rId27"/>
    <p:sldId id="302" r:id="rId28"/>
    <p:sldId id="303" r:id="rId29"/>
    <p:sldId id="296" r:id="rId30"/>
    <p:sldId id="304" r:id="rId31"/>
    <p:sldId id="305" r:id="rId32"/>
    <p:sldId id="306" r:id="rId33"/>
    <p:sldId id="289" r:id="rId34"/>
    <p:sldId id="290" r:id="rId35"/>
    <p:sldId id="291" r:id="rId36"/>
    <p:sldId id="275" r:id="rId37"/>
  </p:sldIdLst>
  <p:sldSz cx="12192000" cy="6858000"/>
  <p:notesSz cx="6858000" cy="9144000"/>
  <p:defaultTextStyle>
    <a:defPPr>
      <a:defRPr lang="ru-RU"/>
    </a:defPPr>
    <a:lvl1pPr marL="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186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704" autoAdjust="0"/>
  </p:normalViewPr>
  <p:slideViewPr>
    <p:cSldViewPr snapToGrid="0">
      <p:cViewPr varScale="1">
        <p:scale>
          <a:sx n="67" d="100"/>
          <a:sy n="67" d="100"/>
        </p:scale>
        <p:origin x="-84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explosion val="10"/>
          <c:dLbls>
            <c:showVal val="1"/>
          </c:dLbls>
          <c:cat>
            <c:strRef>
              <c:f>Лист1!$A$2:$A$12</c:f>
              <c:strCache>
                <c:ptCount val="11"/>
                <c:pt idx="0">
                  <c:v>Байгильдинский</c:v>
                </c:pt>
                <c:pt idx="1">
                  <c:v>Баш-Шидинский</c:v>
                </c:pt>
                <c:pt idx="2">
                  <c:v>Красногорский</c:v>
                </c:pt>
                <c:pt idx="3">
                  <c:v>Красноключевский</c:v>
                </c:pt>
                <c:pt idx="4">
                  <c:v>Никольский</c:v>
                </c:pt>
                <c:pt idx="5">
                  <c:v>Новокулевский</c:v>
                </c:pt>
                <c:pt idx="6">
                  <c:v>Новосубаевский</c:v>
                </c:pt>
                <c:pt idx="7">
                  <c:v>Павловский</c:v>
                </c:pt>
                <c:pt idx="8">
                  <c:v>Первомайский</c:v>
                </c:pt>
                <c:pt idx="9">
                  <c:v>Сарвинский</c:v>
                </c:pt>
                <c:pt idx="10">
                  <c:v>Старобедеевский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102.7</c:v>
                </c:pt>
                <c:pt idx="1">
                  <c:v>106.7</c:v>
                </c:pt>
                <c:pt idx="2">
                  <c:v>103.1</c:v>
                </c:pt>
                <c:pt idx="3">
                  <c:v>119.9</c:v>
                </c:pt>
                <c:pt idx="4">
                  <c:v>119.4</c:v>
                </c:pt>
                <c:pt idx="5">
                  <c:v>107.5</c:v>
                </c:pt>
                <c:pt idx="6">
                  <c:v>103.1</c:v>
                </c:pt>
                <c:pt idx="7">
                  <c:v>105.7</c:v>
                </c:pt>
                <c:pt idx="8">
                  <c:v>136.5</c:v>
                </c:pt>
                <c:pt idx="9">
                  <c:v>91.9</c:v>
                </c:pt>
                <c:pt idx="10">
                  <c:v>108.5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0"/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FFC000"/>
              </a:solidFill>
            </c:spPr>
          </c:dPt>
          <c:dPt>
            <c:idx val="4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5"/>
            <c:spPr>
              <a:solidFill>
                <a:srgbClr val="00B050"/>
              </a:solidFill>
            </c:spPr>
          </c:dPt>
          <c:dPt>
            <c:idx val="6"/>
            <c:spPr>
              <a:solidFill>
                <a:srgbClr val="00B0F0"/>
              </a:solidFill>
            </c:spPr>
          </c:dPt>
          <c:dPt>
            <c:idx val="7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18463763376731437"/>
                  <c:y val="-8.324682347361915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270311,7</a:t>
                    </a:r>
                    <a:r>
                      <a:rPr lang="ru-RU" dirty="0" smtClean="0"/>
                      <a:t> </a:t>
                    </a:r>
                    <a:r>
                      <a:rPr lang="ru-RU" baseline="0" dirty="0" smtClean="0"/>
                      <a:t> (55,6%)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40414,4</a:t>
                    </a:r>
                    <a:r>
                      <a:rPr lang="ru-RU" smtClean="0"/>
                      <a:t> (8,3%)</a:t>
                    </a:r>
                    <a:endParaRPr lang="en-US"/>
                  </a:p>
                </c:rich>
              </c:tx>
              <c:dLblPos val="inEnd"/>
              <c:showVal val="1"/>
            </c:dLbl>
            <c:dLbl>
              <c:idx val="2"/>
              <c:layout>
                <c:manualLayout>
                  <c:x val="-3.7269889227372954E-4"/>
                  <c:y val="-6.3947473815706535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23463,5</a:t>
                    </a:r>
                    <a:r>
                      <a:rPr lang="ru-RU" dirty="0" smtClean="0"/>
                      <a:t> (6,4%)</a:t>
                    </a:r>
                    <a:endParaRPr lang="en-US" dirty="0"/>
                  </a:p>
                </c:rich>
              </c:tx>
              <c:spPr>
                <a:solidFill>
                  <a:srgbClr val="92D050"/>
                </a:solidFill>
              </c:spPr>
              <c:dLblPos val="bestFit"/>
              <c:showVal val="1"/>
            </c:dLbl>
            <c:dLbl>
              <c:idx val="3"/>
              <c:layout>
                <c:manualLayout>
                  <c:x val="-5.9625862760188907E-3"/>
                  <c:y val="-0.10029751921530979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28907,4</a:t>
                    </a:r>
                    <a:r>
                      <a:rPr lang="ru-RU" dirty="0" smtClean="0"/>
                      <a:t>(5,9%)</a:t>
                    </a:r>
                    <a:endParaRPr lang="en-US" dirty="0"/>
                  </a:p>
                </c:rich>
              </c:tx>
              <c:spPr>
                <a:solidFill>
                  <a:srgbClr val="FFC000"/>
                </a:solidFill>
              </c:spPr>
              <c:dLblPos val="bestFit"/>
              <c:showVal val="1"/>
            </c:dLbl>
            <c:dLbl>
              <c:idx val="4"/>
              <c:layout>
                <c:manualLayout>
                  <c:x val="1.077658052342341E-2"/>
                  <c:y val="-6.1658155445928203E-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21399,8</a:t>
                    </a:r>
                    <a:r>
                      <a:rPr lang="ru-RU" dirty="0" smtClean="0"/>
                      <a:t> (4,4%)</a:t>
                    </a:r>
                    <a:endParaRPr lang="en-US" dirty="0"/>
                  </a:p>
                </c:rich>
              </c:tx>
              <c:spPr>
                <a:solidFill>
                  <a:schemeClr val="accent5">
                    <a:lumMod val="60000"/>
                    <a:lumOff val="40000"/>
                  </a:schemeClr>
                </a:solidFill>
              </c:spPr>
              <c:dLblPos val="bestFit"/>
              <c:showVal val="1"/>
            </c:dLbl>
            <c:dLbl>
              <c:idx val="5"/>
              <c:layout>
                <c:manualLayout>
                  <c:x val="-3.1455905707974941E-3"/>
                  <c:y val="-1.7803801421557009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18013,4</a:t>
                    </a:r>
                    <a:r>
                      <a:rPr lang="ru-RU" dirty="0" smtClean="0"/>
                      <a:t> (3,7%)</a:t>
                    </a:r>
                    <a:endParaRPr lang="en-US" dirty="0"/>
                  </a:p>
                </c:rich>
              </c:tx>
              <c:spPr>
                <a:solidFill>
                  <a:srgbClr val="00B050"/>
                </a:solidFill>
              </c:spPr>
              <c:dLblPos val="bestFit"/>
              <c:showVal val="1"/>
            </c:dLbl>
            <c:dLbl>
              <c:idx val="6"/>
              <c:layout>
                <c:manualLayout>
                  <c:x val="-3.1641659153751243E-3"/>
                  <c:y val="-4.943514363046457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7879,9</a:t>
                    </a:r>
                    <a:r>
                      <a:rPr lang="ru-RU" dirty="0" smtClean="0"/>
                      <a:t> (1,6%)</a:t>
                    </a:r>
                    <a:endParaRPr lang="en-US" dirty="0"/>
                  </a:p>
                </c:rich>
              </c:tx>
              <c:spPr>
                <a:solidFill>
                  <a:srgbClr val="00B0F0"/>
                </a:solidFill>
              </c:spPr>
              <c:dLblPos val="bestFit"/>
              <c:showVal val="1"/>
            </c:dLbl>
            <c:dLbl>
              <c:idx val="7"/>
              <c:layout>
                <c:manualLayout>
                  <c:x val="6.7635114275122504E-2"/>
                  <c:y val="-1.644687378910294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76072,7</a:t>
                    </a:r>
                    <a:r>
                      <a:rPr lang="ru-RU" dirty="0" smtClean="0"/>
                      <a:t> (15,6%)</a:t>
                    </a:r>
                    <a:endParaRPr lang="en-US" dirty="0"/>
                  </a:p>
                </c:rich>
              </c:tx>
              <c:spPr>
                <a:solidFill>
                  <a:schemeClr val="accent2">
                    <a:lumMod val="60000"/>
                    <a:lumOff val="40000"/>
                  </a:schemeClr>
                </a:solidFill>
              </c:spPr>
              <c:dLblPos val="bestFit"/>
              <c:showVal val="1"/>
            </c:dLbl>
            <c:dLblPos val="inEnd"/>
            <c:showVal val="1"/>
          </c:dLbls>
          <c:cat>
            <c:strRef>
              <c:f>Лист1!$A$2:$A$9</c:f>
              <c:strCache>
                <c:ptCount val="8"/>
                <c:pt idx="0">
                  <c:v>Заработная плата с начислениями</c:v>
                </c:pt>
                <c:pt idx="1">
                  <c:v>приобретение основных средств</c:v>
                </c:pt>
                <c:pt idx="2">
                  <c:v>содержание имущества</c:v>
                </c:pt>
                <c:pt idx="3">
                  <c:v>социальное обеспечение</c:v>
                </c:pt>
                <c:pt idx="4">
                  <c:v>продукты питания</c:v>
                </c:pt>
                <c:pt idx="5">
                  <c:v>Коммунальные услуги</c:v>
                </c:pt>
                <c:pt idx="6">
                  <c:v>уплата налогов</c:v>
                </c:pt>
                <c:pt idx="7">
                  <c:v>Прочие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270311.7</c:v>
                </c:pt>
                <c:pt idx="1">
                  <c:v>40414.400000000001</c:v>
                </c:pt>
                <c:pt idx="2">
                  <c:v>23463.5</c:v>
                </c:pt>
                <c:pt idx="3">
                  <c:v>28907.4</c:v>
                </c:pt>
                <c:pt idx="4">
                  <c:v>21399.8</c:v>
                </c:pt>
                <c:pt idx="5">
                  <c:v>18013.400000000001</c:v>
                </c:pt>
                <c:pt idx="6">
                  <c:v>7879.9</c:v>
                </c:pt>
                <c:pt idx="7">
                  <c:v>76072.7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Lbls>
            <c:showVal val="1"/>
          </c:dLbls>
          <c:cat>
            <c:strRef>
              <c:f>Лист1!$A$2:$A$9</c:f>
              <c:strCache>
                <c:ptCount val="8"/>
                <c:pt idx="0">
                  <c:v>Заработная плата с начислениями</c:v>
                </c:pt>
                <c:pt idx="1">
                  <c:v>приобретение основных средств</c:v>
                </c:pt>
                <c:pt idx="2">
                  <c:v>содержание имущества</c:v>
                </c:pt>
                <c:pt idx="3">
                  <c:v>социальное обеспечение</c:v>
                </c:pt>
                <c:pt idx="4">
                  <c:v>продукты питания</c:v>
                </c:pt>
                <c:pt idx="5">
                  <c:v>Коммунальные услуги</c:v>
                </c:pt>
                <c:pt idx="6">
                  <c:v>уплата налогов</c:v>
                </c:pt>
                <c:pt idx="7">
                  <c:v>Прочие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55.6</c:v>
                </c:pt>
                <c:pt idx="1">
                  <c:v>8.3000000000000007</c:v>
                </c:pt>
                <c:pt idx="2">
                  <c:v>6.4</c:v>
                </c:pt>
                <c:pt idx="3">
                  <c:v>5.9</c:v>
                </c:pt>
                <c:pt idx="4">
                  <c:v>4.4000000000000004</c:v>
                </c:pt>
                <c:pt idx="5">
                  <c:v>3.7</c:v>
                </c:pt>
                <c:pt idx="6">
                  <c:v>1.6</c:v>
                </c:pt>
                <c:pt idx="7">
                  <c:v>15.6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0.10024825401694309"/>
          <c:y val="0.61493057764488857"/>
          <c:w val="0.73090126777223408"/>
          <c:h val="0.3850694223551117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3200" dirty="0"/>
              <a:t>Всего: 27 406,0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Всего: 27 406,0</c:v>
                </c:pt>
              </c:strCache>
            </c:strRef>
          </c:tx>
          <c:explosion val="25"/>
          <c:dPt>
            <c:idx val="0"/>
            <c:spPr>
              <a:gradFill>
                <a:gsLst>
                  <a:gs pos="0">
                    <a:srgbClr val="FFFF00"/>
                  </a:gs>
                  <a:gs pos="0">
                    <a:srgbClr val="FFFF00"/>
                  </a:gs>
                  <a:gs pos="25000">
                    <a:srgbClr val="FFFF00"/>
                  </a:gs>
                  <a:gs pos="50000">
                    <a:srgbClr val="FFFF00"/>
                  </a:gs>
                  <a:gs pos="75000">
                    <a:srgbClr val="FF0000"/>
                  </a:gs>
                  <a:gs pos="100000">
                    <a:srgbClr val="3366FF"/>
                  </a:gs>
                </a:gsLst>
                <a:lin ang="2700000" scaled="0"/>
              </a:gradFill>
            </c:spPr>
          </c:dPt>
          <c:dPt>
            <c:idx val="1"/>
            <c:spPr>
              <a:gradFill>
                <a:gsLst>
                  <a:gs pos="0">
                    <a:srgbClr val="FF0000"/>
                  </a:gs>
                  <a:gs pos="25000">
                    <a:srgbClr val="FF0000"/>
                  </a:gs>
                  <a:gs pos="50000">
                    <a:srgbClr val="C00000"/>
                  </a:gs>
                  <a:gs pos="75000">
                    <a:srgbClr val="FF0000"/>
                  </a:gs>
                  <a:gs pos="100000">
                    <a:srgbClr val="FF0000"/>
                  </a:gs>
                </a:gsLst>
                <a:lin ang="2700000" scaled="0"/>
              </a:gradFill>
            </c:spPr>
          </c:dPt>
          <c:dPt>
            <c:idx val="2"/>
            <c:spPr>
              <a:gradFill>
                <a:gsLst>
                  <a:gs pos="2000">
                    <a:srgbClr val="70AD47"/>
                  </a:gs>
                  <a:gs pos="25000">
                    <a:srgbClr val="70AD47"/>
                  </a:gs>
                  <a:gs pos="50000">
                    <a:schemeClr val="accent6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2700000" scaled="0"/>
              </a:gradFill>
            </c:spPr>
          </c:dPt>
          <c:dLbls>
            <c:dLbl>
              <c:idx val="0"/>
              <c:layout>
                <c:manualLayout>
                  <c:x val="2.2845952024100381E-2"/>
                  <c:y val="-4.4802867383512543E-3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/>
                      <a:t>3 183,4</a:t>
                    </a:r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800" dirty="0"/>
                      <a:t>20 154,6</a:t>
                    </a:r>
                  </a:p>
                </c:rich>
              </c:tx>
              <c:dLblPos val="ctr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800" dirty="0"/>
                      <a:t>4 020,0</a:t>
                    </a:r>
                  </a:p>
                </c:rich>
              </c:tx>
              <c:dLblPos val="ctr"/>
              <c:showVal val="1"/>
            </c:dLbl>
            <c:dLblPos val="ctr"/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3183.4</c:v>
                </c:pt>
                <c:pt idx="1">
                  <c:v>20154.599999999969</c:v>
                </c:pt>
                <c:pt idx="2">
                  <c:v>4020</c:v>
                </c:pt>
              </c:numCache>
            </c:numRef>
          </c:val>
        </c:ser>
      </c:pie3DChart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4.6874999999999738E-3"/>
                  <c:y val="0.28593748241034189"/>
                </c:manualLayout>
              </c:layout>
              <c:showVal val="1"/>
            </c:dLbl>
            <c:dLbl>
              <c:idx val="1"/>
              <c:layout>
                <c:manualLayout>
                  <c:x val="3.1250000000000054E-3"/>
                  <c:y val="0.23906248529389279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2013 год</c:v>
                </c:pt>
                <c:pt idx="1">
                  <c:v>2014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406.2</c:v>
                </c:pt>
                <c:pt idx="1">
                  <c:v>380.1</c:v>
                </c:pt>
              </c:numCache>
            </c:numRef>
          </c:val>
        </c:ser>
        <c:dLbls>
          <c:showVal val="1"/>
        </c:dLbls>
        <c:shape val="box"/>
        <c:axId val="90839680"/>
        <c:axId val="90849664"/>
        <c:axId val="0"/>
      </c:bar3DChart>
      <c:catAx>
        <c:axId val="90839680"/>
        <c:scaling>
          <c:orientation val="minMax"/>
        </c:scaling>
        <c:axPos val="b"/>
        <c:tickLblPos val="nextTo"/>
        <c:crossAx val="90849664"/>
        <c:crosses val="autoZero"/>
        <c:auto val="1"/>
        <c:lblAlgn val="ctr"/>
        <c:lblOffset val="100"/>
      </c:catAx>
      <c:valAx>
        <c:axId val="90849664"/>
        <c:scaling>
          <c:orientation val="minMax"/>
          <c:min val="50"/>
        </c:scaling>
        <c:delete val="1"/>
        <c:axPos val="l"/>
        <c:numFmt formatCode="General" sourceLinked="1"/>
        <c:tickLblPos val="none"/>
        <c:crossAx val="908396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explosion val="5"/>
          <c:dLbls>
            <c:dLbl>
              <c:idx val="0"/>
              <c:layout>
                <c:manualLayout>
                  <c:x val="-0.21914862204724411"/>
                  <c:y val="-9.502479098445552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57,9%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2498508709138633E-2"/>
                  <c:y val="-0.236694535405933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</a:t>
                    </a:r>
                    <a:r>
                      <a:rPr lang="ru-RU" dirty="0" smtClean="0"/>
                      <a:t>6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7.0129444046766881E-2"/>
                  <c:y val="2.230580395509857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2.6076612582518102E-2"/>
                  <c:y val="-4.387894066470688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5,4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1.8948242265171399E-2"/>
                  <c:y val="-4.305037087312746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4,5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2.2620794559770944E-2"/>
                  <c:y val="-1.640744478772306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4,3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4.2397200349956275E-2"/>
                  <c:y val="3.46463813977267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10,5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Лист1!$A$2:$A$8</c:f>
              <c:strCache>
                <c:ptCount val="7"/>
                <c:pt idx="0">
                  <c:v>НДФЛ -74,3 млн.рублей</c:v>
                </c:pt>
                <c:pt idx="1">
                  <c:v>Доходы от продажи зем.участков -14,6 млн. рублей</c:v>
                </c:pt>
                <c:pt idx="2">
                  <c:v>ЕНВД -7,6 млн. рублей</c:v>
                </c:pt>
                <c:pt idx="3">
                  <c:v>Упрощенная система налогооблажения - 7 млн. руб.</c:v>
                </c:pt>
                <c:pt idx="4">
                  <c:v>Акцизы -5,8 млн. руб.</c:v>
                </c:pt>
                <c:pt idx="5">
                  <c:v>Земельный налог - 5,6 млн. руб.</c:v>
                </c:pt>
                <c:pt idx="6">
                  <c:v>Остальные -13,4 млн.руб.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57.9</c:v>
                </c:pt>
                <c:pt idx="1">
                  <c:v>11.4</c:v>
                </c:pt>
                <c:pt idx="2">
                  <c:v>6</c:v>
                </c:pt>
                <c:pt idx="3">
                  <c:v>5.4</c:v>
                </c:pt>
                <c:pt idx="4">
                  <c:v>4.5</c:v>
                </c:pt>
                <c:pt idx="5">
                  <c:v>4.3</c:v>
                </c:pt>
                <c:pt idx="6">
                  <c:v>10.5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5"/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chemeClr val="accent4"/>
              </a:solidFill>
            </c:spPr>
          </c:dPt>
          <c:dPt>
            <c:idx val="3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0.22637166061905653"/>
                  <c:y val="-2.554639329739926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 </a:t>
                    </a:r>
                    <a:r>
                      <a:rPr lang="en-US" dirty="0" smtClean="0"/>
                      <a:t>975,0</a:t>
                    </a:r>
                    <a:r>
                      <a:rPr lang="ru-RU" dirty="0" smtClean="0"/>
                      <a:t> (48,7%)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 </a:t>
                    </a:r>
                    <a:r>
                      <a:rPr lang="en-US" smtClean="0"/>
                      <a:t>126,0</a:t>
                    </a:r>
                    <a:r>
                      <a:rPr lang="ru-RU" smtClean="0"/>
                      <a:t> (27,7%)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581,0</a:t>
                    </a:r>
                    <a:r>
                      <a:rPr lang="ru-RU" smtClean="0"/>
                      <a:t> (14,3%)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376,0</a:t>
                    </a:r>
                    <a:r>
                      <a:rPr lang="ru-RU" smtClean="0"/>
                      <a:t> (9,3%)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Земельный налог</c:v>
                </c:pt>
                <c:pt idx="1">
                  <c:v>Налог на имущество физических лиц</c:v>
                </c:pt>
                <c:pt idx="2">
                  <c:v>ЕНВД</c:v>
                </c:pt>
                <c:pt idx="3">
                  <c:v>Другие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1975</c:v>
                </c:pt>
                <c:pt idx="1">
                  <c:v>1126</c:v>
                </c:pt>
                <c:pt idx="2">
                  <c:v>581</c:v>
                </c:pt>
                <c:pt idx="3">
                  <c:v>376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млн.руб.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4.6874999999999729E-3"/>
                  <c:y val="0.28593748241034189"/>
                </c:manualLayout>
              </c:layout>
              <c:showVal val="1"/>
            </c:dLbl>
            <c:dLbl>
              <c:idx val="1"/>
              <c:layout>
                <c:manualLayout>
                  <c:x val="3.1250000000000049E-3"/>
                  <c:y val="0.23906248529389276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2013 год</c:v>
                </c:pt>
                <c:pt idx="1">
                  <c:v>2014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406.2</c:v>
                </c:pt>
                <c:pt idx="1">
                  <c:v>380.1</c:v>
                </c:pt>
              </c:numCache>
            </c:numRef>
          </c:val>
        </c:ser>
        <c:dLbls>
          <c:showVal val="1"/>
        </c:dLbls>
        <c:shape val="box"/>
        <c:axId val="92404736"/>
        <c:axId val="92404352"/>
        <c:axId val="0"/>
      </c:bar3DChart>
      <c:catAx>
        <c:axId val="92404736"/>
        <c:scaling>
          <c:orientation val="minMax"/>
        </c:scaling>
        <c:axPos val="b"/>
        <c:tickLblPos val="nextTo"/>
        <c:crossAx val="92404352"/>
        <c:crosses val="autoZero"/>
        <c:auto val="1"/>
        <c:lblAlgn val="ctr"/>
        <c:lblOffset val="100"/>
      </c:catAx>
      <c:valAx>
        <c:axId val="92404352"/>
        <c:scaling>
          <c:orientation val="minMax"/>
          <c:min val="50"/>
        </c:scaling>
        <c:delete val="1"/>
        <c:axPos val="l"/>
        <c:numFmt formatCode="General" sourceLinked="1"/>
        <c:tickLblPos val="none"/>
        <c:crossAx val="9240473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36332589358521294"/>
          <c:y val="0"/>
        </c:manualLayout>
      </c:layout>
      <c:overlay val="1"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1224322911621406E-2"/>
          <c:y val="9.8009031615528402E-2"/>
          <c:w val="0.9542043263962886"/>
          <c:h val="0.645308442099123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Всего: 380,1</c:v>
                </c:pt>
              </c:strCache>
            </c:strRef>
          </c:tx>
          <c:explosion val="5"/>
          <c:dPt>
            <c:idx val="0"/>
            <c:spPr>
              <a:gradFill>
                <a:gsLst>
                  <a:gs pos="0">
                    <a:srgbClr val="5B9BD5">
                      <a:lumMod val="75000"/>
                    </a:srgbClr>
                  </a:gs>
                  <a:gs pos="100000">
                    <a:srgbClr val="0070C0"/>
                  </a:gs>
                  <a:gs pos="100000">
                    <a:srgbClr val="5B9BD5">
                      <a:lumMod val="45000"/>
                      <a:lumOff val="55000"/>
                    </a:srgbClr>
                  </a:gs>
                  <a:gs pos="100000">
                    <a:srgbClr val="002060"/>
                  </a:gs>
                </a:gsLst>
                <a:lin ang="5400000" scaled="1"/>
              </a:gradFill>
            </c:spPr>
          </c:dPt>
          <c:dPt>
            <c:idx val="1"/>
            <c:spPr>
              <a:gradFill>
                <a:gsLst>
                  <a:gs pos="0">
                    <a:srgbClr val="FFFF00"/>
                  </a:gs>
                  <a:gs pos="100000">
                    <a:srgbClr val="FFFF00"/>
                  </a:gs>
                  <a:gs pos="100000">
                    <a:srgbClr val="5B9BD5">
                      <a:lumMod val="45000"/>
                      <a:lumOff val="55000"/>
                    </a:srgbClr>
                  </a:gs>
                  <a:gs pos="100000">
                    <a:srgbClr val="FFFF00"/>
                  </a:gs>
                </a:gsLst>
                <a:lin ang="5400000" scaled="1"/>
              </a:gradFill>
            </c:spPr>
          </c:dPt>
          <c:dPt>
            <c:idx val="2"/>
            <c:spPr>
              <a:gradFill>
                <a:gsLst>
                  <a:gs pos="0">
                    <a:srgbClr val="FF0000"/>
                  </a:gs>
                  <a:gs pos="100000">
                    <a:srgbClr val="FF0000"/>
                  </a:gs>
                  <a:gs pos="100000">
                    <a:srgbClr val="5B9BD5">
                      <a:lumMod val="45000"/>
                      <a:lumOff val="55000"/>
                    </a:srgbClr>
                  </a:gs>
                  <a:gs pos="100000">
                    <a:srgbClr val="FFFF00"/>
                  </a:gs>
                </a:gsLst>
                <a:lin ang="5400000" scaled="1"/>
              </a:gra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Субвенции- </a:t>
                    </a:r>
                    <a:r>
                      <a:rPr lang="en-US" smtClean="0"/>
                      <a:t>164,75</a:t>
                    </a:r>
                    <a:endParaRPr lang="en-US"/>
                  </a:p>
                </c:rich>
              </c:tx>
              <c:dLblPos val="inEnd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Дотации</a:t>
                    </a:r>
                    <a:r>
                      <a:rPr lang="ru-RU" baseline="0" smtClean="0"/>
                      <a:t> -</a:t>
                    </a:r>
                    <a:r>
                      <a:rPr lang="en-US" smtClean="0"/>
                      <a:t>102,86</a:t>
                    </a:r>
                    <a:endParaRPr lang="en-US"/>
                  </a:p>
                </c:rich>
              </c:tx>
              <c:dLblPos val="inEnd"/>
              <c:showVal val="1"/>
            </c:dLbl>
            <c:dLbl>
              <c:idx val="2"/>
              <c:layout>
                <c:manualLayout>
                  <c:x val="6.6506168729684706E-2"/>
                  <c:y val="9.113865130149332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Субсидии - </a:t>
                    </a:r>
                    <a:r>
                      <a:rPr lang="en-US" dirty="0" smtClean="0"/>
                      <a:t>105,7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3"/>
              <c:layout>
                <c:manualLayout>
                  <c:x val="2.1473647081230618E-2"/>
                  <c:y val="4.7399125432876617E-2"/>
                </c:manualLayout>
              </c:layout>
              <c:dLblPos val="bestFit"/>
              <c:showVal val="1"/>
            </c:dLbl>
            <c:dLblPos val="inEnd"/>
            <c:showVal val="1"/>
          </c:dLbls>
          <c:cat>
            <c:strRef>
              <c:f>Лист1!$A$2:$A$5</c:f>
              <c:strCache>
                <c:ptCount val="4"/>
                <c:pt idx="0">
                  <c:v>Субвенции</c:v>
                </c:pt>
                <c:pt idx="1">
                  <c:v>Дотации</c:v>
                </c:pt>
                <c:pt idx="2">
                  <c:v>Субсидии</c:v>
                </c:pt>
                <c:pt idx="3">
                  <c:v>Прочие безвозмездные поступления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164.75</c:v>
                </c:pt>
                <c:pt idx="1">
                  <c:v>102.86</c:v>
                </c:pt>
                <c:pt idx="2">
                  <c:v>105.7</c:v>
                </c:pt>
                <c:pt idx="3">
                  <c:v>6.79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spPr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c:spPr>
          <c:dLbls>
            <c:dLbl>
              <c:idx val="0"/>
              <c:layout>
                <c:manualLayout>
                  <c:x val="-1.263720446728163E-3"/>
                  <c:y val="0.22031248644731313"/>
                </c:manualLayout>
              </c:layout>
              <c:showVal val="1"/>
            </c:dLbl>
            <c:dLbl>
              <c:idx val="1"/>
              <c:layout>
                <c:manualLayout>
                  <c:x val="1.263720446728163E-3"/>
                  <c:y val="0.20859373716820057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520.79999999999995</c:v>
                </c:pt>
                <c:pt idx="1">
                  <c:v>518.5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Районный бюджет</c:v>
                </c:pt>
              </c:strCache>
            </c:strRef>
          </c:tx>
          <c:spPr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c:spPr>
          <c:dLbls>
            <c:dLbl>
              <c:idx val="0"/>
              <c:layout>
                <c:manualLayout>
                  <c:x val="-2.5274408934563282E-3"/>
                  <c:y val="0.13359374178188121"/>
                </c:manualLayout>
              </c:layout>
              <c:showVal val="1"/>
            </c:dLbl>
            <c:dLbl>
              <c:idx val="1"/>
              <c:layout>
                <c:manualLayout>
                  <c:x val="6.3186022336408259E-3"/>
                  <c:y val="0.13828124149352627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488.7</c:v>
                </c:pt>
                <c:pt idx="1">
                  <c:v>486.5</c:v>
                </c:pt>
              </c:numCache>
            </c:numRef>
          </c:val>
        </c:ser>
        <c:dLbls>
          <c:showVal val="1"/>
        </c:dLbls>
        <c:shape val="box"/>
        <c:axId val="99128832"/>
        <c:axId val="99130368"/>
        <c:axId val="0"/>
      </c:bar3DChart>
      <c:catAx>
        <c:axId val="99128832"/>
        <c:scaling>
          <c:orientation val="minMax"/>
        </c:scaling>
        <c:axPos val="b"/>
        <c:tickLblPos val="nextTo"/>
        <c:crossAx val="99130368"/>
        <c:crosses val="autoZero"/>
        <c:auto val="1"/>
        <c:lblAlgn val="ctr"/>
        <c:lblOffset val="100"/>
      </c:catAx>
      <c:valAx>
        <c:axId val="99130368"/>
        <c:scaling>
          <c:orientation val="minMax"/>
          <c:min val="350"/>
        </c:scaling>
        <c:delete val="1"/>
        <c:axPos val="l"/>
        <c:numFmt formatCode="General" sourceLinked="1"/>
        <c:tickLblPos val="none"/>
        <c:crossAx val="99128832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 расходы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-1.263720446728163E-3"/>
                  <c:y val="0.22031248644731308"/>
                </c:manualLayout>
              </c:layout>
              <c:showVal val="1"/>
            </c:dLbl>
            <c:dLbl>
              <c:idx val="1"/>
              <c:layout>
                <c:manualLayout>
                  <c:x val="1.263720446728163E-3"/>
                  <c:y val="0.20859373716820054"/>
                </c:manualLayout>
              </c:layout>
              <c:showVal val="1"/>
            </c:dLbl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495.7</c:v>
                </c:pt>
                <c:pt idx="1">
                  <c:v>486.5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Социально-значимые</c:v>
                </c:pt>
              </c:strCache>
            </c:strRef>
          </c:tx>
          <c:spPr>
            <a:solidFill>
              <a:srgbClr val="FFFF00"/>
            </a:solidFill>
          </c:spPr>
          <c:invertIfNegative val="1"/>
          <c:dLbls>
            <c:dLbl>
              <c:idx val="0"/>
              <c:layout>
                <c:manualLayout>
                  <c:x val="-2.5274408934563282E-3"/>
                  <c:y val="0.13359374178188121"/>
                </c:manualLayout>
              </c:layout>
              <c:showVal val="1"/>
            </c:dLbl>
            <c:dLbl>
              <c:idx val="1"/>
              <c:layout>
                <c:manualLayout>
                  <c:x val="6.3186022336408241E-3"/>
                  <c:y val="0.13828124149352625"/>
                </c:manualLayout>
              </c:layout>
              <c:showVal val="1"/>
            </c:dLbl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Лист1!$C$2:$C$3</c:f>
              <c:numCache>
                <c:formatCode>0.0</c:formatCode>
                <c:ptCount val="2"/>
                <c:pt idx="0">
                  <c:v>344</c:v>
                </c:pt>
                <c:pt idx="1">
                  <c:v>345.3</c:v>
                </c:pt>
              </c:numCache>
            </c:numRef>
          </c:val>
        </c:ser>
        <c:dLbls>
          <c:showVal val="1"/>
        </c:dLbls>
        <c:shape val="box"/>
        <c:axId val="105890176"/>
        <c:axId val="105891712"/>
        <c:axId val="0"/>
      </c:bar3DChart>
      <c:catAx>
        <c:axId val="105890176"/>
        <c:scaling>
          <c:orientation val="minMax"/>
        </c:scaling>
        <c:axPos val="b"/>
        <c:numFmt formatCode="General" sourceLinked="1"/>
        <c:tickLblPos val="nextTo"/>
        <c:crossAx val="105891712"/>
        <c:crosses val="autoZero"/>
        <c:auto val="1"/>
        <c:lblAlgn val="ctr"/>
        <c:lblOffset val="100"/>
      </c:catAx>
      <c:valAx>
        <c:axId val="105891712"/>
        <c:scaling>
          <c:orientation val="minMax"/>
          <c:min val="0"/>
        </c:scaling>
        <c:delete val="1"/>
        <c:axPos val="l"/>
        <c:numFmt formatCode="0.0" sourceLinked="1"/>
        <c:tickLblPos val="none"/>
        <c:crossAx val="105890176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0"/>
          <c:dPt>
            <c:idx val="2"/>
            <c:spPr>
              <a:solidFill>
                <a:srgbClr val="92D050"/>
              </a:solidFill>
            </c:spPr>
          </c:dPt>
          <c:dPt>
            <c:idx val="6"/>
            <c:spPr>
              <a:solidFill>
                <a:srgbClr val="FFFF00"/>
              </a:solidFill>
            </c:spPr>
          </c:dPt>
          <c:cat>
            <c:strRef>
              <c:f>Лист1!$A$2:$A$8</c:f>
              <c:strCache>
                <c:ptCount val="7"/>
                <c:pt idx="0">
                  <c:v>Образование</c:v>
                </c:pt>
                <c:pt idx="1">
                  <c:v>Национальная экономика</c:v>
                </c:pt>
                <c:pt idx="2">
                  <c:v>Общегосударственные вопросы</c:v>
                </c:pt>
                <c:pt idx="3">
                  <c:v>Культура</c:v>
                </c:pt>
                <c:pt idx="4">
                  <c:v>ЖКХ</c:v>
                </c:pt>
                <c:pt idx="5">
                  <c:v>Социальная политика</c:v>
                </c:pt>
                <c:pt idx="6">
                  <c:v>Остальные</c:v>
                </c:pt>
              </c:strCache>
            </c:strRef>
          </c:cat>
          <c:val>
            <c:numRef>
              <c:f>Лист1!$B$2:$B$8</c:f>
              <c:numCache>
                <c:formatCode>#,##0.0</c:formatCode>
                <c:ptCount val="7"/>
                <c:pt idx="0">
                  <c:v>259844.5</c:v>
                </c:pt>
                <c:pt idx="1">
                  <c:v>41350.9</c:v>
                </c:pt>
                <c:pt idx="2">
                  <c:v>51078.9</c:v>
                </c:pt>
                <c:pt idx="3">
                  <c:v>37955.300000000003</c:v>
                </c:pt>
                <c:pt idx="4">
                  <c:v>27406</c:v>
                </c:pt>
                <c:pt idx="5">
                  <c:v>46501</c:v>
                </c:pt>
                <c:pt idx="6">
                  <c:v>22326.2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015E4A-F34B-4989-895A-5A6C1F2D6D07}" type="doc">
      <dgm:prSet loTypeId="urn:microsoft.com/office/officeart/2005/8/layout/equation2" loCatId="process" qsTypeId="urn:microsoft.com/office/officeart/2005/8/quickstyle/simple1" qsCatId="simple" csTypeId="urn:microsoft.com/office/officeart/2005/8/colors/colorful5" csCatId="colorful" phldr="1"/>
      <dgm:spPr/>
    </dgm:pt>
    <dgm:pt modelId="{0DBCF2BC-D2A9-42C6-AEFE-D2C47AFAB467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00B0F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28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,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6B1BA892-AFE2-48AA-B235-D58CE6183D14}" type="parTrans" cxnId="{EBBF64DB-7C0A-410A-80E2-8FF65CDA09E3}">
      <dgm:prSet/>
      <dgm:spPr/>
      <dgm:t>
        <a:bodyPr/>
        <a:lstStyle/>
        <a:p>
          <a:endParaRPr lang="ru-RU"/>
        </a:p>
      </dgm:t>
    </dgm:pt>
    <dgm:pt modelId="{0363C037-EBCE-4ED5-9EE5-C3A8D63422A9}" type="sibTrans" cxnId="{EBBF64DB-7C0A-410A-80E2-8FF65CDA09E3}">
      <dgm:prSet/>
      <dgm:spPr/>
      <dgm:t>
        <a:bodyPr/>
        <a:lstStyle/>
        <a:p>
          <a:endParaRPr lang="ru-RU"/>
        </a:p>
      </dgm:t>
    </dgm:pt>
    <dgm:pt modelId="{584A328A-A89B-4866-84DF-26D197EC5020}">
      <dgm:prSet phldrT="[Текст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99,7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B76C8FD5-AB42-4A66-BFEC-1920F81ABC3E}" type="sibTrans" cxnId="{8765379D-63B0-459B-A0C3-391AC9EDAE9D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00B0F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16164DD0-3D46-438F-A298-3F22B2996FB0}" type="parTrans" cxnId="{8765379D-63B0-459B-A0C3-391AC9EDAE9D}">
      <dgm:prSet/>
      <dgm:spPr/>
      <dgm:t>
        <a:bodyPr/>
        <a:lstStyle/>
        <a:p>
          <a:endParaRPr lang="ru-RU"/>
        </a:p>
      </dgm:t>
    </dgm:pt>
    <dgm:pt modelId="{5D45B030-CB59-4C24-9996-FC4C990EA1D8}">
      <dgm:prSet phldrT="[Текст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28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,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6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2146313-7754-42D0-A3EF-AAD361517BAE}" type="sibTrans" cxnId="{71C34BDF-F82C-4285-931E-2002E31C2300}">
      <dgm:prSet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00B0F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30800BE4-8ECD-42A1-9099-3E6C73BD1BAC}" type="parTrans" cxnId="{71C34BDF-F82C-4285-931E-2002E31C2300}">
      <dgm:prSet/>
      <dgm:spPr/>
      <dgm:t>
        <a:bodyPr/>
        <a:lstStyle/>
        <a:p>
          <a:endParaRPr lang="ru-RU"/>
        </a:p>
      </dgm:t>
    </dgm:pt>
    <dgm:pt modelId="{5D1B0C1B-33BF-4F46-AB65-08CFA8C437C2}" type="pres">
      <dgm:prSet presAssocID="{32015E4A-F34B-4989-895A-5A6C1F2D6D07}" presName="Name0" presStyleCnt="0">
        <dgm:presLayoutVars>
          <dgm:dir/>
          <dgm:resizeHandles val="exact"/>
        </dgm:presLayoutVars>
      </dgm:prSet>
      <dgm:spPr/>
    </dgm:pt>
    <dgm:pt modelId="{8D267D6C-B17B-48E3-B568-B5DF55584CA7}" type="pres">
      <dgm:prSet presAssocID="{32015E4A-F34B-4989-895A-5A6C1F2D6D07}" presName="vNodes" presStyleCnt="0"/>
      <dgm:spPr/>
    </dgm:pt>
    <dgm:pt modelId="{7033AF2A-B5F5-4BF7-99BE-2B41AB5DFA9C}" type="pres">
      <dgm:prSet presAssocID="{584A328A-A89B-4866-84DF-26D197EC5020}" presName="node" presStyleLbl="node1" presStyleIdx="0" presStyleCnt="3" custLinFactNeighborX="1756" custLinFactNeighborY="15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F5B8D8-D0EE-47A0-8A5C-EF5CD5A694E2}" type="pres">
      <dgm:prSet presAssocID="{B76C8FD5-AB42-4A66-BFEC-1920F81ABC3E}" presName="spacerT" presStyleCnt="0"/>
      <dgm:spPr/>
    </dgm:pt>
    <dgm:pt modelId="{755F12BF-C0D6-4488-97EA-B46D98313AE9}" type="pres">
      <dgm:prSet presAssocID="{B76C8FD5-AB42-4A66-BFEC-1920F81ABC3E}" presName="sibTrans" presStyleLbl="sibTrans2D1" presStyleIdx="0" presStyleCnt="2" custScaleX="176552" custScaleY="151399" custLinFactNeighborX="-1423" custLinFactNeighborY="5293"/>
      <dgm:spPr/>
      <dgm:t>
        <a:bodyPr/>
        <a:lstStyle/>
        <a:p>
          <a:endParaRPr lang="ru-RU"/>
        </a:p>
      </dgm:t>
    </dgm:pt>
    <dgm:pt modelId="{77B2A4BC-247F-4BA4-8971-70C451D5839D}" type="pres">
      <dgm:prSet presAssocID="{B76C8FD5-AB42-4A66-BFEC-1920F81ABC3E}" presName="spacerB" presStyleCnt="0"/>
      <dgm:spPr/>
    </dgm:pt>
    <dgm:pt modelId="{CDE0A23C-8E33-4BA1-970A-6EE834FE9532}" type="pres">
      <dgm:prSet presAssocID="{5D45B030-CB59-4C24-9996-FC4C990EA1D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56493-742A-477E-94BF-6AB882DB1137}" type="pres">
      <dgm:prSet presAssocID="{32015E4A-F34B-4989-895A-5A6C1F2D6D07}" presName="sibTransLast" presStyleLbl="sibTrans2D1" presStyleIdx="1" presStyleCnt="2" custScaleX="102784" custScaleY="146236"/>
      <dgm:spPr/>
      <dgm:t>
        <a:bodyPr/>
        <a:lstStyle/>
        <a:p>
          <a:endParaRPr lang="ru-RU"/>
        </a:p>
      </dgm:t>
    </dgm:pt>
    <dgm:pt modelId="{0804C3FB-E719-4ED8-BFD1-79BEA4828BA6}" type="pres">
      <dgm:prSet presAssocID="{32015E4A-F34B-4989-895A-5A6C1F2D6D07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1618B56-3FA3-47C1-8E5A-B4DD20C9273D}" type="pres">
      <dgm:prSet presAssocID="{32015E4A-F34B-4989-895A-5A6C1F2D6D07}" presName="lastNode" presStyleLbl="node1" presStyleIdx="2" presStyleCnt="3" custLinFactX="20042" custLinFactNeighborX="100000" custLinFactNeighborY="1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65379D-63B0-459B-A0C3-391AC9EDAE9D}" srcId="{32015E4A-F34B-4989-895A-5A6C1F2D6D07}" destId="{584A328A-A89B-4866-84DF-26D197EC5020}" srcOrd="0" destOrd="0" parTransId="{16164DD0-3D46-438F-A298-3F22B2996FB0}" sibTransId="{B76C8FD5-AB42-4A66-BFEC-1920F81ABC3E}"/>
    <dgm:cxn modelId="{EBBF64DB-7C0A-410A-80E2-8FF65CDA09E3}" srcId="{32015E4A-F34B-4989-895A-5A6C1F2D6D07}" destId="{0DBCF2BC-D2A9-42C6-AEFE-D2C47AFAB467}" srcOrd="2" destOrd="0" parTransId="{6B1BA892-AFE2-48AA-B235-D58CE6183D14}" sibTransId="{0363C037-EBCE-4ED5-9EE5-C3A8D63422A9}"/>
    <dgm:cxn modelId="{BE7F27EF-1BE0-47C2-88D1-286CA0B223B4}" type="presOf" srcId="{5D45B030-CB59-4C24-9996-FC4C990EA1D8}" destId="{CDE0A23C-8E33-4BA1-970A-6EE834FE9532}" srcOrd="0" destOrd="0" presId="urn:microsoft.com/office/officeart/2005/8/layout/equation2"/>
    <dgm:cxn modelId="{5A4189EF-AF72-4A62-8F3C-0C7D547C2086}" type="presOf" srcId="{32015E4A-F34B-4989-895A-5A6C1F2D6D07}" destId="{5D1B0C1B-33BF-4F46-AB65-08CFA8C437C2}" srcOrd="0" destOrd="0" presId="urn:microsoft.com/office/officeart/2005/8/layout/equation2"/>
    <dgm:cxn modelId="{3086AEB6-D5E5-4FCA-9537-7EC0D410EB16}" type="presOf" srcId="{584A328A-A89B-4866-84DF-26D197EC5020}" destId="{7033AF2A-B5F5-4BF7-99BE-2B41AB5DFA9C}" srcOrd="0" destOrd="0" presId="urn:microsoft.com/office/officeart/2005/8/layout/equation2"/>
    <dgm:cxn modelId="{CE2AC43B-C024-426D-8B93-D979145192FE}" type="presOf" srcId="{0DBCF2BC-D2A9-42C6-AEFE-D2C47AFAB467}" destId="{D1618B56-3FA3-47C1-8E5A-B4DD20C9273D}" srcOrd="0" destOrd="0" presId="urn:microsoft.com/office/officeart/2005/8/layout/equation2"/>
    <dgm:cxn modelId="{71C34BDF-F82C-4285-931E-2002E31C2300}" srcId="{32015E4A-F34B-4989-895A-5A6C1F2D6D07}" destId="{5D45B030-CB59-4C24-9996-FC4C990EA1D8}" srcOrd="1" destOrd="0" parTransId="{30800BE4-8ECD-42A1-9099-3E6C73BD1BAC}" sibTransId="{12146313-7754-42D0-A3EF-AAD361517BAE}"/>
    <dgm:cxn modelId="{E91ADF2C-D95B-4290-8154-73EE182425F3}" type="presOf" srcId="{B76C8FD5-AB42-4A66-BFEC-1920F81ABC3E}" destId="{755F12BF-C0D6-4488-97EA-B46D98313AE9}" srcOrd="0" destOrd="0" presId="urn:microsoft.com/office/officeart/2005/8/layout/equation2"/>
    <dgm:cxn modelId="{4B36242C-3CA9-4D8D-BC1A-CD81DC916EB7}" type="presOf" srcId="{12146313-7754-42D0-A3EF-AAD361517BAE}" destId="{0804C3FB-E719-4ED8-BFD1-79BEA4828BA6}" srcOrd="1" destOrd="0" presId="urn:microsoft.com/office/officeart/2005/8/layout/equation2"/>
    <dgm:cxn modelId="{E4314E12-5F26-4753-B761-8C952F492AD8}" type="presOf" srcId="{12146313-7754-42D0-A3EF-AAD361517BAE}" destId="{DD156493-742A-477E-94BF-6AB882DB1137}" srcOrd="0" destOrd="0" presId="urn:microsoft.com/office/officeart/2005/8/layout/equation2"/>
    <dgm:cxn modelId="{F2C8FC45-2878-45FD-8A78-B2A818D9D6E1}" type="presParOf" srcId="{5D1B0C1B-33BF-4F46-AB65-08CFA8C437C2}" destId="{8D267D6C-B17B-48E3-B568-B5DF55584CA7}" srcOrd="0" destOrd="0" presId="urn:microsoft.com/office/officeart/2005/8/layout/equation2"/>
    <dgm:cxn modelId="{2B2111CD-EA6A-47A1-99C3-E809778A810C}" type="presParOf" srcId="{8D267D6C-B17B-48E3-B568-B5DF55584CA7}" destId="{7033AF2A-B5F5-4BF7-99BE-2B41AB5DFA9C}" srcOrd="0" destOrd="0" presId="urn:microsoft.com/office/officeart/2005/8/layout/equation2"/>
    <dgm:cxn modelId="{89CDE22F-8C3D-4D08-B377-07836CCB923D}" type="presParOf" srcId="{8D267D6C-B17B-48E3-B568-B5DF55584CA7}" destId="{94F5B8D8-D0EE-47A0-8A5C-EF5CD5A694E2}" srcOrd="1" destOrd="0" presId="urn:microsoft.com/office/officeart/2005/8/layout/equation2"/>
    <dgm:cxn modelId="{26322B85-7EF2-4F44-8248-D744A6B92D90}" type="presParOf" srcId="{8D267D6C-B17B-48E3-B568-B5DF55584CA7}" destId="{755F12BF-C0D6-4488-97EA-B46D98313AE9}" srcOrd="2" destOrd="0" presId="urn:microsoft.com/office/officeart/2005/8/layout/equation2"/>
    <dgm:cxn modelId="{9E2CA5FB-56BB-4B6D-9358-23F5D81B69A7}" type="presParOf" srcId="{8D267D6C-B17B-48E3-B568-B5DF55584CA7}" destId="{77B2A4BC-247F-4BA4-8971-70C451D5839D}" srcOrd="3" destOrd="0" presId="urn:microsoft.com/office/officeart/2005/8/layout/equation2"/>
    <dgm:cxn modelId="{BEB4D7ED-4CF2-4E1C-A82B-4FAF4390D64E}" type="presParOf" srcId="{8D267D6C-B17B-48E3-B568-B5DF55584CA7}" destId="{CDE0A23C-8E33-4BA1-970A-6EE834FE9532}" srcOrd="4" destOrd="0" presId="urn:microsoft.com/office/officeart/2005/8/layout/equation2"/>
    <dgm:cxn modelId="{A21E077B-7A41-4F9A-91A7-E1703EEC3215}" type="presParOf" srcId="{5D1B0C1B-33BF-4F46-AB65-08CFA8C437C2}" destId="{DD156493-742A-477E-94BF-6AB882DB1137}" srcOrd="1" destOrd="0" presId="urn:microsoft.com/office/officeart/2005/8/layout/equation2"/>
    <dgm:cxn modelId="{6E77A7EE-1C19-496B-8250-55F26FBEFFFF}" type="presParOf" srcId="{DD156493-742A-477E-94BF-6AB882DB1137}" destId="{0804C3FB-E719-4ED8-BFD1-79BEA4828BA6}" srcOrd="0" destOrd="0" presId="urn:microsoft.com/office/officeart/2005/8/layout/equation2"/>
    <dgm:cxn modelId="{4214A630-7BF0-4D99-AB6B-011F24712B81}" type="presParOf" srcId="{5D1B0C1B-33BF-4F46-AB65-08CFA8C437C2}" destId="{D1618B56-3FA3-47C1-8E5A-B4DD20C9273D}" srcOrd="2" destOrd="0" presId="urn:microsoft.com/office/officeart/2005/8/layout/equati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33AF2A-B5F5-4BF7-99BE-2B41AB5DFA9C}">
      <dsp:nvSpPr>
        <dsp:cNvPr id="0" name=""/>
        <dsp:cNvSpPr/>
      </dsp:nvSpPr>
      <dsp:spPr>
        <a:xfrm>
          <a:off x="1827264" y="19376"/>
          <a:ext cx="1439106" cy="1439106"/>
        </a:xfrm>
        <a:prstGeom prst="ellipse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b="1" kern="1200" dirty="0" smtClean="0">
              <a:latin typeface="Times New Roman" pitchFamily="18" charset="0"/>
              <a:cs typeface="Times New Roman" pitchFamily="18" charset="0"/>
            </a:rPr>
            <a:t>99,7</a:t>
          </a:r>
          <a:endParaRPr lang="ru-RU" sz="4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27264" y="19376"/>
        <a:ext cx="1439106" cy="1439106"/>
      </dsp:txXfrm>
    </dsp:sp>
    <dsp:sp modelId="{755F12BF-C0D6-4488-97EA-B46D98313AE9}">
      <dsp:nvSpPr>
        <dsp:cNvPr id="0" name=""/>
        <dsp:cNvSpPr/>
      </dsp:nvSpPr>
      <dsp:spPr>
        <a:xfrm>
          <a:off x="1772845" y="1563876"/>
          <a:ext cx="1473647" cy="1263700"/>
        </a:xfrm>
        <a:prstGeom prst="mathPlus">
          <a:avLst/>
        </a:prstGeom>
        <a:solidFill>
          <a:srgbClr val="00B0F0"/>
        </a:soli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/>
        </a:p>
      </dsp:txBody>
      <dsp:txXfrm>
        <a:off x="1772845" y="1563876"/>
        <a:ext cx="1473647" cy="1263700"/>
      </dsp:txXfrm>
    </dsp:sp>
    <dsp:sp modelId="{CDE0A23C-8E33-4BA1-970A-6EE834FE9532}">
      <dsp:nvSpPr>
        <dsp:cNvPr id="0" name=""/>
        <dsp:cNvSpPr/>
      </dsp:nvSpPr>
      <dsp:spPr>
        <a:xfrm>
          <a:off x="1801993" y="2938247"/>
          <a:ext cx="1439106" cy="1439106"/>
        </a:xfrm>
        <a:prstGeom prst="ellipse">
          <a:avLst/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b="1" kern="1200" dirty="0" smtClean="0">
              <a:latin typeface="Times New Roman" pitchFamily="18" charset="0"/>
              <a:cs typeface="Times New Roman" pitchFamily="18" charset="0"/>
            </a:rPr>
            <a:t>28</a:t>
          </a:r>
          <a:r>
            <a:rPr lang="ru-RU" sz="4100" b="1" kern="1200" dirty="0" smtClean="0">
              <a:latin typeface="Times New Roman" pitchFamily="18" charset="0"/>
              <a:cs typeface="Times New Roman" pitchFamily="18" charset="0"/>
            </a:rPr>
            <a:t>,</a:t>
          </a:r>
          <a:r>
            <a:rPr lang="en-US" sz="4100" b="1" kern="1200" dirty="0" smtClean="0">
              <a:latin typeface="Times New Roman" pitchFamily="18" charset="0"/>
              <a:cs typeface="Times New Roman" pitchFamily="18" charset="0"/>
            </a:rPr>
            <a:t>6</a:t>
          </a:r>
          <a:endParaRPr lang="ru-RU" sz="4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01993" y="2938247"/>
        <a:ext cx="1439106" cy="1439106"/>
      </dsp:txXfrm>
    </dsp:sp>
    <dsp:sp modelId="{DD156493-742A-477E-94BF-6AB882DB1137}">
      <dsp:nvSpPr>
        <dsp:cNvPr id="0" name=""/>
        <dsp:cNvSpPr/>
      </dsp:nvSpPr>
      <dsp:spPr>
        <a:xfrm rot="23757">
          <a:off x="3817697" y="1820177"/>
          <a:ext cx="1237945" cy="782871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/>
        </a:p>
      </dsp:txBody>
      <dsp:txXfrm rot="23757">
        <a:off x="3817697" y="1820177"/>
        <a:ext cx="1237945" cy="782871"/>
      </dsp:txXfrm>
    </dsp:sp>
    <dsp:sp modelId="{D1618B56-3FA3-47C1-8E5A-B4DD20C9273D}">
      <dsp:nvSpPr>
        <dsp:cNvPr id="0" name=""/>
        <dsp:cNvSpPr/>
      </dsp:nvSpPr>
      <dsp:spPr>
        <a:xfrm>
          <a:off x="5538763" y="790067"/>
          <a:ext cx="2878213" cy="2878213"/>
        </a:xfrm>
        <a:prstGeom prst="ellipse">
          <a:avLst/>
        </a:prstGeom>
        <a:solidFill>
          <a:srgbClr val="00B0F0"/>
        </a:soli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en-US" sz="6500" b="1" kern="1200" dirty="0" smtClean="0">
              <a:latin typeface="Times New Roman" pitchFamily="18" charset="0"/>
              <a:cs typeface="Times New Roman" pitchFamily="18" charset="0"/>
            </a:rPr>
            <a:t>28</a:t>
          </a:r>
          <a:r>
            <a:rPr lang="ru-RU" sz="6500" b="1" kern="1200" dirty="0" smtClean="0">
              <a:latin typeface="Times New Roman" pitchFamily="18" charset="0"/>
              <a:cs typeface="Times New Roman" pitchFamily="18" charset="0"/>
            </a:rPr>
            <a:t>,</a:t>
          </a:r>
          <a:r>
            <a:rPr lang="en-US" sz="6500" b="1" kern="1200" dirty="0" smtClean="0">
              <a:latin typeface="Times New Roman" pitchFamily="18" charset="0"/>
              <a:cs typeface="Times New Roman" pitchFamily="18" charset="0"/>
            </a:rPr>
            <a:t>3</a:t>
          </a:r>
          <a:endParaRPr lang="ru-RU" sz="6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38763" y="790067"/>
        <a:ext cx="2878213" cy="28782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0.48438</cdr:x>
      <cdr:y>0.1629</cdr:y>
    </cdr:from>
    <cdr:to>
      <cdr:x>0.57552</cdr:x>
      <cdr:y>0.21594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59386" y="882712"/>
          <a:ext cx="914400" cy="2873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- 26,1</a:t>
          </a:r>
          <a:endParaRPr lang="ru-RU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0.48296</cdr:x>
      <cdr:y>0.04216</cdr:y>
    </cdr:from>
    <cdr:to>
      <cdr:x>0.5741</cdr:x>
      <cdr:y>0.0952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52509" y="197676"/>
          <a:ext cx="557177" cy="2486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- 26,1</a:t>
          </a:r>
          <a:endParaRPr lang="ru-RU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B359A-EC64-4ED6-9FBA-BBBDD7667EA3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777717-C167-4F77-9B88-CB11C0C07F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77717-C167-4F77-9B88-CB11C0C07FC7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77717-C167-4F77-9B88-CB11C0C07FC7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77717-C167-4F77-9B88-CB11C0C07FC7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77717-C167-4F77-9B88-CB11C0C07FC7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9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D582-A959-48D5-82F6-B46A1B16004D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C233-A95E-4BE9-B355-5851E9276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6264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D582-A959-48D5-82F6-B46A1B16004D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C233-A95E-4BE9-B355-5851E9276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2355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4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4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D582-A959-48D5-82F6-B46A1B16004D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C233-A95E-4BE9-B355-5851E9276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8503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D582-A959-48D5-82F6-B46A1B16004D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C233-A95E-4BE9-B355-5851E9276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7529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D582-A959-48D5-82F6-B46A1B16004D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C233-A95E-4BE9-B355-5851E9276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8414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D582-A959-48D5-82F6-B46A1B16004D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C233-A95E-4BE9-B355-5851E9276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024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D582-A959-48D5-82F6-B46A1B16004D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C233-A95E-4BE9-B355-5851E9276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5326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D582-A959-48D5-82F6-B46A1B16004D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C233-A95E-4BE9-B355-5851E9276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0338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D582-A959-48D5-82F6-B46A1B16004D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C233-A95E-4BE9-B355-5851E9276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4826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500"/>
            </a:lvl2pPr>
            <a:lvl3pPr marL="914354" indent="0">
              <a:buNone/>
              <a:defRPr sz="1200"/>
            </a:lvl3pPr>
            <a:lvl4pPr marL="1371532" indent="0">
              <a:buNone/>
              <a:defRPr sz="1100"/>
            </a:lvl4pPr>
            <a:lvl5pPr marL="1828709" indent="0">
              <a:buNone/>
              <a:defRPr sz="1100"/>
            </a:lvl5pPr>
            <a:lvl6pPr marL="2285886" indent="0">
              <a:buNone/>
              <a:defRPr sz="1100"/>
            </a:lvl6pPr>
            <a:lvl7pPr marL="2743062" indent="0">
              <a:buNone/>
              <a:defRPr sz="1100"/>
            </a:lvl7pPr>
            <a:lvl8pPr marL="3200240" indent="0">
              <a:buNone/>
              <a:defRPr sz="1100"/>
            </a:lvl8pPr>
            <a:lvl9pPr marL="365741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D582-A959-48D5-82F6-B46A1B16004D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C233-A95E-4BE9-B355-5851E9276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6969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500"/>
            </a:lvl2pPr>
            <a:lvl3pPr marL="914354" indent="0">
              <a:buNone/>
              <a:defRPr sz="1200"/>
            </a:lvl3pPr>
            <a:lvl4pPr marL="1371532" indent="0">
              <a:buNone/>
              <a:defRPr sz="1100"/>
            </a:lvl4pPr>
            <a:lvl5pPr marL="1828709" indent="0">
              <a:buNone/>
              <a:defRPr sz="1100"/>
            </a:lvl5pPr>
            <a:lvl6pPr marL="2285886" indent="0">
              <a:buNone/>
              <a:defRPr sz="1100"/>
            </a:lvl6pPr>
            <a:lvl7pPr marL="2743062" indent="0">
              <a:buNone/>
              <a:defRPr sz="1100"/>
            </a:lvl7pPr>
            <a:lvl8pPr marL="3200240" indent="0">
              <a:buNone/>
              <a:defRPr sz="1100"/>
            </a:lvl8pPr>
            <a:lvl9pPr marL="365741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D582-A959-48D5-82F6-B46A1B16004D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3C233-A95E-4BE9-B355-5851E9276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8743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>
                <a:lumMod val="5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FD582-A959-48D5-82F6-B46A1B16004D}" type="datetimeFigureOut">
              <a:rPr lang="ru-RU" smtClean="0"/>
              <a:pPr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3C233-A95E-4BE9-B355-5851E9276C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95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5299" y="896308"/>
            <a:ext cx="7525064" cy="2862318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об исполнении бюджета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</a:t>
            </a:r>
          </a:p>
          <a:p>
            <a:pPr algn="ctr"/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Нуримановский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Республики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Башкортостан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2014 год и задачи на 2015 год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96849" y="4443599"/>
            <a:ext cx="6096000" cy="1323435"/>
          </a:xfrm>
          <a:prstGeom prst="rect">
            <a:avLst/>
          </a:prstGeom>
        </p:spPr>
        <p:txBody>
          <a:bodyPr lIns="91436" tIns="45718" rIns="91436" bIns="45718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 – заместитель главы администрации – начальник финансового управления МР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Нуримановский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 РБ</a:t>
            </a:r>
          </a:p>
          <a:p>
            <a:pPr algn="ctr"/>
            <a:r>
              <a:rPr lang="ru-RU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Багаутдинова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Р.А.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Raion_Nurimanovskiy гер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515" y="531889"/>
            <a:ext cx="1406514" cy="17556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7684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224671" y="189572"/>
            <a:ext cx="8134335" cy="83099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36" tIns="45718" rIns="91436" bIns="45718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консолидированного и районного бюджетов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расходам за 2014 год (млн.руб.)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Raion_Nurimanovskiy гер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714" y="218303"/>
            <a:ext cx="1170146" cy="1463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8" name="Диаграмма 7"/>
          <p:cNvGraphicFramePr/>
          <p:nvPr/>
        </p:nvGraphicFramePr>
        <p:xfrm>
          <a:off x="1105988" y="1007049"/>
          <a:ext cx="10049691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65155752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Raion_Nurimanovskiy гер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714" y="218303"/>
            <a:ext cx="1170146" cy="1463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8" name="Диаграмма 7"/>
          <p:cNvGraphicFramePr/>
          <p:nvPr/>
        </p:nvGraphicFramePr>
        <p:xfrm>
          <a:off x="1105988" y="1007049"/>
          <a:ext cx="10049691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24671" y="189572"/>
            <a:ext cx="9519265" cy="83099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36" tIns="45718" rIns="91436" bIns="45718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районного бюджета по социально-значимым расходам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2014 год (млн.руб.)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1557524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224671" y="189572"/>
            <a:ext cx="6741709" cy="4616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36" tIns="45718" rIns="91436" bIns="45718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района (тыс.руб.)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Raion_Nurimanovskiy гер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714" y="218303"/>
            <a:ext cx="1170146" cy="1463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6" name="Диаграмма 5"/>
          <p:cNvGraphicFramePr/>
          <p:nvPr/>
        </p:nvGraphicFramePr>
        <p:xfrm>
          <a:off x="1402081" y="1071155"/>
          <a:ext cx="10398033" cy="5589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9395369" y="5936116"/>
            <a:ext cx="2089150" cy="5715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18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Образование</a:t>
            </a:r>
          </a:p>
          <a:p>
            <a:pPr algn="ctr"/>
            <a:r>
              <a:rPr lang="ru-RU" sz="18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259 844,5 (53,4%)</a:t>
            </a:r>
            <a:endParaRPr lang="ru-RU" sz="18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06719" y="5600700"/>
            <a:ext cx="2408093" cy="8032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Национальная экономика</a:t>
            </a:r>
            <a:endParaRPr lang="ru-RU" sz="16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algn="ctr"/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41 350,9 (8,5%)</a:t>
            </a:r>
            <a:endParaRPr lang="ru-RU" sz="16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3254" y="3743325"/>
            <a:ext cx="2227059" cy="74112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Общегосударственные вопросы</a:t>
            </a:r>
            <a:endParaRPr lang="ru-RU" sz="16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algn="ctr"/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51 078,9 (10,5%)</a:t>
            </a:r>
            <a:endParaRPr lang="ru-RU" sz="16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8831" y="2384761"/>
            <a:ext cx="1734185" cy="5715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Культура</a:t>
            </a:r>
            <a:endParaRPr lang="ru-RU" sz="16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algn="ctr"/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37 955,3 (7,8</a:t>
            </a:r>
            <a:r>
              <a:rPr lang="ru-RU" sz="1600" dirty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%)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72043" y="1407660"/>
            <a:ext cx="1478370" cy="5715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ЖКХ</a:t>
            </a:r>
            <a:endParaRPr lang="ru-RU" sz="16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algn="ctr"/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27 406,0 (5,6%)</a:t>
            </a:r>
            <a:endParaRPr lang="ru-RU" sz="16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11397" y="754514"/>
            <a:ext cx="2089150" cy="5715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Социальная политика</a:t>
            </a:r>
            <a:endParaRPr lang="ru-RU" sz="16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algn="ctr"/>
            <a:r>
              <a:rPr lang="ru-RU" sz="16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46 501,0 (9,6%)</a:t>
            </a:r>
            <a:endParaRPr lang="ru-RU" sz="16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08749" y="669170"/>
            <a:ext cx="2089150" cy="5715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Остальные</a:t>
            </a:r>
            <a:endParaRPr lang="ru-RU" sz="14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  <a:p>
            <a:pPr algn="ctr"/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22 326,2(4,5%)</a:t>
            </a:r>
            <a:endParaRPr lang="ru-RU" sz="1400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155752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224671" y="189572"/>
            <a:ext cx="9613970" cy="83099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36" tIns="45718" rIns="91436" bIns="45718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статьи расходов бюджета района по классификации 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операций государственного сектора управления (тыс. рублей и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в%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Raion_Nurimanovskiy гер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714" y="218303"/>
            <a:ext cx="1170146" cy="1463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15" name="Диаграмма 14"/>
          <p:cNvGraphicFramePr/>
          <p:nvPr/>
        </p:nvGraphicFramePr>
        <p:xfrm>
          <a:off x="1062446" y="1024466"/>
          <a:ext cx="10067108" cy="5533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651557524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224671" y="189572"/>
            <a:ext cx="8459487" cy="83099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36" tIns="45718" rIns="91436" bIns="45718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заработной платы работникам бюджетной сферы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(270 311,7 тыс. рублей)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uqelx3R3CgQ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137" y="949234"/>
            <a:ext cx="11620772" cy="5773783"/>
          </a:xfrm>
          <a:prstGeom prst="rect">
            <a:avLst/>
          </a:prstGeom>
        </p:spPr>
      </p:pic>
      <p:pic>
        <p:nvPicPr>
          <p:cNvPr id="17" name="Рисунок 16" descr="Raion_Nurimanovskiy гер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714" y="218303"/>
            <a:ext cx="1170146" cy="1463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TextBox 9"/>
          <p:cNvSpPr txBox="1">
            <a:spLocks/>
          </p:cNvSpPr>
          <p:nvPr/>
        </p:nvSpPr>
        <p:spPr>
          <a:xfrm>
            <a:off x="1782221" y="1819245"/>
            <a:ext cx="858689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В целях исполнения Указа президента Российской Федерации от 7 мая 2012 года №597 «О мероприятиях по реализации государственной социальной политики», продолжено и поэтапное увеличение заработной платы работникам бюджетной сферы:</a:t>
            </a:r>
          </a:p>
          <a:p>
            <a:pPr algn="just"/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 педагогических работников дошкольных образовательных учреждений </a:t>
            </a:r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  <a:p>
            <a:pPr algn="just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– 17 185,7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рублей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;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 педагогических работников общеобразовательных учреждений –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25 808,2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рубля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;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 работников учреждений культуры –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13 409,2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рубля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 педагогических работников учреждений дополнительного образования детей –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22 548,4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enture" pitchFamily="2" charset="0"/>
              </a:rPr>
              <a:t>рубля.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venture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41685" y="2769833"/>
            <a:ext cx="1847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51557524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726756" y="189572"/>
            <a:ext cx="10310508" cy="4616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36" tIns="45718" rIns="91436" bIns="45718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муниципальных программ в 2014 году ( 486 462,8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Raion_Nurimanovskiy гер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714" y="218303"/>
            <a:ext cx="1170146" cy="1463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290328" y="1980000"/>
            <a:ext cx="2808000" cy="1080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Обеспечение качественным и доступным жильем  в муниципальном районе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 на 2014-2016 годы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5 852,5 тыс.руб.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61362" y="1980000"/>
            <a:ext cx="2808000" cy="108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Транспортное развитие в муниципальном  районе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 на 2014-2016 годы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8 336,1 тыс.руб.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65808" y="1980000"/>
            <a:ext cx="2808000" cy="1080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Развитие жилищно-коммунального хозяйства в муниципальном районе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 на 2014-2016 годы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11 797,9 тыс.руб.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244148" y="1980000"/>
            <a:ext cx="2808000" cy="1080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Устойчивое развитие сельских территорий в муниципальном  районе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 на 2014-2016 годы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26 345,6 тыс.руб.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5285" y="3172854"/>
            <a:ext cx="2808000" cy="108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Развитие малого и среднего предпринимательства в муниципальном районе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 на 2014-2016 годы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12 413,6 тыс.руб.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74425" y="3172854"/>
            <a:ext cx="2808000" cy="108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Совершенствование деятельности органов местного самоуправления в муниципальном районе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 на 2014-2016 годы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32 999,6 тыс.руб.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278871" y="3172854"/>
            <a:ext cx="2808000" cy="1080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Развитие внутреннего и въездного туризма  в муниципальном районе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 на 2014-2016 годы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89,5 тыс.руб.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257211" y="3172854"/>
            <a:ext cx="2808000" cy="108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Развитие системы учета и отчетности, системы муниципальных закупок в муниципальном  районе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 на 2014-2016 годы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11 471,7 тыс.руб.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86663" y="4372816"/>
            <a:ext cx="2808000" cy="1080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Социальная поддержка граждан в муниципальном районе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 на 2014-2016 годы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35 783,8 тыс.руб.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57697" y="4372816"/>
            <a:ext cx="2808000" cy="1080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Развитие молодежной политики, физической культуры и спорта в муниципальном районе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 на 2014-2016 годы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3 119,5 тыс.руб.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262143" y="4372816"/>
            <a:ext cx="2808000" cy="108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Развитие образования в муниципальном районе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 на 2014-2016 годы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247 251,4 тыс.руб.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240483" y="4372816"/>
            <a:ext cx="2808000" cy="108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Развитие культуры и искусства в муниципальном районе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 на 2014-2016 годы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43 662,9 тыс.руб.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76920" y="5574156"/>
            <a:ext cx="2808000" cy="108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Управление муниципальными финансами  в муниципальном районе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 на 2014-2016 годы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39 785,1 тыс.руб.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257007" y="5574156"/>
            <a:ext cx="2808000" cy="1080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Формирование здорового образа жизни и укрепления здоровья населения в муниципальном районе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 на 2014-2016 годы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141,0 тыс.руб.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261453" y="5574156"/>
            <a:ext cx="2808000" cy="108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Безопасная жизнь населения в муниципальном районе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 на 2014-2016 годы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2 173,6 тыс.руб.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9239793" y="5574156"/>
            <a:ext cx="2808000" cy="108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Развитие торговли и потребкооперации районе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 на 2014-2016 годы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259821" y="811549"/>
            <a:ext cx="2808000" cy="108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Развитие сельского хозяйства  в муниципальном районе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 на 2014-2016 годы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5 216,7 тыс.руб.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230855" y="811549"/>
            <a:ext cx="2808000" cy="108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Экономическое и инвестиционное развитие  в муниципальном районе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район на 2014-2016 годы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21,8 тыс.руб.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1557524"/>
      </p:ext>
    </p:extLst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Вертикальный свиток 8"/>
          <p:cNvSpPr/>
          <p:nvPr/>
        </p:nvSpPr>
        <p:spPr>
          <a:xfrm>
            <a:off x="5906452" y="1691640"/>
            <a:ext cx="5863590" cy="3874770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238653" y="2035228"/>
            <a:ext cx="5362047" cy="4032174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775610" y="282169"/>
            <a:ext cx="10194329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программ оказания помощи гражданам в улучшении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жилищных условий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2751" y="2984056"/>
            <a:ext cx="383156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учётом средств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республиканских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 году поступило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28 570,3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8203" y="3056905"/>
            <a:ext cx="44751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Обеспечены жильем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16 участников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5335435" y="3439846"/>
            <a:ext cx="958467" cy="1079653"/>
          </a:xfrm>
          <a:prstGeom prst="rightArrow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Raion_Nurimanovskiy гер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2" y="218303"/>
            <a:ext cx="1170146" cy="1463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890331026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6753" y="143219"/>
            <a:ext cx="471584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(тыс.руб.)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2174" y="1575411"/>
            <a:ext cx="356142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счёт средств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087" y="3145315"/>
            <a:ext cx="3382177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стоимости путевок в летние оздоровительные лагеря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1 800,0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5422" y="3983630"/>
            <a:ext cx="350336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по социальной поддержке граждан –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914,5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73194" y="3257871"/>
            <a:ext cx="3773828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части родительской платы за содержание детей в дошкольных учреждениях -2 736,: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2247441" y="2219566"/>
            <a:ext cx="2469783" cy="876174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6234546" y="2258292"/>
            <a:ext cx="13853" cy="1620982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8409708" y="2216727"/>
            <a:ext cx="1357747" cy="955964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 descr="Raion_Nurimanovskiy гер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475" y="275452"/>
            <a:ext cx="1170146" cy="1463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317751885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aion_Nurimanovskiy гер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515" y="531889"/>
            <a:ext cx="1406514" cy="17556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3" descr="C:\Users\Aigul\AppData\Local\Microsoft\Windows\Temporary Internet Files\Content.IE5\RRTPKIHU\корова.png"/>
          <p:cNvPicPr>
            <a:picLocks noChangeAspect="1" noChangeArrowheads="1"/>
          </p:cNvPicPr>
          <p:nvPr/>
        </p:nvPicPr>
        <p:blipFill>
          <a:blip r:embed="rId3"/>
          <a:srcRect b="6729"/>
          <a:stretch>
            <a:fillRect/>
          </a:stretch>
        </p:blipFill>
        <p:spPr bwMode="auto">
          <a:xfrm>
            <a:off x="346452" y="4115744"/>
            <a:ext cx="2682497" cy="2562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фото\фото предприниматель\DSC_02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27366" y="4200294"/>
            <a:ext cx="3644934" cy="2424343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Picture 5" descr="D:\фото\фото предприниматель\DSC_0044.JPG"/>
          <p:cNvPicPr>
            <a:picLocks noChangeAspect="1" noChangeArrowheads="1"/>
          </p:cNvPicPr>
          <p:nvPr/>
        </p:nvPicPr>
        <p:blipFill>
          <a:blip r:embed="rId5"/>
          <a:srcRect l="8835" t="5907" r="15706" b="22147"/>
          <a:stretch>
            <a:fillRect/>
          </a:stretch>
        </p:blipFill>
        <p:spPr bwMode="auto">
          <a:xfrm>
            <a:off x="7234293" y="4171950"/>
            <a:ext cx="3871136" cy="2454276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300287" y="2557461"/>
            <a:ext cx="8043863" cy="95410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поддержка  26 субъектов на сумму 12 413,7 тыс. рублей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5574" y="666748"/>
            <a:ext cx="8043863" cy="95410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развития малого и среднего предпринимательства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211098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589682" y="203860"/>
            <a:ext cx="10602318" cy="523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36" tIns="45718" rIns="91436" bIns="45718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сфере жилищно-коммунального хозяйства (тыс. руб.)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Raion_Nurimanovskiy гер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714" y="218303"/>
            <a:ext cx="1170146" cy="1463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941685" y="2769833"/>
            <a:ext cx="1847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097279" y="888274"/>
          <a:ext cx="10006149" cy="566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 descr="http://www.news29.ru/media.data/news/13456/2c60fcb8bc9525f220218d1b28020b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6025" y="1905252"/>
            <a:ext cx="2592387" cy="1491615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3" descr="C:\Users\User\Pictures\ДЛЯ РАБОТЫ\1264457432_20091205220358111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61160" y="879351"/>
            <a:ext cx="2592387" cy="1484472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11" descr="http://img.tumix.ru/common-1200x700/0/data/content/5336.kommunal-nie_platez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06289" y="4625225"/>
            <a:ext cx="2665412" cy="1425893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="" xmlns:p14="http://schemas.microsoft.com/office/powerpoint/2010/main" val="265155752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9"/>
          <p:cNvGrpSpPr/>
          <p:nvPr/>
        </p:nvGrpSpPr>
        <p:grpSpPr>
          <a:xfrm>
            <a:off x="1885191" y="5702509"/>
            <a:ext cx="780893" cy="709176"/>
            <a:chOff x="750099" y="793676"/>
            <a:chExt cx="675089" cy="675089"/>
          </a:xfrm>
          <a:solidFill>
            <a:schemeClr val="accent6">
              <a:lumMod val="75000"/>
            </a:schemeClr>
          </a:solidFill>
        </p:grpSpPr>
        <p:sp>
          <p:nvSpPr>
            <p:cNvPr id="6" name="Овал 4"/>
            <p:cNvSpPr/>
            <p:nvPr/>
          </p:nvSpPr>
          <p:spPr>
            <a:xfrm>
              <a:off x="892975" y="936552"/>
              <a:ext cx="401201" cy="361911"/>
            </a:xfrm>
            <a:prstGeom prst="rect">
              <a:avLst/>
            </a:prstGeom>
            <a:grpFill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444478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750099" y="793676"/>
              <a:ext cx="675089" cy="675089"/>
            </a:xfrm>
            <a:prstGeom prst="ellipse">
              <a:avLst/>
            </a:prstGeom>
            <a:grpFill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</p:grpSp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2798712" y="5879185"/>
            <a:ext cx="2428875" cy="40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Районный бюджет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25"/>
          <p:cNvSpPr txBox="1">
            <a:spLocks noChangeArrowheads="1"/>
          </p:cNvSpPr>
          <p:nvPr/>
        </p:nvSpPr>
        <p:spPr bwMode="auto">
          <a:xfrm>
            <a:off x="8901167" y="5738143"/>
            <a:ext cx="2952327" cy="70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Бюджеты сельских поселений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8191063" y="5669853"/>
            <a:ext cx="765652" cy="687407"/>
            <a:chOff x="750099" y="793676"/>
            <a:chExt cx="675089" cy="675089"/>
          </a:xfrm>
          <a:solidFill>
            <a:srgbClr val="FFC000"/>
          </a:solidFill>
        </p:grpSpPr>
        <p:sp>
          <p:nvSpPr>
            <p:cNvPr id="11" name="Овал 4"/>
            <p:cNvSpPr/>
            <p:nvPr/>
          </p:nvSpPr>
          <p:spPr>
            <a:xfrm>
              <a:off x="892975" y="936552"/>
              <a:ext cx="401201" cy="361911"/>
            </a:xfrm>
            <a:prstGeom prst="rect">
              <a:avLst/>
            </a:prstGeom>
            <a:grpFill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444478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750099" y="793676"/>
              <a:ext cx="675089" cy="675089"/>
            </a:xfrm>
            <a:prstGeom prst="ellipse">
              <a:avLst/>
            </a:prstGeom>
            <a:grpFill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</p:grp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="" xmlns:p14="http://schemas.microsoft.com/office/powerpoint/2010/main" val="3589386932"/>
              </p:ext>
            </p:extLst>
          </p:nvPr>
        </p:nvGraphicFramePr>
        <p:xfrm>
          <a:off x="1002814" y="1208209"/>
          <a:ext cx="8784772" cy="4379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92367" y="1646151"/>
            <a:ext cx="1765053" cy="75404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Выполнение </a:t>
            </a: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102,9%</a:t>
            </a:r>
            <a:endParaRPr lang="ru-RU" sz="2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4571" y="4515555"/>
            <a:ext cx="1632319" cy="75404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Выполнение </a:t>
            </a:r>
            <a:r>
              <a:rPr lang="en-US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107</a:t>
            </a: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2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93967" y="2773742"/>
            <a:ext cx="2051720" cy="101565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Выполнение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24671" y="189572"/>
            <a:ext cx="8394149" cy="83099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36" tIns="45718" rIns="91436" bIns="45718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Объём налоговых и неналоговых доходов, поступивших в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консолидированный бюджет района в 2014 году (млн. руб.)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Raion_Nurimanovskiy герб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6714" y="218303"/>
            <a:ext cx="1170146" cy="1463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651557524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Raion_Nurimanovskiy гер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714" y="218303"/>
            <a:ext cx="1170146" cy="1463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941685" y="2769833"/>
            <a:ext cx="1847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 descr="Без-имени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4392" y="1958749"/>
            <a:ext cx="4848225" cy="43338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1418" y="1994005"/>
            <a:ext cx="6691565" cy="342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3200" b="1" dirty="0" smtClean="0"/>
              <a:t>По итогам 2014 года по отрасли «Образование» профинансировано расходов на общую сумму 259</a:t>
            </a:r>
            <a:r>
              <a:rPr lang="en-US" sz="3200" b="1" dirty="0" smtClean="0"/>
              <a:t> </a:t>
            </a:r>
            <a:r>
              <a:rPr lang="ru-RU" sz="3200" b="1" dirty="0" smtClean="0"/>
              <a:t>844,5 тыс. рублей, что составляет 53,4 % всего объема расходов.</a:t>
            </a:r>
          </a:p>
          <a:p>
            <a:pPr>
              <a:lnSpc>
                <a:spcPct val="114000"/>
              </a:lnSpc>
            </a:pP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2651557524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Raion_Nurimanovskiy гер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714" y="218303"/>
            <a:ext cx="1170146" cy="1463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941685" y="2769833"/>
            <a:ext cx="1847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01418" y="1994005"/>
            <a:ext cx="6796068" cy="4278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400" b="1" dirty="0" smtClean="0"/>
              <a:t>Расходы на содержание дошкольных учреждений осуществлены в сумме  43</a:t>
            </a:r>
            <a:r>
              <a:rPr lang="en-US" sz="2400" b="1" dirty="0" smtClean="0"/>
              <a:t> </a:t>
            </a:r>
            <a:r>
              <a:rPr lang="ru-RU" sz="2400" b="1" dirty="0" smtClean="0"/>
              <a:t>427,7 тыс. рублей. За счет средств бюджета муниципального района содержались 4 детских сада и 11 групп дошкольного образования при школах, которые посещали 1050 детей.  Фактические расходы на питание составили 5</a:t>
            </a:r>
            <a:r>
              <a:rPr lang="en-US" sz="2400" b="1" dirty="0" smtClean="0"/>
              <a:t> </a:t>
            </a:r>
            <a:r>
              <a:rPr lang="ru-RU" sz="2400" b="1" dirty="0" smtClean="0"/>
              <a:t>423,5 тыс. рублей, в том числе за счет средств бюджета  3</a:t>
            </a:r>
            <a:r>
              <a:rPr lang="en-US" sz="2400" b="1" dirty="0" smtClean="0"/>
              <a:t> </a:t>
            </a:r>
            <a:r>
              <a:rPr lang="ru-RU" sz="2400" b="1" dirty="0" smtClean="0"/>
              <a:t>630,1 тыс. рублей, за счет родительской платы 1</a:t>
            </a:r>
            <a:r>
              <a:rPr lang="en-US" sz="2400" b="1" dirty="0" smtClean="0"/>
              <a:t> </a:t>
            </a:r>
            <a:r>
              <a:rPr lang="ru-RU" sz="2400" b="1" dirty="0" smtClean="0"/>
              <a:t>793,4 тыс. рублей.</a:t>
            </a:r>
            <a:endParaRPr lang="ru-RU" sz="2400" b="1" dirty="0"/>
          </a:p>
        </p:txBody>
      </p:sp>
      <p:pic>
        <p:nvPicPr>
          <p:cNvPr id="8" name="Рисунок 7" descr="Без-имени-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4509" y="2092239"/>
            <a:ext cx="4960620" cy="47548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1557524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Raion_Nurimanovskiy гер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714" y="218303"/>
            <a:ext cx="1170146" cy="1463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941685" y="2769833"/>
            <a:ext cx="1847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134675" y="1976588"/>
            <a:ext cx="6796068" cy="3881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400" b="1" dirty="0" smtClean="0"/>
              <a:t>В 2014 году на содержании бюджета муниципального района находились 7 школ с 9 филиалами,  в которых было скомплектовано  161  классов с количеством  учащихся 2417 человек.  При школах функционировало 3 группы продленного дня, в которых обучалось 75  учащихся.    Общая сумма расходов на обеспечение функционирования школ составила 52</a:t>
            </a:r>
            <a:r>
              <a:rPr lang="en-US" sz="2400" b="1" dirty="0" smtClean="0"/>
              <a:t> </a:t>
            </a:r>
            <a:r>
              <a:rPr lang="ru-RU" sz="2400" b="1" dirty="0" smtClean="0"/>
              <a:t>409,6 тыс. рублей.</a:t>
            </a:r>
            <a:endParaRPr lang="ru-RU" sz="2400" b="1" dirty="0"/>
          </a:p>
        </p:txBody>
      </p:sp>
      <p:pic>
        <p:nvPicPr>
          <p:cNvPr id="5" name="Рисунок 4" descr="3079934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905" y="2162183"/>
            <a:ext cx="4667250" cy="34804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155752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Raion_Nurimanovskiy гер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714" y="218303"/>
            <a:ext cx="1170146" cy="1463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941685" y="2769833"/>
            <a:ext cx="1847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 descr="сад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97430"/>
            <a:ext cx="6858000" cy="4560570"/>
          </a:xfrm>
          <a:prstGeom prst="rect">
            <a:avLst/>
          </a:prstGeom>
        </p:spPr>
      </p:pic>
      <p:pic>
        <p:nvPicPr>
          <p:cNvPr id="6" name="Рисунок 5" descr="школа ключ!!!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0"/>
            <a:ext cx="6096000" cy="40538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155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41685" y="2769833"/>
            <a:ext cx="1847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334972" y="2582301"/>
            <a:ext cx="6560936" cy="2848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200" b="1" dirty="0" smtClean="0"/>
              <a:t> учебников на 1</a:t>
            </a:r>
            <a:r>
              <a:rPr lang="en-US" sz="2200" b="1" dirty="0" smtClean="0"/>
              <a:t> </a:t>
            </a:r>
            <a:r>
              <a:rPr lang="ru-RU" sz="2200" b="1" dirty="0" smtClean="0"/>
              <a:t>467,5 тыс. рублей; </a:t>
            </a:r>
          </a:p>
          <a:p>
            <a:endParaRPr lang="ru-RU" sz="2200" b="1" dirty="0" smtClean="0"/>
          </a:p>
          <a:p>
            <a:pPr>
              <a:buFontTx/>
              <a:buChar char="-"/>
            </a:pPr>
            <a:r>
              <a:rPr lang="ru-RU" sz="2200" b="1" dirty="0" smtClean="0"/>
              <a:t> компьютеров и учебно-производственного оборудования на 3</a:t>
            </a:r>
            <a:r>
              <a:rPr lang="en-US" sz="2200" b="1" dirty="0" smtClean="0"/>
              <a:t> </a:t>
            </a:r>
            <a:r>
              <a:rPr lang="ru-RU" sz="2200" b="1" dirty="0" smtClean="0"/>
              <a:t>771,8 тыс. рублей;</a:t>
            </a:r>
          </a:p>
          <a:p>
            <a:endParaRPr lang="ru-RU" sz="2200" b="1" dirty="0" smtClean="0"/>
          </a:p>
          <a:p>
            <a:pPr>
              <a:buFontTx/>
              <a:buChar char="-"/>
            </a:pPr>
            <a:r>
              <a:rPr lang="ru-RU" sz="2200" b="1" dirty="0" smtClean="0"/>
              <a:t> столового оборудования на 26,5 тыс. рублей;</a:t>
            </a:r>
          </a:p>
          <a:p>
            <a:endParaRPr lang="ru-RU" sz="2200" b="1" dirty="0" smtClean="0"/>
          </a:p>
          <a:p>
            <a:pPr>
              <a:lnSpc>
                <a:spcPct val="114000"/>
              </a:lnSpc>
              <a:buFontTx/>
              <a:buChar char="-"/>
            </a:pPr>
            <a:r>
              <a:rPr lang="ru-RU" sz="2200" b="1" dirty="0" smtClean="0"/>
              <a:t> спортивного оборудования на 790,4 тыс. рублей.</a:t>
            </a:r>
            <a:endParaRPr lang="ru-RU" sz="2200" b="1" dirty="0"/>
          </a:p>
        </p:txBody>
      </p:sp>
      <p:pic>
        <p:nvPicPr>
          <p:cNvPr id="6" name="Рисунок 5" descr="290711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91958"/>
            <a:ext cx="5013960" cy="4000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51395" y="178268"/>
            <a:ext cx="10092262" cy="1671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200" b="1" dirty="0" smtClean="0"/>
              <a:t>По программе модернизации региональных систем общего образования за счет средств бюджета республики, федерального бюджета и местного бюджета на укрепление материально-технической базы  общеобразовательных школ направлено около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7,5 млн. рублей</a:t>
            </a:r>
            <a:r>
              <a:rPr lang="ru-RU" sz="2200" b="1" dirty="0" smtClean="0"/>
              <a:t>, в том числе на приобретение:</a:t>
            </a:r>
            <a:endParaRPr lang="ru-RU" sz="2200" b="1" dirty="0"/>
          </a:p>
        </p:txBody>
      </p:sp>
      <p:pic>
        <p:nvPicPr>
          <p:cNvPr id="17" name="Рисунок 16" descr="Raion_Nurimanovskiy гер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714" y="227356"/>
            <a:ext cx="1170146" cy="1463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651557524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Raion_Nurimanovskiy гер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714" y="218303"/>
            <a:ext cx="1170146" cy="1463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941685" y="2769833"/>
            <a:ext cx="1847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96092" y="2083941"/>
            <a:ext cx="7408407" cy="3911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200" b="1" dirty="0" smtClean="0"/>
              <a:t> </a:t>
            </a:r>
            <a:r>
              <a:rPr lang="ru-RU" sz="2200" b="1" dirty="0" err="1" smtClean="0"/>
              <a:t>Байгильдинский</a:t>
            </a:r>
            <a:r>
              <a:rPr lang="ru-RU" sz="2200" b="1" dirty="0" smtClean="0"/>
              <a:t> лицей – 1</a:t>
            </a:r>
            <a:r>
              <a:rPr lang="en-US" sz="2200" b="1" dirty="0" smtClean="0"/>
              <a:t> </a:t>
            </a:r>
            <a:r>
              <a:rPr lang="ru-RU" sz="2200" b="1" dirty="0" smtClean="0"/>
              <a:t>512,3 тыс.рублей (замена кровли, ремонт здания школы)</a:t>
            </a:r>
          </a:p>
          <a:p>
            <a:endParaRPr lang="ru-RU" sz="2200" b="1" dirty="0" smtClean="0"/>
          </a:p>
          <a:p>
            <a:pPr>
              <a:buFontTx/>
              <a:buChar char="-"/>
            </a:pPr>
            <a:r>
              <a:rPr lang="ru-RU" sz="2200" b="1" dirty="0" smtClean="0"/>
              <a:t> </a:t>
            </a:r>
            <a:r>
              <a:rPr lang="ru-RU" sz="2200" b="1" dirty="0" err="1" smtClean="0"/>
              <a:t>Красногорская</a:t>
            </a:r>
            <a:r>
              <a:rPr lang="ru-RU" sz="2200" b="1" dirty="0" smtClean="0"/>
              <a:t> СОШ – 1</a:t>
            </a:r>
            <a:r>
              <a:rPr lang="en-US" sz="2200" b="1" dirty="0" smtClean="0"/>
              <a:t> </a:t>
            </a:r>
            <a:r>
              <a:rPr lang="ru-RU" sz="2200" b="1" dirty="0" smtClean="0"/>
              <a:t>934,0 тыс.рублей (ремонт системы отопления и спортивных залов) ;</a:t>
            </a:r>
          </a:p>
          <a:p>
            <a:endParaRPr lang="ru-RU" sz="2200" b="1" dirty="0" smtClean="0"/>
          </a:p>
          <a:p>
            <a:pPr>
              <a:buFontTx/>
              <a:buChar char="-"/>
            </a:pPr>
            <a:r>
              <a:rPr lang="ru-RU" sz="2200" b="1" dirty="0" smtClean="0"/>
              <a:t> </a:t>
            </a:r>
            <a:r>
              <a:rPr lang="ru-RU" sz="2200" b="1" dirty="0" err="1" smtClean="0"/>
              <a:t>Старокулевская</a:t>
            </a:r>
            <a:r>
              <a:rPr lang="ru-RU" sz="2200" b="1" dirty="0" smtClean="0"/>
              <a:t> СОШ – 1</a:t>
            </a:r>
            <a:r>
              <a:rPr lang="en-US" sz="2200" b="1" dirty="0" smtClean="0"/>
              <a:t> </a:t>
            </a:r>
            <a:r>
              <a:rPr lang="ru-RU" sz="2200" b="1" dirty="0" smtClean="0"/>
              <a:t>897,3 тыс.рублей</a:t>
            </a:r>
            <a:r>
              <a:rPr lang="en-US" sz="2200" b="1" dirty="0" smtClean="0"/>
              <a:t> </a:t>
            </a:r>
            <a:r>
              <a:rPr lang="ru-RU" sz="2200" b="1" dirty="0" smtClean="0"/>
              <a:t>(замена окон и дверных блоков) ;</a:t>
            </a:r>
          </a:p>
          <a:p>
            <a:endParaRPr lang="ru-RU" sz="2200" b="1" dirty="0" smtClean="0"/>
          </a:p>
          <a:p>
            <a:pPr>
              <a:lnSpc>
                <a:spcPct val="114000"/>
              </a:lnSpc>
              <a:buFontTx/>
              <a:buChar char="-"/>
            </a:pPr>
            <a:r>
              <a:rPr lang="ru-RU" sz="2200" b="1" dirty="0" smtClean="0"/>
              <a:t> Павловская СОШ – 729,9 тыс.рублей</a:t>
            </a:r>
            <a:r>
              <a:rPr lang="en-US" sz="2200" b="1" dirty="0" smtClean="0"/>
              <a:t> </a:t>
            </a:r>
            <a:r>
              <a:rPr lang="ru-RU" sz="2200" b="1" dirty="0" smtClean="0"/>
              <a:t>(ремонт здания и спортивного зала).</a:t>
            </a:r>
            <a:endParaRPr lang="ru-RU" sz="2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51395" y="178268"/>
            <a:ext cx="10092262" cy="1475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000" b="1" dirty="0" smtClean="0"/>
              <a:t>В рамках мероприятий по подготовке образовательных учреждений к новому учебному году  за счет средств бюджета муниципального района произведены ремонтные работы на общую сумму 6</a:t>
            </a:r>
            <a:r>
              <a:rPr lang="en-US" sz="2000" b="1" dirty="0" smtClean="0"/>
              <a:t> </a:t>
            </a:r>
            <a:r>
              <a:rPr lang="ru-RU" sz="2000" b="1" dirty="0" smtClean="0"/>
              <a:t>706,5 тыс.рублей, из них текущий ремонт в 7 школах на 633,0 тыс.рублей и капитальный ремонт на 6</a:t>
            </a:r>
            <a:r>
              <a:rPr lang="en-US" sz="2000" b="1" dirty="0" smtClean="0"/>
              <a:t> </a:t>
            </a:r>
            <a:r>
              <a:rPr lang="ru-RU" sz="2000" b="1" dirty="0" smtClean="0"/>
              <a:t>073,5 тыс.рублей в 4 школах:</a:t>
            </a:r>
            <a:endParaRPr lang="ru-RU" sz="2000" b="1" dirty="0"/>
          </a:p>
        </p:txBody>
      </p:sp>
      <p:pic>
        <p:nvPicPr>
          <p:cNvPr id="6" name="Рисунок 5" descr="853614c2840233abe630be20a01c69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000" y="1618700"/>
            <a:ext cx="4429760" cy="2945790"/>
          </a:xfrm>
          <a:prstGeom prst="rect">
            <a:avLst/>
          </a:prstGeom>
        </p:spPr>
      </p:pic>
      <p:pic>
        <p:nvPicPr>
          <p:cNvPr id="7" name="Рисунок 6" descr="vo_vremya_remonta-1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000" y="3898900"/>
            <a:ext cx="4445000" cy="2959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155752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Raion_Nurimanovskiy гер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714" y="218303"/>
            <a:ext cx="1170146" cy="1463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941685" y="2769833"/>
            <a:ext cx="1847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5155752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100000">
              <a:schemeClr val="bg1">
                <a:lumMod val="5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41685" y="2769833"/>
            <a:ext cx="1847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 descr="yrov9455_ejw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17" name="Рисунок 16" descr="Raion_Nurimanovskiy гер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6714" y="218303"/>
            <a:ext cx="1170146" cy="1463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65155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100000">
              <a:schemeClr val="bg1">
                <a:lumMod val="5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41685" y="2769833"/>
            <a:ext cx="1847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 descr="036004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 descr="5orlenok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0563"/>
            <a:ext cx="12192000" cy="6868563"/>
          </a:xfrm>
          <a:prstGeom prst="rect">
            <a:avLst/>
          </a:prstGeom>
        </p:spPr>
      </p:pic>
      <p:pic>
        <p:nvPicPr>
          <p:cNvPr id="9" name="Рисунок 8" descr="lager_rf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Рисунок 16" descr="Raion_Nurimanovskiy герб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6714" y="218303"/>
            <a:ext cx="1170146" cy="1463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65155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41685" y="2769833"/>
            <a:ext cx="1847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 descr="2856806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8" name="Рисунок 7" descr="8842778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4449"/>
            <a:ext cx="12192000" cy="6853551"/>
          </a:xfrm>
          <a:prstGeom prst="rect">
            <a:avLst/>
          </a:prstGeom>
        </p:spPr>
      </p:pic>
      <p:pic>
        <p:nvPicPr>
          <p:cNvPr id="9" name="Рисунок 8" descr="3487880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Рисунок 16" descr="Raion_Nurimanovskiy герб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6714" y="218303"/>
            <a:ext cx="1170146" cy="1463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65155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473379" y="189572"/>
            <a:ext cx="9896739" cy="83099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36" tIns="45718" rIns="91436" bIns="45718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плана поступлений налоговых и неналоговых доходов в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сельских поселений в 2014 году (%)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Raion_Nurimanovskiy гер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714" y="218303"/>
            <a:ext cx="1170146" cy="1463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6" name="Диаграмма 5"/>
          <p:cNvGraphicFramePr/>
          <p:nvPr/>
        </p:nvGraphicFramePr>
        <p:xfrm>
          <a:off x="975360" y="1041883"/>
          <a:ext cx="10058400" cy="567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65155752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5000" r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41685" y="2769833"/>
            <a:ext cx="1847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7" name="Рисунок 16" descr="Raion_Nurimanovskiy гер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6714" y="218303"/>
            <a:ext cx="1170146" cy="1463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651557524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100000">
              <a:schemeClr val="bg1">
                <a:lumMod val="5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41685" y="2769833"/>
            <a:ext cx="1847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 descr="S14200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 descr="3533806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 descr="2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92810" y="0"/>
            <a:ext cx="12384810" cy="6858000"/>
          </a:xfrm>
          <a:prstGeom prst="rect">
            <a:avLst/>
          </a:prstGeom>
        </p:spPr>
      </p:pic>
      <p:pic>
        <p:nvPicPr>
          <p:cNvPr id="17" name="Рисунок 16" descr="Raion_Nurimanovskiy герб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6714" y="218303"/>
            <a:ext cx="1170146" cy="1463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65155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100000">
              <a:schemeClr val="bg1">
                <a:lumMod val="5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941685" y="2769833"/>
            <a:ext cx="1847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7" name="Рисунок 16" descr="Raion_Nurimanovskiy гер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714" y="218303"/>
            <a:ext cx="1170146" cy="1463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 descr="Без-имени-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43512" y="2468530"/>
            <a:ext cx="5295900" cy="4238625"/>
          </a:xfrm>
          <a:prstGeom prst="rect">
            <a:avLst/>
          </a:prstGeom>
        </p:spPr>
      </p:pic>
      <p:pic>
        <p:nvPicPr>
          <p:cNvPr id="12" name="Рисунок 11" descr="FrenchHorn_trans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31262" y="696743"/>
            <a:ext cx="3809524" cy="2895239"/>
          </a:xfrm>
          <a:prstGeom prst="rect">
            <a:avLst/>
          </a:prstGeom>
        </p:spPr>
      </p:pic>
      <p:pic>
        <p:nvPicPr>
          <p:cNvPr id="14" name="Рисунок 13" descr="Без-имени-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3642" y="1409700"/>
            <a:ext cx="2609850" cy="5448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1557524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Raion_Nurimanovskiy гер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714" y="218303"/>
            <a:ext cx="1170146" cy="1463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941685" y="2769833"/>
            <a:ext cx="1847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 descr="Без-имени-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82241"/>
            <a:ext cx="6705600" cy="41700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24671" y="189572"/>
            <a:ext cx="8248660" cy="83099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36" tIns="45718" rIns="91436" bIns="45718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сфере «Культура, кинематография» в 2014 году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(37 955,3 тыс. рублей)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Без-имени-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41538" y="1271550"/>
            <a:ext cx="5314950" cy="43148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1557524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Raion_Nurimanovskiy гер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714" y="218303"/>
            <a:ext cx="1170146" cy="1463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941685" y="2769833"/>
            <a:ext cx="1847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224671" y="189572"/>
            <a:ext cx="8588177" cy="83099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36" tIns="45718" rIns="91436" bIns="45718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в сфере «Физическая культура и спорт» в 2014 году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(710,8 тыс. рублей)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Без-имени-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89020"/>
            <a:ext cx="3268980" cy="3268980"/>
          </a:xfrm>
          <a:prstGeom prst="rect">
            <a:avLst/>
          </a:prstGeom>
        </p:spPr>
      </p:pic>
      <p:pic>
        <p:nvPicPr>
          <p:cNvPr id="8" name="Рисунок 7" descr="voleybo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67796" y="2967180"/>
            <a:ext cx="1911100" cy="1828804"/>
          </a:xfrm>
          <a:prstGeom prst="rect">
            <a:avLst/>
          </a:prstGeom>
        </p:spPr>
      </p:pic>
      <p:pic>
        <p:nvPicPr>
          <p:cNvPr id="9" name="Рисунок 8" descr="Без-имени-1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97486" y="1606413"/>
            <a:ext cx="2917031" cy="24288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1557524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Raion_Nurimanovskiy гер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714" y="218303"/>
            <a:ext cx="1170146" cy="1463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941685" y="2769833"/>
            <a:ext cx="1847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649877" y="189572"/>
            <a:ext cx="10345003" cy="4616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36" tIns="45718" rIns="91436" bIns="45718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в бюджеты поселений в 2014 году (тыс. руб.)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Gold_Coins_Treasure_Chest_PNG_Clipart_Pic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0699" y="1323862"/>
            <a:ext cx="5715000" cy="5534025"/>
          </a:xfrm>
          <a:prstGeom prst="rect">
            <a:avLst/>
          </a:prstGeom>
        </p:spPr>
      </p:pic>
      <p:pic>
        <p:nvPicPr>
          <p:cNvPr id="6" name="Рисунок 5" descr="p1_210291914562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8728" y="4213270"/>
            <a:ext cx="2590476" cy="2158730"/>
          </a:xfrm>
          <a:prstGeom prst="rect">
            <a:avLst/>
          </a:prstGeom>
        </p:spPr>
      </p:pic>
      <p:sp>
        <p:nvSpPr>
          <p:cNvPr id="9" name="Выгнутая влево стрелка 8"/>
          <p:cNvSpPr/>
          <p:nvPr/>
        </p:nvSpPr>
        <p:spPr>
          <a:xfrm rot="5400000">
            <a:off x="4254578" y="1733441"/>
            <a:ext cx="1153886" cy="3417244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0776" y="2211977"/>
            <a:ext cx="16337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32 551,9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155752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13534" y="2875404"/>
            <a:ext cx="6337441" cy="83099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Raion_Nurimanovskiy гер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515" y="531889"/>
            <a:ext cx="1406514" cy="17556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102110989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224671" y="189572"/>
            <a:ext cx="8394149" cy="83099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36" tIns="45718" rIns="91436" bIns="45718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Объём безвозмездных поступлений, поступивших в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консолидированный бюджет района в 2014 году (млн. руб.)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Raion_Nurimanovskiy гер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714" y="218303"/>
            <a:ext cx="1170146" cy="1463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19" name="Диаграмма 18"/>
          <p:cNvGraphicFramePr/>
          <p:nvPr/>
        </p:nvGraphicFramePr>
        <p:xfrm>
          <a:off x="1071153" y="1128969"/>
          <a:ext cx="10032275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Стрелка вправо 19"/>
          <p:cNvSpPr/>
          <p:nvPr/>
        </p:nvSpPr>
        <p:spPr>
          <a:xfrm rot="1800000">
            <a:off x="5451564" y="2325177"/>
            <a:ext cx="1393371" cy="409303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155752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224671" y="189572"/>
            <a:ext cx="9261310" cy="4616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36" tIns="45718" rIns="91436" bIns="45718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консолидированного бюджета в 2014 году (%)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Raion_Nurimanovskiy гер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714" y="218303"/>
            <a:ext cx="1170146" cy="1463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6" name="Диаграмма 5"/>
          <p:cNvGraphicFramePr/>
          <p:nvPr/>
        </p:nvGraphicFramePr>
        <p:xfrm>
          <a:off x="975360" y="1041883"/>
          <a:ext cx="10058400" cy="567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651557524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224671" y="189572"/>
            <a:ext cx="8655310" cy="83099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36" tIns="45718" rIns="91436" bIns="45718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недоимки по налоговым платежам по состоянию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01.01.2015 года (тыс.руб.)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Raion_Nurimanovskiy гер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714" y="218303"/>
            <a:ext cx="1170146" cy="1463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6" name="Диаграмма 5"/>
          <p:cNvGraphicFramePr/>
          <p:nvPr/>
        </p:nvGraphicFramePr>
        <p:xfrm>
          <a:off x="2490651" y="1024466"/>
          <a:ext cx="9353006" cy="567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Рисунок 8" descr="j043980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4200000">
            <a:off x="753725" y="2722424"/>
            <a:ext cx="1645714" cy="1645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30635" y="3082834"/>
            <a:ext cx="104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</a:rPr>
              <a:t>+ 1 054,0</a:t>
            </a: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2646" y="2638696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</a:rPr>
              <a:t>4 058,0</a:t>
            </a:r>
            <a:endParaRPr lang="ru-RU" sz="1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15575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category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224671" y="189572"/>
            <a:ext cx="7892282" cy="83099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36" tIns="45718" rIns="91436" bIns="45718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Задолженность по неналоговым доходам по состоянию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01.01.2015 года (тыс.руб.)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Raion_Nurimanovskiy гер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714" y="218303"/>
            <a:ext cx="1170146" cy="1463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 descr="j0439805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4200000">
            <a:off x="2238509" y="2818957"/>
            <a:ext cx="2194286" cy="27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570136" y="3191475"/>
            <a:ext cx="165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</a:rPr>
              <a:t>+ 182,0 (35,4%)</a:t>
            </a: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9544" y="1615654"/>
            <a:ext cx="48337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01.01.2015 года -6 95,6 тыс. рублей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Без-имени-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7583" y="2064643"/>
            <a:ext cx="3943350" cy="365855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2896" y="5489662"/>
            <a:ext cx="48882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01.01.2014 года – 513,6 тыс. рублей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15575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224671" y="189572"/>
            <a:ext cx="8759121" cy="46166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36" tIns="45718" rIns="91436" bIns="45718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текущий год при исполнении бюджета по доходам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Raion_Nurimanovskiy гер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714" y="218303"/>
            <a:ext cx="1170146" cy="1463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1785258" y="1271466"/>
            <a:ext cx="10067108" cy="5406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14000"/>
              </a:lnSpc>
              <a:buFont typeface="+mj-lt"/>
              <a:buAutoNum type="arabicPeriod"/>
            </a:pPr>
            <a:r>
              <a:rPr lang="ru-RU" dirty="0" smtClean="0"/>
              <a:t>Руководствоваться Планом мероприятий, направленных на увеличение наполняемости доходной части консолидированного бюджета в 2015 году, утвержденного постановлением администрации муниципального района.</a:t>
            </a:r>
          </a:p>
          <a:p>
            <a:pPr marL="457200" indent="-457200">
              <a:lnSpc>
                <a:spcPct val="114000"/>
              </a:lnSpc>
              <a:buFont typeface="+mj-lt"/>
              <a:buAutoNum type="arabicPeriod"/>
            </a:pPr>
            <a:r>
              <a:rPr lang="ru-RU" dirty="0" smtClean="0"/>
              <a:t>Обеспечить  результативность и эффективность работы межведомственных комиссий и рабочих групп, направленную на увеличение поступлений доходов в консолидированный бюджет Республики Башкортостан по району.</a:t>
            </a:r>
          </a:p>
          <a:p>
            <a:pPr marL="457200" indent="-457200">
              <a:lnSpc>
                <a:spcPct val="114000"/>
              </a:lnSpc>
              <a:buFont typeface="+mj-lt"/>
              <a:buAutoNum type="arabicPeriod"/>
            </a:pPr>
            <a:r>
              <a:rPr lang="ru-RU" dirty="0" smtClean="0"/>
              <a:t>Совместно с налоговыми и регистрирующими органами продолжить работу по вовлечению неучтенных объектов налогообложения и актуализации баз данных, являющихся основой для начисления имущественных налогов.</a:t>
            </a:r>
          </a:p>
          <a:p>
            <a:pPr marL="457200" indent="-457200">
              <a:lnSpc>
                <a:spcPct val="114000"/>
              </a:lnSpc>
              <a:buFont typeface="+mj-lt"/>
              <a:buAutoNum type="arabicPeriod"/>
            </a:pPr>
            <a:r>
              <a:rPr lang="ru-RU" dirty="0" smtClean="0"/>
              <a:t>Обеспечить  исполнение консолидированного бюджета  района с ростом к 2014 году не ниже:</a:t>
            </a:r>
          </a:p>
          <a:p>
            <a:pPr marL="457200" indent="-457200">
              <a:lnSpc>
                <a:spcPct val="114000"/>
              </a:lnSpc>
            </a:pPr>
            <a:r>
              <a:rPr lang="ru-RU" dirty="0" smtClean="0"/>
              <a:t>            - по налоговым и неналоговым доходам – 110%</a:t>
            </a:r>
          </a:p>
          <a:p>
            <a:pPr marL="457200" indent="-457200">
              <a:lnSpc>
                <a:spcPct val="114000"/>
              </a:lnSpc>
            </a:pPr>
            <a:r>
              <a:rPr lang="ru-RU" dirty="0" smtClean="0"/>
              <a:t>            - по налогу на доходы физических лиц – 110%</a:t>
            </a:r>
          </a:p>
          <a:p>
            <a:pPr marL="457200" indent="-457200">
              <a:lnSpc>
                <a:spcPct val="114000"/>
              </a:lnSpc>
              <a:buFont typeface="+mj-lt"/>
              <a:buAutoNum type="arabicPeriod" startAt="5"/>
            </a:pPr>
            <a:r>
              <a:rPr lang="ru-RU" dirty="0" smtClean="0"/>
              <a:t>Проводить информационно-разъяснительную работу с </a:t>
            </a:r>
            <a:r>
              <a:rPr lang="ru-RU" dirty="0" err="1" smtClean="0"/>
              <a:t>плательщиками-физическими</a:t>
            </a:r>
            <a:r>
              <a:rPr lang="ru-RU" dirty="0" smtClean="0"/>
              <a:t> лицами о необходимости уплаты имущественных налогов в установленные сроки (срок – 1 октября 2015 года).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5155752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224671" y="189572"/>
            <a:ext cx="8394149" cy="83099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91436" tIns="45718" rIns="91436" bIns="45718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Объём безвозмездных поступлений, поступивших в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консолидированный бюджет района в 2014 году (млн. руб.)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Raion_Nurimanovskiy герб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714" y="218303"/>
            <a:ext cx="1170146" cy="14630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19" name="Диаграмма 18"/>
          <p:cNvGraphicFramePr/>
          <p:nvPr/>
        </p:nvGraphicFramePr>
        <p:xfrm>
          <a:off x="0" y="1834363"/>
          <a:ext cx="6113417" cy="5023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Стрелка вправо 19"/>
          <p:cNvSpPr/>
          <p:nvPr/>
        </p:nvSpPr>
        <p:spPr>
          <a:xfrm rot="1800000">
            <a:off x="2539455" y="2368832"/>
            <a:ext cx="1184820" cy="409303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5805771" y="1933964"/>
          <a:ext cx="6101013" cy="4924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265155752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1749</TotalTime>
  <Words>1207</Words>
  <Application>Microsoft Office PowerPoint</Application>
  <PresentationFormat>Произвольный</PresentationFormat>
  <Paragraphs>196</Paragraphs>
  <Slides>36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ФО Акбулакского района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 сети</dc:creator>
  <cp:lastModifiedBy>днс</cp:lastModifiedBy>
  <cp:revision>247</cp:revision>
  <dcterms:created xsi:type="dcterms:W3CDTF">2015-03-18T04:53:20Z</dcterms:created>
  <dcterms:modified xsi:type="dcterms:W3CDTF">2015-05-11T16:01:14Z</dcterms:modified>
</cp:coreProperties>
</file>