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diagrams/data7.xml" ContentType="application/vnd.openxmlformats-officedocument.drawingml.diagramData+xml"/>
  <Override PartName="/ppt/notesSlides/notesSlide13.xml" ContentType="application/vnd.openxmlformats-officedocument.presentationml.notesSlide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charts/chart6.xml" ContentType="application/vnd.openxmlformats-officedocument.drawingml.chart+xml"/>
  <Default Extension="vml" ContentType="application/vnd.openxmlformats-officedocument.vmlDrawing"/>
  <Override PartName="/ppt/charts/chart10.xml" ContentType="application/vnd.openxmlformats-officedocument.drawingml.chart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11.xml" ContentType="application/vnd.openxmlformats-officedocument.presentationml.notesSlide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notesSlides/notesSlide20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xls" ContentType="application/vnd.ms-excel"/>
  <Override PartName="/ppt/diagrams/data11.xml" ContentType="application/vnd.openxmlformats-officedocument.drawingml.diagramData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notesSlides/notesSlide14.xml" ContentType="application/vnd.openxmlformats-officedocument.presentationml.notesSlide+xml"/>
  <Override PartName="/ppt/charts/chart11.xml" ContentType="application/vnd.openxmlformats-officedocument.drawingml.char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drawing9.xml" ContentType="application/vnd.ms-office.drawingml.diagramDrawing+xml"/>
  <Override PartName="/ppt/notesSlides/notesSlide21.xml" ContentType="application/vnd.openxmlformats-officedocument.presentationml.notesSlid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Default Extension="sldx" ContentType="application/vnd.openxmlformats-officedocument.presentationml.slide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diagrams/colors10.xml" ContentType="application/vnd.openxmlformats-officedocument.drawingml.diagramColors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diagrams/data9.xml" ContentType="application/vnd.openxmlformats-officedocument.drawingml.diagramData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charts/chart12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</p:sldMasterIdLst>
  <p:notesMasterIdLst>
    <p:notesMasterId r:id="rId55"/>
  </p:notesMasterIdLst>
  <p:sldIdLst>
    <p:sldId id="256" r:id="rId2"/>
    <p:sldId id="389" r:id="rId3"/>
    <p:sldId id="288" r:id="rId4"/>
    <p:sldId id="341" r:id="rId5"/>
    <p:sldId id="373" r:id="rId6"/>
    <p:sldId id="382" r:id="rId7"/>
    <p:sldId id="278" r:id="rId8"/>
    <p:sldId id="348" r:id="rId9"/>
    <p:sldId id="286" r:id="rId10"/>
    <p:sldId id="290" r:id="rId11"/>
    <p:sldId id="292" r:id="rId12"/>
    <p:sldId id="296" r:id="rId13"/>
    <p:sldId id="301" r:id="rId14"/>
    <p:sldId id="302" r:id="rId15"/>
    <p:sldId id="303" r:id="rId16"/>
    <p:sldId id="379" r:id="rId17"/>
    <p:sldId id="395" r:id="rId18"/>
    <p:sldId id="394" r:id="rId19"/>
    <p:sldId id="383" r:id="rId20"/>
    <p:sldId id="370" r:id="rId21"/>
    <p:sldId id="311" r:id="rId22"/>
    <p:sldId id="406" r:id="rId23"/>
    <p:sldId id="409" r:id="rId24"/>
    <p:sldId id="263" r:id="rId25"/>
    <p:sldId id="368" r:id="rId26"/>
    <p:sldId id="369" r:id="rId27"/>
    <p:sldId id="356" r:id="rId28"/>
    <p:sldId id="357" r:id="rId29"/>
    <p:sldId id="396" r:id="rId30"/>
    <p:sldId id="336" r:id="rId31"/>
    <p:sldId id="323" r:id="rId32"/>
    <p:sldId id="325" r:id="rId33"/>
    <p:sldId id="324" r:id="rId34"/>
    <p:sldId id="350" r:id="rId35"/>
    <p:sldId id="351" r:id="rId36"/>
    <p:sldId id="385" r:id="rId37"/>
    <p:sldId id="374" r:id="rId38"/>
    <p:sldId id="377" r:id="rId39"/>
    <p:sldId id="375" r:id="rId40"/>
    <p:sldId id="401" r:id="rId41"/>
    <p:sldId id="408" r:id="rId42"/>
    <p:sldId id="387" r:id="rId43"/>
    <p:sldId id="407" r:id="rId44"/>
    <p:sldId id="403" r:id="rId45"/>
    <p:sldId id="378" r:id="rId46"/>
    <p:sldId id="405" r:id="rId47"/>
    <p:sldId id="392" r:id="rId48"/>
    <p:sldId id="399" r:id="rId49"/>
    <p:sldId id="343" r:id="rId50"/>
    <p:sldId id="316" r:id="rId51"/>
    <p:sldId id="398" r:id="rId52"/>
    <p:sldId id="342" r:id="rId53"/>
    <p:sldId id="404" r:id="rId54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C9D01"/>
    <a:srgbClr val="99CCFF"/>
    <a:srgbClr val="CCECFF"/>
    <a:srgbClr val="FF9900"/>
    <a:srgbClr val="FFCC66"/>
    <a:srgbClr val="F5E409"/>
    <a:srgbClr val="FCE06A"/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4" autoAdjust="0"/>
    <p:restoredTop sz="96812" autoAdjust="0"/>
  </p:normalViewPr>
  <p:slideViewPr>
    <p:cSldViewPr>
      <p:cViewPr>
        <p:scale>
          <a:sx n="90" d="100"/>
          <a:sy n="90" d="100"/>
        </p:scale>
        <p:origin x="-2130" y="-5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384" y="-102"/>
      </p:cViewPr>
      <p:guideLst>
        <p:guide orient="horz" pos="3126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2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7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.10638400249711671"/>
          <c:y val="9.0778619432715132E-2"/>
          <c:w val="0.87461836447831565"/>
          <c:h val="0.7723808526999196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тыс.человек</c:v>
                </c:pt>
              </c:strCache>
            </c:strRef>
          </c:tx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 отчет 2014</c:v>
                </c:pt>
                <c:pt idx="1">
                  <c:v> оценка 2015</c:v>
                </c:pt>
                <c:pt idx="2">
                  <c:v>прогноз 2016</c:v>
                </c:pt>
                <c:pt idx="3">
                  <c:v> прогноз 2017</c:v>
                </c:pt>
                <c:pt idx="4">
                  <c:v> прогноз 2018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2.5499999999999998</c:v>
                </c:pt>
                <c:pt idx="1">
                  <c:v>2.59</c:v>
                </c:pt>
                <c:pt idx="2">
                  <c:v>2.61</c:v>
                </c:pt>
                <c:pt idx="3">
                  <c:v>2.62</c:v>
                </c:pt>
                <c:pt idx="4">
                  <c:v>2.63</c:v>
                </c:pt>
              </c:numCache>
            </c:numRef>
          </c:val>
        </c:ser>
        <c:shape val="pyramid"/>
        <c:axId val="121934592"/>
        <c:axId val="121936128"/>
        <c:axId val="0"/>
      </c:bar3DChart>
      <c:catAx>
        <c:axId val="12193459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21936128"/>
        <c:crosses val="autoZero"/>
        <c:auto val="1"/>
        <c:lblAlgn val="ctr"/>
        <c:lblOffset val="100"/>
      </c:catAx>
      <c:valAx>
        <c:axId val="121936128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400" b="0"/>
            </a:pPr>
            <a:endParaRPr lang="ru-RU"/>
          </a:p>
        </c:txPr>
        <c:crossAx val="12193459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"/>
          <c:y val="0.1522216877231182"/>
          <c:w val="0.96845900212140812"/>
          <c:h val="0.6184267159531106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300" b="0" smtClean="0"/>
                      <a:t>56,3</a:t>
                    </a:r>
                    <a:r>
                      <a:rPr lang="ru-RU" sz="1300" b="0" smtClean="0"/>
                      <a:t>%</a:t>
                    </a:r>
                    <a:endParaRPr lang="en-US" sz="1300" b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300" b="0" smtClean="0"/>
                      <a:t>36,8</a:t>
                    </a:r>
                    <a:r>
                      <a:rPr lang="ru-RU" sz="1300" b="0" i="0" u="none" strike="noStrike" baseline="0" smtClean="0"/>
                      <a:t>%</a:t>
                    </a:r>
                    <a:endParaRPr lang="en-US" sz="1300" b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300" b="0" smtClean="0"/>
                      <a:t>4,8</a:t>
                    </a:r>
                    <a:r>
                      <a:rPr lang="ru-RU" sz="1300" b="0" i="0" u="none" strike="noStrike" baseline="0" smtClean="0"/>
                      <a:t>%</a:t>
                    </a:r>
                    <a:endParaRPr lang="en-US" sz="1300" b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300" b="0" smtClean="0"/>
                      <a:t>2,1</a:t>
                    </a:r>
                    <a:r>
                      <a:rPr lang="ru-RU" sz="1300" b="0" i="0" u="none" strike="noStrike" baseline="0" smtClean="0"/>
                      <a:t>%</a:t>
                    </a:r>
                    <a:endParaRPr lang="en-US" sz="1300" b="0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300" b="0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  <c:pt idx="1">
                  <c:v>Доходы от продажи материальных и нематериальных активов</c:v>
                </c:pt>
                <c:pt idx="2">
                  <c:v>Штрафы, санкции, возмещение ущерба  </c:v>
                </c:pt>
                <c:pt idx="3">
                  <c:v>Платежи при пользовании природными ресурсами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56.3</c:v>
                </c:pt>
                <c:pt idx="1">
                  <c:v>36.800000000000004</c:v>
                </c:pt>
                <c:pt idx="2">
                  <c:v>4.8</c:v>
                </c:pt>
                <c:pt idx="3">
                  <c:v>2.1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300" smtClean="0"/>
                      <a:t>53</a:t>
                    </a:r>
                    <a:r>
                      <a:rPr lang="ru-RU" sz="1300" smtClean="0"/>
                      <a:t>,0%</a:t>
                    </a:r>
                    <a:endParaRPr lang="en-US" sz="130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300" smtClean="0"/>
                      <a:t>34,5</a:t>
                    </a:r>
                    <a:r>
                      <a:rPr lang="ru-RU" sz="1300" b="0" i="0" u="none" strike="noStrike" baseline="0" smtClean="0"/>
                      <a:t>%</a:t>
                    </a:r>
                    <a:endParaRPr lang="en-US" sz="130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300" smtClean="0"/>
                      <a:t>4,6</a:t>
                    </a:r>
                    <a:r>
                      <a:rPr lang="ru-RU" sz="1300" b="0" i="0" u="none" strike="noStrike" baseline="0" smtClean="0"/>
                      <a:t>%</a:t>
                    </a:r>
                    <a:endParaRPr lang="en-US" sz="130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300" smtClean="0"/>
                      <a:t>7,9</a:t>
                    </a:r>
                    <a:r>
                      <a:rPr lang="ru-RU" sz="1300" b="0" i="0" u="none" strike="noStrike" baseline="0" smtClean="0"/>
                      <a:t>%</a:t>
                    </a:r>
                    <a:endParaRPr lang="en-US" sz="130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300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  <c:pt idx="1">
                  <c:v>Доходы от продажи материальных и нематериальных активов</c:v>
                </c:pt>
                <c:pt idx="2">
                  <c:v>Штрафы, санкции, возмещение ущерба  </c:v>
                </c:pt>
                <c:pt idx="3">
                  <c:v>Платежи при пользовании природными ресурсами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53</c:v>
                </c:pt>
                <c:pt idx="1">
                  <c:v>34.5</c:v>
                </c:pt>
                <c:pt idx="2">
                  <c:v>4.5999999999999996</c:v>
                </c:pt>
                <c:pt idx="3">
                  <c:v>7.9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2018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300" smtClean="0"/>
                      <a:t>52,9</a:t>
                    </a:r>
                    <a:r>
                      <a:rPr lang="ru-RU" sz="1300" smtClean="0"/>
                      <a:t>%</a:t>
                    </a:r>
                    <a:endParaRPr lang="en-US" sz="130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300" smtClean="0"/>
                      <a:t>34,3</a:t>
                    </a:r>
                    <a:r>
                      <a:rPr lang="ru-RU" sz="1300" b="0" i="0" u="none" strike="noStrike" baseline="0" smtClean="0"/>
                      <a:t>%</a:t>
                    </a:r>
                    <a:endParaRPr lang="en-US" sz="130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300" smtClean="0"/>
                      <a:t>4,6</a:t>
                    </a:r>
                    <a:r>
                      <a:rPr lang="ru-RU" sz="1300" b="0" i="0" u="none" strike="noStrike" baseline="0" smtClean="0"/>
                      <a:t>%</a:t>
                    </a:r>
                    <a:endParaRPr lang="en-US" sz="130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300" smtClean="0"/>
                      <a:t>4,6</a:t>
                    </a:r>
                    <a:r>
                      <a:rPr lang="ru-RU" sz="1300" b="0" i="0" u="none" strike="noStrike" baseline="0" smtClean="0"/>
                      <a:t>%</a:t>
                    </a:r>
                    <a:endParaRPr lang="en-US" sz="130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300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  <c:pt idx="1">
                  <c:v>Доходы от продажи материальных и нематериальных активов</c:v>
                </c:pt>
                <c:pt idx="2">
                  <c:v>Штрафы, санкции, возмещение ущерба  </c:v>
                </c:pt>
                <c:pt idx="3">
                  <c:v>Платежи при пользовании природными ресурсами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52.9</c:v>
                </c:pt>
                <c:pt idx="1">
                  <c:v>34.300000000000004</c:v>
                </c:pt>
                <c:pt idx="2">
                  <c:v>4.5999999999999996</c:v>
                </c:pt>
                <c:pt idx="3">
                  <c:v>4.5999999999999996</c:v>
                </c:pt>
              </c:numCache>
            </c:numRef>
          </c:val>
        </c:ser>
        <c:dLbls>
          <c:showVal val="1"/>
        </c:dLbls>
        <c:axId val="126493824"/>
        <c:axId val="126495360"/>
      </c:barChart>
      <c:catAx>
        <c:axId val="12649382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1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6495360"/>
        <c:crosses val="autoZero"/>
        <c:auto val="1"/>
        <c:lblAlgn val="ctr"/>
        <c:lblOffset val="100"/>
      </c:catAx>
      <c:valAx>
        <c:axId val="126495360"/>
        <c:scaling>
          <c:orientation val="minMax"/>
        </c:scaling>
        <c:delete val="1"/>
        <c:axPos val="l"/>
        <c:numFmt formatCode="General" sourceLinked="1"/>
        <c:tickLblPos val="none"/>
        <c:crossAx val="126493824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6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600"/>
            </a:pPr>
            <a:endParaRPr lang="ru-RU"/>
          </a:p>
        </c:txPr>
      </c:legendEntry>
      <c:layout>
        <c:manualLayout>
          <c:xMode val="edge"/>
          <c:yMode val="edge"/>
          <c:x val="0.33353442873996503"/>
          <c:y val="3.5283186064764452E-2"/>
          <c:w val="0.33193761512911685"/>
          <c:h val="0.25164316277185611"/>
        </c:manualLayout>
      </c:layout>
    </c:legend>
    <c:plotVisOnly val="1"/>
    <c:dispBlanksAs val="gap"/>
  </c:chart>
  <c:txPr>
    <a:bodyPr/>
    <a:lstStyle/>
    <a:p>
      <a:pPr>
        <a:defRPr sz="1816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numFmt formatCode="General" sourceLinked="0"/>
            <c:txPr>
              <a:bodyPr/>
              <a:lstStyle/>
              <a:p>
                <a:pPr>
                  <a:defRPr sz="1300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Лист1!$A$2:$A$13</c:f>
              <c:strCache>
                <c:ptCount val="12"/>
                <c:pt idx="0">
                  <c:v>Староисаевский</c:v>
                </c:pt>
                <c:pt idx="1">
                  <c:v>Старобедеевский</c:v>
                </c:pt>
                <c:pt idx="2">
                  <c:v>Сарвинский</c:v>
                </c:pt>
                <c:pt idx="3">
                  <c:v>Первомайский</c:v>
                </c:pt>
                <c:pt idx="4">
                  <c:v>Павловский</c:v>
                </c:pt>
                <c:pt idx="5">
                  <c:v>Новосубаевский</c:v>
                </c:pt>
                <c:pt idx="6">
                  <c:v>Новокулевский</c:v>
                </c:pt>
                <c:pt idx="7">
                  <c:v>Никольский</c:v>
                </c:pt>
                <c:pt idx="8">
                  <c:v>Красноключевский</c:v>
                </c:pt>
                <c:pt idx="9">
                  <c:v>Красногорский</c:v>
                </c:pt>
                <c:pt idx="10">
                  <c:v>Баш-Шидинский</c:v>
                </c:pt>
                <c:pt idx="11">
                  <c:v>Байгильдинский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49.9</c:v>
                </c:pt>
                <c:pt idx="1">
                  <c:v>57.3</c:v>
                </c:pt>
                <c:pt idx="2">
                  <c:v>65.599999999999994</c:v>
                </c:pt>
                <c:pt idx="3">
                  <c:v>67.900000000000006</c:v>
                </c:pt>
                <c:pt idx="4">
                  <c:v>18.5</c:v>
                </c:pt>
                <c:pt idx="5">
                  <c:v>52.2</c:v>
                </c:pt>
                <c:pt idx="6">
                  <c:v>40.700000000000003</c:v>
                </c:pt>
                <c:pt idx="7">
                  <c:v>54.5</c:v>
                </c:pt>
                <c:pt idx="8">
                  <c:v>18.8</c:v>
                </c:pt>
                <c:pt idx="9">
                  <c:v>11.7</c:v>
                </c:pt>
                <c:pt idx="10">
                  <c:v>47.3</c:v>
                </c:pt>
                <c:pt idx="11">
                  <c:v>46.8</c:v>
                </c:pt>
              </c:numCache>
            </c:numRef>
          </c:val>
        </c:ser>
        <c:dLbls>
          <c:showVal val="1"/>
        </c:dLbls>
        <c:axId val="136306048"/>
        <c:axId val="136537216"/>
      </c:barChart>
      <c:catAx>
        <c:axId val="136306048"/>
        <c:scaling>
          <c:orientation val="minMax"/>
        </c:scaling>
        <c:axPos val="l"/>
        <c:tickLblPos val="nextTo"/>
        <c:txPr>
          <a:bodyPr/>
          <a:lstStyle/>
          <a:p>
            <a:pPr>
              <a:defRPr sz="1300"/>
            </a:pPr>
            <a:endParaRPr lang="ru-RU"/>
          </a:p>
        </c:txPr>
        <c:crossAx val="136537216"/>
        <c:crosses val="autoZero"/>
        <c:auto val="1"/>
        <c:lblAlgn val="ctr"/>
        <c:lblOffset val="100"/>
      </c:catAx>
      <c:valAx>
        <c:axId val="136537216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sz="1300"/>
            </a:pPr>
            <a:endParaRPr lang="ru-RU"/>
          </a:p>
        </c:txPr>
        <c:crossAx val="13630604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hart>
    <c:autoTitleDeleted val="1"/>
    <c:view3D>
      <c:rotX val="60"/>
      <c:perspective val="0"/>
    </c:view3D>
    <c:plotArea>
      <c:layout>
        <c:manualLayout>
          <c:layoutTarget val="inner"/>
          <c:xMode val="edge"/>
          <c:yMode val="edge"/>
          <c:x val="0.42311886586695929"/>
          <c:y val="0.12522686025408317"/>
          <c:w val="0.52889858233369869"/>
          <c:h val="0.82577132486388594"/>
        </c:manualLayout>
      </c:layout>
      <c:pie3D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bestFit"/>
            <c:showVal val="1"/>
            <c:showLeaderLines val="1"/>
          </c:dLbls>
          <c:cat>
            <c:strRef>
              <c:f>Sheet1!$A$1:$P$1</c:f>
              <c:strCache>
                <c:ptCount val="16"/>
                <c:pt idx="0">
                  <c:v>Развитие сельского хозяйства </c:v>
                </c:pt>
                <c:pt idx="1">
                  <c:v>Экономическое и инвестиционное развитие муниципального района</c:v>
                </c:pt>
                <c:pt idx="2">
                  <c:v>Обеспечение качественным и доступным  жильем</c:v>
                </c:pt>
                <c:pt idx="3">
                  <c:v>Транспортное развитие в муниципальном районе</c:v>
                </c:pt>
                <c:pt idx="4">
                  <c:v>Развитие жилищно-коммунального хозяйства</c:v>
                </c:pt>
                <c:pt idx="5">
                  <c:v>Устойчивое развитие сельских территорий</c:v>
                </c:pt>
                <c:pt idx="6">
                  <c:v>Развитие малого и среднего предпринимательства</c:v>
                </c:pt>
                <c:pt idx="7">
                  <c:v>Совершенствование деятельности органов местного самоуправления</c:v>
                </c:pt>
                <c:pt idx="8">
                  <c:v>Развитие системы учета и  отчетности, системы муниципальных закупок</c:v>
                </c:pt>
                <c:pt idx="9">
                  <c:v>Социальная поддержка граждан</c:v>
                </c:pt>
                <c:pt idx="10">
                  <c:v>Развитие молодежной политики, физической культуры  и спорта</c:v>
                </c:pt>
                <c:pt idx="11">
                  <c:v>Развитие  образования</c:v>
                </c:pt>
                <c:pt idx="12">
                  <c:v>Развитие культуры и искусства</c:v>
                </c:pt>
                <c:pt idx="13">
                  <c:v>Управление муниципальными  финансами</c:v>
                </c:pt>
                <c:pt idx="14">
                  <c:v>Формирование здорового образа жизни и укрепления здоровья населения</c:v>
                </c:pt>
                <c:pt idx="15">
                  <c:v>Безопасная жизнь населения</c:v>
                </c:pt>
              </c:strCache>
            </c:strRef>
          </c:cat>
          <c:val>
            <c:numRef>
              <c:f>Sheet1!$A$2:$P$2</c:f>
              <c:numCache>
                <c:formatCode>General</c:formatCode>
                <c:ptCount val="16"/>
                <c:pt idx="0">
                  <c:v>1.7</c:v>
                </c:pt>
                <c:pt idx="1">
                  <c:v>0.30000000000000032</c:v>
                </c:pt>
                <c:pt idx="2">
                  <c:v>8</c:v>
                </c:pt>
                <c:pt idx="3">
                  <c:v>3.8</c:v>
                </c:pt>
                <c:pt idx="4">
                  <c:v>0.1</c:v>
                </c:pt>
                <c:pt idx="5">
                  <c:v>0.1</c:v>
                </c:pt>
                <c:pt idx="6">
                  <c:v>0.1</c:v>
                </c:pt>
                <c:pt idx="7">
                  <c:v>6.7</c:v>
                </c:pt>
                <c:pt idx="8">
                  <c:v>4.8</c:v>
                </c:pt>
                <c:pt idx="9">
                  <c:v>8.7000000000000011</c:v>
                </c:pt>
                <c:pt idx="10">
                  <c:v>0.60000000000000064</c:v>
                </c:pt>
                <c:pt idx="11">
                  <c:v>52.4</c:v>
                </c:pt>
                <c:pt idx="12">
                  <c:v>5.3</c:v>
                </c:pt>
                <c:pt idx="13">
                  <c:v>6.9</c:v>
                </c:pt>
                <c:pt idx="14">
                  <c:v>0.1</c:v>
                </c:pt>
                <c:pt idx="15">
                  <c:v>0.4</c:v>
                </c:pt>
              </c:numCache>
            </c:numRef>
          </c:val>
        </c:ser>
        <c:dLbls>
          <c:showVal val="1"/>
        </c:dLbls>
      </c:pie3DChart>
    </c:plotArea>
    <c:legend>
      <c:legendPos val="l"/>
      <c:layout>
        <c:manualLayout>
          <c:xMode val="edge"/>
          <c:yMode val="edge"/>
          <c:x val="1.526717557251912E-2"/>
          <c:y val="1.3018470751050061E-2"/>
          <c:w val="0.40676117775354431"/>
          <c:h val="0.98656139551741195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рублей</c:v>
                </c:pt>
              </c:strCache>
            </c:strRef>
          </c:tx>
          <c:spPr>
            <a:solidFill>
              <a:srgbClr val="7030A0"/>
            </a:solidFill>
            <a:ln w="28575">
              <a:solidFill>
                <a:schemeClr val="bg1"/>
              </a:solidFill>
            </a:ln>
          </c:spPr>
          <c:dLbls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Лист1!$A$2:$A$6</c:f>
              <c:strCache>
                <c:ptCount val="5"/>
                <c:pt idx="0">
                  <c:v> отчет 2014</c:v>
                </c:pt>
                <c:pt idx="1">
                  <c:v> отчет 2015</c:v>
                </c:pt>
                <c:pt idx="2">
                  <c:v> прогноз 2016</c:v>
                </c:pt>
                <c:pt idx="3">
                  <c:v>прогноз 2017</c:v>
                </c:pt>
                <c:pt idx="4">
                  <c:v> прогноз 2018</c:v>
                </c:pt>
              </c:strCache>
            </c:strRef>
          </c:cat>
          <c:val>
            <c:numRef>
              <c:f>Лист1!$B$2:$B$6</c:f>
              <c:numCache>
                <c:formatCode>#,##0.00</c:formatCode>
                <c:ptCount val="5"/>
                <c:pt idx="0">
                  <c:v>19124.099999999977</c:v>
                </c:pt>
                <c:pt idx="1">
                  <c:v>19688.68</c:v>
                </c:pt>
                <c:pt idx="2">
                  <c:v>20063.62</c:v>
                </c:pt>
                <c:pt idx="3">
                  <c:v>20101.91</c:v>
                </c:pt>
                <c:pt idx="4">
                  <c:v>20242.07</c:v>
                </c:pt>
              </c:numCache>
            </c:numRef>
          </c:val>
        </c:ser>
        <c:axId val="121581952"/>
        <c:axId val="121583488"/>
      </c:barChart>
      <c:lineChart>
        <c:grouping val="standard"/>
        <c:ser>
          <c:idx val="1"/>
          <c:order val="1"/>
          <c:tx>
            <c:strRef>
              <c:f>Лист1!$C$1</c:f>
              <c:strCache>
                <c:ptCount val="1"/>
                <c:pt idx="0">
                  <c:v>% к предыдущему году</c:v>
                </c:pt>
              </c:strCache>
            </c:strRef>
          </c:tx>
          <c:marker>
            <c:spPr>
              <a:solidFill>
                <a:schemeClr val="accent1">
                  <a:lumMod val="60000"/>
                  <a:lumOff val="40000"/>
                </a:schemeClr>
              </a:solidFill>
            </c:spPr>
          </c:marker>
          <c:dLbls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t"/>
            <c:showVal val="1"/>
          </c:dLbls>
          <c:cat>
            <c:strRef>
              <c:f>Лист1!$A$2:$A$6</c:f>
              <c:strCache>
                <c:ptCount val="5"/>
                <c:pt idx="0">
                  <c:v> отчет 2014</c:v>
                </c:pt>
                <c:pt idx="1">
                  <c:v> отчет 2015</c:v>
                </c:pt>
                <c:pt idx="2">
                  <c:v> прогноз 2016</c:v>
                </c:pt>
                <c:pt idx="3">
                  <c:v>прогноз 2017</c:v>
                </c:pt>
                <c:pt idx="4">
                  <c:v> прогноз 2018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100</c:v>
                </c:pt>
                <c:pt idx="1">
                  <c:v>103</c:v>
                </c:pt>
                <c:pt idx="2">
                  <c:v>101.9</c:v>
                </c:pt>
                <c:pt idx="3">
                  <c:v>100.2</c:v>
                </c:pt>
                <c:pt idx="4">
                  <c:v>100.7</c:v>
                </c:pt>
              </c:numCache>
            </c:numRef>
          </c:val>
        </c:ser>
        <c:marker val="1"/>
        <c:axId val="121590528"/>
        <c:axId val="121584640"/>
      </c:lineChart>
      <c:catAx>
        <c:axId val="12158195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21583488"/>
        <c:crosses val="autoZero"/>
        <c:auto val="1"/>
        <c:lblAlgn val="ctr"/>
        <c:lblOffset val="100"/>
      </c:catAx>
      <c:valAx>
        <c:axId val="121583488"/>
        <c:scaling>
          <c:orientation val="minMax"/>
        </c:scaling>
        <c:axPos val="l"/>
        <c:numFmt formatCode="#,##0.00" sourceLinked="1"/>
        <c:tickLblPos val="nextTo"/>
        <c:txPr>
          <a:bodyPr/>
          <a:lstStyle/>
          <a:p>
            <a:pPr>
              <a:defRPr sz="1200" b="0"/>
            </a:pPr>
            <a:endParaRPr lang="ru-RU"/>
          </a:p>
        </c:txPr>
        <c:crossAx val="121581952"/>
        <c:crosses val="autoZero"/>
        <c:crossBetween val="between"/>
        <c:majorUnit val="10000"/>
      </c:valAx>
      <c:valAx>
        <c:axId val="121584640"/>
        <c:scaling>
          <c:orientation val="minMax"/>
          <c:max val="120"/>
          <c:min val="0"/>
        </c:scaling>
        <c:axPos val="r"/>
        <c:numFmt formatCode="General" sourceLinked="1"/>
        <c:tickLblPos val="nextTo"/>
        <c:txPr>
          <a:bodyPr/>
          <a:lstStyle/>
          <a:p>
            <a:pPr>
              <a:defRPr sz="1200" b="0"/>
            </a:pPr>
            <a:endParaRPr lang="ru-RU"/>
          </a:p>
        </c:txPr>
        <c:crossAx val="121590528"/>
        <c:crosses val="max"/>
        <c:crossBetween val="between"/>
      </c:valAx>
      <c:catAx>
        <c:axId val="121590528"/>
        <c:scaling>
          <c:orientation val="minMax"/>
        </c:scaling>
        <c:delete val="1"/>
        <c:axPos val="b"/>
        <c:numFmt formatCode="General" sourceLinked="1"/>
        <c:tickLblPos val="none"/>
        <c:crossAx val="121584640"/>
        <c:crosses val="autoZero"/>
        <c:auto val="1"/>
        <c:lblAlgn val="ctr"/>
        <c:lblOffset val="100"/>
      </c:catAx>
    </c:plotArea>
    <c:legend>
      <c:legendPos val="t"/>
      <c:layout>
        <c:manualLayout>
          <c:xMode val="edge"/>
          <c:yMode val="edge"/>
          <c:x val="6.0744825917442714E-2"/>
          <c:y val="1.3728809528442461E-2"/>
          <c:w val="0.89999985194093801"/>
          <c:h val="0.10454398371856877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2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млн.руб.</c:v>
                </c:pt>
              </c:strCache>
            </c:strRef>
          </c:tx>
          <c:dLbls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Лист1!$A$2:$A$6</c:f>
              <c:strCache>
                <c:ptCount val="5"/>
                <c:pt idx="0">
                  <c:v> отчет 2014</c:v>
                </c:pt>
                <c:pt idx="1">
                  <c:v> отчет 2015</c:v>
                </c:pt>
                <c:pt idx="2">
                  <c:v> прогноз 2016</c:v>
                </c:pt>
                <c:pt idx="3">
                  <c:v>прогноз 2017</c:v>
                </c:pt>
                <c:pt idx="4">
                  <c:v> прогноз 2018</c:v>
                </c:pt>
              </c:strCache>
            </c:strRef>
          </c:cat>
          <c:val>
            <c:numRef>
              <c:f>Лист1!$B$2:$B$6</c:f>
              <c:numCache>
                <c:formatCode>#,##0.00</c:formatCode>
                <c:ptCount val="5"/>
                <c:pt idx="0">
                  <c:v>609.57000000000005</c:v>
                </c:pt>
                <c:pt idx="1">
                  <c:v>613.1</c:v>
                </c:pt>
                <c:pt idx="2">
                  <c:v>620.5</c:v>
                </c:pt>
                <c:pt idx="3">
                  <c:v>632</c:v>
                </c:pt>
                <c:pt idx="4">
                  <c:v>639.1</c:v>
                </c:pt>
              </c:numCache>
            </c:numRef>
          </c:val>
        </c:ser>
        <c:axId val="122872576"/>
        <c:axId val="122874112"/>
      </c:barChart>
      <c:lineChart>
        <c:grouping val="standard"/>
        <c:ser>
          <c:idx val="1"/>
          <c:order val="1"/>
          <c:tx>
            <c:strRef>
              <c:f>Лист1!$C$1</c:f>
              <c:strCache>
                <c:ptCount val="1"/>
                <c:pt idx="0">
                  <c:v>% к предыдущему году</c:v>
                </c:pt>
              </c:strCache>
            </c:strRef>
          </c:tx>
          <c:dLbls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t"/>
            <c:showVal val="1"/>
          </c:dLbls>
          <c:cat>
            <c:strRef>
              <c:f>Лист1!$A$2:$A$6</c:f>
              <c:strCache>
                <c:ptCount val="5"/>
                <c:pt idx="0">
                  <c:v> отчет 2014</c:v>
                </c:pt>
                <c:pt idx="1">
                  <c:v> отчет 2015</c:v>
                </c:pt>
                <c:pt idx="2">
                  <c:v> прогноз 2016</c:v>
                </c:pt>
                <c:pt idx="3">
                  <c:v>прогноз 2017</c:v>
                </c:pt>
                <c:pt idx="4">
                  <c:v> прогноз 2018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100</c:v>
                </c:pt>
                <c:pt idx="1">
                  <c:v>100.6</c:v>
                </c:pt>
                <c:pt idx="2">
                  <c:v>101.2</c:v>
                </c:pt>
                <c:pt idx="3">
                  <c:v>101.8</c:v>
                </c:pt>
                <c:pt idx="4">
                  <c:v>101.1</c:v>
                </c:pt>
              </c:numCache>
            </c:numRef>
          </c:val>
        </c:ser>
        <c:marker val="1"/>
        <c:axId val="122877440"/>
        <c:axId val="122875904"/>
      </c:lineChart>
      <c:catAx>
        <c:axId val="12287257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22874112"/>
        <c:crosses val="autoZero"/>
        <c:auto val="1"/>
        <c:lblAlgn val="ctr"/>
        <c:lblOffset val="100"/>
      </c:catAx>
      <c:valAx>
        <c:axId val="122874112"/>
        <c:scaling>
          <c:orientation val="minMax"/>
          <c:max val="700"/>
        </c:scaling>
        <c:axPos val="l"/>
        <c:numFmt formatCode="#,##0.00" sourceLinked="1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22872576"/>
        <c:crosses val="autoZero"/>
        <c:crossBetween val="between"/>
      </c:valAx>
      <c:valAx>
        <c:axId val="122875904"/>
        <c:scaling>
          <c:orientation val="minMax"/>
          <c:max val="120"/>
          <c:min val="0"/>
        </c:scaling>
        <c:axPos val="r"/>
        <c:numFmt formatCode="General" sourceLinked="1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22877440"/>
        <c:crosses val="max"/>
        <c:crossBetween val="between"/>
      </c:valAx>
      <c:catAx>
        <c:axId val="122877440"/>
        <c:scaling>
          <c:orientation val="minMax"/>
        </c:scaling>
        <c:delete val="1"/>
        <c:axPos val="b"/>
        <c:numFmt formatCode="General" sourceLinked="1"/>
        <c:tickLblPos val="none"/>
        <c:crossAx val="122875904"/>
        <c:crosses val="autoZero"/>
        <c:auto val="1"/>
        <c:lblAlgn val="ctr"/>
        <c:lblOffset val="100"/>
      </c:catAx>
    </c:plotArea>
    <c:legend>
      <c:legendPos val="t"/>
      <c:layout>
        <c:manualLayout>
          <c:xMode val="edge"/>
          <c:yMode val="edge"/>
          <c:x val="6.0744825917442714E-2"/>
          <c:y val="1.3728809528442461E-2"/>
          <c:w val="0.81736338704024125"/>
          <c:h val="0.11888834247175152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plotArea>
      <c:layout>
        <c:manualLayout>
          <c:layoutTarget val="inner"/>
          <c:xMode val="edge"/>
          <c:yMode val="edge"/>
          <c:x val="0.21208630665725844"/>
          <c:y val="2.0711848882118692E-2"/>
          <c:w val="0.68949324867718165"/>
          <c:h val="0.84546642166560348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млн.руб.</c:v>
                </c:pt>
              </c:strCache>
            </c:strRef>
          </c:tx>
          <c:spPr>
            <a:solidFill>
              <a:srgbClr val="00B050"/>
            </a:solidFill>
            <a:ln w="28575"/>
          </c:spPr>
          <c:dPt>
            <c:idx val="1"/>
            <c:spPr>
              <a:solidFill>
                <a:srgbClr val="00B050"/>
              </a:solidFill>
              <a:ln w="28575">
                <a:noFill/>
              </a:ln>
            </c:spPr>
          </c:dPt>
          <c:dLbls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Лист1!$A$2:$A$6</c:f>
              <c:strCache>
                <c:ptCount val="5"/>
                <c:pt idx="0">
                  <c:v> отчет 2014</c:v>
                </c:pt>
                <c:pt idx="1">
                  <c:v> оценка 2015</c:v>
                </c:pt>
                <c:pt idx="2">
                  <c:v> прогноз 2016</c:v>
                </c:pt>
                <c:pt idx="3">
                  <c:v> прогноз 2017</c:v>
                </c:pt>
                <c:pt idx="4">
                  <c:v> прогноз 2018</c:v>
                </c:pt>
              </c:strCache>
            </c:strRef>
          </c:cat>
          <c:val>
            <c:numRef>
              <c:f>Лист1!$B$2:$B$6</c:f>
              <c:numCache>
                <c:formatCode>#,##0.00</c:formatCode>
                <c:ptCount val="5"/>
                <c:pt idx="0">
                  <c:v>1753.04</c:v>
                </c:pt>
                <c:pt idx="1">
                  <c:v>2020.36</c:v>
                </c:pt>
                <c:pt idx="2">
                  <c:v>2121.38</c:v>
                </c:pt>
                <c:pt idx="3">
                  <c:v>2248.66</c:v>
                </c:pt>
                <c:pt idx="4">
                  <c:v>2428.5500000000002</c:v>
                </c:pt>
              </c:numCache>
            </c:numRef>
          </c:val>
        </c:ser>
        <c:axId val="122934400"/>
        <c:axId val="122935936"/>
      </c:barChart>
      <c:lineChart>
        <c:grouping val="standard"/>
        <c:ser>
          <c:idx val="1"/>
          <c:order val="1"/>
          <c:tx>
            <c:strRef>
              <c:f>Лист1!$C$1</c:f>
              <c:strCache>
                <c:ptCount val="1"/>
                <c:pt idx="0">
                  <c:v>% к предыдущему году</c:v>
                </c:pt>
              </c:strCache>
            </c:strRef>
          </c:tx>
          <c:marker>
            <c:spPr>
              <a:solidFill>
                <a:srgbClr val="00B0F0"/>
              </a:solidFill>
            </c:spPr>
          </c:marker>
          <c:dLbls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t"/>
            <c:showVal val="1"/>
          </c:dLbls>
          <c:cat>
            <c:strRef>
              <c:f>Лист1!$A$2:$A$6</c:f>
              <c:strCache>
                <c:ptCount val="5"/>
                <c:pt idx="0">
                  <c:v> отчет 2014</c:v>
                </c:pt>
                <c:pt idx="1">
                  <c:v> оценка 2015</c:v>
                </c:pt>
                <c:pt idx="2">
                  <c:v> прогноз 2016</c:v>
                </c:pt>
                <c:pt idx="3">
                  <c:v> прогноз 2017</c:v>
                </c:pt>
                <c:pt idx="4">
                  <c:v> прогноз 2018</c:v>
                </c:pt>
              </c:strCache>
            </c:strRef>
          </c:cat>
          <c:val>
            <c:numRef>
              <c:f>Лист1!$C$2:$C$6</c:f>
              <c:numCache>
                <c:formatCode>0.0</c:formatCode>
                <c:ptCount val="5"/>
                <c:pt idx="0" formatCode="General">
                  <c:v>100</c:v>
                </c:pt>
                <c:pt idx="1">
                  <c:v>115.24893898599009</c:v>
                </c:pt>
                <c:pt idx="2">
                  <c:v>105.00009899225873</c:v>
                </c:pt>
                <c:pt idx="3">
                  <c:v>105.99986801044601</c:v>
                </c:pt>
                <c:pt idx="4">
                  <c:v>107.99987548139796</c:v>
                </c:pt>
              </c:numCache>
            </c:numRef>
          </c:val>
        </c:ser>
        <c:marker val="1"/>
        <c:axId val="122943360"/>
        <c:axId val="122941824"/>
      </c:lineChart>
      <c:catAx>
        <c:axId val="12293440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500"/>
            </a:pPr>
            <a:endParaRPr lang="ru-RU"/>
          </a:p>
        </c:txPr>
        <c:crossAx val="122935936"/>
        <c:crosses val="autoZero"/>
        <c:auto val="1"/>
        <c:lblAlgn val="ctr"/>
        <c:lblOffset val="100"/>
      </c:catAx>
      <c:valAx>
        <c:axId val="122935936"/>
        <c:scaling>
          <c:orientation val="minMax"/>
          <c:max val="3500"/>
        </c:scaling>
        <c:axPos val="l"/>
        <c:numFmt formatCode="#,##0.00" sourceLinked="1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22934400"/>
        <c:crosses val="autoZero"/>
        <c:crossBetween val="between"/>
      </c:valAx>
      <c:valAx>
        <c:axId val="122941824"/>
        <c:scaling>
          <c:orientation val="minMax"/>
          <c:max val="130"/>
          <c:min val="0"/>
        </c:scaling>
        <c:axPos val="r"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22943360"/>
        <c:crosses val="max"/>
        <c:crossBetween val="between"/>
      </c:valAx>
      <c:catAx>
        <c:axId val="122943360"/>
        <c:scaling>
          <c:orientation val="minMax"/>
        </c:scaling>
        <c:delete val="1"/>
        <c:axPos val="b"/>
        <c:numFmt formatCode="General" sourceLinked="1"/>
        <c:tickLblPos val="none"/>
        <c:crossAx val="122941824"/>
        <c:crosses val="autoZero"/>
        <c:auto val="1"/>
        <c:lblAlgn val="ctr"/>
        <c:lblOffset val="100"/>
      </c:catAx>
    </c:plotArea>
    <c:legend>
      <c:legendPos val="b"/>
      <c:layout>
        <c:manualLayout>
          <c:xMode val="edge"/>
          <c:yMode val="edge"/>
          <c:x val="0.10537128146974267"/>
          <c:y val="0.93469521838816627"/>
          <c:w val="0.88360972638628277"/>
          <c:h val="6.5304781611842971E-2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7"/>
  <c:chart>
    <c:autoTitleDeleted val="1"/>
    <c:plotArea>
      <c:layout/>
      <c:lineChart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млн.рублей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t"/>
            <c:showVal val="1"/>
          </c:dLbls>
          <c:cat>
            <c:strRef>
              <c:f>Лист1!$A$2:$A$6</c:f>
              <c:strCache>
                <c:ptCount val="5"/>
                <c:pt idx="0">
                  <c:v> отчет 2014</c:v>
                </c:pt>
                <c:pt idx="1">
                  <c:v>оценка 2015</c:v>
                </c:pt>
                <c:pt idx="2">
                  <c:v>прогноз 2016</c:v>
                </c:pt>
                <c:pt idx="3">
                  <c:v> прогноз 2017</c:v>
                </c:pt>
                <c:pt idx="4">
                  <c:v> прогноз 2018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925.11</c:v>
                </c:pt>
                <c:pt idx="1">
                  <c:v>818.54</c:v>
                </c:pt>
                <c:pt idx="2">
                  <c:v>842.02</c:v>
                </c:pt>
                <c:pt idx="3">
                  <c:v>876.81999999999948</c:v>
                </c:pt>
                <c:pt idx="4">
                  <c:v>906.17000000000053</c:v>
                </c:pt>
              </c:numCache>
            </c:numRef>
          </c:val>
        </c:ser>
        <c:dLbls>
          <c:showVal val="1"/>
        </c:dLbls>
        <c:marker val="1"/>
        <c:axId val="123000320"/>
        <c:axId val="123001856"/>
      </c:lineChart>
      <c:catAx>
        <c:axId val="12300032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23001856"/>
        <c:crosses val="autoZero"/>
        <c:auto val="1"/>
        <c:lblAlgn val="ctr"/>
        <c:lblOffset val="100"/>
      </c:catAx>
      <c:valAx>
        <c:axId val="123001856"/>
        <c:scaling>
          <c:orientation val="minMax"/>
        </c:scaling>
        <c:delete val="1"/>
        <c:axPos val="l"/>
        <c:numFmt formatCode="General" sourceLinked="1"/>
        <c:tickLblPos val="none"/>
        <c:crossAx val="12300032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5096967754331332"/>
          <c:y val="0.7949228542374227"/>
          <c:w val="0.29806041230428026"/>
          <c:h val="0.14751878719553282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млн.рублей</c:v>
                </c:pt>
              </c:strCache>
            </c:strRef>
          </c:tx>
          <c:spPr>
            <a:solidFill>
              <a:srgbClr val="F05656"/>
            </a:solidFill>
          </c:spPr>
          <c:dLbls>
            <c:dLbl>
              <c:idx val="3"/>
              <c:layout>
                <c:manualLayout>
                  <c:x val="1.7829712209258115E-2"/>
                  <c:y val="-5.2460132364762326E-3"/>
                </c:manualLayout>
              </c:layout>
              <c:showVal val="1"/>
            </c:dLbl>
            <c:dLbl>
              <c:idx val="4"/>
              <c:layout>
                <c:manualLayout>
                  <c:x val="2.674456831388717E-2"/>
                  <c:y val="-5.2460132364762317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 отчет 2014</c:v>
                </c:pt>
                <c:pt idx="1">
                  <c:v> оценка 2015</c:v>
                </c:pt>
                <c:pt idx="2">
                  <c:v> прогноз 2016</c:v>
                </c:pt>
                <c:pt idx="3">
                  <c:v> прогноз 2017</c:v>
                </c:pt>
                <c:pt idx="4">
                  <c:v> прогноз 2018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15.86000000000001</c:v>
                </c:pt>
                <c:pt idx="1">
                  <c:v>16.5</c:v>
                </c:pt>
                <c:pt idx="2">
                  <c:v>16.8</c:v>
                </c:pt>
                <c:pt idx="3">
                  <c:v>17.100000000000001</c:v>
                </c:pt>
                <c:pt idx="4">
                  <c:v>17.510000000000005</c:v>
                </c:pt>
              </c:numCache>
            </c:numRef>
          </c:val>
        </c:ser>
        <c:dLbls>
          <c:showVal val="1"/>
        </c:dLbls>
        <c:shape val="cone"/>
        <c:axId val="123059200"/>
        <c:axId val="123065088"/>
        <c:axId val="0"/>
      </c:bar3DChart>
      <c:catAx>
        <c:axId val="12305920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23065088"/>
        <c:crosses val="autoZero"/>
        <c:auto val="1"/>
        <c:lblAlgn val="ctr"/>
        <c:lblOffset val="100"/>
      </c:catAx>
      <c:valAx>
        <c:axId val="123065088"/>
        <c:scaling>
          <c:orientation val="minMax"/>
        </c:scaling>
        <c:axPos val="l"/>
        <c:numFmt formatCode="General" sourceLinked="1"/>
        <c:tickLblPos val="none"/>
        <c:crossAx val="123059200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400"/>
            </a:pPr>
            <a:endParaRPr lang="ru-RU"/>
          </a:p>
        </c:txPr>
      </c:legendEntry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.14921044344691251"/>
          <c:y val="4.7968749999999998E-2"/>
          <c:w val="0.82728182873463407"/>
          <c:h val="0.7048575295275590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dLbls>
            <c:dLbl>
              <c:idx val="0"/>
              <c:layout>
                <c:manualLayout>
                  <c:x val="1.2260450586039941E-2"/>
                  <c:y val="-4.062499999999996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438 459,2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9.1953379395300766E-3"/>
                  <c:y val="-4.062499999999998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391 086,1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7.6627816162749326E-3"/>
                  <c:y val="-3.125000000000020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392 662,7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Лист1!$B$2:$B$4</c:f>
              <c:numCache>
                <c:formatCode>#,##0</c:formatCode>
                <c:ptCount val="3"/>
                <c:pt idx="0">
                  <c:v>438459.2</c:v>
                </c:pt>
                <c:pt idx="1">
                  <c:v>391086.1</c:v>
                </c:pt>
                <c:pt idx="2">
                  <c:v>392662.7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dLbls>
            <c:dLbl>
              <c:idx val="0"/>
              <c:layout>
                <c:manualLayout>
                  <c:x val="2.7586013818590011E-2"/>
                  <c:y val="-5.312499999999999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438 459,2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3.0651126465100258E-2"/>
                  <c:y val="-3.750000000000024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391 086,1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3.6781351758120216E-2"/>
                  <c:y val="-3.750000000000024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392 662,7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Лист1!$C$2:$C$4</c:f>
              <c:numCache>
                <c:formatCode>#,##0</c:formatCode>
                <c:ptCount val="3"/>
                <c:pt idx="0">
                  <c:v>438459.2</c:v>
                </c:pt>
                <c:pt idx="1">
                  <c:v>391086.1</c:v>
                </c:pt>
                <c:pt idx="2">
                  <c:v>392662.7</c:v>
                </c:pt>
              </c:numCache>
            </c:numRef>
          </c:val>
        </c:ser>
        <c:dLbls>
          <c:showVal val="1"/>
        </c:dLbls>
        <c:gapWidth val="75"/>
        <c:shape val="cylinder"/>
        <c:axId val="123190272"/>
        <c:axId val="123204352"/>
        <c:axId val="0"/>
      </c:bar3DChart>
      <c:catAx>
        <c:axId val="123190272"/>
        <c:scaling>
          <c:orientation val="minMax"/>
        </c:scaling>
        <c:axPos val="b"/>
        <c:numFmt formatCode="General" sourceLinked="1"/>
        <c:majorTickMark val="none"/>
        <c:tickLblPos val="nextTo"/>
        <c:crossAx val="123204352"/>
        <c:crosses val="autoZero"/>
        <c:auto val="1"/>
        <c:lblAlgn val="ctr"/>
        <c:lblOffset val="100"/>
      </c:catAx>
      <c:valAx>
        <c:axId val="123204352"/>
        <c:scaling>
          <c:orientation val="minMax"/>
        </c:scaling>
        <c:axPos val="l"/>
        <c:numFmt formatCode="#,##0" sourceLinked="1"/>
        <c:majorTickMark val="none"/>
        <c:tickLblPos val="nextTo"/>
        <c:crossAx val="123190272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numFmt formatCode="0.0%" sourceLinked="0"/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48.5</c:v>
                </c:pt>
                <c:pt idx="1">
                  <c:v>44</c:v>
                </c:pt>
                <c:pt idx="2">
                  <c:v>213.7</c:v>
                </c:pt>
                <c:pt idx="3">
                  <c:v>6.2</c:v>
                </c:pt>
              </c:numCache>
            </c:numRef>
          </c:val>
        </c:ser>
        <c:dLbls>
          <c:showVal val="1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0.13284829535554021"/>
          <c:y val="0.79744870552087221"/>
          <c:w val="0.63304443478646721"/>
          <c:h val="0.20255129447912906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>
        <c:manualLayout>
          <c:layoutTarget val="inner"/>
          <c:xMode val="edge"/>
          <c:yMode val="edge"/>
          <c:x val="2.0569330850051314E-2"/>
          <c:y val="0.15725688976377974"/>
          <c:w val="0.96767676580705209"/>
          <c:h val="0.7356857775590686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НДФЛ</c:v>
                </c:pt>
                <c:pt idx="1">
                  <c:v>УСН</c:v>
                </c:pt>
                <c:pt idx="2">
                  <c:v>ЕНВД</c:v>
                </c:pt>
                <c:pt idx="3">
                  <c:v>Госпошлина</c:v>
                </c:pt>
                <c:pt idx="4">
                  <c:v>Акцизы</c:v>
                </c:pt>
                <c:pt idx="5">
                  <c:v>ЕСХН</c:v>
                </c:pt>
                <c:pt idx="6">
                  <c:v>Патент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74.5</c:v>
                </c:pt>
                <c:pt idx="1">
                  <c:v>7.5</c:v>
                </c:pt>
                <c:pt idx="2">
                  <c:v>6.4</c:v>
                </c:pt>
                <c:pt idx="3">
                  <c:v>1.6</c:v>
                </c:pt>
                <c:pt idx="4">
                  <c:v>9.8000000000000007</c:v>
                </c:pt>
                <c:pt idx="5">
                  <c:v>0.1</c:v>
                </c:pt>
                <c:pt idx="6">
                  <c:v>0.1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НДФЛ</c:v>
                </c:pt>
                <c:pt idx="1">
                  <c:v>УСН</c:v>
                </c:pt>
                <c:pt idx="2">
                  <c:v>ЕНВД</c:v>
                </c:pt>
                <c:pt idx="3">
                  <c:v>Госпошлина</c:v>
                </c:pt>
                <c:pt idx="4">
                  <c:v>Акцизы</c:v>
                </c:pt>
                <c:pt idx="5">
                  <c:v>ЕСХН</c:v>
                </c:pt>
                <c:pt idx="6">
                  <c:v>Патент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76.7</c:v>
                </c:pt>
                <c:pt idx="1">
                  <c:v>8.9</c:v>
                </c:pt>
                <c:pt idx="2">
                  <c:v>4.9000000000000004</c:v>
                </c:pt>
                <c:pt idx="3">
                  <c:v>1.6</c:v>
                </c:pt>
                <c:pt idx="4">
                  <c:v>7.7</c:v>
                </c:pt>
                <c:pt idx="5">
                  <c:v>0.1</c:v>
                </c:pt>
                <c:pt idx="6">
                  <c:v>0.1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2018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НДФЛ</c:v>
                </c:pt>
                <c:pt idx="1">
                  <c:v>УСН</c:v>
                </c:pt>
                <c:pt idx="2">
                  <c:v>ЕНВД</c:v>
                </c:pt>
                <c:pt idx="3">
                  <c:v>Госпошлина</c:v>
                </c:pt>
                <c:pt idx="4">
                  <c:v>Акцизы</c:v>
                </c:pt>
                <c:pt idx="5">
                  <c:v>ЕСХН</c:v>
                </c:pt>
                <c:pt idx="6">
                  <c:v>Патент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79.3</c:v>
                </c:pt>
                <c:pt idx="1">
                  <c:v>10.4</c:v>
                </c:pt>
                <c:pt idx="2">
                  <c:v>0.9</c:v>
                </c:pt>
                <c:pt idx="3">
                  <c:v>1.6</c:v>
                </c:pt>
                <c:pt idx="4">
                  <c:v>7.6</c:v>
                </c:pt>
                <c:pt idx="5">
                  <c:v>0.1</c:v>
                </c:pt>
                <c:pt idx="6">
                  <c:v>0.1</c:v>
                </c:pt>
              </c:numCache>
            </c:numRef>
          </c:val>
        </c:ser>
        <c:dLbls>
          <c:showVal val="1"/>
        </c:dLbls>
        <c:overlap val="-25"/>
        <c:axId val="123657216"/>
        <c:axId val="125408000"/>
      </c:barChart>
      <c:catAx>
        <c:axId val="123657216"/>
        <c:scaling>
          <c:orientation val="minMax"/>
        </c:scaling>
        <c:axPos val="b"/>
        <c:numFmt formatCode="General" sourceLinked="1"/>
        <c:majorTickMark val="none"/>
        <c:tickLblPos val="low"/>
        <c:txPr>
          <a:bodyPr/>
          <a:lstStyle/>
          <a:p>
            <a:pPr>
              <a:defRPr sz="1200"/>
            </a:pPr>
            <a:endParaRPr lang="ru-RU"/>
          </a:p>
        </c:txPr>
        <c:crossAx val="125408000"/>
        <c:crosses val="autoZero"/>
        <c:lblAlgn val="ctr"/>
        <c:lblOffset val="50"/>
      </c:catAx>
      <c:valAx>
        <c:axId val="125408000"/>
        <c:scaling>
          <c:orientation val="minMax"/>
        </c:scaling>
        <c:delete val="1"/>
        <c:axPos val="l"/>
        <c:numFmt formatCode="General" sourceLinked="1"/>
        <c:tickLblPos val="none"/>
        <c:crossAx val="123657216"/>
        <c:crosses val="autoZero"/>
        <c:crossBetween val="between"/>
      </c:valAx>
    </c:plotArea>
    <c:legend>
      <c:legendPos val="t"/>
      <c:legendEntry>
        <c:idx val="0"/>
        <c:txPr>
          <a:bodyPr/>
          <a:lstStyle/>
          <a:p>
            <a:pPr>
              <a:defRPr sz="16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600"/>
            </a:pPr>
            <a:endParaRPr lang="ru-RU"/>
          </a:p>
        </c:txPr>
      </c:legendEntry>
      <c:layout>
        <c:manualLayout>
          <c:xMode val="edge"/>
          <c:yMode val="edge"/>
          <c:x val="0.33855198157969857"/>
          <c:y val="0.05"/>
          <c:w val="0.24663981239104371"/>
          <c:h val="7.9170767716535431E-2"/>
        </c:manualLayout>
      </c:layout>
    </c:legend>
    <c:plotVisOnly val="1"/>
    <c:dispBlanksAs val="gap"/>
  </c:chart>
  <c:txPr>
    <a:bodyPr/>
    <a:lstStyle/>
    <a:p>
      <a:pPr>
        <a:defRPr sz="1099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7B677A-3BFF-4E0B-83F7-BDCA2C7C9F09}" type="doc">
      <dgm:prSet loTypeId="urn:microsoft.com/office/officeart/2009/3/layout/PlusandMinus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2561459-72D3-479F-8D48-C67D38A5E282}">
      <dgm:prSet phldrT="[Текст]" custT="1"/>
      <dgm:spPr>
        <a:solidFill>
          <a:srgbClr val="FFC000"/>
        </a:solidFill>
      </dgm:spPr>
      <dgm:t>
        <a:bodyPr/>
        <a:lstStyle/>
        <a:p>
          <a:pPr algn="ctr"/>
          <a:endParaRPr lang="ru-RU" sz="14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/>
          <a:endParaRPr lang="ru-RU" sz="14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/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Если величина полученных доходов больше, чем величина произведенных расходов. 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7AC452-8583-4910-96D5-F4775863694F}" type="parTrans" cxnId="{77B8FABA-D61F-4598-9F2F-89F575CD6200}">
      <dgm:prSet/>
      <dgm:spPr/>
      <dgm:t>
        <a:bodyPr/>
        <a:lstStyle/>
        <a:p>
          <a:endParaRPr lang="ru-RU">
            <a:solidFill>
              <a:srgbClr val="00B0F0"/>
            </a:solidFill>
          </a:endParaRPr>
        </a:p>
      </dgm:t>
    </dgm:pt>
    <dgm:pt modelId="{39BAC4A4-E87D-45EC-9754-4128A437540D}" type="sibTrans" cxnId="{77B8FABA-D61F-4598-9F2F-89F575CD6200}">
      <dgm:prSet/>
      <dgm:spPr/>
      <dgm:t>
        <a:bodyPr/>
        <a:lstStyle/>
        <a:p>
          <a:endParaRPr lang="ru-RU">
            <a:solidFill>
              <a:srgbClr val="00B0F0"/>
            </a:solidFill>
          </a:endParaRPr>
        </a:p>
      </dgm:t>
    </dgm:pt>
    <dgm:pt modelId="{F334592D-D7A6-4CB2-B3FA-D515063FBF77}">
      <dgm:prSet phldrT="[Текст]" custT="1"/>
      <dgm:spPr>
        <a:solidFill>
          <a:srgbClr val="FFC000"/>
        </a:solidFill>
      </dgm:spPr>
      <dgm:t>
        <a:bodyPr/>
        <a:lstStyle/>
        <a:p>
          <a:pPr algn="ctr"/>
          <a:endParaRPr lang="ru-RU" sz="14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endParaRPr lang="ru-RU" sz="14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/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Если величина полученных доходов меньше, чем величина произведенных расходов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C3BE28-4912-42C9-826F-DADA3C899814}" type="parTrans" cxnId="{966B547B-7CB5-410F-99FA-BB071B4B1A34}">
      <dgm:prSet/>
      <dgm:spPr/>
      <dgm:t>
        <a:bodyPr/>
        <a:lstStyle/>
        <a:p>
          <a:endParaRPr lang="ru-RU">
            <a:solidFill>
              <a:srgbClr val="00B0F0"/>
            </a:solidFill>
          </a:endParaRPr>
        </a:p>
      </dgm:t>
    </dgm:pt>
    <dgm:pt modelId="{E04653C2-8DA9-41E3-A90E-ED27A7BDF161}" type="sibTrans" cxnId="{966B547B-7CB5-410F-99FA-BB071B4B1A34}">
      <dgm:prSet/>
      <dgm:spPr/>
      <dgm:t>
        <a:bodyPr/>
        <a:lstStyle/>
        <a:p>
          <a:endParaRPr lang="ru-RU">
            <a:solidFill>
              <a:srgbClr val="00B0F0"/>
            </a:solidFill>
          </a:endParaRPr>
        </a:p>
      </dgm:t>
    </dgm:pt>
    <dgm:pt modelId="{2E68F096-81B2-41DD-8B75-70E6FD7457DC}">
      <dgm:prSet/>
      <dgm:spPr/>
      <dgm:t>
        <a:bodyPr/>
        <a:lstStyle/>
        <a:p>
          <a:endParaRPr lang="ru-RU" dirty="0">
            <a:solidFill>
              <a:srgbClr val="00B0F0"/>
            </a:solidFill>
          </a:endParaRPr>
        </a:p>
      </dgm:t>
    </dgm:pt>
    <dgm:pt modelId="{851E4DA4-ACFD-43F3-A02A-268827FFB791}" type="parTrans" cxnId="{BE21F2C6-C81D-4695-85A9-ED953BF2EF35}">
      <dgm:prSet/>
      <dgm:spPr/>
      <dgm:t>
        <a:bodyPr/>
        <a:lstStyle/>
        <a:p>
          <a:endParaRPr lang="ru-RU">
            <a:solidFill>
              <a:srgbClr val="00B0F0"/>
            </a:solidFill>
          </a:endParaRPr>
        </a:p>
      </dgm:t>
    </dgm:pt>
    <dgm:pt modelId="{0E8D3CFB-2600-4538-A761-652CF3B27ECF}" type="sibTrans" cxnId="{BE21F2C6-C81D-4695-85A9-ED953BF2EF35}">
      <dgm:prSet/>
      <dgm:spPr/>
      <dgm:t>
        <a:bodyPr/>
        <a:lstStyle/>
        <a:p>
          <a:endParaRPr lang="ru-RU">
            <a:solidFill>
              <a:srgbClr val="00B0F0"/>
            </a:solidFill>
          </a:endParaRPr>
        </a:p>
      </dgm:t>
    </dgm:pt>
    <dgm:pt modelId="{C2B226D8-3D50-4ABE-95E9-48ECBC6F64C9}">
      <dgm:prSet/>
      <dgm:spPr/>
      <dgm:t>
        <a:bodyPr/>
        <a:lstStyle/>
        <a:p>
          <a:endParaRPr lang="ru-RU" dirty="0">
            <a:solidFill>
              <a:srgbClr val="00B0F0"/>
            </a:solidFill>
          </a:endParaRPr>
        </a:p>
      </dgm:t>
    </dgm:pt>
    <dgm:pt modelId="{4F644811-A1CB-43A5-BFAB-AD852C3BEA39}" type="parTrans" cxnId="{F8740051-8F7F-4978-A86B-5076E55F7873}">
      <dgm:prSet/>
      <dgm:spPr/>
      <dgm:t>
        <a:bodyPr/>
        <a:lstStyle/>
        <a:p>
          <a:endParaRPr lang="ru-RU">
            <a:solidFill>
              <a:srgbClr val="00B0F0"/>
            </a:solidFill>
          </a:endParaRPr>
        </a:p>
      </dgm:t>
    </dgm:pt>
    <dgm:pt modelId="{2CF2BCBD-4DAA-4B21-AF6C-2416FF991446}" type="sibTrans" cxnId="{F8740051-8F7F-4978-A86B-5076E55F7873}">
      <dgm:prSet/>
      <dgm:spPr/>
      <dgm:t>
        <a:bodyPr/>
        <a:lstStyle/>
        <a:p>
          <a:endParaRPr lang="ru-RU">
            <a:solidFill>
              <a:srgbClr val="00B0F0"/>
            </a:solidFill>
          </a:endParaRPr>
        </a:p>
      </dgm:t>
    </dgm:pt>
    <dgm:pt modelId="{0DD1D500-2150-4C04-845B-1C1A51F4FCC1}">
      <dgm:prSet/>
      <dgm:spPr/>
      <dgm:t>
        <a:bodyPr/>
        <a:lstStyle/>
        <a:p>
          <a:endParaRPr lang="ru-RU" dirty="0">
            <a:solidFill>
              <a:srgbClr val="00B0F0"/>
            </a:solidFill>
          </a:endParaRPr>
        </a:p>
      </dgm:t>
    </dgm:pt>
    <dgm:pt modelId="{5C295B0E-C56B-42D2-9B2A-93173E13D8E8}" type="parTrans" cxnId="{FCA77A2D-C5AB-48E2-A2BF-CB16539F1AB5}">
      <dgm:prSet/>
      <dgm:spPr/>
      <dgm:t>
        <a:bodyPr/>
        <a:lstStyle/>
        <a:p>
          <a:endParaRPr lang="ru-RU">
            <a:solidFill>
              <a:srgbClr val="00B0F0"/>
            </a:solidFill>
          </a:endParaRPr>
        </a:p>
      </dgm:t>
    </dgm:pt>
    <dgm:pt modelId="{EAFD4502-5034-4818-A50D-983EB9E3CC46}" type="sibTrans" cxnId="{FCA77A2D-C5AB-48E2-A2BF-CB16539F1AB5}">
      <dgm:prSet/>
      <dgm:spPr/>
      <dgm:t>
        <a:bodyPr/>
        <a:lstStyle/>
        <a:p>
          <a:endParaRPr lang="ru-RU">
            <a:solidFill>
              <a:srgbClr val="00B0F0"/>
            </a:solidFill>
          </a:endParaRPr>
        </a:p>
      </dgm:t>
    </dgm:pt>
    <dgm:pt modelId="{9DE89B7C-2F71-4950-B59C-CE083FF1BBD4}">
      <dgm:prSet/>
      <dgm:spPr/>
      <dgm:t>
        <a:bodyPr/>
        <a:lstStyle/>
        <a:p>
          <a:endParaRPr lang="ru-RU" dirty="0">
            <a:solidFill>
              <a:srgbClr val="00B0F0"/>
            </a:solidFill>
          </a:endParaRPr>
        </a:p>
      </dgm:t>
    </dgm:pt>
    <dgm:pt modelId="{176F11D0-D8E8-4B48-987F-3181EDD70990}" type="parTrans" cxnId="{ECE26900-A5AB-4729-9B0F-A8F55B3FB285}">
      <dgm:prSet/>
      <dgm:spPr/>
      <dgm:t>
        <a:bodyPr/>
        <a:lstStyle/>
        <a:p>
          <a:endParaRPr lang="ru-RU">
            <a:solidFill>
              <a:srgbClr val="00B0F0"/>
            </a:solidFill>
          </a:endParaRPr>
        </a:p>
      </dgm:t>
    </dgm:pt>
    <dgm:pt modelId="{78F66A60-722D-4C6C-AD20-2AC90905FD31}" type="sibTrans" cxnId="{ECE26900-A5AB-4729-9B0F-A8F55B3FB285}">
      <dgm:prSet/>
      <dgm:spPr/>
      <dgm:t>
        <a:bodyPr/>
        <a:lstStyle/>
        <a:p>
          <a:endParaRPr lang="ru-RU">
            <a:solidFill>
              <a:srgbClr val="00B0F0"/>
            </a:solidFill>
          </a:endParaRPr>
        </a:p>
      </dgm:t>
    </dgm:pt>
    <dgm:pt modelId="{4D8148F1-DDBA-44B9-86C1-6B7A5C045BA5}" type="pres">
      <dgm:prSet presAssocID="{037B677A-3BFF-4E0B-83F7-BDCA2C7C9F09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B718FFB-9AAB-4973-AB59-676F1E465A73}" type="pres">
      <dgm:prSet presAssocID="{037B677A-3BFF-4E0B-83F7-BDCA2C7C9F09}" presName="Background" presStyleLbl="bgImgPlace1" presStyleIdx="0" presStyleCnt="1" custScaleX="134034" custScaleY="79710" custLinFactNeighborX="568" custLinFactNeighborY="2995"/>
      <dgm:spPr>
        <a:noFill/>
        <a:ln>
          <a:solidFill>
            <a:schemeClr val="accent1"/>
          </a:solidFill>
        </a:ln>
      </dgm:spPr>
    </dgm:pt>
    <dgm:pt modelId="{BE8208B1-5692-4C62-B264-F67AA4F97974}" type="pres">
      <dgm:prSet presAssocID="{037B677A-3BFF-4E0B-83F7-BDCA2C7C9F09}" presName="ParentText1" presStyleLbl="revTx" presStyleIdx="0" presStyleCnt="2" custScaleX="129008" custScaleY="76166" custLinFactNeighborX="-17931" custLinFactNeighborY="-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0AED1F-E65D-43AE-BAB4-854853D2D84E}" type="pres">
      <dgm:prSet presAssocID="{037B677A-3BFF-4E0B-83F7-BDCA2C7C9F09}" presName="ParentText2" presStyleLbl="revTx" presStyleIdx="1" presStyleCnt="2" custScaleX="127569" custScaleY="76945" custLinFactNeighborX="22568" custLinFactNeighborY="34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BF13BB-180D-495F-AEF9-1D70498DEEFD}" type="pres">
      <dgm:prSet presAssocID="{037B677A-3BFF-4E0B-83F7-BDCA2C7C9F09}" presName="Plus" presStyleLbl="alignNode1" presStyleIdx="0" presStyleCnt="2" custScaleX="149135" custScaleY="63900" custLinFactNeighborX="93844" custLinFactNeighborY="-8041"/>
      <dgm:spPr>
        <a:prstGeom prst="ellipse">
          <a:avLst/>
        </a:prstGeom>
        <a:solidFill>
          <a:srgbClr val="00B050"/>
        </a:solidFill>
        <a:ln>
          <a:solidFill>
            <a:srgbClr val="00B050"/>
          </a:solidFill>
        </a:ln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endParaRPr lang="ru-RU"/>
        </a:p>
      </dgm:t>
    </dgm:pt>
    <dgm:pt modelId="{993CE59E-52AA-4B9D-B94F-13CE27C2F36A}" type="pres">
      <dgm:prSet presAssocID="{037B677A-3BFF-4E0B-83F7-BDCA2C7C9F09}" presName="Minus" presStyleLbl="alignNode1" presStyleIdx="1" presStyleCnt="2" custScaleX="160224" custScaleY="193485" custLinFactNeighborX="-59080" custLinFactNeighborY="-29090"/>
      <dgm:spPr>
        <a:prstGeom prst="ellipse">
          <a:avLst/>
        </a:prstGeom>
        <a:solidFill>
          <a:srgbClr val="FF0000"/>
        </a:solidFill>
        <a:ln>
          <a:solidFill>
            <a:srgbClr val="FF0000"/>
          </a:solidFill>
        </a:ln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endParaRPr lang="ru-RU"/>
        </a:p>
      </dgm:t>
    </dgm:pt>
    <dgm:pt modelId="{7DB08A01-097F-49A2-8338-E132ADF0277F}" type="pres">
      <dgm:prSet presAssocID="{037B677A-3BFF-4E0B-83F7-BDCA2C7C9F09}" presName="Divider" presStyleLbl="parChTrans1D1" presStyleIdx="0" presStyleCnt="1"/>
      <dgm:spPr/>
    </dgm:pt>
  </dgm:ptLst>
  <dgm:cxnLst>
    <dgm:cxn modelId="{569088E5-B807-49AD-B3C6-C22162B76932}" type="presOf" srcId="{52561459-72D3-479F-8D48-C67D38A5E282}" destId="{BE8208B1-5692-4C62-B264-F67AA4F97974}" srcOrd="0" destOrd="0" presId="urn:microsoft.com/office/officeart/2009/3/layout/PlusandMinus"/>
    <dgm:cxn modelId="{F8740051-8F7F-4978-A86B-5076E55F7873}" srcId="{037B677A-3BFF-4E0B-83F7-BDCA2C7C9F09}" destId="{C2B226D8-3D50-4ABE-95E9-48ECBC6F64C9}" srcOrd="3" destOrd="0" parTransId="{4F644811-A1CB-43A5-BFAB-AD852C3BEA39}" sibTransId="{2CF2BCBD-4DAA-4B21-AF6C-2416FF991446}"/>
    <dgm:cxn modelId="{FCA77A2D-C5AB-48E2-A2BF-CB16539F1AB5}" srcId="{037B677A-3BFF-4E0B-83F7-BDCA2C7C9F09}" destId="{0DD1D500-2150-4C04-845B-1C1A51F4FCC1}" srcOrd="4" destOrd="0" parTransId="{5C295B0E-C56B-42D2-9B2A-93173E13D8E8}" sibTransId="{EAFD4502-5034-4818-A50D-983EB9E3CC46}"/>
    <dgm:cxn modelId="{BE21F2C6-C81D-4695-85A9-ED953BF2EF35}" srcId="{037B677A-3BFF-4E0B-83F7-BDCA2C7C9F09}" destId="{2E68F096-81B2-41DD-8B75-70E6FD7457DC}" srcOrd="2" destOrd="0" parTransId="{851E4DA4-ACFD-43F3-A02A-268827FFB791}" sibTransId="{0E8D3CFB-2600-4538-A761-652CF3B27ECF}"/>
    <dgm:cxn modelId="{ECE26900-A5AB-4729-9B0F-A8F55B3FB285}" srcId="{037B677A-3BFF-4E0B-83F7-BDCA2C7C9F09}" destId="{9DE89B7C-2F71-4950-B59C-CE083FF1BBD4}" srcOrd="5" destOrd="0" parTransId="{176F11D0-D8E8-4B48-987F-3181EDD70990}" sibTransId="{78F66A60-722D-4C6C-AD20-2AC90905FD31}"/>
    <dgm:cxn modelId="{966B547B-7CB5-410F-99FA-BB071B4B1A34}" srcId="{037B677A-3BFF-4E0B-83F7-BDCA2C7C9F09}" destId="{F334592D-D7A6-4CB2-B3FA-D515063FBF77}" srcOrd="1" destOrd="0" parTransId="{67C3BE28-4912-42C9-826F-DADA3C899814}" sibTransId="{E04653C2-8DA9-41E3-A90E-ED27A7BDF161}"/>
    <dgm:cxn modelId="{77B8FABA-D61F-4598-9F2F-89F575CD6200}" srcId="{037B677A-3BFF-4E0B-83F7-BDCA2C7C9F09}" destId="{52561459-72D3-479F-8D48-C67D38A5E282}" srcOrd="0" destOrd="0" parTransId="{3D7AC452-8583-4910-96D5-F4775863694F}" sibTransId="{39BAC4A4-E87D-45EC-9754-4128A437540D}"/>
    <dgm:cxn modelId="{9022779C-6E36-4DD6-91F1-247CE5C8FD61}" type="presOf" srcId="{F334592D-D7A6-4CB2-B3FA-D515063FBF77}" destId="{A20AED1F-E65D-43AE-BAB4-854853D2D84E}" srcOrd="0" destOrd="0" presId="urn:microsoft.com/office/officeart/2009/3/layout/PlusandMinus"/>
    <dgm:cxn modelId="{17B8DE55-1477-4769-86EA-86845027AD5D}" type="presOf" srcId="{037B677A-3BFF-4E0B-83F7-BDCA2C7C9F09}" destId="{4D8148F1-DDBA-44B9-86C1-6B7A5C045BA5}" srcOrd="0" destOrd="0" presId="urn:microsoft.com/office/officeart/2009/3/layout/PlusandMinus"/>
    <dgm:cxn modelId="{D5D7E5D8-4B50-4F62-BF1D-11EF461458B2}" type="presParOf" srcId="{4D8148F1-DDBA-44B9-86C1-6B7A5C045BA5}" destId="{3B718FFB-9AAB-4973-AB59-676F1E465A73}" srcOrd="0" destOrd="0" presId="urn:microsoft.com/office/officeart/2009/3/layout/PlusandMinus"/>
    <dgm:cxn modelId="{FAEA8A3B-7DBF-4021-B493-044F43C8CA5D}" type="presParOf" srcId="{4D8148F1-DDBA-44B9-86C1-6B7A5C045BA5}" destId="{BE8208B1-5692-4C62-B264-F67AA4F97974}" srcOrd="1" destOrd="0" presId="urn:microsoft.com/office/officeart/2009/3/layout/PlusandMinus"/>
    <dgm:cxn modelId="{EDB2ACBE-E751-4AD2-B32F-188EF47FAE80}" type="presParOf" srcId="{4D8148F1-DDBA-44B9-86C1-6B7A5C045BA5}" destId="{A20AED1F-E65D-43AE-BAB4-854853D2D84E}" srcOrd="2" destOrd="0" presId="urn:microsoft.com/office/officeart/2009/3/layout/PlusandMinus"/>
    <dgm:cxn modelId="{741E4C70-F8C2-49A9-9E73-C9467C6837D2}" type="presParOf" srcId="{4D8148F1-DDBA-44B9-86C1-6B7A5C045BA5}" destId="{C5BF13BB-180D-495F-AEF9-1D70498DEEFD}" srcOrd="3" destOrd="0" presId="urn:microsoft.com/office/officeart/2009/3/layout/PlusandMinus"/>
    <dgm:cxn modelId="{BB79655D-40AC-4B05-B547-528129BD8734}" type="presParOf" srcId="{4D8148F1-DDBA-44B9-86C1-6B7A5C045BA5}" destId="{993CE59E-52AA-4B9D-B94F-13CE27C2F36A}" srcOrd="4" destOrd="0" presId="urn:microsoft.com/office/officeart/2009/3/layout/PlusandMinus"/>
    <dgm:cxn modelId="{F9F50E46-BF07-4AC5-9D00-98C0D36AD74F}" type="presParOf" srcId="{4D8148F1-DDBA-44B9-86C1-6B7A5C045BA5}" destId="{7DB08A01-097F-49A2-8338-E132ADF0277F}" srcOrd="5" destOrd="0" presId="urn:microsoft.com/office/officeart/2009/3/layout/PlusandMinus"/>
  </dgm:cxnLst>
  <dgm:bg>
    <a:solidFill>
      <a:srgbClr val="FF9900"/>
    </a:solidFill>
  </dgm:bg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AFB2B4E-080B-4CC8-8B3B-39ECCE942D2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1B600F-A9B8-487E-8F64-62E4935F9890}">
      <dgm:prSet phldrT="[Текст]" custT="1"/>
      <dgm:spPr/>
      <dgm:t>
        <a:bodyPr/>
        <a:lstStyle/>
        <a:p>
          <a:r>
            <a:rPr lang="ru-RU" sz="1200" dirty="0" smtClean="0"/>
            <a:t>На 01.01.</a:t>
          </a:r>
          <a:r>
            <a:rPr lang="ru-RU" sz="1200" dirty="0" smtClean="0">
              <a:solidFill>
                <a:srgbClr val="FF0000"/>
              </a:solidFill>
            </a:rPr>
            <a:t>2018г.</a:t>
          </a:r>
        </a:p>
        <a:p>
          <a:r>
            <a:rPr lang="ru-RU" sz="1200" dirty="0" smtClean="0"/>
            <a:t>0,0</a:t>
          </a:r>
          <a:endParaRPr lang="ru-RU" sz="1200" dirty="0"/>
        </a:p>
      </dgm:t>
    </dgm:pt>
    <dgm:pt modelId="{D21CAD98-1A82-4EBE-A8AE-9FD51AB68D65}" type="parTrans" cxnId="{D63E8147-ECEB-4E0E-A5E6-6B71DF2AE43E}">
      <dgm:prSet/>
      <dgm:spPr/>
      <dgm:t>
        <a:bodyPr/>
        <a:lstStyle/>
        <a:p>
          <a:endParaRPr lang="ru-RU"/>
        </a:p>
      </dgm:t>
    </dgm:pt>
    <dgm:pt modelId="{3418CA09-02BF-4551-92FE-E1F54A77DC8F}" type="sibTrans" cxnId="{D63E8147-ECEB-4E0E-A5E6-6B71DF2AE43E}">
      <dgm:prSet/>
      <dgm:spPr/>
      <dgm:t>
        <a:bodyPr/>
        <a:lstStyle/>
        <a:p>
          <a:endParaRPr lang="ru-RU"/>
        </a:p>
      </dgm:t>
    </dgm:pt>
    <dgm:pt modelId="{8A9D7CB1-B6B2-42BF-B043-ADF1C5BEE41A}" type="pres">
      <dgm:prSet presAssocID="{BAFB2B4E-080B-4CC8-8B3B-39ECCE942D2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DC3E8D1-C231-4A4D-917C-38B43682E58B}" type="pres">
      <dgm:prSet presAssocID="{B51B600F-A9B8-487E-8F64-62E4935F9890}" presName="hierRoot1" presStyleCnt="0"/>
      <dgm:spPr/>
    </dgm:pt>
    <dgm:pt modelId="{296F9EAE-A02C-4A9A-930F-1CACA7AD5C6D}" type="pres">
      <dgm:prSet presAssocID="{B51B600F-A9B8-487E-8F64-62E4935F9890}" presName="composite" presStyleCnt="0"/>
      <dgm:spPr/>
    </dgm:pt>
    <dgm:pt modelId="{65F8D749-9F3F-4F42-8516-FD61BA029C40}" type="pres">
      <dgm:prSet presAssocID="{B51B600F-A9B8-487E-8F64-62E4935F9890}" presName="background" presStyleLbl="node0" presStyleIdx="0" presStyleCnt="1"/>
      <dgm:spPr/>
    </dgm:pt>
    <dgm:pt modelId="{9C7753FC-881D-4807-9196-A6AA45F75C92}" type="pres">
      <dgm:prSet presAssocID="{B51B600F-A9B8-487E-8F64-62E4935F9890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3CA534-0259-4EC2-A248-3989B9EE3587}" type="pres">
      <dgm:prSet presAssocID="{B51B600F-A9B8-487E-8F64-62E4935F9890}" presName="hierChild2" presStyleCnt="0"/>
      <dgm:spPr/>
    </dgm:pt>
  </dgm:ptLst>
  <dgm:cxnLst>
    <dgm:cxn modelId="{D63E8147-ECEB-4E0E-A5E6-6B71DF2AE43E}" srcId="{BAFB2B4E-080B-4CC8-8B3B-39ECCE942D22}" destId="{B51B600F-A9B8-487E-8F64-62E4935F9890}" srcOrd="0" destOrd="0" parTransId="{D21CAD98-1A82-4EBE-A8AE-9FD51AB68D65}" sibTransId="{3418CA09-02BF-4551-92FE-E1F54A77DC8F}"/>
    <dgm:cxn modelId="{E1E96696-9F3D-4A31-9689-BB40F372C6A3}" type="presOf" srcId="{B51B600F-A9B8-487E-8F64-62E4935F9890}" destId="{9C7753FC-881D-4807-9196-A6AA45F75C92}" srcOrd="0" destOrd="0" presId="urn:microsoft.com/office/officeart/2005/8/layout/hierarchy1"/>
    <dgm:cxn modelId="{5A83B56F-64EA-4B5B-A775-3F147C0A94EF}" type="presOf" srcId="{BAFB2B4E-080B-4CC8-8B3B-39ECCE942D22}" destId="{8A9D7CB1-B6B2-42BF-B043-ADF1C5BEE41A}" srcOrd="0" destOrd="0" presId="urn:microsoft.com/office/officeart/2005/8/layout/hierarchy1"/>
    <dgm:cxn modelId="{E54538B6-F9B7-4913-8E72-78F7C10BE9D6}" type="presParOf" srcId="{8A9D7CB1-B6B2-42BF-B043-ADF1C5BEE41A}" destId="{4DC3E8D1-C231-4A4D-917C-38B43682E58B}" srcOrd="0" destOrd="0" presId="urn:microsoft.com/office/officeart/2005/8/layout/hierarchy1"/>
    <dgm:cxn modelId="{ED617EFE-FD47-48E6-B7FE-C90212F02541}" type="presParOf" srcId="{4DC3E8D1-C231-4A4D-917C-38B43682E58B}" destId="{296F9EAE-A02C-4A9A-930F-1CACA7AD5C6D}" srcOrd="0" destOrd="0" presId="urn:microsoft.com/office/officeart/2005/8/layout/hierarchy1"/>
    <dgm:cxn modelId="{C41ECD4E-F0BB-48EE-AA78-D7AA637D8389}" type="presParOf" srcId="{296F9EAE-A02C-4A9A-930F-1CACA7AD5C6D}" destId="{65F8D749-9F3F-4F42-8516-FD61BA029C40}" srcOrd="0" destOrd="0" presId="urn:microsoft.com/office/officeart/2005/8/layout/hierarchy1"/>
    <dgm:cxn modelId="{293327BD-EB47-4C85-88C3-E22BD525334C}" type="presParOf" srcId="{296F9EAE-A02C-4A9A-930F-1CACA7AD5C6D}" destId="{9C7753FC-881D-4807-9196-A6AA45F75C92}" srcOrd="1" destOrd="0" presId="urn:microsoft.com/office/officeart/2005/8/layout/hierarchy1"/>
    <dgm:cxn modelId="{E0BEC9E7-40C3-4C02-9458-E8E4510E464A}" type="presParOf" srcId="{4DC3E8D1-C231-4A4D-917C-38B43682E58B}" destId="{1E3CA534-0259-4EC2-A248-3989B9EE358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AFB2B4E-080B-4CC8-8B3B-39ECCE942D2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1B600F-A9B8-487E-8F64-62E4935F9890}">
      <dgm:prSet phldrT="[Текст]" custT="1"/>
      <dgm:spPr/>
      <dgm:t>
        <a:bodyPr/>
        <a:lstStyle/>
        <a:p>
          <a:r>
            <a:rPr lang="ru-RU" sz="1200" dirty="0" smtClean="0"/>
            <a:t>На 01.01.</a:t>
          </a:r>
          <a:r>
            <a:rPr lang="ru-RU" sz="1200" dirty="0" smtClean="0">
              <a:solidFill>
                <a:srgbClr val="FF0000"/>
              </a:solidFill>
            </a:rPr>
            <a:t>2019г.</a:t>
          </a:r>
        </a:p>
        <a:p>
          <a:r>
            <a:rPr lang="ru-RU" sz="1200" dirty="0" smtClean="0"/>
            <a:t>0,0</a:t>
          </a:r>
          <a:endParaRPr lang="ru-RU" sz="1200" dirty="0"/>
        </a:p>
      </dgm:t>
    </dgm:pt>
    <dgm:pt modelId="{D21CAD98-1A82-4EBE-A8AE-9FD51AB68D65}" type="parTrans" cxnId="{D63E8147-ECEB-4E0E-A5E6-6B71DF2AE43E}">
      <dgm:prSet/>
      <dgm:spPr/>
      <dgm:t>
        <a:bodyPr/>
        <a:lstStyle/>
        <a:p>
          <a:endParaRPr lang="ru-RU"/>
        </a:p>
      </dgm:t>
    </dgm:pt>
    <dgm:pt modelId="{3418CA09-02BF-4551-92FE-E1F54A77DC8F}" type="sibTrans" cxnId="{D63E8147-ECEB-4E0E-A5E6-6B71DF2AE43E}">
      <dgm:prSet/>
      <dgm:spPr/>
      <dgm:t>
        <a:bodyPr/>
        <a:lstStyle/>
        <a:p>
          <a:endParaRPr lang="ru-RU"/>
        </a:p>
      </dgm:t>
    </dgm:pt>
    <dgm:pt modelId="{8A9D7CB1-B6B2-42BF-B043-ADF1C5BEE41A}" type="pres">
      <dgm:prSet presAssocID="{BAFB2B4E-080B-4CC8-8B3B-39ECCE942D2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DC3E8D1-C231-4A4D-917C-38B43682E58B}" type="pres">
      <dgm:prSet presAssocID="{B51B600F-A9B8-487E-8F64-62E4935F9890}" presName="hierRoot1" presStyleCnt="0"/>
      <dgm:spPr/>
    </dgm:pt>
    <dgm:pt modelId="{296F9EAE-A02C-4A9A-930F-1CACA7AD5C6D}" type="pres">
      <dgm:prSet presAssocID="{B51B600F-A9B8-487E-8F64-62E4935F9890}" presName="composite" presStyleCnt="0"/>
      <dgm:spPr/>
    </dgm:pt>
    <dgm:pt modelId="{65F8D749-9F3F-4F42-8516-FD61BA029C40}" type="pres">
      <dgm:prSet presAssocID="{B51B600F-A9B8-487E-8F64-62E4935F9890}" presName="background" presStyleLbl="node0" presStyleIdx="0" presStyleCnt="1"/>
      <dgm:spPr/>
    </dgm:pt>
    <dgm:pt modelId="{9C7753FC-881D-4807-9196-A6AA45F75C92}" type="pres">
      <dgm:prSet presAssocID="{B51B600F-A9B8-487E-8F64-62E4935F9890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3CA534-0259-4EC2-A248-3989B9EE3587}" type="pres">
      <dgm:prSet presAssocID="{B51B600F-A9B8-487E-8F64-62E4935F9890}" presName="hierChild2" presStyleCnt="0"/>
      <dgm:spPr/>
    </dgm:pt>
  </dgm:ptLst>
  <dgm:cxnLst>
    <dgm:cxn modelId="{D63E8147-ECEB-4E0E-A5E6-6B71DF2AE43E}" srcId="{BAFB2B4E-080B-4CC8-8B3B-39ECCE942D22}" destId="{B51B600F-A9B8-487E-8F64-62E4935F9890}" srcOrd="0" destOrd="0" parTransId="{D21CAD98-1A82-4EBE-A8AE-9FD51AB68D65}" sibTransId="{3418CA09-02BF-4551-92FE-E1F54A77DC8F}"/>
    <dgm:cxn modelId="{F7225D33-54AC-4830-8B31-C7C4A4BC2389}" type="presOf" srcId="{BAFB2B4E-080B-4CC8-8B3B-39ECCE942D22}" destId="{8A9D7CB1-B6B2-42BF-B043-ADF1C5BEE41A}" srcOrd="0" destOrd="0" presId="urn:microsoft.com/office/officeart/2005/8/layout/hierarchy1"/>
    <dgm:cxn modelId="{65F989A3-3236-461D-A8CF-38A494B79107}" type="presOf" srcId="{B51B600F-A9B8-487E-8F64-62E4935F9890}" destId="{9C7753FC-881D-4807-9196-A6AA45F75C92}" srcOrd="0" destOrd="0" presId="urn:microsoft.com/office/officeart/2005/8/layout/hierarchy1"/>
    <dgm:cxn modelId="{A96C9F74-60C3-471C-971B-D58762353305}" type="presParOf" srcId="{8A9D7CB1-B6B2-42BF-B043-ADF1C5BEE41A}" destId="{4DC3E8D1-C231-4A4D-917C-38B43682E58B}" srcOrd="0" destOrd="0" presId="urn:microsoft.com/office/officeart/2005/8/layout/hierarchy1"/>
    <dgm:cxn modelId="{69D42056-64C4-4F0B-A399-550EAC53DF3A}" type="presParOf" srcId="{4DC3E8D1-C231-4A4D-917C-38B43682E58B}" destId="{296F9EAE-A02C-4A9A-930F-1CACA7AD5C6D}" srcOrd="0" destOrd="0" presId="urn:microsoft.com/office/officeart/2005/8/layout/hierarchy1"/>
    <dgm:cxn modelId="{2B2DF484-5248-4D6B-B867-FC599F9F82F3}" type="presParOf" srcId="{296F9EAE-A02C-4A9A-930F-1CACA7AD5C6D}" destId="{65F8D749-9F3F-4F42-8516-FD61BA029C40}" srcOrd="0" destOrd="0" presId="urn:microsoft.com/office/officeart/2005/8/layout/hierarchy1"/>
    <dgm:cxn modelId="{E7922740-58FE-408E-ACCB-FED49AC284D8}" type="presParOf" srcId="{296F9EAE-A02C-4A9A-930F-1CACA7AD5C6D}" destId="{9C7753FC-881D-4807-9196-A6AA45F75C92}" srcOrd="1" destOrd="0" presId="urn:microsoft.com/office/officeart/2005/8/layout/hierarchy1"/>
    <dgm:cxn modelId="{E39DC146-8905-49CE-9EB3-42C696A1B3F6}" type="presParOf" srcId="{4DC3E8D1-C231-4A4D-917C-38B43682E58B}" destId="{1E3CA534-0259-4EC2-A248-3989B9EE358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2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6B244F-FB1F-4460-8FD2-4BDB9951EAE6}" type="doc">
      <dgm:prSet loTypeId="urn:microsoft.com/office/officeart/2005/8/layout/orgChart1" loCatId="hierarchy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048428A6-5258-4DA7-A64E-9DA159211D27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flip="none" rotWithShape="0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0800000" scaled="1"/>
          <a:tileRect/>
        </a:gradFill>
        <a:ln>
          <a:solidFill>
            <a:schemeClr val="tx1"/>
          </a:solidFill>
        </a:ln>
      </dgm:spPr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r>
            <a:rPr lang="en-US" altLang="zh-CN" b="1" cap="all" spc="0" dirty="0" smtClean="0">
              <a:ln w="0"/>
              <a:solidFill>
                <a:schemeClr val="tx2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rPr>
            <a:t>НАЛОГОВЫЕ ДОХОДЫ</a:t>
          </a:r>
          <a:endParaRPr lang="ru-RU" b="1" cap="all" spc="0" dirty="0">
            <a:ln w="0"/>
            <a:solidFill>
              <a:schemeClr val="tx2"/>
            </a:solidFill>
            <a:effectLst>
              <a:reflection blurRad="12700" stA="50000" endPos="50000" dist="5000" dir="5400000" sy="-100000" rotWithShape="0"/>
            </a:effectLst>
          </a:endParaRPr>
        </a:p>
      </dgm:t>
    </dgm:pt>
    <dgm:pt modelId="{82C2A1BB-2CC5-4C4A-A2E5-625ABA46308C}" type="parTrans" cxnId="{7498383F-04BE-485F-9352-292DF13E20AD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B35B76B9-45C8-4628-9493-5D6BDE0C4170}" type="sibTrans" cxnId="{7498383F-04BE-485F-9352-292DF13E20AD}">
      <dgm:prSet/>
      <dgm:spPr/>
      <dgm:t>
        <a:bodyPr/>
        <a:lstStyle/>
        <a:p>
          <a:endParaRPr lang="ru-RU"/>
        </a:p>
      </dgm:t>
    </dgm:pt>
    <dgm:pt modelId="{9B50CD06-418D-4636-AF1F-08946298285A}">
      <dgm:prSet phldrT="[Текст]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rgbClr val="FFFF00">
                <a:tint val="66000"/>
                <a:satMod val="160000"/>
              </a:srgbClr>
            </a:gs>
            <a:gs pos="50000">
              <a:srgbClr val="FFFF00">
                <a:tint val="44500"/>
                <a:satMod val="160000"/>
              </a:srgbClr>
            </a:gs>
            <a:gs pos="100000">
              <a:srgbClr val="FFFF00">
                <a:tint val="23500"/>
                <a:satMod val="160000"/>
              </a:srgbClr>
            </a:gs>
          </a:gsLst>
          <a:lin ang="5400000" scaled="1"/>
          <a:tileRect/>
        </a:gra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altLang="zh-CN" b="1" dirty="0" smtClean="0">
              <a:ln>
                <a:solidFill>
                  <a:schemeClr val="tx1"/>
                </a:solidFill>
              </a:ln>
              <a:solidFill>
                <a:srgbClr val="FFCC00"/>
              </a:solidFill>
              <a:latin typeface="Times New Roman" pitchFamily="18" charset="0"/>
              <a:cs typeface="Times New Roman" pitchFamily="18" charset="0"/>
            </a:rPr>
            <a:t>БЕЗВОЗМЕЗДНЫЕ</a:t>
          </a:r>
        </a:p>
        <a:p>
          <a:r>
            <a:rPr lang="en-US" altLang="zh-CN" b="1" dirty="0" smtClean="0">
              <a:ln>
                <a:solidFill>
                  <a:schemeClr val="tx1"/>
                </a:solidFill>
              </a:ln>
              <a:solidFill>
                <a:srgbClr val="FFCC00"/>
              </a:solidFill>
              <a:latin typeface="Times New Roman" pitchFamily="18" charset="0"/>
              <a:cs typeface="Times New Roman" pitchFamily="18" charset="0"/>
            </a:rPr>
            <a:t>ПОСТУПЛЕНИЯ</a:t>
          </a:r>
          <a:endParaRPr lang="ru-RU" dirty="0">
            <a:ln>
              <a:solidFill>
                <a:schemeClr val="tx1"/>
              </a:solidFill>
            </a:ln>
            <a:solidFill>
              <a:srgbClr val="FFCC00"/>
            </a:solidFill>
          </a:endParaRPr>
        </a:p>
      </dgm:t>
    </dgm:pt>
    <dgm:pt modelId="{3EA5880F-301C-4799-A031-6FD332BDE77F}" type="parTrans" cxnId="{2504F32B-4FA5-4583-A81B-CE3B0C3E5B67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endParaRPr lang="ru-RU"/>
        </a:p>
      </dgm:t>
    </dgm:pt>
    <dgm:pt modelId="{A39ED953-90B3-472C-9F8E-5F3F1C9B3527}" type="sibTrans" cxnId="{2504F32B-4FA5-4583-A81B-CE3B0C3E5B67}">
      <dgm:prSet/>
      <dgm:spPr/>
      <dgm:t>
        <a:bodyPr/>
        <a:lstStyle/>
        <a:p>
          <a:endParaRPr lang="ru-RU"/>
        </a:p>
      </dgm:t>
    </dgm:pt>
    <dgm:pt modelId="{447B71AD-D0BB-42B7-BDCC-3C77C8566F83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  <a:scene3d>
          <a:camera prst="orthographicFront"/>
          <a:lightRig rig="soft" dir="tl">
            <a:rot lat="0" lon="0" rev="0"/>
          </a:lightRig>
        </a:scene3d>
        <a:sp3d>
          <a:bevelT/>
        </a:sp3d>
      </dgm:spPr>
      <dgm:t>
        <a:bodyPr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en-US" altLang="zh-CN" sz="3200" b="1" cap="none" spc="50" dirty="0" err="1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18" charset="0"/>
              <a:cs typeface="Arial Black" pitchFamily="18" charset="0"/>
            </a:rPr>
            <a:t>Доходы</a:t>
          </a:r>
          <a:r>
            <a:rPr lang="en-US" altLang="zh-CN" sz="32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zh-CN" sz="3200" b="1" cap="none" spc="50" dirty="0" err="1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18" charset="0"/>
              <a:cs typeface="Arial Black" pitchFamily="18" charset="0"/>
            </a:rPr>
            <a:t>бюджета</a:t>
          </a:r>
          <a:r>
            <a:rPr lang="en-US" altLang="zh-CN" sz="32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endParaRPr lang="ru-RU" sz="3200" b="1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07989188-E72C-41AD-A745-6460474BD213}" type="sibTrans" cxnId="{E34A60E5-7978-4A1C-A7A3-47F041962A25}">
      <dgm:prSet/>
      <dgm:spPr/>
      <dgm:t>
        <a:bodyPr/>
        <a:lstStyle/>
        <a:p>
          <a:endParaRPr lang="ru-RU"/>
        </a:p>
      </dgm:t>
    </dgm:pt>
    <dgm:pt modelId="{1B674E7B-498C-4C50-B044-DD58566E0F85}" type="parTrans" cxnId="{E34A60E5-7978-4A1C-A7A3-47F041962A25}">
      <dgm:prSet/>
      <dgm:spPr/>
      <dgm:t>
        <a:bodyPr/>
        <a:lstStyle/>
        <a:p>
          <a:endParaRPr lang="ru-RU"/>
        </a:p>
      </dgm:t>
    </dgm:pt>
    <dgm:pt modelId="{851F2E38-C630-4DCF-AD35-F6997A7B65DC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gradFill flip="none" rotWithShape="0">
          <a:gsLst>
            <a:gs pos="0">
              <a:srgbClr val="92D050">
                <a:tint val="66000"/>
                <a:satMod val="160000"/>
              </a:srgbClr>
            </a:gs>
            <a:gs pos="50000">
              <a:srgbClr val="92D050">
                <a:tint val="44500"/>
                <a:satMod val="160000"/>
              </a:srgbClr>
            </a:gs>
            <a:gs pos="100000">
              <a:srgbClr val="92D050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tx1"/>
          </a:solidFill>
        </a:ln>
      </dgm:spPr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r>
            <a:rPr lang="en-US" altLang="zh-CN" b="1" cap="all" spc="0" dirty="0" smtClean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rPr>
            <a:t>НЕНАЛОГОВЫЕ ДОХОДЫ</a:t>
          </a:r>
        </a:p>
      </dgm:t>
    </dgm:pt>
    <dgm:pt modelId="{A6B5AA79-0D7D-43B0-91BE-D72631655083}" type="parTrans" cxnId="{B0D5DFCA-E0A2-41B2-B0A3-F5C5A3E00B64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6B5E2657-DCFD-4357-8D7E-666055F333D4}" type="sibTrans" cxnId="{B0D5DFCA-E0A2-41B2-B0A3-F5C5A3E00B64}">
      <dgm:prSet/>
      <dgm:spPr/>
      <dgm:t>
        <a:bodyPr/>
        <a:lstStyle/>
        <a:p>
          <a:endParaRPr lang="ru-RU"/>
        </a:p>
      </dgm:t>
    </dgm:pt>
    <dgm:pt modelId="{351872C0-A122-4888-80AF-C8C5AE875BFC}" type="pres">
      <dgm:prSet presAssocID="{896B244F-FB1F-4460-8FD2-4BDB9951EAE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FC116CA-53DD-4897-AE84-67C5A2D405EF}" type="pres">
      <dgm:prSet presAssocID="{447B71AD-D0BB-42B7-BDCC-3C77C8566F83}" presName="hierRoot1" presStyleCnt="0">
        <dgm:presLayoutVars>
          <dgm:hierBranch val="init"/>
        </dgm:presLayoutVars>
      </dgm:prSet>
      <dgm:spPr/>
    </dgm:pt>
    <dgm:pt modelId="{DE849391-7F60-4663-AF73-82F125BB0249}" type="pres">
      <dgm:prSet presAssocID="{447B71AD-D0BB-42B7-BDCC-3C77C8566F83}" presName="rootComposite1" presStyleCnt="0"/>
      <dgm:spPr/>
    </dgm:pt>
    <dgm:pt modelId="{B2146A14-AC22-4AC5-AC1C-52EB921C586A}" type="pres">
      <dgm:prSet presAssocID="{447B71AD-D0BB-42B7-BDCC-3C77C8566F83}" presName="rootText1" presStyleLbl="node0" presStyleIdx="0" presStyleCnt="1" custLinFactNeighborX="-879" custLinFactNeighborY="-163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D3F517F-9AA3-487B-AAB3-196610CF0A7E}" type="pres">
      <dgm:prSet presAssocID="{447B71AD-D0BB-42B7-BDCC-3C77C8566F83}" presName="rootConnector1" presStyleLbl="node1" presStyleIdx="0" presStyleCnt="0"/>
      <dgm:spPr/>
      <dgm:t>
        <a:bodyPr/>
        <a:lstStyle/>
        <a:p>
          <a:endParaRPr lang="ru-RU"/>
        </a:p>
      </dgm:t>
    </dgm:pt>
    <dgm:pt modelId="{5F42FCDF-1491-4A75-AB3C-90FFECE955B8}" type="pres">
      <dgm:prSet presAssocID="{447B71AD-D0BB-42B7-BDCC-3C77C8566F83}" presName="hierChild2" presStyleCnt="0"/>
      <dgm:spPr/>
    </dgm:pt>
    <dgm:pt modelId="{0F61F338-E636-48E7-AC98-52DFE56B2C40}" type="pres">
      <dgm:prSet presAssocID="{82C2A1BB-2CC5-4C4A-A2E5-625ABA46308C}" presName="Name37" presStyleLbl="parChTrans1D2" presStyleIdx="0" presStyleCnt="3"/>
      <dgm:spPr/>
      <dgm:t>
        <a:bodyPr/>
        <a:lstStyle/>
        <a:p>
          <a:endParaRPr lang="ru-RU"/>
        </a:p>
      </dgm:t>
    </dgm:pt>
    <dgm:pt modelId="{7DD07706-F9D3-4124-B22A-8FAC470F8A9F}" type="pres">
      <dgm:prSet presAssocID="{048428A6-5258-4DA7-A64E-9DA159211D27}" presName="hierRoot2" presStyleCnt="0">
        <dgm:presLayoutVars>
          <dgm:hierBranch val="init"/>
        </dgm:presLayoutVars>
      </dgm:prSet>
      <dgm:spPr/>
    </dgm:pt>
    <dgm:pt modelId="{C3215E40-74AF-4ED5-B5BF-D197B3167E12}" type="pres">
      <dgm:prSet presAssocID="{048428A6-5258-4DA7-A64E-9DA159211D27}" presName="rootComposite" presStyleCnt="0"/>
      <dgm:spPr/>
    </dgm:pt>
    <dgm:pt modelId="{6F5A755B-F07B-4B46-A844-39C9A6DFBF34}" type="pres">
      <dgm:prSet presAssocID="{048428A6-5258-4DA7-A64E-9DA159211D27}" presName="rootText" presStyleLbl="node2" presStyleIdx="0" presStyleCnt="3" custScaleX="87322" custScaleY="60997" custLinFactNeighborX="8448" custLinFactNeighborY="-4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B9B13BC-731E-4A15-B8C3-69540F58AD18}" type="pres">
      <dgm:prSet presAssocID="{048428A6-5258-4DA7-A64E-9DA159211D27}" presName="rootConnector" presStyleLbl="node2" presStyleIdx="0" presStyleCnt="3"/>
      <dgm:spPr/>
      <dgm:t>
        <a:bodyPr/>
        <a:lstStyle/>
        <a:p>
          <a:endParaRPr lang="ru-RU"/>
        </a:p>
      </dgm:t>
    </dgm:pt>
    <dgm:pt modelId="{1DBFA7FD-BC09-4A21-8E3C-BA8E6B8A1136}" type="pres">
      <dgm:prSet presAssocID="{048428A6-5258-4DA7-A64E-9DA159211D27}" presName="hierChild4" presStyleCnt="0"/>
      <dgm:spPr/>
    </dgm:pt>
    <dgm:pt modelId="{86D647D0-E194-475D-94E1-DE429B329C4A}" type="pres">
      <dgm:prSet presAssocID="{048428A6-5258-4DA7-A64E-9DA159211D27}" presName="hierChild5" presStyleCnt="0"/>
      <dgm:spPr/>
    </dgm:pt>
    <dgm:pt modelId="{8D99E618-B40E-4682-B879-37BFF18B6731}" type="pres">
      <dgm:prSet presAssocID="{A6B5AA79-0D7D-43B0-91BE-D72631655083}" presName="Name37" presStyleLbl="parChTrans1D2" presStyleIdx="1" presStyleCnt="3"/>
      <dgm:spPr/>
      <dgm:t>
        <a:bodyPr/>
        <a:lstStyle/>
        <a:p>
          <a:endParaRPr lang="ru-RU"/>
        </a:p>
      </dgm:t>
    </dgm:pt>
    <dgm:pt modelId="{1B5C8646-ED8D-4C91-83E4-8E902994E47D}" type="pres">
      <dgm:prSet presAssocID="{851F2E38-C630-4DCF-AD35-F6997A7B65DC}" presName="hierRoot2" presStyleCnt="0">
        <dgm:presLayoutVars>
          <dgm:hierBranch val="init"/>
        </dgm:presLayoutVars>
      </dgm:prSet>
      <dgm:spPr/>
    </dgm:pt>
    <dgm:pt modelId="{80B35095-85E0-49FE-BDD8-30C09796B9BE}" type="pres">
      <dgm:prSet presAssocID="{851F2E38-C630-4DCF-AD35-F6997A7B65DC}" presName="rootComposite" presStyleCnt="0"/>
      <dgm:spPr/>
    </dgm:pt>
    <dgm:pt modelId="{18F27375-20BD-4216-A11E-47535BF01F54}" type="pres">
      <dgm:prSet presAssocID="{851F2E38-C630-4DCF-AD35-F6997A7B65DC}" presName="rootText" presStyleLbl="node2" presStyleIdx="1" presStyleCnt="3" custScaleX="102640" custScaleY="60997" custLinFactNeighborX="11254" custLinFactNeighborY="-56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2D87763-D61A-4CC0-87CC-3E3C5E577693}" type="pres">
      <dgm:prSet presAssocID="{851F2E38-C630-4DCF-AD35-F6997A7B65DC}" presName="rootConnector" presStyleLbl="node2" presStyleIdx="1" presStyleCnt="3"/>
      <dgm:spPr/>
      <dgm:t>
        <a:bodyPr/>
        <a:lstStyle/>
        <a:p>
          <a:endParaRPr lang="ru-RU"/>
        </a:p>
      </dgm:t>
    </dgm:pt>
    <dgm:pt modelId="{53395787-6179-4A35-A8F6-06668675B232}" type="pres">
      <dgm:prSet presAssocID="{851F2E38-C630-4DCF-AD35-F6997A7B65DC}" presName="hierChild4" presStyleCnt="0"/>
      <dgm:spPr/>
    </dgm:pt>
    <dgm:pt modelId="{5124D5E2-D92C-4461-A230-A7D6D95A3D6B}" type="pres">
      <dgm:prSet presAssocID="{851F2E38-C630-4DCF-AD35-F6997A7B65DC}" presName="hierChild5" presStyleCnt="0"/>
      <dgm:spPr/>
    </dgm:pt>
    <dgm:pt modelId="{B4B4CF3A-44C6-4553-9730-6BCCE2B60011}" type="pres">
      <dgm:prSet presAssocID="{3EA5880F-301C-4799-A031-6FD332BDE77F}" presName="Name37" presStyleLbl="parChTrans1D2" presStyleIdx="2" presStyleCnt="3"/>
      <dgm:spPr/>
      <dgm:t>
        <a:bodyPr/>
        <a:lstStyle/>
        <a:p>
          <a:endParaRPr lang="ru-RU"/>
        </a:p>
      </dgm:t>
    </dgm:pt>
    <dgm:pt modelId="{E67DC8FD-060B-46A4-98F1-6E8A0CA2B98E}" type="pres">
      <dgm:prSet presAssocID="{9B50CD06-418D-4636-AF1F-08946298285A}" presName="hierRoot2" presStyleCnt="0">
        <dgm:presLayoutVars>
          <dgm:hierBranch val="init"/>
        </dgm:presLayoutVars>
      </dgm:prSet>
      <dgm:spPr/>
    </dgm:pt>
    <dgm:pt modelId="{09789FBB-3243-4C23-A059-ECA66C1847FE}" type="pres">
      <dgm:prSet presAssocID="{9B50CD06-418D-4636-AF1F-08946298285A}" presName="rootComposite" presStyleCnt="0"/>
      <dgm:spPr/>
    </dgm:pt>
    <dgm:pt modelId="{90D4AEFD-E344-48FA-B893-B7FE5E08AE3C}" type="pres">
      <dgm:prSet presAssocID="{9B50CD06-418D-4636-AF1F-08946298285A}" presName="rootText" presStyleLbl="node2" presStyleIdx="2" presStyleCnt="3" custScaleX="110712" custScaleY="58567" custLinFactNeighborX="-17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A0DC2B1-0A85-4281-9219-4110D5C739DE}" type="pres">
      <dgm:prSet presAssocID="{9B50CD06-418D-4636-AF1F-08946298285A}" presName="rootConnector" presStyleLbl="node2" presStyleIdx="2" presStyleCnt="3"/>
      <dgm:spPr/>
      <dgm:t>
        <a:bodyPr/>
        <a:lstStyle/>
        <a:p>
          <a:endParaRPr lang="ru-RU"/>
        </a:p>
      </dgm:t>
    </dgm:pt>
    <dgm:pt modelId="{0CF7A952-3F68-4C3D-AF1A-645792289070}" type="pres">
      <dgm:prSet presAssocID="{9B50CD06-418D-4636-AF1F-08946298285A}" presName="hierChild4" presStyleCnt="0"/>
      <dgm:spPr/>
    </dgm:pt>
    <dgm:pt modelId="{523D681D-73F3-4AD3-91B1-848D64B4F4E5}" type="pres">
      <dgm:prSet presAssocID="{9B50CD06-418D-4636-AF1F-08946298285A}" presName="hierChild5" presStyleCnt="0"/>
      <dgm:spPr/>
    </dgm:pt>
    <dgm:pt modelId="{CB08B6AE-6F46-46F8-B202-A814E3075182}" type="pres">
      <dgm:prSet presAssocID="{447B71AD-D0BB-42B7-BDCC-3C77C8566F83}" presName="hierChild3" presStyleCnt="0"/>
      <dgm:spPr/>
    </dgm:pt>
  </dgm:ptLst>
  <dgm:cxnLst>
    <dgm:cxn modelId="{CC8EA900-B741-4103-9EBD-3317978A9B47}" type="presOf" srcId="{048428A6-5258-4DA7-A64E-9DA159211D27}" destId="{6F5A755B-F07B-4B46-A844-39C9A6DFBF34}" srcOrd="0" destOrd="0" presId="urn:microsoft.com/office/officeart/2005/8/layout/orgChart1"/>
    <dgm:cxn modelId="{E428CE69-D148-4727-B870-350C5C2CB4B4}" type="presOf" srcId="{048428A6-5258-4DA7-A64E-9DA159211D27}" destId="{3B9B13BC-731E-4A15-B8C3-69540F58AD18}" srcOrd="1" destOrd="0" presId="urn:microsoft.com/office/officeart/2005/8/layout/orgChart1"/>
    <dgm:cxn modelId="{68B640AA-8FAD-4E0E-B54B-561851A10F69}" type="presOf" srcId="{A6B5AA79-0D7D-43B0-91BE-D72631655083}" destId="{8D99E618-B40E-4682-B879-37BFF18B6731}" srcOrd="0" destOrd="0" presId="urn:microsoft.com/office/officeart/2005/8/layout/orgChart1"/>
    <dgm:cxn modelId="{2504F32B-4FA5-4583-A81B-CE3B0C3E5B67}" srcId="{447B71AD-D0BB-42B7-BDCC-3C77C8566F83}" destId="{9B50CD06-418D-4636-AF1F-08946298285A}" srcOrd="2" destOrd="0" parTransId="{3EA5880F-301C-4799-A031-6FD332BDE77F}" sibTransId="{A39ED953-90B3-472C-9F8E-5F3F1C9B3527}"/>
    <dgm:cxn modelId="{30E1E477-9C83-476C-A337-1BC388AB7E7A}" type="presOf" srcId="{9B50CD06-418D-4636-AF1F-08946298285A}" destId="{8A0DC2B1-0A85-4281-9219-4110D5C739DE}" srcOrd="1" destOrd="0" presId="urn:microsoft.com/office/officeart/2005/8/layout/orgChart1"/>
    <dgm:cxn modelId="{76897E64-46CE-4093-94A4-62E7EF0201AE}" type="presOf" srcId="{447B71AD-D0BB-42B7-BDCC-3C77C8566F83}" destId="{AD3F517F-9AA3-487B-AAB3-196610CF0A7E}" srcOrd="1" destOrd="0" presId="urn:microsoft.com/office/officeart/2005/8/layout/orgChart1"/>
    <dgm:cxn modelId="{AEFF3037-1AB1-40F3-96C0-ACA943B19151}" type="presOf" srcId="{3EA5880F-301C-4799-A031-6FD332BDE77F}" destId="{B4B4CF3A-44C6-4553-9730-6BCCE2B60011}" srcOrd="0" destOrd="0" presId="urn:microsoft.com/office/officeart/2005/8/layout/orgChart1"/>
    <dgm:cxn modelId="{7498383F-04BE-485F-9352-292DF13E20AD}" srcId="{447B71AD-D0BB-42B7-BDCC-3C77C8566F83}" destId="{048428A6-5258-4DA7-A64E-9DA159211D27}" srcOrd="0" destOrd="0" parTransId="{82C2A1BB-2CC5-4C4A-A2E5-625ABA46308C}" sibTransId="{B35B76B9-45C8-4628-9493-5D6BDE0C4170}"/>
    <dgm:cxn modelId="{B0D5DFCA-E0A2-41B2-B0A3-F5C5A3E00B64}" srcId="{447B71AD-D0BB-42B7-BDCC-3C77C8566F83}" destId="{851F2E38-C630-4DCF-AD35-F6997A7B65DC}" srcOrd="1" destOrd="0" parTransId="{A6B5AA79-0D7D-43B0-91BE-D72631655083}" sibTransId="{6B5E2657-DCFD-4357-8D7E-666055F333D4}"/>
    <dgm:cxn modelId="{86F24FA1-8557-430E-AB38-89DC6267F8BE}" type="presOf" srcId="{447B71AD-D0BB-42B7-BDCC-3C77C8566F83}" destId="{B2146A14-AC22-4AC5-AC1C-52EB921C586A}" srcOrd="0" destOrd="0" presId="urn:microsoft.com/office/officeart/2005/8/layout/orgChart1"/>
    <dgm:cxn modelId="{E34A60E5-7978-4A1C-A7A3-47F041962A25}" srcId="{896B244F-FB1F-4460-8FD2-4BDB9951EAE6}" destId="{447B71AD-D0BB-42B7-BDCC-3C77C8566F83}" srcOrd="0" destOrd="0" parTransId="{1B674E7B-498C-4C50-B044-DD58566E0F85}" sibTransId="{07989188-E72C-41AD-A745-6460474BD213}"/>
    <dgm:cxn modelId="{D515332E-90CD-438C-9D07-530F6A8AF616}" type="presOf" srcId="{896B244F-FB1F-4460-8FD2-4BDB9951EAE6}" destId="{351872C0-A122-4888-80AF-C8C5AE875BFC}" srcOrd="0" destOrd="0" presId="urn:microsoft.com/office/officeart/2005/8/layout/orgChart1"/>
    <dgm:cxn modelId="{A330EEB1-85B8-4950-95E5-D1FE45645635}" type="presOf" srcId="{9B50CD06-418D-4636-AF1F-08946298285A}" destId="{90D4AEFD-E344-48FA-B893-B7FE5E08AE3C}" srcOrd="0" destOrd="0" presId="urn:microsoft.com/office/officeart/2005/8/layout/orgChart1"/>
    <dgm:cxn modelId="{DFAF6BA8-B49D-42A2-BABF-C44EE281DD3D}" type="presOf" srcId="{82C2A1BB-2CC5-4C4A-A2E5-625ABA46308C}" destId="{0F61F338-E636-48E7-AC98-52DFE56B2C40}" srcOrd="0" destOrd="0" presId="urn:microsoft.com/office/officeart/2005/8/layout/orgChart1"/>
    <dgm:cxn modelId="{30C20309-010F-4350-9E4A-B8E321C665EF}" type="presOf" srcId="{851F2E38-C630-4DCF-AD35-F6997A7B65DC}" destId="{E2D87763-D61A-4CC0-87CC-3E3C5E577693}" srcOrd="1" destOrd="0" presId="urn:microsoft.com/office/officeart/2005/8/layout/orgChart1"/>
    <dgm:cxn modelId="{3791F9A7-AA5B-4D58-B2BF-02670E6C953A}" type="presOf" srcId="{851F2E38-C630-4DCF-AD35-F6997A7B65DC}" destId="{18F27375-20BD-4216-A11E-47535BF01F54}" srcOrd="0" destOrd="0" presId="urn:microsoft.com/office/officeart/2005/8/layout/orgChart1"/>
    <dgm:cxn modelId="{76B7FD17-599F-4587-8DB9-AAB8B4684270}" type="presParOf" srcId="{351872C0-A122-4888-80AF-C8C5AE875BFC}" destId="{6FC116CA-53DD-4897-AE84-67C5A2D405EF}" srcOrd="0" destOrd="0" presId="urn:microsoft.com/office/officeart/2005/8/layout/orgChart1"/>
    <dgm:cxn modelId="{6675CCD4-B0B6-40E6-826A-00AAC17759EA}" type="presParOf" srcId="{6FC116CA-53DD-4897-AE84-67C5A2D405EF}" destId="{DE849391-7F60-4663-AF73-82F125BB0249}" srcOrd="0" destOrd="0" presId="urn:microsoft.com/office/officeart/2005/8/layout/orgChart1"/>
    <dgm:cxn modelId="{F1411202-9D5F-4524-8054-8F128EA985EE}" type="presParOf" srcId="{DE849391-7F60-4663-AF73-82F125BB0249}" destId="{B2146A14-AC22-4AC5-AC1C-52EB921C586A}" srcOrd="0" destOrd="0" presId="urn:microsoft.com/office/officeart/2005/8/layout/orgChart1"/>
    <dgm:cxn modelId="{C616A411-57EA-4D06-8F25-E987399521A8}" type="presParOf" srcId="{DE849391-7F60-4663-AF73-82F125BB0249}" destId="{AD3F517F-9AA3-487B-AAB3-196610CF0A7E}" srcOrd="1" destOrd="0" presId="urn:microsoft.com/office/officeart/2005/8/layout/orgChart1"/>
    <dgm:cxn modelId="{BB890E2E-453D-4E79-B679-0520C1970F74}" type="presParOf" srcId="{6FC116CA-53DD-4897-AE84-67C5A2D405EF}" destId="{5F42FCDF-1491-4A75-AB3C-90FFECE955B8}" srcOrd="1" destOrd="0" presId="urn:microsoft.com/office/officeart/2005/8/layout/orgChart1"/>
    <dgm:cxn modelId="{B5774B24-D2BC-4E5E-A7AF-04C26B84351D}" type="presParOf" srcId="{5F42FCDF-1491-4A75-AB3C-90FFECE955B8}" destId="{0F61F338-E636-48E7-AC98-52DFE56B2C40}" srcOrd="0" destOrd="0" presId="urn:microsoft.com/office/officeart/2005/8/layout/orgChart1"/>
    <dgm:cxn modelId="{26DA7B5C-2FA9-45F9-8D94-B17D9AD089C4}" type="presParOf" srcId="{5F42FCDF-1491-4A75-AB3C-90FFECE955B8}" destId="{7DD07706-F9D3-4124-B22A-8FAC470F8A9F}" srcOrd="1" destOrd="0" presId="urn:microsoft.com/office/officeart/2005/8/layout/orgChart1"/>
    <dgm:cxn modelId="{1201257B-ACAE-4BB1-B5AD-54F3B9646B63}" type="presParOf" srcId="{7DD07706-F9D3-4124-B22A-8FAC470F8A9F}" destId="{C3215E40-74AF-4ED5-B5BF-D197B3167E12}" srcOrd="0" destOrd="0" presId="urn:microsoft.com/office/officeart/2005/8/layout/orgChart1"/>
    <dgm:cxn modelId="{91E1A463-E82E-4A71-9BEE-79CEFA45CFBE}" type="presParOf" srcId="{C3215E40-74AF-4ED5-B5BF-D197B3167E12}" destId="{6F5A755B-F07B-4B46-A844-39C9A6DFBF34}" srcOrd="0" destOrd="0" presId="urn:microsoft.com/office/officeart/2005/8/layout/orgChart1"/>
    <dgm:cxn modelId="{33ACC689-6F11-4061-8295-E74CFC78EBE3}" type="presParOf" srcId="{C3215E40-74AF-4ED5-B5BF-D197B3167E12}" destId="{3B9B13BC-731E-4A15-B8C3-69540F58AD18}" srcOrd="1" destOrd="0" presId="urn:microsoft.com/office/officeart/2005/8/layout/orgChart1"/>
    <dgm:cxn modelId="{0F464522-01C6-4593-91F5-CF704BF11EA0}" type="presParOf" srcId="{7DD07706-F9D3-4124-B22A-8FAC470F8A9F}" destId="{1DBFA7FD-BC09-4A21-8E3C-BA8E6B8A1136}" srcOrd="1" destOrd="0" presId="urn:microsoft.com/office/officeart/2005/8/layout/orgChart1"/>
    <dgm:cxn modelId="{9CE2A7EA-BBC7-40A1-8AC5-223077A951A1}" type="presParOf" srcId="{7DD07706-F9D3-4124-B22A-8FAC470F8A9F}" destId="{86D647D0-E194-475D-94E1-DE429B329C4A}" srcOrd="2" destOrd="0" presId="urn:microsoft.com/office/officeart/2005/8/layout/orgChart1"/>
    <dgm:cxn modelId="{744B53D8-D8B8-493D-829C-A340B4596F83}" type="presParOf" srcId="{5F42FCDF-1491-4A75-AB3C-90FFECE955B8}" destId="{8D99E618-B40E-4682-B879-37BFF18B6731}" srcOrd="2" destOrd="0" presId="urn:microsoft.com/office/officeart/2005/8/layout/orgChart1"/>
    <dgm:cxn modelId="{A8A53401-BE25-40DB-AAAB-1902F075B128}" type="presParOf" srcId="{5F42FCDF-1491-4A75-AB3C-90FFECE955B8}" destId="{1B5C8646-ED8D-4C91-83E4-8E902994E47D}" srcOrd="3" destOrd="0" presId="urn:microsoft.com/office/officeart/2005/8/layout/orgChart1"/>
    <dgm:cxn modelId="{43B1768E-CA7C-4622-8C07-F23C5B186252}" type="presParOf" srcId="{1B5C8646-ED8D-4C91-83E4-8E902994E47D}" destId="{80B35095-85E0-49FE-BDD8-30C09796B9BE}" srcOrd="0" destOrd="0" presId="urn:microsoft.com/office/officeart/2005/8/layout/orgChart1"/>
    <dgm:cxn modelId="{C600F0CC-46BA-4F2E-A893-C3F0ED62BFDF}" type="presParOf" srcId="{80B35095-85E0-49FE-BDD8-30C09796B9BE}" destId="{18F27375-20BD-4216-A11E-47535BF01F54}" srcOrd="0" destOrd="0" presId="urn:microsoft.com/office/officeart/2005/8/layout/orgChart1"/>
    <dgm:cxn modelId="{731442F8-544C-457C-A745-CDC63BBCD36E}" type="presParOf" srcId="{80B35095-85E0-49FE-BDD8-30C09796B9BE}" destId="{E2D87763-D61A-4CC0-87CC-3E3C5E577693}" srcOrd="1" destOrd="0" presId="urn:microsoft.com/office/officeart/2005/8/layout/orgChart1"/>
    <dgm:cxn modelId="{F8062C96-27E6-44EF-846E-088C0337C612}" type="presParOf" srcId="{1B5C8646-ED8D-4C91-83E4-8E902994E47D}" destId="{53395787-6179-4A35-A8F6-06668675B232}" srcOrd="1" destOrd="0" presId="urn:microsoft.com/office/officeart/2005/8/layout/orgChart1"/>
    <dgm:cxn modelId="{E61BF6A9-9F15-4051-B63B-180C8183E7FD}" type="presParOf" srcId="{1B5C8646-ED8D-4C91-83E4-8E902994E47D}" destId="{5124D5E2-D92C-4461-A230-A7D6D95A3D6B}" srcOrd="2" destOrd="0" presId="urn:microsoft.com/office/officeart/2005/8/layout/orgChart1"/>
    <dgm:cxn modelId="{1AB41521-4C07-4109-A242-1EA87AD697F4}" type="presParOf" srcId="{5F42FCDF-1491-4A75-AB3C-90FFECE955B8}" destId="{B4B4CF3A-44C6-4553-9730-6BCCE2B60011}" srcOrd="4" destOrd="0" presId="urn:microsoft.com/office/officeart/2005/8/layout/orgChart1"/>
    <dgm:cxn modelId="{3CFF16CF-0283-447B-A710-C5CDC61D0934}" type="presParOf" srcId="{5F42FCDF-1491-4A75-AB3C-90FFECE955B8}" destId="{E67DC8FD-060B-46A4-98F1-6E8A0CA2B98E}" srcOrd="5" destOrd="0" presId="urn:microsoft.com/office/officeart/2005/8/layout/orgChart1"/>
    <dgm:cxn modelId="{8AE0C276-793B-40C8-998F-3993A6081360}" type="presParOf" srcId="{E67DC8FD-060B-46A4-98F1-6E8A0CA2B98E}" destId="{09789FBB-3243-4C23-A059-ECA66C1847FE}" srcOrd="0" destOrd="0" presId="urn:microsoft.com/office/officeart/2005/8/layout/orgChart1"/>
    <dgm:cxn modelId="{5B175810-0060-4C81-94ED-2661A2FA3913}" type="presParOf" srcId="{09789FBB-3243-4C23-A059-ECA66C1847FE}" destId="{90D4AEFD-E344-48FA-B893-B7FE5E08AE3C}" srcOrd="0" destOrd="0" presId="urn:microsoft.com/office/officeart/2005/8/layout/orgChart1"/>
    <dgm:cxn modelId="{A1C40862-5044-4220-91A1-CE94793C364B}" type="presParOf" srcId="{09789FBB-3243-4C23-A059-ECA66C1847FE}" destId="{8A0DC2B1-0A85-4281-9219-4110D5C739DE}" srcOrd="1" destOrd="0" presId="urn:microsoft.com/office/officeart/2005/8/layout/orgChart1"/>
    <dgm:cxn modelId="{348DEDF4-40CC-4AFC-8D70-6A4E32B77D65}" type="presParOf" srcId="{E67DC8FD-060B-46A4-98F1-6E8A0CA2B98E}" destId="{0CF7A952-3F68-4C3D-AF1A-645792289070}" srcOrd="1" destOrd="0" presId="urn:microsoft.com/office/officeart/2005/8/layout/orgChart1"/>
    <dgm:cxn modelId="{6B215454-843E-48A3-84FD-40E47FAD5A89}" type="presParOf" srcId="{E67DC8FD-060B-46A4-98F1-6E8A0CA2B98E}" destId="{523D681D-73F3-4AD3-91B1-848D64B4F4E5}" srcOrd="2" destOrd="0" presId="urn:microsoft.com/office/officeart/2005/8/layout/orgChart1"/>
    <dgm:cxn modelId="{274DCF06-597E-4894-9DAA-4C47F981D942}" type="presParOf" srcId="{6FC116CA-53DD-4897-AE84-67C5A2D405EF}" destId="{CB08B6AE-6F46-46F8-B202-A814E3075182}" srcOrd="2" destOrd="0" presId="urn:microsoft.com/office/officeart/2005/8/layout/orgChart1"/>
  </dgm:cxnLst>
  <dgm:bg>
    <a:effectLst>
      <a:outerShdw blurRad="50800" dist="38100" dir="5400000" algn="t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338B273-D242-45D8-9180-E32D6EC6F921}" type="doc">
      <dgm:prSet loTypeId="urn:microsoft.com/office/officeart/2005/8/layout/venn2" loCatId="relationship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BF9E2863-8BED-4AAE-BE72-10713035C6ED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8C830753-71AA-41DA-A968-550524F03679}" type="parTrans" cxnId="{F870DA6B-B7CD-4DB0-A397-CF65AEC38965}">
      <dgm:prSet/>
      <dgm:spPr/>
      <dgm:t>
        <a:bodyPr/>
        <a:lstStyle/>
        <a:p>
          <a:endParaRPr lang="ru-RU"/>
        </a:p>
      </dgm:t>
    </dgm:pt>
    <dgm:pt modelId="{E5726618-36B1-43DC-B90A-CD225A3252D2}" type="sibTrans" cxnId="{F870DA6B-B7CD-4DB0-A397-CF65AEC38965}">
      <dgm:prSet/>
      <dgm:spPr/>
      <dgm:t>
        <a:bodyPr/>
        <a:lstStyle/>
        <a:p>
          <a:endParaRPr lang="ru-RU"/>
        </a:p>
      </dgm:t>
    </dgm:pt>
    <dgm:pt modelId="{5407AF7F-2A6F-4241-A022-B01B770AACAD}">
      <dgm:prSet phldrT="[Текст]" custT="1"/>
      <dgm:spPr/>
      <dgm:t>
        <a:bodyPr/>
        <a:lstStyle/>
        <a:p>
          <a:endParaRPr lang="ru-RU" sz="1800" dirty="0"/>
        </a:p>
      </dgm:t>
    </dgm:pt>
    <dgm:pt modelId="{B66FD3B2-10DA-4AE7-BC18-4953A5B991CC}" type="parTrans" cxnId="{707965B2-40B3-4A46-B495-81C351E225DC}">
      <dgm:prSet/>
      <dgm:spPr/>
      <dgm:t>
        <a:bodyPr/>
        <a:lstStyle/>
        <a:p>
          <a:endParaRPr lang="ru-RU"/>
        </a:p>
      </dgm:t>
    </dgm:pt>
    <dgm:pt modelId="{D99A2541-2D2C-4BEC-B6EC-334631640BC7}" type="sibTrans" cxnId="{707965B2-40B3-4A46-B495-81C351E225DC}">
      <dgm:prSet/>
      <dgm:spPr/>
      <dgm:t>
        <a:bodyPr/>
        <a:lstStyle/>
        <a:p>
          <a:endParaRPr lang="ru-RU"/>
        </a:p>
      </dgm:t>
    </dgm:pt>
    <dgm:pt modelId="{F6AB277D-AFB9-46D2-990B-DA41B78C86F1}">
      <dgm:prSet phldrT="[Текст]" custT="1"/>
      <dgm:spPr/>
      <dgm:t>
        <a:bodyPr/>
        <a:lstStyle/>
        <a:p>
          <a:r>
            <a:rPr lang="ru-RU" sz="1800" dirty="0" smtClean="0"/>
            <a:t>73,6%</a:t>
          </a:r>
          <a:endParaRPr lang="ru-RU" sz="1800" dirty="0"/>
        </a:p>
      </dgm:t>
    </dgm:pt>
    <dgm:pt modelId="{A52CB617-F17F-43C4-83B8-5FFB4EC92FBD}" type="parTrans" cxnId="{561C3F92-8399-4AAB-A15B-D30F02F023D9}">
      <dgm:prSet/>
      <dgm:spPr/>
    </dgm:pt>
    <dgm:pt modelId="{6D911D7A-AE93-4477-A28F-7C568DB10DF9}" type="sibTrans" cxnId="{561C3F92-8399-4AAB-A15B-D30F02F023D9}">
      <dgm:prSet/>
      <dgm:spPr/>
    </dgm:pt>
    <dgm:pt modelId="{4D9A0EF4-8F60-4830-8EF9-5BBEAE4575C0}" type="pres">
      <dgm:prSet presAssocID="{8338B273-D242-45D8-9180-E32D6EC6F921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F565646-3B74-4E33-AAE9-8BF8F929F2B0}" type="pres">
      <dgm:prSet presAssocID="{8338B273-D242-45D8-9180-E32D6EC6F921}" presName="comp1" presStyleCnt="0"/>
      <dgm:spPr/>
    </dgm:pt>
    <dgm:pt modelId="{CBA43901-E748-4D13-8759-8E7EBE31BF5A}" type="pres">
      <dgm:prSet presAssocID="{8338B273-D242-45D8-9180-E32D6EC6F921}" presName="circle1" presStyleLbl="node1" presStyleIdx="0" presStyleCnt="3" custLinFactNeighborX="8330" custLinFactNeighborY="139"/>
      <dgm:spPr/>
      <dgm:t>
        <a:bodyPr/>
        <a:lstStyle/>
        <a:p>
          <a:endParaRPr lang="ru-RU"/>
        </a:p>
      </dgm:t>
    </dgm:pt>
    <dgm:pt modelId="{CA1C0D58-101E-4FB1-A119-381027070A6D}" type="pres">
      <dgm:prSet presAssocID="{8338B273-D242-45D8-9180-E32D6EC6F921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34DA17-B568-4127-8CBC-48AB43F8E996}" type="pres">
      <dgm:prSet presAssocID="{8338B273-D242-45D8-9180-E32D6EC6F921}" presName="comp2" presStyleCnt="0"/>
      <dgm:spPr/>
    </dgm:pt>
    <dgm:pt modelId="{52CDB0AE-EE24-43BE-88E2-6AA0D4D7B235}" type="pres">
      <dgm:prSet presAssocID="{8338B273-D242-45D8-9180-E32D6EC6F921}" presName="circle2" presStyleLbl="node1" presStyleIdx="1" presStyleCnt="3" custScaleX="58229" custScaleY="79115" custLinFactNeighborX="-5559" custLinFactNeighborY="-1819"/>
      <dgm:spPr/>
      <dgm:t>
        <a:bodyPr/>
        <a:lstStyle/>
        <a:p>
          <a:endParaRPr lang="ru-RU"/>
        </a:p>
      </dgm:t>
    </dgm:pt>
    <dgm:pt modelId="{97CA5346-C919-481E-84D3-1C11D4EFA313}" type="pres">
      <dgm:prSet presAssocID="{8338B273-D242-45D8-9180-E32D6EC6F921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06BC9C-A7B0-4A9B-B1D1-59CB0984F7D2}" type="pres">
      <dgm:prSet presAssocID="{8338B273-D242-45D8-9180-E32D6EC6F921}" presName="comp3" presStyleCnt="0"/>
      <dgm:spPr/>
    </dgm:pt>
    <dgm:pt modelId="{8A113844-267F-4B6A-995C-97C382C5619E}" type="pres">
      <dgm:prSet presAssocID="{8338B273-D242-45D8-9180-E32D6EC6F921}" presName="circle3" presStyleLbl="node1" presStyleIdx="2" presStyleCnt="3" custScaleX="150632" custScaleY="150633" custLinFactNeighborX="12863" custLinFactNeighborY="-26622"/>
      <dgm:spPr/>
      <dgm:t>
        <a:bodyPr/>
        <a:lstStyle/>
        <a:p>
          <a:endParaRPr lang="ru-RU"/>
        </a:p>
      </dgm:t>
    </dgm:pt>
    <dgm:pt modelId="{33D2B39D-E557-42C7-8E33-DDB23D1294B4}" type="pres">
      <dgm:prSet presAssocID="{8338B273-D242-45D8-9180-E32D6EC6F921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70DA6B-B7CD-4DB0-A397-CF65AEC38965}" srcId="{8338B273-D242-45D8-9180-E32D6EC6F921}" destId="{BF9E2863-8BED-4AAE-BE72-10713035C6ED}" srcOrd="0" destOrd="0" parTransId="{8C830753-71AA-41DA-A968-550524F03679}" sibTransId="{E5726618-36B1-43DC-B90A-CD225A3252D2}"/>
    <dgm:cxn modelId="{FF8B4EC3-7233-440F-9503-88B6EE55D739}" type="presOf" srcId="{F6AB277D-AFB9-46D2-990B-DA41B78C86F1}" destId="{33D2B39D-E557-42C7-8E33-DDB23D1294B4}" srcOrd="1" destOrd="0" presId="urn:microsoft.com/office/officeart/2005/8/layout/venn2"/>
    <dgm:cxn modelId="{0FE58096-FDD3-477D-AA79-4FC18FAA1D9E}" type="presOf" srcId="{5407AF7F-2A6F-4241-A022-B01B770AACAD}" destId="{52CDB0AE-EE24-43BE-88E2-6AA0D4D7B235}" srcOrd="0" destOrd="0" presId="urn:microsoft.com/office/officeart/2005/8/layout/venn2"/>
    <dgm:cxn modelId="{561C3F92-8399-4AAB-A15B-D30F02F023D9}" srcId="{8338B273-D242-45D8-9180-E32D6EC6F921}" destId="{F6AB277D-AFB9-46D2-990B-DA41B78C86F1}" srcOrd="2" destOrd="0" parTransId="{A52CB617-F17F-43C4-83B8-5FFB4EC92FBD}" sibTransId="{6D911D7A-AE93-4477-A28F-7C568DB10DF9}"/>
    <dgm:cxn modelId="{EE39279A-2764-4AE2-BC10-985B78056D8B}" type="presOf" srcId="{BF9E2863-8BED-4AAE-BE72-10713035C6ED}" destId="{CBA43901-E748-4D13-8759-8E7EBE31BF5A}" srcOrd="0" destOrd="0" presId="urn:microsoft.com/office/officeart/2005/8/layout/venn2"/>
    <dgm:cxn modelId="{C00C10AA-C875-43E4-9ECF-C590F8F65E2C}" type="presOf" srcId="{5407AF7F-2A6F-4241-A022-B01B770AACAD}" destId="{97CA5346-C919-481E-84D3-1C11D4EFA313}" srcOrd="1" destOrd="0" presId="urn:microsoft.com/office/officeart/2005/8/layout/venn2"/>
    <dgm:cxn modelId="{A1B963D5-008D-4527-8151-F9C3B5814899}" type="presOf" srcId="{BF9E2863-8BED-4AAE-BE72-10713035C6ED}" destId="{CA1C0D58-101E-4FB1-A119-381027070A6D}" srcOrd="1" destOrd="0" presId="urn:microsoft.com/office/officeart/2005/8/layout/venn2"/>
    <dgm:cxn modelId="{1D2490C9-318E-430B-838A-DFC3011B4661}" type="presOf" srcId="{8338B273-D242-45D8-9180-E32D6EC6F921}" destId="{4D9A0EF4-8F60-4830-8EF9-5BBEAE4575C0}" srcOrd="0" destOrd="0" presId="urn:microsoft.com/office/officeart/2005/8/layout/venn2"/>
    <dgm:cxn modelId="{5DA8D31D-8841-4611-9E63-E6B8EA5E4BC3}" type="presOf" srcId="{F6AB277D-AFB9-46D2-990B-DA41B78C86F1}" destId="{8A113844-267F-4B6A-995C-97C382C5619E}" srcOrd="0" destOrd="0" presId="urn:microsoft.com/office/officeart/2005/8/layout/venn2"/>
    <dgm:cxn modelId="{707965B2-40B3-4A46-B495-81C351E225DC}" srcId="{8338B273-D242-45D8-9180-E32D6EC6F921}" destId="{5407AF7F-2A6F-4241-A022-B01B770AACAD}" srcOrd="1" destOrd="0" parTransId="{B66FD3B2-10DA-4AE7-BC18-4953A5B991CC}" sibTransId="{D99A2541-2D2C-4BEC-B6EC-334631640BC7}"/>
    <dgm:cxn modelId="{D58DAF9E-D0A4-4EBA-B7B2-559B7B96D8C1}" type="presParOf" srcId="{4D9A0EF4-8F60-4830-8EF9-5BBEAE4575C0}" destId="{5F565646-3B74-4E33-AAE9-8BF8F929F2B0}" srcOrd="0" destOrd="0" presId="urn:microsoft.com/office/officeart/2005/8/layout/venn2"/>
    <dgm:cxn modelId="{DCD0B7F4-A5BD-41AB-885E-DF9F54B5BF47}" type="presParOf" srcId="{5F565646-3B74-4E33-AAE9-8BF8F929F2B0}" destId="{CBA43901-E748-4D13-8759-8E7EBE31BF5A}" srcOrd="0" destOrd="0" presId="urn:microsoft.com/office/officeart/2005/8/layout/venn2"/>
    <dgm:cxn modelId="{C5A29C7D-B084-4709-9959-CE06CB52F487}" type="presParOf" srcId="{5F565646-3B74-4E33-AAE9-8BF8F929F2B0}" destId="{CA1C0D58-101E-4FB1-A119-381027070A6D}" srcOrd="1" destOrd="0" presId="urn:microsoft.com/office/officeart/2005/8/layout/venn2"/>
    <dgm:cxn modelId="{BA03870B-189D-43E4-B492-B1D16705E887}" type="presParOf" srcId="{4D9A0EF4-8F60-4830-8EF9-5BBEAE4575C0}" destId="{8434DA17-B568-4127-8CBC-48AB43F8E996}" srcOrd="1" destOrd="0" presId="urn:microsoft.com/office/officeart/2005/8/layout/venn2"/>
    <dgm:cxn modelId="{75F14C9D-F83B-4EDA-B09D-914FD8C331AE}" type="presParOf" srcId="{8434DA17-B568-4127-8CBC-48AB43F8E996}" destId="{52CDB0AE-EE24-43BE-88E2-6AA0D4D7B235}" srcOrd="0" destOrd="0" presId="urn:microsoft.com/office/officeart/2005/8/layout/venn2"/>
    <dgm:cxn modelId="{7576A799-98AA-4A6D-8859-F90E6A69EC5C}" type="presParOf" srcId="{8434DA17-B568-4127-8CBC-48AB43F8E996}" destId="{97CA5346-C919-481E-84D3-1C11D4EFA313}" srcOrd="1" destOrd="0" presId="urn:microsoft.com/office/officeart/2005/8/layout/venn2"/>
    <dgm:cxn modelId="{B7BE4C5A-6235-440B-943D-6A13746AC05F}" type="presParOf" srcId="{4D9A0EF4-8F60-4830-8EF9-5BBEAE4575C0}" destId="{F806BC9C-A7B0-4A9B-B1D1-59CB0984F7D2}" srcOrd="2" destOrd="0" presId="urn:microsoft.com/office/officeart/2005/8/layout/venn2"/>
    <dgm:cxn modelId="{B5E9ACFB-7770-470C-AD62-C051C7A37B77}" type="presParOf" srcId="{F806BC9C-A7B0-4A9B-B1D1-59CB0984F7D2}" destId="{8A113844-267F-4B6A-995C-97C382C5619E}" srcOrd="0" destOrd="0" presId="urn:microsoft.com/office/officeart/2005/8/layout/venn2"/>
    <dgm:cxn modelId="{81B0F3F6-6348-40A5-B943-9FCB626D941D}" type="presParOf" srcId="{F806BC9C-A7B0-4A9B-B1D1-59CB0984F7D2}" destId="{33D2B39D-E557-42C7-8E33-DDB23D1294B4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338B273-D242-45D8-9180-E32D6EC6F921}" type="doc">
      <dgm:prSet loTypeId="urn:microsoft.com/office/officeart/2005/8/layout/venn2" loCatId="relationship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ru-RU"/>
        </a:p>
      </dgm:t>
    </dgm:pt>
    <dgm:pt modelId="{BF9E2863-8BED-4AAE-BE72-10713035C6ED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8C830753-71AA-41DA-A968-550524F03679}" type="parTrans" cxnId="{F870DA6B-B7CD-4DB0-A397-CF65AEC38965}">
      <dgm:prSet/>
      <dgm:spPr/>
      <dgm:t>
        <a:bodyPr/>
        <a:lstStyle/>
        <a:p>
          <a:endParaRPr lang="ru-RU"/>
        </a:p>
      </dgm:t>
    </dgm:pt>
    <dgm:pt modelId="{E5726618-36B1-43DC-B90A-CD225A3252D2}" type="sibTrans" cxnId="{F870DA6B-B7CD-4DB0-A397-CF65AEC38965}">
      <dgm:prSet/>
      <dgm:spPr/>
      <dgm:t>
        <a:bodyPr/>
        <a:lstStyle/>
        <a:p>
          <a:endParaRPr lang="ru-RU"/>
        </a:p>
      </dgm:t>
    </dgm:pt>
    <dgm:pt modelId="{5407AF7F-2A6F-4241-A022-B01B770AACAD}">
      <dgm:prSet phldrT="[Текст]" custT="1"/>
      <dgm:spPr/>
      <dgm:t>
        <a:bodyPr/>
        <a:lstStyle/>
        <a:p>
          <a:r>
            <a:rPr lang="ru-RU" sz="1800" dirty="0" smtClean="0"/>
            <a:t>67,7%</a:t>
          </a:r>
          <a:endParaRPr lang="ru-RU" sz="1800" dirty="0"/>
        </a:p>
      </dgm:t>
    </dgm:pt>
    <dgm:pt modelId="{B66FD3B2-10DA-4AE7-BC18-4953A5B991CC}" type="parTrans" cxnId="{707965B2-40B3-4A46-B495-81C351E225DC}">
      <dgm:prSet/>
      <dgm:spPr/>
      <dgm:t>
        <a:bodyPr/>
        <a:lstStyle/>
        <a:p>
          <a:endParaRPr lang="ru-RU"/>
        </a:p>
      </dgm:t>
    </dgm:pt>
    <dgm:pt modelId="{D99A2541-2D2C-4BEC-B6EC-334631640BC7}" type="sibTrans" cxnId="{707965B2-40B3-4A46-B495-81C351E225DC}">
      <dgm:prSet/>
      <dgm:spPr/>
      <dgm:t>
        <a:bodyPr/>
        <a:lstStyle/>
        <a:p>
          <a:endParaRPr lang="ru-RU"/>
        </a:p>
      </dgm:t>
    </dgm:pt>
    <dgm:pt modelId="{4D9A0EF4-8F60-4830-8EF9-5BBEAE4575C0}" type="pres">
      <dgm:prSet presAssocID="{8338B273-D242-45D8-9180-E32D6EC6F921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F565646-3B74-4E33-AAE9-8BF8F929F2B0}" type="pres">
      <dgm:prSet presAssocID="{8338B273-D242-45D8-9180-E32D6EC6F921}" presName="comp1" presStyleCnt="0"/>
      <dgm:spPr/>
    </dgm:pt>
    <dgm:pt modelId="{CBA43901-E748-4D13-8759-8E7EBE31BF5A}" type="pres">
      <dgm:prSet presAssocID="{8338B273-D242-45D8-9180-E32D6EC6F921}" presName="circle1" presStyleLbl="node1" presStyleIdx="0" presStyleCnt="2" custLinFactNeighborX="-36266"/>
      <dgm:spPr/>
      <dgm:t>
        <a:bodyPr/>
        <a:lstStyle/>
        <a:p>
          <a:endParaRPr lang="ru-RU"/>
        </a:p>
      </dgm:t>
    </dgm:pt>
    <dgm:pt modelId="{CA1C0D58-101E-4FB1-A119-381027070A6D}" type="pres">
      <dgm:prSet presAssocID="{8338B273-D242-45D8-9180-E32D6EC6F921}" presName="c1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34DA17-B568-4127-8CBC-48AB43F8E996}" type="pres">
      <dgm:prSet presAssocID="{8338B273-D242-45D8-9180-E32D6EC6F921}" presName="comp2" presStyleCnt="0"/>
      <dgm:spPr/>
    </dgm:pt>
    <dgm:pt modelId="{52CDB0AE-EE24-43BE-88E2-6AA0D4D7B235}" type="pres">
      <dgm:prSet presAssocID="{8338B273-D242-45D8-9180-E32D6EC6F921}" presName="circle2" presStyleLbl="node1" presStyleIdx="1" presStyleCnt="2"/>
      <dgm:spPr/>
      <dgm:t>
        <a:bodyPr/>
        <a:lstStyle/>
        <a:p>
          <a:endParaRPr lang="ru-RU"/>
        </a:p>
      </dgm:t>
    </dgm:pt>
    <dgm:pt modelId="{97CA5346-C919-481E-84D3-1C11D4EFA313}" type="pres">
      <dgm:prSet presAssocID="{8338B273-D242-45D8-9180-E32D6EC6F921}" presName="c2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70DA6B-B7CD-4DB0-A397-CF65AEC38965}" srcId="{8338B273-D242-45D8-9180-E32D6EC6F921}" destId="{BF9E2863-8BED-4AAE-BE72-10713035C6ED}" srcOrd="0" destOrd="0" parTransId="{8C830753-71AA-41DA-A968-550524F03679}" sibTransId="{E5726618-36B1-43DC-B90A-CD225A3252D2}"/>
    <dgm:cxn modelId="{5B3B10D4-380E-4A09-BC16-F9A6B3000C4D}" type="presOf" srcId="{BF9E2863-8BED-4AAE-BE72-10713035C6ED}" destId="{CA1C0D58-101E-4FB1-A119-381027070A6D}" srcOrd="1" destOrd="0" presId="urn:microsoft.com/office/officeart/2005/8/layout/venn2"/>
    <dgm:cxn modelId="{50D96773-E583-4F85-BB00-723555BA79E2}" type="presOf" srcId="{5407AF7F-2A6F-4241-A022-B01B770AACAD}" destId="{52CDB0AE-EE24-43BE-88E2-6AA0D4D7B235}" srcOrd="0" destOrd="0" presId="urn:microsoft.com/office/officeart/2005/8/layout/venn2"/>
    <dgm:cxn modelId="{7B0B0122-5508-4A5A-B4F1-0FBCF2F6C6E3}" type="presOf" srcId="{BF9E2863-8BED-4AAE-BE72-10713035C6ED}" destId="{CBA43901-E748-4D13-8759-8E7EBE31BF5A}" srcOrd="0" destOrd="0" presId="urn:microsoft.com/office/officeart/2005/8/layout/venn2"/>
    <dgm:cxn modelId="{9C4F4F16-7EBC-43C7-A190-60696BC5B868}" type="presOf" srcId="{8338B273-D242-45D8-9180-E32D6EC6F921}" destId="{4D9A0EF4-8F60-4830-8EF9-5BBEAE4575C0}" srcOrd="0" destOrd="0" presId="urn:microsoft.com/office/officeart/2005/8/layout/venn2"/>
    <dgm:cxn modelId="{BAB51135-7CC3-4BED-A5C4-AF25F862E6B6}" type="presOf" srcId="{5407AF7F-2A6F-4241-A022-B01B770AACAD}" destId="{97CA5346-C919-481E-84D3-1C11D4EFA313}" srcOrd="1" destOrd="0" presId="urn:microsoft.com/office/officeart/2005/8/layout/venn2"/>
    <dgm:cxn modelId="{707965B2-40B3-4A46-B495-81C351E225DC}" srcId="{8338B273-D242-45D8-9180-E32D6EC6F921}" destId="{5407AF7F-2A6F-4241-A022-B01B770AACAD}" srcOrd="1" destOrd="0" parTransId="{B66FD3B2-10DA-4AE7-BC18-4953A5B991CC}" sibTransId="{D99A2541-2D2C-4BEC-B6EC-334631640BC7}"/>
    <dgm:cxn modelId="{6DA17681-0E9E-41A2-95E5-6D42C8699E5E}" type="presParOf" srcId="{4D9A0EF4-8F60-4830-8EF9-5BBEAE4575C0}" destId="{5F565646-3B74-4E33-AAE9-8BF8F929F2B0}" srcOrd="0" destOrd="0" presId="urn:microsoft.com/office/officeart/2005/8/layout/venn2"/>
    <dgm:cxn modelId="{51CE6353-E006-4785-A819-C2D46D850B66}" type="presParOf" srcId="{5F565646-3B74-4E33-AAE9-8BF8F929F2B0}" destId="{CBA43901-E748-4D13-8759-8E7EBE31BF5A}" srcOrd="0" destOrd="0" presId="urn:microsoft.com/office/officeart/2005/8/layout/venn2"/>
    <dgm:cxn modelId="{3558F741-58E1-47FC-81D0-1C52E98DB6DA}" type="presParOf" srcId="{5F565646-3B74-4E33-AAE9-8BF8F929F2B0}" destId="{CA1C0D58-101E-4FB1-A119-381027070A6D}" srcOrd="1" destOrd="0" presId="urn:microsoft.com/office/officeart/2005/8/layout/venn2"/>
    <dgm:cxn modelId="{13909CFB-2264-42E8-B9F9-DC7FBFCC7865}" type="presParOf" srcId="{4D9A0EF4-8F60-4830-8EF9-5BBEAE4575C0}" destId="{8434DA17-B568-4127-8CBC-48AB43F8E996}" srcOrd="1" destOrd="0" presId="urn:microsoft.com/office/officeart/2005/8/layout/venn2"/>
    <dgm:cxn modelId="{9E12034F-DAF7-4C36-9DAF-B0DFFF972B9B}" type="presParOf" srcId="{8434DA17-B568-4127-8CBC-48AB43F8E996}" destId="{52CDB0AE-EE24-43BE-88E2-6AA0D4D7B235}" srcOrd="0" destOrd="0" presId="urn:microsoft.com/office/officeart/2005/8/layout/venn2"/>
    <dgm:cxn modelId="{926C8619-8302-4B73-8837-7DBDA8F8CAFB}" type="presParOf" srcId="{8434DA17-B568-4127-8CBC-48AB43F8E996}" destId="{97CA5346-C919-481E-84D3-1C11D4EFA313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338B273-D242-45D8-9180-E32D6EC6F921}" type="doc">
      <dgm:prSet loTypeId="urn:microsoft.com/office/officeart/2005/8/layout/venn2" loCatId="relationship" qsTypeId="urn:microsoft.com/office/officeart/2005/8/quickstyle/simple1#4" qsCatId="simple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BF9E2863-8BED-4AAE-BE72-10713035C6ED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8C830753-71AA-41DA-A968-550524F03679}" type="parTrans" cxnId="{F870DA6B-B7CD-4DB0-A397-CF65AEC38965}">
      <dgm:prSet/>
      <dgm:spPr/>
      <dgm:t>
        <a:bodyPr/>
        <a:lstStyle/>
        <a:p>
          <a:endParaRPr lang="ru-RU"/>
        </a:p>
      </dgm:t>
    </dgm:pt>
    <dgm:pt modelId="{E5726618-36B1-43DC-B90A-CD225A3252D2}" type="sibTrans" cxnId="{F870DA6B-B7CD-4DB0-A397-CF65AEC38965}">
      <dgm:prSet/>
      <dgm:spPr/>
      <dgm:t>
        <a:bodyPr/>
        <a:lstStyle/>
        <a:p>
          <a:endParaRPr lang="ru-RU"/>
        </a:p>
      </dgm:t>
    </dgm:pt>
    <dgm:pt modelId="{5407AF7F-2A6F-4241-A022-B01B770AACAD}">
      <dgm:prSet phldrT="[Текст]" custT="1"/>
      <dgm:spPr/>
      <dgm:t>
        <a:bodyPr/>
        <a:lstStyle/>
        <a:p>
          <a:r>
            <a:rPr lang="ru-RU" sz="1800" dirty="0" smtClean="0"/>
            <a:t>72,6 %</a:t>
          </a:r>
          <a:endParaRPr lang="ru-RU" sz="1800" dirty="0"/>
        </a:p>
      </dgm:t>
    </dgm:pt>
    <dgm:pt modelId="{B66FD3B2-10DA-4AE7-BC18-4953A5B991CC}" type="parTrans" cxnId="{707965B2-40B3-4A46-B495-81C351E225DC}">
      <dgm:prSet/>
      <dgm:spPr/>
      <dgm:t>
        <a:bodyPr/>
        <a:lstStyle/>
        <a:p>
          <a:endParaRPr lang="ru-RU"/>
        </a:p>
      </dgm:t>
    </dgm:pt>
    <dgm:pt modelId="{D99A2541-2D2C-4BEC-B6EC-334631640BC7}" type="sibTrans" cxnId="{707965B2-40B3-4A46-B495-81C351E225DC}">
      <dgm:prSet/>
      <dgm:spPr/>
      <dgm:t>
        <a:bodyPr/>
        <a:lstStyle/>
        <a:p>
          <a:endParaRPr lang="ru-RU"/>
        </a:p>
      </dgm:t>
    </dgm:pt>
    <dgm:pt modelId="{4D9A0EF4-8F60-4830-8EF9-5BBEAE4575C0}" type="pres">
      <dgm:prSet presAssocID="{8338B273-D242-45D8-9180-E32D6EC6F921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F565646-3B74-4E33-AAE9-8BF8F929F2B0}" type="pres">
      <dgm:prSet presAssocID="{8338B273-D242-45D8-9180-E32D6EC6F921}" presName="comp1" presStyleCnt="0"/>
      <dgm:spPr/>
    </dgm:pt>
    <dgm:pt modelId="{CBA43901-E748-4D13-8759-8E7EBE31BF5A}" type="pres">
      <dgm:prSet presAssocID="{8338B273-D242-45D8-9180-E32D6EC6F921}" presName="circle1" presStyleLbl="node1" presStyleIdx="0" presStyleCnt="2" custLinFactNeighborX="-4488"/>
      <dgm:spPr/>
      <dgm:t>
        <a:bodyPr/>
        <a:lstStyle/>
        <a:p>
          <a:endParaRPr lang="ru-RU"/>
        </a:p>
      </dgm:t>
    </dgm:pt>
    <dgm:pt modelId="{CA1C0D58-101E-4FB1-A119-381027070A6D}" type="pres">
      <dgm:prSet presAssocID="{8338B273-D242-45D8-9180-E32D6EC6F921}" presName="c1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34DA17-B568-4127-8CBC-48AB43F8E996}" type="pres">
      <dgm:prSet presAssocID="{8338B273-D242-45D8-9180-E32D6EC6F921}" presName="comp2" presStyleCnt="0"/>
      <dgm:spPr/>
    </dgm:pt>
    <dgm:pt modelId="{52CDB0AE-EE24-43BE-88E2-6AA0D4D7B235}" type="pres">
      <dgm:prSet presAssocID="{8338B273-D242-45D8-9180-E32D6EC6F921}" presName="circle2" presStyleLbl="node1" presStyleIdx="1" presStyleCnt="2"/>
      <dgm:spPr/>
      <dgm:t>
        <a:bodyPr/>
        <a:lstStyle/>
        <a:p>
          <a:endParaRPr lang="ru-RU"/>
        </a:p>
      </dgm:t>
    </dgm:pt>
    <dgm:pt modelId="{97CA5346-C919-481E-84D3-1C11D4EFA313}" type="pres">
      <dgm:prSet presAssocID="{8338B273-D242-45D8-9180-E32D6EC6F921}" presName="c2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70DA6B-B7CD-4DB0-A397-CF65AEC38965}" srcId="{8338B273-D242-45D8-9180-E32D6EC6F921}" destId="{BF9E2863-8BED-4AAE-BE72-10713035C6ED}" srcOrd="0" destOrd="0" parTransId="{8C830753-71AA-41DA-A968-550524F03679}" sibTransId="{E5726618-36B1-43DC-B90A-CD225A3252D2}"/>
    <dgm:cxn modelId="{F99EC47C-3E49-455C-B2E2-5B1073550DDB}" type="presOf" srcId="{BF9E2863-8BED-4AAE-BE72-10713035C6ED}" destId="{CA1C0D58-101E-4FB1-A119-381027070A6D}" srcOrd="1" destOrd="0" presId="urn:microsoft.com/office/officeart/2005/8/layout/venn2"/>
    <dgm:cxn modelId="{62C70052-8722-4EF7-8564-DE02B3C24CA0}" type="presOf" srcId="{5407AF7F-2A6F-4241-A022-B01B770AACAD}" destId="{97CA5346-C919-481E-84D3-1C11D4EFA313}" srcOrd="1" destOrd="0" presId="urn:microsoft.com/office/officeart/2005/8/layout/venn2"/>
    <dgm:cxn modelId="{5092D051-8C70-4E05-976D-01428EA9F787}" type="presOf" srcId="{5407AF7F-2A6F-4241-A022-B01B770AACAD}" destId="{52CDB0AE-EE24-43BE-88E2-6AA0D4D7B235}" srcOrd="0" destOrd="0" presId="urn:microsoft.com/office/officeart/2005/8/layout/venn2"/>
    <dgm:cxn modelId="{672291DC-D2FA-42C8-A39C-3578DF9A86F4}" type="presOf" srcId="{BF9E2863-8BED-4AAE-BE72-10713035C6ED}" destId="{CBA43901-E748-4D13-8759-8E7EBE31BF5A}" srcOrd="0" destOrd="0" presId="urn:microsoft.com/office/officeart/2005/8/layout/venn2"/>
    <dgm:cxn modelId="{707965B2-40B3-4A46-B495-81C351E225DC}" srcId="{8338B273-D242-45D8-9180-E32D6EC6F921}" destId="{5407AF7F-2A6F-4241-A022-B01B770AACAD}" srcOrd="1" destOrd="0" parTransId="{B66FD3B2-10DA-4AE7-BC18-4953A5B991CC}" sibTransId="{D99A2541-2D2C-4BEC-B6EC-334631640BC7}"/>
    <dgm:cxn modelId="{650A2D0B-D639-4EE3-9C94-1FB31263A34A}" type="presOf" srcId="{8338B273-D242-45D8-9180-E32D6EC6F921}" destId="{4D9A0EF4-8F60-4830-8EF9-5BBEAE4575C0}" srcOrd="0" destOrd="0" presId="urn:microsoft.com/office/officeart/2005/8/layout/venn2"/>
    <dgm:cxn modelId="{5C8A0631-016D-42F1-98E8-668C41FAFE3C}" type="presParOf" srcId="{4D9A0EF4-8F60-4830-8EF9-5BBEAE4575C0}" destId="{5F565646-3B74-4E33-AAE9-8BF8F929F2B0}" srcOrd="0" destOrd="0" presId="urn:microsoft.com/office/officeart/2005/8/layout/venn2"/>
    <dgm:cxn modelId="{266D65CA-D513-4E7D-B1C7-C1D95B27F00E}" type="presParOf" srcId="{5F565646-3B74-4E33-AAE9-8BF8F929F2B0}" destId="{CBA43901-E748-4D13-8759-8E7EBE31BF5A}" srcOrd="0" destOrd="0" presId="urn:microsoft.com/office/officeart/2005/8/layout/venn2"/>
    <dgm:cxn modelId="{E575CBE2-6F7C-4601-A5E4-99B812861EAA}" type="presParOf" srcId="{5F565646-3B74-4E33-AAE9-8BF8F929F2B0}" destId="{CA1C0D58-101E-4FB1-A119-381027070A6D}" srcOrd="1" destOrd="0" presId="urn:microsoft.com/office/officeart/2005/8/layout/venn2"/>
    <dgm:cxn modelId="{7FF23ED0-B8A6-44EE-ADB9-05103BEE30E4}" type="presParOf" srcId="{4D9A0EF4-8F60-4830-8EF9-5BBEAE4575C0}" destId="{8434DA17-B568-4127-8CBC-48AB43F8E996}" srcOrd="1" destOrd="0" presId="urn:microsoft.com/office/officeart/2005/8/layout/venn2"/>
    <dgm:cxn modelId="{A1AAF8D7-5EE2-4C63-9402-1163E93B964B}" type="presParOf" srcId="{8434DA17-B568-4127-8CBC-48AB43F8E996}" destId="{52CDB0AE-EE24-43BE-88E2-6AA0D4D7B235}" srcOrd="0" destOrd="0" presId="urn:microsoft.com/office/officeart/2005/8/layout/venn2"/>
    <dgm:cxn modelId="{5E273B8C-0215-491F-9DBF-357A5514DC12}" type="presParOf" srcId="{8434DA17-B568-4127-8CBC-48AB43F8E996}" destId="{97CA5346-C919-481E-84D3-1C11D4EFA313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D83D2D3-7865-4698-8A87-B74847BAB931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B239109-068B-4B0B-8D2B-C30924453869}">
      <dgm:prSet phldrT="[Текст]"/>
      <dgm:spPr/>
      <dgm:t>
        <a:bodyPr/>
        <a:lstStyle/>
        <a:p>
          <a:r>
            <a:rPr lang="ru-RU" dirty="0" smtClean="0"/>
            <a:t>Национальная экономика </a:t>
          </a:r>
        </a:p>
        <a:p>
          <a:r>
            <a:rPr lang="ru-RU" dirty="0" smtClean="0"/>
            <a:t>39 254,6 тыс.руб.</a:t>
          </a:r>
          <a:endParaRPr lang="ru-RU" dirty="0"/>
        </a:p>
      </dgm:t>
    </dgm:pt>
    <dgm:pt modelId="{5DC21A32-6881-4B1D-9A82-BF9A8995F95D}" type="parTrans" cxnId="{EFF90B96-984F-4514-B9FE-502FEA76C4E4}">
      <dgm:prSet/>
      <dgm:spPr/>
      <dgm:t>
        <a:bodyPr/>
        <a:lstStyle/>
        <a:p>
          <a:endParaRPr lang="ru-RU"/>
        </a:p>
      </dgm:t>
    </dgm:pt>
    <dgm:pt modelId="{F6757368-90CE-484B-BC18-9ECCAAC2987C}" type="sibTrans" cxnId="{EFF90B96-984F-4514-B9FE-502FEA76C4E4}">
      <dgm:prSet/>
      <dgm:spPr/>
      <dgm:t>
        <a:bodyPr/>
        <a:lstStyle/>
        <a:p>
          <a:endParaRPr lang="ru-RU"/>
        </a:p>
      </dgm:t>
    </dgm:pt>
    <dgm:pt modelId="{7F279EEA-9183-4453-A3C2-39F19B595378}">
      <dgm:prSet phldrT="[Текст]" custT="1"/>
      <dgm:spPr/>
      <dgm:t>
        <a:bodyPr/>
        <a:lstStyle/>
        <a:p>
          <a:r>
            <a:rPr lang="ru-RU" sz="1200" dirty="0" smtClean="0"/>
            <a:t>Обустройство, содержание и реконструкция скотомогильников</a:t>
          </a:r>
        </a:p>
        <a:p>
          <a:r>
            <a:rPr lang="ru-RU" sz="1200" dirty="0" smtClean="0"/>
            <a:t>3 260,1 тыс.руб.</a:t>
          </a:r>
          <a:endParaRPr lang="ru-RU" sz="1200" dirty="0"/>
        </a:p>
      </dgm:t>
    </dgm:pt>
    <dgm:pt modelId="{42687E5C-A00E-4439-BDAA-E8C02C1ACEB5}" type="parTrans" cxnId="{58CEAA10-926B-465A-B7F1-DF5B421B287F}">
      <dgm:prSet/>
      <dgm:spPr/>
      <dgm:t>
        <a:bodyPr/>
        <a:lstStyle/>
        <a:p>
          <a:endParaRPr lang="ru-RU"/>
        </a:p>
      </dgm:t>
    </dgm:pt>
    <dgm:pt modelId="{4AB71769-3A32-47DD-B843-A1579AF059E9}" type="sibTrans" cxnId="{58CEAA10-926B-465A-B7F1-DF5B421B287F}">
      <dgm:prSet/>
      <dgm:spPr/>
      <dgm:t>
        <a:bodyPr/>
        <a:lstStyle/>
        <a:p>
          <a:endParaRPr lang="ru-RU"/>
        </a:p>
      </dgm:t>
    </dgm:pt>
    <dgm:pt modelId="{9B61AE73-565E-4E44-9EED-9682B6314204}">
      <dgm:prSet phldrT="[Текст]" custT="1"/>
      <dgm:spPr/>
      <dgm:t>
        <a:bodyPr/>
        <a:lstStyle/>
        <a:p>
          <a:r>
            <a:rPr lang="ru-RU" sz="1200" dirty="0" smtClean="0"/>
            <a:t>Содержание МБУ «ИКЦ» </a:t>
          </a:r>
        </a:p>
        <a:p>
          <a:r>
            <a:rPr lang="ru-RU" sz="1200" dirty="0" smtClean="0"/>
            <a:t>3 600,0 тыс.руб.</a:t>
          </a:r>
          <a:endParaRPr lang="ru-RU" sz="1200" dirty="0"/>
        </a:p>
      </dgm:t>
    </dgm:pt>
    <dgm:pt modelId="{2E074D00-8056-4E68-B886-7F734E512670}" type="parTrans" cxnId="{FD4B0929-1888-45C7-A59A-F27F25A6781D}">
      <dgm:prSet/>
      <dgm:spPr/>
      <dgm:t>
        <a:bodyPr/>
        <a:lstStyle/>
        <a:p>
          <a:endParaRPr lang="ru-RU"/>
        </a:p>
      </dgm:t>
    </dgm:pt>
    <dgm:pt modelId="{98E015CF-5429-48F3-8620-465CFC2ECCFC}" type="sibTrans" cxnId="{FD4B0929-1888-45C7-A59A-F27F25A6781D}">
      <dgm:prSet/>
      <dgm:spPr/>
      <dgm:t>
        <a:bodyPr/>
        <a:lstStyle/>
        <a:p>
          <a:endParaRPr lang="ru-RU"/>
        </a:p>
      </dgm:t>
    </dgm:pt>
    <dgm:pt modelId="{205F627B-9E10-4425-B04A-9B145E4C463F}">
      <dgm:prSet phldrT="[Текст]" custT="1"/>
      <dgm:spPr/>
      <dgm:t>
        <a:bodyPr/>
        <a:lstStyle/>
        <a:p>
          <a:r>
            <a:rPr lang="ru-RU" sz="1200" dirty="0" smtClean="0"/>
            <a:t>Мероприятия в области сельского хозяйства </a:t>
          </a:r>
        </a:p>
        <a:p>
          <a:r>
            <a:rPr lang="ru-RU" sz="1200" dirty="0" smtClean="0"/>
            <a:t>400,0 тыс.руб.</a:t>
          </a:r>
          <a:endParaRPr lang="ru-RU" sz="1200" dirty="0"/>
        </a:p>
      </dgm:t>
    </dgm:pt>
    <dgm:pt modelId="{3342985F-33BE-4FE7-8261-E2CC282FEEB0}" type="parTrans" cxnId="{052CBB52-7F87-454A-8467-09FDDE6026EB}">
      <dgm:prSet/>
      <dgm:spPr/>
      <dgm:t>
        <a:bodyPr/>
        <a:lstStyle/>
        <a:p>
          <a:endParaRPr lang="ru-RU"/>
        </a:p>
      </dgm:t>
    </dgm:pt>
    <dgm:pt modelId="{F53DEC3B-4FC4-47B8-BF21-CA6F1B8254A1}" type="sibTrans" cxnId="{052CBB52-7F87-454A-8467-09FDDE6026EB}">
      <dgm:prSet/>
      <dgm:spPr/>
      <dgm:t>
        <a:bodyPr/>
        <a:lstStyle/>
        <a:p>
          <a:endParaRPr lang="ru-RU"/>
        </a:p>
      </dgm:t>
    </dgm:pt>
    <dgm:pt modelId="{5BEDB5E8-BF5A-4859-9BB3-DF71DA57256D}">
      <dgm:prSet phldrT="[Текст]" custT="1"/>
      <dgm:spPr/>
      <dgm:t>
        <a:bodyPr/>
        <a:lstStyle/>
        <a:p>
          <a:r>
            <a:rPr lang="ru-RU" sz="1200" dirty="0" smtClean="0"/>
            <a:t>Развитие малого </a:t>
          </a:r>
          <a:r>
            <a:rPr lang="ru-RU" sz="1150" dirty="0" smtClean="0"/>
            <a:t>предпринимательствам</a:t>
          </a:r>
          <a:r>
            <a:rPr lang="ru-RU" sz="1200" dirty="0" smtClean="0"/>
            <a:t> </a:t>
          </a:r>
        </a:p>
        <a:p>
          <a:r>
            <a:rPr lang="ru-RU" sz="1200" dirty="0" smtClean="0"/>
            <a:t>500,0 тыс.руб</a:t>
          </a:r>
          <a:r>
            <a:rPr lang="ru-RU" sz="1100" dirty="0" smtClean="0"/>
            <a:t>.</a:t>
          </a:r>
          <a:endParaRPr lang="ru-RU" sz="1100" dirty="0"/>
        </a:p>
      </dgm:t>
    </dgm:pt>
    <dgm:pt modelId="{5B1C0B96-A653-4A5D-A9BE-B67E35EB3B3C}" type="parTrans" cxnId="{1632D6E9-FD4F-4F80-8BB1-686B0CCD0740}">
      <dgm:prSet/>
      <dgm:spPr/>
      <dgm:t>
        <a:bodyPr/>
        <a:lstStyle/>
        <a:p>
          <a:endParaRPr lang="ru-RU"/>
        </a:p>
      </dgm:t>
    </dgm:pt>
    <dgm:pt modelId="{25D2D91A-18F7-4C19-9C5B-720C2C0DEFCB}" type="sibTrans" cxnId="{1632D6E9-FD4F-4F80-8BB1-686B0CCD0740}">
      <dgm:prSet/>
      <dgm:spPr/>
      <dgm:t>
        <a:bodyPr/>
        <a:lstStyle/>
        <a:p>
          <a:endParaRPr lang="ru-RU"/>
        </a:p>
      </dgm:t>
    </dgm:pt>
    <dgm:pt modelId="{0C24A9D0-BD1F-4124-B13C-4341E7A72BB3}">
      <dgm:prSet phldrT="[Текст]" custT="1"/>
      <dgm:spPr/>
      <dgm:t>
        <a:bodyPr/>
        <a:lstStyle/>
        <a:p>
          <a:r>
            <a:rPr lang="ru-RU" sz="1200" dirty="0" smtClean="0"/>
            <a:t>Развитие туризма</a:t>
          </a:r>
        </a:p>
        <a:p>
          <a:r>
            <a:rPr lang="ru-RU" sz="1200" dirty="0" smtClean="0"/>
            <a:t>100,0 тыс.руб.</a:t>
          </a:r>
          <a:endParaRPr lang="ru-RU" sz="1200" dirty="0"/>
        </a:p>
      </dgm:t>
    </dgm:pt>
    <dgm:pt modelId="{D9B4A0B8-3C8E-4C80-B115-146119939642}" type="parTrans" cxnId="{368342ED-C08D-4A8E-A6AD-CF18F8B94549}">
      <dgm:prSet/>
      <dgm:spPr/>
      <dgm:t>
        <a:bodyPr/>
        <a:lstStyle/>
        <a:p>
          <a:endParaRPr lang="ru-RU"/>
        </a:p>
      </dgm:t>
    </dgm:pt>
    <dgm:pt modelId="{B5540442-2957-4AD1-BE26-E680D721078A}" type="sibTrans" cxnId="{368342ED-C08D-4A8E-A6AD-CF18F8B94549}">
      <dgm:prSet/>
      <dgm:spPr/>
      <dgm:t>
        <a:bodyPr/>
        <a:lstStyle/>
        <a:p>
          <a:endParaRPr lang="ru-RU"/>
        </a:p>
      </dgm:t>
    </dgm:pt>
    <dgm:pt modelId="{50C018C5-9ED1-4680-AA54-E90E8FDA3228}">
      <dgm:prSet phldrT="[Текст]" custT="1"/>
      <dgm:spPr/>
      <dgm:t>
        <a:bodyPr/>
        <a:lstStyle/>
        <a:p>
          <a:r>
            <a:rPr lang="ru-RU" sz="1200" dirty="0" smtClean="0"/>
            <a:t>Дорожное хозяйство</a:t>
          </a:r>
        </a:p>
        <a:p>
          <a:r>
            <a:rPr lang="ru-RU" sz="1200" dirty="0" smtClean="0"/>
            <a:t>19 303,0 тыс.руб.</a:t>
          </a:r>
          <a:endParaRPr lang="ru-RU" sz="1200" dirty="0"/>
        </a:p>
      </dgm:t>
    </dgm:pt>
    <dgm:pt modelId="{20277D28-A4AF-4183-83CA-014838070DBB}" type="parTrans" cxnId="{C607F9EA-BB63-43FF-B956-63226974FAA8}">
      <dgm:prSet/>
      <dgm:spPr/>
      <dgm:t>
        <a:bodyPr/>
        <a:lstStyle/>
        <a:p>
          <a:endParaRPr lang="ru-RU"/>
        </a:p>
      </dgm:t>
    </dgm:pt>
    <dgm:pt modelId="{0403D1A1-B1DE-48C2-989E-69BDE8EB9940}" type="sibTrans" cxnId="{C607F9EA-BB63-43FF-B956-63226974FAA8}">
      <dgm:prSet/>
      <dgm:spPr/>
      <dgm:t>
        <a:bodyPr/>
        <a:lstStyle/>
        <a:p>
          <a:endParaRPr lang="ru-RU"/>
        </a:p>
      </dgm:t>
    </dgm:pt>
    <dgm:pt modelId="{6A294EBB-9377-49AD-A414-3AE9D7395004}">
      <dgm:prSet phldrT="[Текст]" custT="1"/>
      <dgm:spPr/>
      <dgm:t>
        <a:bodyPr/>
        <a:lstStyle/>
        <a:p>
          <a:r>
            <a:rPr lang="ru-RU" sz="1200" dirty="0" smtClean="0"/>
            <a:t>Мероприятия по отлову безнадзорных животных </a:t>
          </a:r>
        </a:p>
        <a:p>
          <a:r>
            <a:rPr lang="ru-RU" sz="1200" dirty="0" smtClean="0"/>
            <a:t>140,9 тыс.руб.</a:t>
          </a:r>
          <a:endParaRPr lang="ru-RU" sz="1200" dirty="0"/>
        </a:p>
      </dgm:t>
    </dgm:pt>
    <dgm:pt modelId="{CAC96A07-3871-4CEB-A55B-34AC521F5D7C}" type="parTrans" cxnId="{ED50565A-151E-411D-B610-9D003B799BA7}">
      <dgm:prSet/>
      <dgm:spPr/>
      <dgm:t>
        <a:bodyPr/>
        <a:lstStyle/>
        <a:p>
          <a:endParaRPr lang="ru-RU"/>
        </a:p>
      </dgm:t>
    </dgm:pt>
    <dgm:pt modelId="{35FA4202-4CF3-413D-AAD7-5D27069E773B}" type="sibTrans" cxnId="{ED50565A-151E-411D-B610-9D003B799BA7}">
      <dgm:prSet/>
      <dgm:spPr/>
      <dgm:t>
        <a:bodyPr/>
        <a:lstStyle/>
        <a:p>
          <a:endParaRPr lang="ru-RU"/>
        </a:p>
      </dgm:t>
    </dgm:pt>
    <dgm:pt modelId="{2323CF54-DD96-4C77-BA9F-E401E72B8714}">
      <dgm:prSet phldrT="[Текст]" custT="1"/>
      <dgm:spPr/>
      <dgm:t>
        <a:bodyPr/>
        <a:lstStyle/>
        <a:p>
          <a:r>
            <a:rPr lang="ru-RU" sz="1200" dirty="0" smtClean="0"/>
            <a:t>Содержание МБУ «</a:t>
          </a:r>
          <a:r>
            <a:rPr lang="ru-RU" sz="1200" dirty="0" err="1" smtClean="0"/>
            <a:t>Нуримановский</a:t>
          </a:r>
          <a:r>
            <a:rPr lang="ru-RU" sz="1200" dirty="0" smtClean="0"/>
            <a:t> ЦКО»</a:t>
          </a:r>
        </a:p>
        <a:p>
          <a:r>
            <a:rPr lang="ru-RU" sz="1200" dirty="0" smtClean="0"/>
            <a:t>11 950,6 тыс.руб.</a:t>
          </a:r>
          <a:endParaRPr lang="ru-RU" sz="1200" dirty="0"/>
        </a:p>
      </dgm:t>
    </dgm:pt>
    <dgm:pt modelId="{634D2B1E-84B0-46B5-87E9-20B08A32720C}" type="parTrans" cxnId="{9D5704D4-9BA7-46B5-A671-BF1D403F858A}">
      <dgm:prSet/>
      <dgm:spPr/>
      <dgm:t>
        <a:bodyPr/>
        <a:lstStyle/>
        <a:p>
          <a:endParaRPr lang="ru-RU"/>
        </a:p>
      </dgm:t>
    </dgm:pt>
    <dgm:pt modelId="{49801FBE-9811-4A80-B488-CC9BBD8D82FB}" type="sibTrans" cxnId="{9D5704D4-9BA7-46B5-A671-BF1D403F858A}">
      <dgm:prSet/>
      <dgm:spPr/>
      <dgm:t>
        <a:bodyPr/>
        <a:lstStyle/>
        <a:p>
          <a:endParaRPr lang="ru-RU"/>
        </a:p>
      </dgm:t>
    </dgm:pt>
    <dgm:pt modelId="{7D695D0E-7D15-4F6F-AFFD-163DC913E848}" type="pres">
      <dgm:prSet presAssocID="{AD83D2D3-7865-4698-8A87-B74847BAB93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21345D-59B2-411E-B969-9159A6831498}" type="pres">
      <dgm:prSet presAssocID="{9B239109-068B-4B0B-8D2B-C30924453869}" presName="centerShape" presStyleLbl="node0" presStyleIdx="0" presStyleCnt="1" custScaleX="171975" custScaleY="132147"/>
      <dgm:spPr/>
      <dgm:t>
        <a:bodyPr/>
        <a:lstStyle/>
        <a:p>
          <a:endParaRPr lang="ru-RU"/>
        </a:p>
      </dgm:t>
    </dgm:pt>
    <dgm:pt modelId="{1E1A4AD6-E59A-416D-8CD3-B424B81222D7}" type="pres">
      <dgm:prSet presAssocID="{42687E5C-A00E-4439-BDAA-E8C02C1ACEB5}" presName="parTrans" presStyleLbl="sibTrans2D1" presStyleIdx="0" presStyleCnt="8"/>
      <dgm:spPr/>
      <dgm:t>
        <a:bodyPr/>
        <a:lstStyle/>
        <a:p>
          <a:endParaRPr lang="ru-RU"/>
        </a:p>
      </dgm:t>
    </dgm:pt>
    <dgm:pt modelId="{05101133-AD6F-45B5-8C47-E308BD3D6718}" type="pres">
      <dgm:prSet presAssocID="{42687E5C-A00E-4439-BDAA-E8C02C1ACEB5}" presName="connectorText" presStyleLbl="sibTrans2D1" presStyleIdx="0" presStyleCnt="8"/>
      <dgm:spPr/>
      <dgm:t>
        <a:bodyPr/>
        <a:lstStyle/>
        <a:p>
          <a:endParaRPr lang="ru-RU"/>
        </a:p>
      </dgm:t>
    </dgm:pt>
    <dgm:pt modelId="{A0D0BE20-2D49-4743-8F94-3E4C81EAC921}" type="pres">
      <dgm:prSet presAssocID="{7F279EEA-9183-4453-A3C2-39F19B595378}" presName="node" presStyleLbl="node1" presStyleIdx="0" presStyleCnt="8" custScaleX="1587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59D74D-9052-4CC7-8672-20B6CA4E5699}" type="pres">
      <dgm:prSet presAssocID="{2E074D00-8056-4E68-B886-7F734E512670}" presName="parTrans" presStyleLbl="sibTrans2D1" presStyleIdx="1" presStyleCnt="8"/>
      <dgm:spPr/>
      <dgm:t>
        <a:bodyPr/>
        <a:lstStyle/>
        <a:p>
          <a:endParaRPr lang="ru-RU"/>
        </a:p>
      </dgm:t>
    </dgm:pt>
    <dgm:pt modelId="{EE3FECF2-D82A-49AC-826F-9F2ED6C948C0}" type="pres">
      <dgm:prSet presAssocID="{2E074D00-8056-4E68-B886-7F734E512670}" presName="connectorText" presStyleLbl="sibTrans2D1" presStyleIdx="1" presStyleCnt="8"/>
      <dgm:spPr/>
      <dgm:t>
        <a:bodyPr/>
        <a:lstStyle/>
        <a:p>
          <a:endParaRPr lang="ru-RU"/>
        </a:p>
      </dgm:t>
    </dgm:pt>
    <dgm:pt modelId="{4D5C7443-E9B8-4647-8219-DA2C436C00A1}" type="pres">
      <dgm:prSet presAssocID="{9B61AE73-565E-4E44-9EED-9682B6314204}" presName="node" presStyleLbl="node1" presStyleIdx="1" presStyleCnt="8" custScaleX="155938" custRadScaleRad="124501" custRadScaleInc="461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5B46F6-317A-4F83-B262-1F28DB79097A}" type="pres">
      <dgm:prSet presAssocID="{3342985F-33BE-4FE7-8261-E2CC282FEEB0}" presName="parTrans" presStyleLbl="sibTrans2D1" presStyleIdx="2" presStyleCnt="8"/>
      <dgm:spPr/>
      <dgm:t>
        <a:bodyPr/>
        <a:lstStyle/>
        <a:p>
          <a:endParaRPr lang="ru-RU"/>
        </a:p>
      </dgm:t>
    </dgm:pt>
    <dgm:pt modelId="{9CB00CFE-BC0A-4CA8-9EBE-F75CBF6147BE}" type="pres">
      <dgm:prSet presAssocID="{3342985F-33BE-4FE7-8261-E2CC282FEEB0}" presName="connectorText" presStyleLbl="sibTrans2D1" presStyleIdx="2" presStyleCnt="8"/>
      <dgm:spPr/>
      <dgm:t>
        <a:bodyPr/>
        <a:lstStyle/>
        <a:p>
          <a:endParaRPr lang="ru-RU"/>
        </a:p>
      </dgm:t>
    </dgm:pt>
    <dgm:pt modelId="{777F0498-3C22-454C-B228-FFECEAA3F25E}" type="pres">
      <dgm:prSet presAssocID="{205F627B-9E10-4425-B04A-9B145E4C463F}" presName="node" presStyleLbl="node1" presStyleIdx="2" presStyleCnt="8" custScaleX="164018" custRadScaleRad="1413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FAD2FF-E681-40B8-A778-76CC46D4103F}" type="pres">
      <dgm:prSet presAssocID="{5B1C0B96-A653-4A5D-A9BE-B67E35EB3B3C}" presName="parTrans" presStyleLbl="sibTrans2D1" presStyleIdx="3" presStyleCnt="8"/>
      <dgm:spPr/>
      <dgm:t>
        <a:bodyPr/>
        <a:lstStyle/>
        <a:p>
          <a:endParaRPr lang="ru-RU"/>
        </a:p>
      </dgm:t>
    </dgm:pt>
    <dgm:pt modelId="{9D1C90CC-3014-485C-8DE4-7A51E401D932}" type="pres">
      <dgm:prSet presAssocID="{5B1C0B96-A653-4A5D-A9BE-B67E35EB3B3C}" presName="connectorText" presStyleLbl="sibTrans2D1" presStyleIdx="3" presStyleCnt="8"/>
      <dgm:spPr/>
      <dgm:t>
        <a:bodyPr/>
        <a:lstStyle/>
        <a:p>
          <a:endParaRPr lang="ru-RU"/>
        </a:p>
      </dgm:t>
    </dgm:pt>
    <dgm:pt modelId="{E615F533-B546-459E-85E6-B52F29F486F6}" type="pres">
      <dgm:prSet presAssocID="{5BEDB5E8-BF5A-4859-9BB3-DF71DA57256D}" presName="node" presStyleLbl="node1" presStyleIdx="3" presStyleCnt="8" custScaleX="166510" custRadScaleRad="124501" custRadScaleInc="-461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23C109-D98A-4A72-93BA-D594A5845889}" type="pres">
      <dgm:prSet presAssocID="{D9B4A0B8-3C8E-4C80-B115-146119939642}" presName="parTrans" presStyleLbl="sibTrans2D1" presStyleIdx="4" presStyleCnt="8"/>
      <dgm:spPr/>
      <dgm:t>
        <a:bodyPr/>
        <a:lstStyle/>
        <a:p>
          <a:endParaRPr lang="ru-RU"/>
        </a:p>
      </dgm:t>
    </dgm:pt>
    <dgm:pt modelId="{3CD755C9-F521-45C2-85F2-65106CACADD7}" type="pres">
      <dgm:prSet presAssocID="{D9B4A0B8-3C8E-4C80-B115-146119939642}" presName="connectorText" presStyleLbl="sibTrans2D1" presStyleIdx="4" presStyleCnt="8"/>
      <dgm:spPr/>
      <dgm:t>
        <a:bodyPr/>
        <a:lstStyle/>
        <a:p>
          <a:endParaRPr lang="ru-RU"/>
        </a:p>
      </dgm:t>
    </dgm:pt>
    <dgm:pt modelId="{74EB83FB-56CE-4576-A07E-62AF9370C9B9}" type="pres">
      <dgm:prSet presAssocID="{0C24A9D0-BD1F-4124-B13C-4341E7A72BB3}" presName="node" presStyleLbl="node1" presStyleIdx="4" presStyleCnt="8" custScaleX="1692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78ED79-E1E9-493B-92D5-E3D245553F06}" type="pres">
      <dgm:prSet presAssocID="{20277D28-A4AF-4183-83CA-014838070DBB}" presName="parTrans" presStyleLbl="sibTrans2D1" presStyleIdx="5" presStyleCnt="8"/>
      <dgm:spPr/>
      <dgm:t>
        <a:bodyPr/>
        <a:lstStyle/>
        <a:p>
          <a:endParaRPr lang="ru-RU"/>
        </a:p>
      </dgm:t>
    </dgm:pt>
    <dgm:pt modelId="{2A59CAC6-C03E-43E4-878C-C193B274A6D5}" type="pres">
      <dgm:prSet presAssocID="{20277D28-A4AF-4183-83CA-014838070DBB}" presName="connectorText" presStyleLbl="sibTrans2D1" presStyleIdx="5" presStyleCnt="8"/>
      <dgm:spPr/>
      <dgm:t>
        <a:bodyPr/>
        <a:lstStyle/>
        <a:p>
          <a:endParaRPr lang="ru-RU"/>
        </a:p>
      </dgm:t>
    </dgm:pt>
    <dgm:pt modelId="{AABD7897-0381-4923-9F10-0A6D1DA16951}" type="pres">
      <dgm:prSet presAssocID="{50C018C5-9ED1-4680-AA54-E90E8FDA3228}" presName="node" presStyleLbl="node1" presStyleIdx="5" presStyleCnt="8" custScaleX="166216" custRadScaleRad="124501" custRadScaleInc="461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7845A9-1D73-47EE-A9B1-DD7BC36BE455}" type="pres">
      <dgm:prSet presAssocID="{CAC96A07-3871-4CEB-A55B-34AC521F5D7C}" presName="parTrans" presStyleLbl="sibTrans2D1" presStyleIdx="6" presStyleCnt="8"/>
      <dgm:spPr/>
      <dgm:t>
        <a:bodyPr/>
        <a:lstStyle/>
        <a:p>
          <a:endParaRPr lang="ru-RU"/>
        </a:p>
      </dgm:t>
    </dgm:pt>
    <dgm:pt modelId="{35ECF0D4-8ADC-41BF-B96F-274CD0D49852}" type="pres">
      <dgm:prSet presAssocID="{CAC96A07-3871-4CEB-A55B-34AC521F5D7C}" presName="connectorText" presStyleLbl="sibTrans2D1" presStyleIdx="6" presStyleCnt="8"/>
      <dgm:spPr/>
      <dgm:t>
        <a:bodyPr/>
        <a:lstStyle/>
        <a:p>
          <a:endParaRPr lang="ru-RU"/>
        </a:p>
      </dgm:t>
    </dgm:pt>
    <dgm:pt modelId="{885EEE2F-983D-4A67-9A8B-984E798D2552}" type="pres">
      <dgm:prSet presAssocID="{6A294EBB-9377-49AD-A414-3AE9D7395004}" presName="node" presStyleLbl="node1" presStyleIdx="6" presStyleCnt="8" custScaleX="163724" custRadScaleRad="1413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09AC33-DF0E-4903-A129-80C86CE432FF}" type="pres">
      <dgm:prSet presAssocID="{634D2B1E-84B0-46B5-87E9-20B08A32720C}" presName="parTrans" presStyleLbl="sibTrans2D1" presStyleIdx="7" presStyleCnt="8"/>
      <dgm:spPr/>
      <dgm:t>
        <a:bodyPr/>
        <a:lstStyle/>
        <a:p>
          <a:endParaRPr lang="ru-RU"/>
        </a:p>
      </dgm:t>
    </dgm:pt>
    <dgm:pt modelId="{D3BDA9BF-6159-432D-A508-38DB6FEBD449}" type="pres">
      <dgm:prSet presAssocID="{634D2B1E-84B0-46B5-87E9-20B08A32720C}" presName="connectorText" presStyleLbl="sibTrans2D1" presStyleIdx="7" presStyleCnt="8"/>
      <dgm:spPr/>
      <dgm:t>
        <a:bodyPr/>
        <a:lstStyle/>
        <a:p>
          <a:endParaRPr lang="ru-RU"/>
        </a:p>
      </dgm:t>
    </dgm:pt>
    <dgm:pt modelId="{6898A021-A0D5-4411-BCAE-6C1DE6565A62}" type="pres">
      <dgm:prSet presAssocID="{2323CF54-DD96-4C77-BA9F-E401E72B8714}" presName="node" presStyleLbl="node1" presStyleIdx="7" presStyleCnt="8" custScaleX="166216" custRadScaleRad="124501" custRadScaleInc="-461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F977A4-0A2D-49A3-AB7F-31BD06C9CAE4}" type="presOf" srcId="{CAC96A07-3871-4CEB-A55B-34AC521F5D7C}" destId="{EB7845A9-1D73-47EE-A9B1-DD7BC36BE455}" srcOrd="0" destOrd="0" presId="urn:microsoft.com/office/officeart/2005/8/layout/radial5"/>
    <dgm:cxn modelId="{052CBB52-7F87-454A-8467-09FDDE6026EB}" srcId="{9B239109-068B-4B0B-8D2B-C30924453869}" destId="{205F627B-9E10-4425-B04A-9B145E4C463F}" srcOrd="2" destOrd="0" parTransId="{3342985F-33BE-4FE7-8261-E2CC282FEEB0}" sibTransId="{F53DEC3B-4FC4-47B8-BF21-CA6F1B8254A1}"/>
    <dgm:cxn modelId="{6A310A23-1CC7-4E9E-A185-65D325A495D3}" type="presOf" srcId="{2E074D00-8056-4E68-B886-7F734E512670}" destId="{E359D74D-9052-4CC7-8672-20B6CA4E5699}" srcOrd="0" destOrd="0" presId="urn:microsoft.com/office/officeart/2005/8/layout/radial5"/>
    <dgm:cxn modelId="{A2E89B23-4254-456B-B1F0-6EE73FD1E7E9}" type="presOf" srcId="{2E074D00-8056-4E68-B886-7F734E512670}" destId="{EE3FECF2-D82A-49AC-826F-9F2ED6C948C0}" srcOrd="1" destOrd="0" presId="urn:microsoft.com/office/officeart/2005/8/layout/radial5"/>
    <dgm:cxn modelId="{EFF90B96-984F-4514-B9FE-502FEA76C4E4}" srcId="{AD83D2D3-7865-4698-8A87-B74847BAB931}" destId="{9B239109-068B-4B0B-8D2B-C30924453869}" srcOrd="0" destOrd="0" parTransId="{5DC21A32-6881-4B1D-9A82-BF9A8995F95D}" sibTransId="{F6757368-90CE-484B-BC18-9ECCAAC2987C}"/>
    <dgm:cxn modelId="{F3DBAFEC-16A2-4AA2-A1DF-97337E009BC4}" type="presOf" srcId="{D9B4A0B8-3C8E-4C80-B115-146119939642}" destId="{3223C109-D98A-4A72-93BA-D594A5845889}" srcOrd="0" destOrd="0" presId="urn:microsoft.com/office/officeart/2005/8/layout/radial5"/>
    <dgm:cxn modelId="{AE38A46A-2FE0-4A75-B52A-023E14668186}" type="presOf" srcId="{3342985F-33BE-4FE7-8261-E2CC282FEEB0}" destId="{9CB00CFE-BC0A-4CA8-9EBE-F75CBF6147BE}" srcOrd="1" destOrd="0" presId="urn:microsoft.com/office/officeart/2005/8/layout/radial5"/>
    <dgm:cxn modelId="{C607F9EA-BB63-43FF-B956-63226974FAA8}" srcId="{9B239109-068B-4B0B-8D2B-C30924453869}" destId="{50C018C5-9ED1-4680-AA54-E90E8FDA3228}" srcOrd="5" destOrd="0" parTransId="{20277D28-A4AF-4183-83CA-014838070DBB}" sibTransId="{0403D1A1-B1DE-48C2-989E-69BDE8EB9940}"/>
    <dgm:cxn modelId="{FD4B0929-1888-45C7-A59A-F27F25A6781D}" srcId="{9B239109-068B-4B0B-8D2B-C30924453869}" destId="{9B61AE73-565E-4E44-9EED-9682B6314204}" srcOrd="1" destOrd="0" parTransId="{2E074D00-8056-4E68-B886-7F734E512670}" sibTransId="{98E015CF-5429-48F3-8620-465CFC2ECCFC}"/>
    <dgm:cxn modelId="{0ECC668D-5A43-40CE-ADC6-BAF2FBB55089}" type="presOf" srcId="{3342985F-33BE-4FE7-8261-E2CC282FEEB0}" destId="{7A5B46F6-317A-4F83-B262-1F28DB79097A}" srcOrd="0" destOrd="0" presId="urn:microsoft.com/office/officeart/2005/8/layout/radial5"/>
    <dgm:cxn modelId="{08923C57-811E-4E7B-9BCD-958DC8C8E4D6}" type="presOf" srcId="{D9B4A0B8-3C8E-4C80-B115-146119939642}" destId="{3CD755C9-F521-45C2-85F2-65106CACADD7}" srcOrd="1" destOrd="0" presId="urn:microsoft.com/office/officeart/2005/8/layout/radial5"/>
    <dgm:cxn modelId="{CAC0775D-8137-4399-800A-07303FE7B461}" type="presOf" srcId="{42687E5C-A00E-4439-BDAA-E8C02C1ACEB5}" destId="{1E1A4AD6-E59A-416D-8CD3-B424B81222D7}" srcOrd="0" destOrd="0" presId="urn:microsoft.com/office/officeart/2005/8/layout/radial5"/>
    <dgm:cxn modelId="{EC54CACF-688E-4DFF-A52B-A03AAC076A9E}" type="presOf" srcId="{42687E5C-A00E-4439-BDAA-E8C02C1ACEB5}" destId="{05101133-AD6F-45B5-8C47-E308BD3D6718}" srcOrd="1" destOrd="0" presId="urn:microsoft.com/office/officeart/2005/8/layout/radial5"/>
    <dgm:cxn modelId="{10591B1A-D31E-4F90-ABE0-0B4B47CB4044}" type="presOf" srcId="{634D2B1E-84B0-46B5-87E9-20B08A32720C}" destId="{D3BDA9BF-6159-432D-A508-38DB6FEBD449}" srcOrd="1" destOrd="0" presId="urn:microsoft.com/office/officeart/2005/8/layout/radial5"/>
    <dgm:cxn modelId="{640217A7-0F59-4F87-BA4A-FAB780304E31}" type="presOf" srcId="{AD83D2D3-7865-4698-8A87-B74847BAB931}" destId="{7D695D0E-7D15-4F6F-AFFD-163DC913E848}" srcOrd="0" destOrd="0" presId="urn:microsoft.com/office/officeart/2005/8/layout/radial5"/>
    <dgm:cxn modelId="{35553395-BF0B-4A1F-AA70-ECA5C70C8040}" type="presOf" srcId="{CAC96A07-3871-4CEB-A55B-34AC521F5D7C}" destId="{35ECF0D4-8ADC-41BF-B96F-274CD0D49852}" srcOrd="1" destOrd="0" presId="urn:microsoft.com/office/officeart/2005/8/layout/radial5"/>
    <dgm:cxn modelId="{1632D6E9-FD4F-4F80-8BB1-686B0CCD0740}" srcId="{9B239109-068B-4B0B-8D2B-C30924453869}" destId="{5BEDB5E8-BF5A-4859-9BB3-DF71DA57256D}" srcOrd="3" destOrd="0" parTransId="{5B1C0B96-A653-4A5D-A9BE-B67E35EB3B3C}" sibTransId="{25D2D91A-18F7-4C19-9C5B-720C2C0DEFCB}"/>
    <dgm:cxn modelId="{F178B34E-0602-4259-BA94-0FA4482FC8EF}" type="presOf" srcId="{9B239109-068B-4B0B-8D2B-C30924453869}" destId="{0D21345D-59B2-411E-B969-9159A6831498}" srcOrd="0" destOrd="0" presId="urn:microsoft.com/office/officeart/2005/8/layout/radial5"/>
    <dgm:cxn modelId="{368342ED-C08D-4A8E-A6AD-CF18F8B94549}" srcId="{9B239109-068B-4B0B-8D2B-C30924453869}" destId="{0C24A9D0-BD1F-4124-B13C-4341E7A72BB3}" srcOrd="4" destOrd="0" parTransId="{D9B4A0B8-3C8E-4C80-B115-146119939642}" sibTransId="{B5540442-2957-4AD1-BE26-E680D721078A}"/>
    <dgm:cxn modelId="{143019A9-FF69-4F50-97D3-B14137227981}" type="presOf" srcId="{634D2B1E-84B0-46B5-87E9-20B08A32720C}" destId="{5809AC33-DF0E-4903-A129-80C86CE432FF}" srcOrd="0" destOrd="0" presId="urn:microsoft.com/office/officeart/2005/8/layout/radial5"/>
    <dgm:cxn modelId="{ED50565A-151E-411D-B610-9D003B799BA7}" srcId="{9B239109-068B-4B0B-8D2B-C30924453869}" destId="{6A294EBB-9377-49AD-A414-3AE9D7395004}" srcOrd="6" destOrd="0" parTransId="{CAC96A07-3871-4CEB-A55B-34AC521F5D7C}" sibTransId="{35FA4202-4CF3-413D-AAD7-5D27069E773B}"/>
    <dgm:cxn modelId="{CA4708A6-0396-46D1-AAFD-3C584A1E803A}" type="presOf" srcId="{20277D28-A4AF-4183-83CA-014838070DBB}" destId="{7478ED79-E1E9-493B-92D5-E3D245553F06}" srcOrd="0" destOrd="0" presId="urn:microsoft.com/office/officeart/2005/8/layout/radial5"/>
    <dgm:cxn modelId="{89FF6FB1-714B-471C-87C0-62A948AC4C20}" type="presOf" srcId="{0C24A9D0-BD1F-4124-B13C-4341E7A72BB3}" destId="{74EB83FB-56CE-4576-A07E-62AF9370C9B9}" srcOrd="0" destOrd="0" presId="urn:microsoft.com/office/officeart/2005/8/layout/radial5"/>
    <dgm:cxn modelId="{58CEAA10-926B-465A-B7F1-DF5B421B287F}" srcId="{9B239109-068B-4B0B-8D2B-C30924453869}" destId="{7F279EEA-9183-4453-A3C2-39F19B595378}" srcOrd="0" destOrd="0" parTransId="{42687E5C-A00E-4439-BDAA-E8C02C1ACEB5}" sibTransId="{4AB71769-3A32-47DD-B843-A1579AF059E9}"/>
    <dgm:cxn modelId="{960CBD4F-D69B-4F3D-8935-AC8DDB909469}" type="presOf" srcId="{9B61AE73-565E-4E44-9EED-9682B6314204}" destId="{4D5C7443-E9B8-4647-8219-DA2C436C00A1}" srcOrd="0" destOrd="0" presId="urn:microsoft.com/office/officeart/2005/8/layout/radial5"/>
    <dgm:cxn modelId="{79CCB223-025C-4C3B-B6C0-816FE2039EB5}" type="presOf" srcId="{6A294EBB-9377-49AD-A414-3AE9D7395004}" destId="{885EEE2F-983D-4A67-9A8B-984E798D2552}" srcOrd="0" destOrd="0" presId="urn:microsoft.com/office/officeart/2005/8/layout/radial5"/>
    <dgm:cxn modelId="{CCC40671-C30F-4A9D-BFDD-5AF3F059C5BE}" type="presOf" srcId="{205F627B-9E10-4425-B04A-9B145E4C463F}" destId="{777F0498-3C22-454C-B228-FFECEAA3F25E}" srcOrd="0" destOrd="0" presId="urn:microsoft.com/office/officeart/2005/8/layout/radial5"/>
    <dgm:cxn modelId="{5F0E5703-7521-4B51-83B1-381CC9726A9D}" type="presOf" srcId="{5B1C0B96-A653-4A5D-A9BE-B67E35EB3B3C}" destId="{A2FAD2FF-E681-40B8-A778-76CC46D4103F}" srcOrd="0" destOrd="0" presId="urn:microsoft.com/office/officeart/2005/8/layout/radial5"/>
    <dgm:cxn modelId="{EAA1FCB6-DF3D-4ACA-9987-F1D6B31C3942}" type="presOf" srcId="{50C018C5-9ED1-4680-AA54-E90E8FDA3228}" destId="{AABD7897-0381-4923-9F10-0A6D1DA16951}" srcOrd="0" destOrd="0" presId="urn:microsoft.com/office/officeart/2005/8/layout/radial5"/>
    <dgm:cxn modelId="{4B576374-7317-4D64-9EC6-911FDFB5B238}" type="presOf" srcId="{5B1C0B96-A653-4A5D-A9BE-B67E35EB3B3C}" destId="{9D1C90CC-3014-485C-8DE4-7A51E401D932}" srcOrd="1" destOrd="0" presId="urn:microsoft.com/office/officeart/2005/8/layout/radial5"/>
    <dgm:cxn modelId="{293FAECC-DEDB-46CE-A193-C1FECBFDF7E5}" type="presOf" srcId="{20277D28-A4AF-4183-83CA-014838070DBB}" destId="{2A59CAC6-C03E-43E4-878C-C193B274A6D5}" srcOrd="1" destOrd="0" presId="urn:microsoft.com/office/officeart/2005/8/layout/radial5"/>
    <dgm:cxn modelId="{AFD715C5-9D39-4EA0-A67C-38394B90438E}" type="presOf" srcId="{7F279EEA-9183-4453-A3C2-39F19B595378}" destId="{A0D0BE20-2D49-4743-8F94-3E4C81EAC921}" srcOrd="0" destOrd="0" presId="urn:microsoft.com/office/officeart/2005/8/layout/radial5"/>
    <dgm:cxn modelId="{9D5704D4-9BA7-46B5-A671-BF1D403F858A}" srcId="{9B239109-068B-4B0B-8D2B-C30924453869}" destId="{2323CF54-DD96-4C77-BA9F-E401E72B8714}" srcOrd="7" destOrd="0" parTransId="{634D2B1E-84B0-46B5-87E9-20B08A32720C}" sibTransId="{49801FBE-9811-4A80-B488-CC9BBD8D82FB}"/>
    <dgm:cxn modelId="{A38DB5AF-3709-4A71-8B6B-BF9816FADC34}" type="presOf" srcId="{5BEDB5E8-BF5A-4859-9BB3-DF71DA57256D}" destId="{E615F533-B546-459E-85E6-B52F29F486F6}" srcOrd="0" destOrd="0" presId="urn:microsoft.com/office/officeart/2005/8/layout/radial5"/>
    <dgm:cxn modelId="{CE839543-3ACF-4580-A010-6216991F90E9}" type="presOf" srcId="{2323CF54-DD96-4C77-BA9F-E401E72B8714}" destId="{6898A021-A0D5-4411-BCAE-6C1DE6565A62}" srcOrd="0" destOrd="0" presId="urn:microsoft.com/office/officeart/2005/8/layout/radial5"/>
    <dgm:cxn modelId="{D6160134-5E07-48CD-9058-87053B12358E}" type="presParOf" srcId="{7D695D0E-7D15-4F6F-AFFD-163DC913E848}" destId="{0D21345D-59B2-411E-B969-9159A6831498}" srcOrd="0" destOrd="0" presId="urn:microsoft.com/office/officeart/2005/8/layout/radial5"/>
    <dgm:cxn modelId="{1B3F2C8C-0A18-44F5-8546-643D7AB051D8}" type="presParOf" srcId="{7D695D0E-7D15-4F6F-AFFD-163DC913E848}" destId="{1E1A4AD6-E59A-416D-8CD3-B424B81222D7}" srcOrd="1" destOrd="0" presId="urn:microsoft.com/office/officeart/2005/8/layout/radial5"/>
    <dgm:cxn modelId="{494F7D55-7CFE-4E21-A3C2-CF37A8353EEB}" type="presParOf" srcId="{1E1A4AD6-E59A-416D-8CD3-B424B81222D7}" destId="{05101133-AD6F-45B5-8C47-E308BD3D6718}" srcOrd="0" destOrd="0" presId="urn:microsoft.com/office/officeart/2005/8/layout/radial5"/>
    <dgm:cxn modelId="{437EFBDD-2188-470F-BA5A-6DD55F2FFA60}" type="presParOf" srcId="{7D695D0E-7D15-4F6F-AFFD-163DC913E848}" destId="{A0D0BE20-2D49-4743-8F94-3E4C81EAC921}" srcOrd="2" destOrd="0" presId="urn:microsoft.com/office/officeart/2005/8/layout/radial5"/>
    <dgm:cxn modelId="{E901B593-85F2-432A-9530-E7B83C1E8EC7}" type="presParOf" srcId="{7D695D0E-7D15-4F6F-AFFD-163DC913E848}" destId="{E359D74D-9052-4CC7-8672-20B6CA4E5699}" srcOrd="3" destOrd="0" presId="urn:microsoft.com/office/officeart/2005/8/layout/radial5"/>
    <dgm:cxn modelId="{19E65AA2-6361-434E-B651-4CCDD6AD4848}" type="presParOf" srcId="{E359D74D-9052-4CC7-8672-20B6CA4E5699}" destId="{EE3FECF2-D82A-49AC-826F-9F2ED6C948C0}" srcOrd="0" destOrd="0" presId="urn:microsoft.com/office/officeart/2005/8/layout/radial5"/>
    <dgm:cxn modelId="{2700FBF3-EC94-4570-B6AC-DB677A73E009}" type="presParOf" srcId="{7D695D0E-7D15-4F6F-AFFD-163DC913E848}" destId="{4D5C7443-E9B8-4647-8219-DA2C436C00A1}" srcOrd="4" destOrd="0" presId="urn:microsoft.com/office/officeart/2005/8/layout/radial5"/>
    <dgm:cxn modelId="{FAF49656-7171-4540-8CCA-5C35E44D852C}" type="presParOf" srcId="{7D695D0E-7D15-4F6F-AFFD-163DC913E848}" destId="{7A5B46F6-317A-4F83-B262-1F28DB79097A}" srcOrd="5" destOrd="0" presId="urn:microsoft.com/office/officeart/2005/8/layout/radial5"/>
    <dgm:cxn modelId="{7043EDBF-E63A-478D-AF7E-D20B4D34C819}" type="presParOf" srcId="{7A5B46F6-317A-4F83-B262-1F28DB79097A}" destId="{9CB00CFE-BC0A-4CA8-9EBE-F75CBF6147BE}" srcOrd="0" destOrd="0" presId="urn:microsoft.com/office/officeart/2005/8/layout/radial5"/>
    <dgm:cxn modelId="{8D8EABA1-BE95-488C-8EAC-74D8ACD52B1E}" type="presParOf" srcId="{7D695D0E-7D15-4F6F-AFFD-163DC913E848}" destId="{777F0498-3C22-454C-B228-FFECEAA3F25E}" srcOrd="6" destOrd="0" presId="urn:microsoft.com/office/officeart/2005/8/layout/radial5"/>
    <dgm:cxn modelId="{FB5B909F-ADAC-4848-B962-067C8CB00D84}" type="presParOf" srcId="{7D695D0E-7D15-4F6F-AFFD-163DC913E848}" destId="{A2FAD2FF-E681-40B8-A778-76CC46D4103F}" srcOrd="7" destOrd="0" presId="urn:microsoft.com/office/officeart/2005/8/layout/radial5"/>
    <dgm:cxn modelId="{60DEEF47-294F-49C7-AA31-4BBD439E4B79}" type="presParOf" srcId="{A2FAD2FF-E681-40B8-A778-76CC46D4103F}" destId="{9D1C90CC-3014-485C-8DE4-7A51E401D932}" srcOrd="0" destOrd="0" presId="urn:microsoft.com/office/officeart/2005/8/layout/radial5"/>
    <dgm:cxn modelId="{800E70E4-8375-42F4-8054-00C3FA937C4E}" type="presParOf" srcId="{7D695D0E-7D15-4F6F-AFFD-163DC913E848}" destId="{E615F533-B546-459E-85E6-B52F29F486F6}" srcOrd="8" destOrd="0" presId="urn:microsoft.com/office/officeart/2005/8/layout/radial5"/>
    <dgm:cxn modelId="{5220C581-61B7-4760-B7F7-513E18FFC6FC}" type="presParOf" srcId="{7D695D0E-7D15-4F6F-AFFD-163DC913E848}" destId="{3223C109-D98A-4A72-93BA-D594A5845889}" srcOrd="9" destOrd="0" presId="urn:microsoft.com/office/officeart/2005/8/layout/radial5"/>
    <dgm:cxn modelId="{5F1B789A-6EE9-4A01-8EB4-ADF011183BCC}" type="presParOf" srcId="{3223C109-D98A-4A72-93BA-D594A5845889}" destId="{3CD755C9-F521-45C2-85F2-65106CACADD7}" srcOrd="0" destOrd="0" presId="urn:microsoft.com/office/officeart/2005/8/layout/radial5"/>
    <dgm:cxn modelId="{B0AB528B-3FF2-4BEF-9AAE-5E7A396341F9}" type="presParOf" srcId="{7D695D0E-7D15-4F6F-AFFD-163DC913E848}" destId="{74EB83FB-56CE-4576-A07E-62AF9370C9B9}" srcOrd="10" destOrd="0" presId="urn:microsoft.com/office/officeart/2005/8/layout/radial5"/>
    <dgm:cxn modelId="{743C1211-0F46-485B-869A-87598CCD2C25}" type="presParOf" srcId="{7D695D0E-7D15-4F6F-AFFD-163DC913E848}" destId="{7478ED79-E1E9-493B-92D5-E3D245553F06}" srcOrd="11" destOrd="0" presId="urn:microsoft.com/office/officeart/2005/8/layout/radial5"/>
    <dgm:cxn modelId="{34B42FCB-6560-45DA-A6A7-5950F28CF3AA}" type="presParOf" srcId="{7478ED79-E1E9-493B-92D5-E3D245553F06}" destId="{2A59CAC6-C03E-43E4-878C-C193B274A6D5}" srcOrd="0" destOrd="0" presId="urn:microsoft.com/office/officeart/2005/8/layout/radial5"/>
    <dgm:cxn modelId="{7458061B-BE26-471B-92E7-DDDC7443A745}" type="presParOf" srcId="{7D695D0E-7D15-4F6F-AFFD-163DC913E848}" destId="{AABD7897-0381-4923-9F10-0A6D1DA16951}" srcOrd="12" destOrd="0" presId="urn:microsoft.com/office/officeart/2005/8/layout/radial5"/>
    <dgm:cxn modelId="{5A760F00-0B38-461A-9350-D631BDAE7E9C}" type="presParOf" srcId="{7D695D0E-7D15-4F6F-AFFD-163DC913E848}" destId="{EB7845A9-1D73-47EE-A9B1-DD7BC36BE455}" srcOrd="13" destOrd="0" presId="urn:microsoft.com/office/officeart/2005/8/layout/radial5"/>
    <dgm:cxn modelId="{25807841-FE20-4F9E-B10F-082734179E8E}" type="presParOf" srcId="{EB7845A9-1D73-47EE-A9B1-DD7BC36BE455}" destId="{35ECF0D4-8ADC-41BF-B96F-274CD0D49852}" srcOrd="0" destOrd="0" presId="urn:microsoft.com/office/officeart/2005/8/layout/radial5"/>
    <dgm:cxn modelId="{09B7A37D-7D8A-47E4-9492-ED2F98613362}" type="presParOf" srcId="{7D695D0E-7D15-4F6F-AFFD-163DC913E848}" destId="{885EEE2F-983D-4A67-9A8B-984E798D2552}" srcOrd="14" destOrd="0" presId="urn:microsoft.com/office/officeart/2005/8/layout/radial5"/>
    <dgm:cxn modelId="{EA1D7DBA-2508-426D-BD67-B053F75DBFD6}" type="presParOf" srcId="{7D695D0E-7D15-4F6F-AFFD-163DC913E848}" destId="{5809AC33-DF0E-4903-A129-80C86CE432FF}" srcOrd="15" destOrd="0" presId="urn:microsoft.com/office/officeart/2005/8/layout/radial5"/>
    <dgm:cxn modelId="{5E4469CA-B3B5-4519-A33C-15A86F9459AE}" type="presParOf" srcId="{5809AC33-DF0E-4903-A129-80C86CE432FF}" destId="{D3BDA9BF-6159-432D-A508-38DB6FEBD449}" srcOrd="0" destOrd="0" presId="urn:microsoft.com/office/officeart/2005/8/layout/radial5"/>
    <dgm:cxn modelId="{9AD0DCB4-E9D2-4F5F-87EC-DD1CD9431ADE}" type="presParOf" srcId="{7D695D0E-7D15-4F6F-AFFD-163DC913E848}" destId="{6898A021-A0D5-4411-BCAE-6C1DE6565A62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1D6147F-75BE-42AF-BA8B-DCC01A9FFCCB}" type="doc">
      <dgm:prSet loTypeId="urn:microsoft.com/office/officeart/2005/8/layout/radial5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E1FEB6D-BBFF-42E8-9020-A4490FF7F20D}">
      <dgm:prSet phldrT="[Текст]"/>
      <dgm:spPr/>
      <dgm:t>
        <a:bodyPr/>
        <a:lstStyle/>
        <a:p>
          <a:r>
            <a:rPr lang="ru-RU" dirty="0" smtClean="0"/>
            <a:t>ЖКХ</a:t>
          </a:r>
        </a:p>
        <a:p>
          <a:r>
            <a:rPr lang="ru-RU" dirty="0" smtClean="0"/>
            <a:t>41 546,8 тыс.руб.</a:t>
          </a:r>
          <a:endParaRPr lang="ru-RU" dirty="0"/>
        </a:p>
      </dgm:t>
    </dgm:pt>
    <dgm:pt modelId="{C5F6D81F-EA76-49B0-B733-BC30EAE4E742}" type="parTrans" cxnId="{4ED1528C-4C08-4AC1-837D-95FA3389B44F}">
      <dgm:prSet/>
      <dgm:spPr/>
      <dgm:t>
        <a:bodyPr/>
        <a:lstStyle/>
        <a:p>
          <a:endParaRPr lang="ru-RU"/>
        </a:p>
      </dgm:t>
    </dgm:pt>
    <dgm:pt modelId="{2A246163-7BCF-4C06-9DB6-F4B9980F2548}" type="sibTrans" cxnId="{4ED1528C-4C08-4AC1-837D-95FA3389B44F}">
      <dgm:prSet/>
      <dgm:spPr/>
      <dgm:t>
        <a:bodyPr/>
        <a:lstStyle/>
        <a:p>
          <a:endParaRPr lang="ru-RU"/>
        </a:p>
      </dgm:t>
    </dgm:pt>
    <dgm:pt modelId="{11D6DF7A-E49A-46AA-BFEE-883F92125C52}">
      <dgm:prSet phldrT="[Текст]"/>
      <dgm:spPr/>
      <dgm:t>
        <a:bodyPr/>
        <a:lstStyle/>
        <a:p>
          <a:r>
            <a:rPr lang="ru-RU" dirty="0" smtClean="0"/>
            <a:t>Переселение граждан из аварийного жилья </a:t>
          </a:r>
        </a:p>
        <a:p>
          <a:r>
            <a:rPr lang="ru-RU" dirty="0" smtClean="0"/>
            <a:t>34 821,4 тыс.руб.</a:t>
          </a:r>
          <a:endParaRPr lang="ru-RU" dirty="0"/>
        </a:p>
      </dgm:t>
    </dgm:pt>
    <dgm:pt modelId="{17227230-0C1B-40CC-97D9-3800C0AE82EA}" type="parTrans" cxnId="{D03DE519-9755-4128-8F5B-9E6F1683EB4E}">
      <dgm:prSet/>
      <dgm:spPr/>
      <dgm:t>
        <a:bodyPr/>
        <a:lstStyle/>
        <a:p>
          <a:endParaRPr lang="ru-RU"/>
        </a:p>
      </dgm:t>
    </dgm:pt>
    <dgm:pt modelId="{2FD24745-4968-4716-97F6-A68512240B29}" type="sibTrans" cxnId="{D03DE519-9755-4128-8F5B-9E6F1683EB4E}">
      <dgm:prSet/>
      <dgm:spPr/>
      <dgm:t>
        <a:bodyPr/>
        <a:lstStyle/>
        <a:p>
          <a:endParaRPr lang="ru-RU"/>
        </a:p>
      </dgm:t>
    </dgm:pt>
    <dgm:pt modelId="{B501667E-CE86-40EB-A16C-66A64684849D}">
      <dgm:prSet phldrT="[Текст]"/>
      <dgm:spPr/>
      <dgm:t>
        <a:bodyPr/>
        <a:lstStyle/>
        <a:p>
          <a:r>
            <a:rPr lang="ru-RU" dirty="0" smtClean="0"/>
            <a:t>Оплата взносов на капремонт многоквартирных домов</a:t>
          </a:r>
        </a:p>
        <a:p>
          <a:r>
            <a:rPr lang="ru-RU" dirty="0" smtClean="0"/>
            <a:t>25,4тыс.руб.</a:t>
          </a:r>
          <a:endParaRPr lang="ru-RU" dirty="0"/>
        </a:p>
      </dgm:t>
    </dgm:pt>
    <dgm:pt modelId="{50BC6BE4-E9E4-444B-839F-5338E71EAC6E}" type="parTrans" cxnId="{9DF7BC2E-2845-43EF-A77B-0E80A90B9378}">
      <dgm:prSet/>
      <dgm:spPr/>
      <dgm:t>
        <a:bodyPr/>
        <a:lstStyle/>
        <a:p>
          <a:endParaRPr lang="ru-RU"/>
        </a:p>
      </dgm:t>
    </dgm:pt>
    <dgm:pt modelId="{2360DC8C-92FC-411C-B6D1-F3AB91B9E3B5}" type="sibTrans" cxnId="{9DF7BC2E-2845-43EF-A77B-0E80A90B9378}">
      <dgm:prSet/>
      <dgm:spPr/>
      <dgm:t>
        <a:bodyPr/>
        <a:lstStyle/>
        <a:p>
          <a:endParaRPr lang="ru-RU"/>
        </a:p>
      </dgm:t>
    </dgm:pt>
    <dgm:pt modelId="{D4F14457-676A-416A-8ADA-7DA5C75C953D}">
      <dgm:prSet phldrT="[Текст]"/>
      <dgm:spPr/>
      <dgm:t>
        <a:bodyPr/>
        <a:lstStyle/>
        <a:p>
          <a:r>
            <a:rPr lang="ru-RU" dirty="0" smtClean="0"/>
            <a:t>Капремонт объектов коммунального хозяйства</a:t>
          </a:r>
        </a:p>
        <a:p>
          <a:r>
            <a:rPr lang="ru-RU" dirty="0" smtClean="0"/>
            <a:t>500 тыс.руб.</a:t>
          </a:r>
          <a:endParaRPr lang="ru-RU" dirty="0"/>
        </a:p>
      </dgm:t>
    </dgm:pt>
    <dgm:pt modelId="{59B63746-5437-478B-AE05-067104DC80B0}" type="parTrans" cxnId="{273D9529-B402-4BB6-90DC-AA3C72379768}">
      <dgm:prSet/>
      <dgm:spPr/>
      <dgm:t>
        <a:bodyPr/>
        <a:lstStyle/>
        <a:p>
          <a:endParaRPr lang="ru-RU"/>
        </a:p>
      </dgm:t>
    </dgm:pt>
    <dgm:pt modelId="{75C413E2-AC81-45B7-958E-C106C9386ACD}" type="sibTrans" cxnId="{273D9529-B402-4BB6-90DC-AA3C72379768}">
      <dgm:prSet/>
      <dgm:spPr/>
      <dgm:t>
        <a:bodyPr/>
        <a:lstStyle/>
        <a:p>
          <a:endParaRPr lang="ru-RU"/>
        </a:p>
      </dgm:t>
    </dgm:pt>
    <dgm:pt modelId="{5C6AC5B5-01F1-4E19-A3ED-9F5E1D1EAE57}">
      <dgm:prSet phldrT="[Текст]"/>
      <dgm:spPr/>
      <dgm:t>
        <a:bodyPr/>
        <a:lstStyle/>
        <a:p>
          <a:r>
            <a:rPr lang="ru-RU" dirty="0" smtClean="0"/>
            <a:t>Благоустройство населенных пунктов</a:t>
          </a:r>
        </a:p>
        <a:p>
          <a:r>
            <a:rPr lang="ru-RU" dirty="0" smtClean="0"/>
            <a:t>6 200 тыс.руб.</a:t>
          </a:r>
          <a:endParaRPr lang="ru-RU" dirty="0"/>
        </a:p>
      </dgm:t>
    </dgm:pt>
    <dgm:pt modelId="{0D733B7A-454A-4986-84F5-1C270B6F455D}" type="parTrans" cxnId="{C1B388AE-826E-474C-8AB4-35A7B3BE66DA}">
      <dgm:prSet/>
      <dgm:spPr/>
      <dgm:t>
        <a:bodyPr/>
        <a:lstStyle/>
        <a:p>
          <a:endParaRPr lang="ru-RU"/>
        </a:p>
      </dgm:t>
    </dgm:pt>
    <dgm:pt modelId="{E3CECC2E-6DBC-4E7B-AF90-E7DC3019AD0C}" type="sibTrans" cxnId="{C1B388AE-826E-474C-8AB4-35A7B3BE66DA}">
      <dgm:prSet/>
      <dgm:spPr/>
      <dgm:t>
        <a:bodyPr/>
        <a:lstStyle/>
        <a:p>
          <a:endParaRPr lang="ru-RU"/>
        </a:p>
      </dgm:t>
    </dgm:pt>
    <dgm:pt modelId="{C7A7B862-72C5-43D2-BE38-DD413B55198E}" type="pres">
      <dgm:prSet presAssocID="{41D6147F-75BE-42AF-BA8B-DCC01A9FFCC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3B19FD4-6262-4D14-8739-F4CD4412740E}" type="pres">
      <dgm:prSet presAssocID="{3E1FEB6D-BBFF-42E8-9020-A4490FF7F20D}" presName="centerShape" presStyleLbl="node0" presStyleIdx="0" presStyleCnt="1" custScaleX="228638" custScaleY="115304"/>
      <dgm:spPr/>
      <dgm:t>
        <a:bodyPr/>
        <a:lstStyle/>
        <a:p>
          <a:endParaRPr lang="ru-RU"/>
        </a:p>
      </dgm:t>
    </dgm:pt>
    <dgm:pt modelId="{D5088173-93E2-4DF2-91BA-81AA2B08DA1F}" type="pres">
      <dgm:prSet presAssocID="{17227230-0C1B-40CC-97D9-3800C0AE82EA}" presName="parTrans" presStyleLbl="sibTrans2D1" presStyleIdx="0" presStyleCnt="4"/>
      <dgm:spPr/>
      <dgm:t>
        <a:bodyPr/>
        <a:lstStyle/>
        <a:p>
          <a:endParaRPr lang="ru-RU"/>
        </a:p>
      </dgm:t>
    </dgm:pt>
    <dgm:pt modelId="{A471A07B-0351-430A-8096-3216B53C7486}" type="pres">
      <dgm:prSet presAssocID="{17227230-0C1B-40CC-97D9-3800C0AE82EA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A2010FF4-C3C2-438B-9B9E-EF619A1DA550}" type="pres">
      <dgm:prSet presAssocID="{11D6DF7A-E49A-46AA-BFEE-883F92125C52}" presName="node" presStyleLbl="node1" presStyleIdx="0" presStyleCnt="4" custScaleX="173599" custRadScaleRad="1046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13664A-A86F-4D7A-8DC2-ED3C6FAAF18C}" type="pres">
      <dgm:prSet presAssocID="{50BC6BE4-E9E4-444B-839F-5338E71EAC6E}" presName="parTrans" presStyleLbl="sibTrans2D1" presStyleIdx="1" presStyleCnt="4"/>
      <dgm:spPr/>
      <dgm:t>
        <a:bodyPr/>
        <a:lstStyle/>
        <a:p>
          <a:endParaRPr lang="ru-RU"/>
        </a:p>
      </dgm:t>
    </dgm:pt>
    <dgm:pt modelId="{90D722DC-AB08-4F60-A79A-77C5CAC15E45}" type="pres">
      <dgm:prSet presAssocID="{50BC6BE4-E9E4-444B-839F-5338E71EAC6E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4EB1B702-3F39-49F2-BBCC-859C4C59E21D}" type="pres">
      <dgm:prSet presAssocID="{B501667E-CE86-40EB-A16C-66A64684849D}" presName="node" presStyleLbl="node1" presStyleIdx="1" presStyleCnt="4" custScaleX="160884" custRadScaleRad="1634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DB54F2-15BF-41B5-BF3C-59F2F9BA4123}" type="pres">
      <dgm:prSet presAssocID="{59B63746-5437-478B-AE05-067104DC80B0}" presName="parTrans" presStyleLbl="sibTrans2D1" presStyleIdx="2" presStyleCnt="4"/>
      <dgm:spPr/>
      <dgm:t>
        <a:bodyPr/>
        <a:lstStyle/>
        <a:p>
          <a:endParaRPr lang="ru-RU"/>
        </a:p>
      </dgm:t>
    </dgm:pt>
    <dgm:pt modelId="{623F9D69-65E5-4EC2-9740-6D64DC5248E0}" type="pres">
      <dgm:prSet presAssocID="{59B63746-5437-478B-AE05-067104DC80B0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BB56E975-A4B8-4D55-B713-9AEA653804DD}" type="pres">
      <dgm:prSet presAssocID="{D4F14457-676A-416A-8ADA-7DA5C75C953D}" presName="node" presStyleLbl="node1" presStyleIdx="2" presStyleCnt="4" custScaleX="182911" custRadScaleRad="1046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9CBBD4-D463-461C-B886-11E66790D856}" type="pres">
      <dgm:prSet presAssocID="{0D733B7A-454A-4986-84F5-1C270B6F455D}" presName="parTrans" presStyleLbl="sibTrans2D1" presStyleIdx="3" presStyleCnt="4"/>
      <dgm:spPr/>
      <dgm:t>
        <a:bodyPr/>
        <a:lstStyle/>
        <a:p>
          <a:endParaRPr lang="ru-RU"/>
        </a:p>
      </dgm:t>
    </dgm:pt>
    <dgm:pt modelId="{54AB6FF6-CEF1-46C7-949C-8966BC7FCB33}" type="pres">
      <dgm:prSet presAssocID="{0D733B7A-454A-4986-84F5-1C270B6F455D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38DCCA7C-7A2D-4EC5-956B-4089DC251BCA}" type="pres">
      <dgm:prSet presAssocID="{5C6AC5B5-01F1-4E19-A3ED-9F5E1D1EAE57}" presName="node" presStyleLbl="node1" presStyleIdx="3" presStyleCnt="4" custScaleX="158225" custRadScaleRad="1612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BEA0689-F32B-4CB5-BB61-602078F42112}" type="presOf" srcId="{50BC6BE4-E9E4-444B-839F-5338E71EAC6E}" destId="{90D722DC-AB08-4F60-A79A-77C5CAC15E45}" srcOrd="1" destOrd="0" presId="urn:microsoft.com/office/officeart/2005/8/layout/radial5"/>
    <dgm:cxn modelId="{564CC2C9-1D16-4C49-8D9A-FBBDEA5A2D37}" type="presOf" srcId="{D4F14457-676A-416A-8ADA-7DA5C75C953D}" destId="{BB56E975-A4B8-4D55-B713-9AEA653804DD}" srcOrd="0" destOrd="0" presId="urn:microsoft.com/office/officeart/2005/8/layout/radial5"/>
    <dgm:cxn modelId="{9D812F24-FF9C-4859-A6CA-158DBEBD40C4}" type="presOf" srcId="{0D733B7A-454A-4986-84F5-1C270B6F455D}" destId="{54AB6FF6-CEF1-46C7-949C-8966BC7FCB33}" srcOrd="1" destOrd="0" presId="urn:microsoft.com/office/officeart/2005/8/layout/radial5"/>
    <dgm:cxn modelId="{ABF883C2-38E4-416A-AB3F-9DDF3B6723A7}" type="presOf" srcId="{41D6147F-75BE-42AF-BA8B-DCC01A9FFCCB}" destId="{C7A7B862-72C5-43D2-BE38-DD413B55198E}" srcOrd="0" destOrd="0" presId="urn:microsoft.com/office/officeart/2005/8/layout/radial5"/>
    <dgm:cxn modelId="{0E043B45-5B78-42BC-8A08-011C47B078F6}" type="presOf" srcId="{17227230-0C1B-40CC-97D9-3800C0AE82EA}" destId="{D5088173-93E2-4DF2-91BA-81AA2B08DA1F}" srcOrd="0" destOrd="0" presId="urn:microsoft.com/office/officeart/2005/8/layout/radial5"/>
    <dgm:cxn modelId="{C1B388AE-826E-474C-8AB4-35A7B3BE66DA}" srcId="{3E1FEB6D-BBFF-42E8-9020-A4490FF7F20D}" destId="{5C6AC5B5-01F1-4E19-A3ED-9F5E1D1EAE57}" srcOrd="3" destOrd="0" parTransId="{0D733B7A-454A-4986-84F5-1C270B6F455D}" sibTransId="{E3CECC2E-6DBC-4E7B-AF90-E7DC3019AD0C}"/>
    <dgm:cxn modelId="{273D9529-B402-4BB6-90DC-AA3C72379768}" srcId="{3E1FEB6D-BBFF-42E8-9020-A4490FF7F20D}" destId="{D4F14457-676A-416A-8ADA-7DA5C75C953D}" srcOrd="2" destOrd="0" parTransId="{59B63746-5437-478B-AE05-067104DC80B0}" sibTransId="{75C413E2-AC81-45B7-958E-C106C9386ACD}"/>
    <dgm:cxn modelId="{D03DE519-9755-4128-8F5B-9E6F1683EB4E}" srcId="{3E1FEB6D-BBFF-42E8-9020-A4490FF7F20D}" destId="{11D6DF7A-E49A-46AA-BFEE-883F92125C52}" srcOrd="0" destOrd="0" parTransId="{17227230-0C1B-40CC-97D9-3800C0AE82EA}" sibTransId="{2FD24745-4968-4716-97F6-A68512240B29}"/>
    <dgm:cxn modelId="{9F0CCFE9-1D5D-47CD-AAB9-79BDF9E02A04}" type="presOf" srcId="{11D6DF7A-E49A-46AA-BFEE-883F92125C52}" destId="{A2010FF4-C3C2-438B-9B9E-EF619A1DA550}" srcOrd="0" destOrd="0" presId="urn:microsoft.com/office/officeart/2005/8/layout/radial5"/>
    <dgm:cxn modelId="{EF261A0B-F669-4F88-B11F-5EAC08075C9E}" type="presOf" srcId="{50BC6BE4-E9E4-444B-839F-5338E71EAC6E}" destId="{0D13664A-A86F-4D7A-8DC2-ED3C6FAAF18C}" srcOrd="0" destOrd="0" presId="urn:microsoft.com/office/officeart/2005/8/layout/radial5"/>
    <dgm:cxn modelId="{4ED1528C-4C08-4AC1-837D-95FA3389B44F}" srcId="{41D6147F-75BE-42AF-BA8B-DCC01A9FFCCB}" destId="{3E1FEB6D-BBFF-42E8-9020-A4490FF7F20D}" srcOrd="0" destOrd="0" parTransId="{C5F6D81F-EA76-49B0-B733-BC30EAE4E742}" sibTransId="{2A246163-7BCF-4C06-9DB6-F4B9980F2548}"/>
    <dgm:cxn modelId="{DF088C7A-AA31-4071-8896-260E010828CF}" type="presOf" srcId="{B501667E-CE86-40EB-A16C-66A64684849D}" destId="{4EB1B702-3F39-49F2-BBCC-859C4C59E21D}" srcOrd="0" destOrd="0" presId="urn:microsoft.com/office/officeart/2005/8/layout/radial5"/>
    <dgm:cxn modelId="{9DF7BC2E-2845-43EF-A77B-0E80A90B9378}" srcId="{3E1FEB6D-BBFF-42E8-9020-A4490FF7F20D}" destId="{B501667E-CE86-40EB-A16C-66A64684849D}" srcOrd="1" destOrd="0" parTransId="{50BC6BE4-E9E4-444B-839F-5338E71EAC6E}" sibTransId="{2360DC8C-92FC-411C-B6D1-F3AB91B9E3B5}"/>
    <dgm:cxn modelId="{6B2CA777-6516-4E86-98AE-404C46FBD406}" type="presOf" srcId="{3E1FEB6D-BBFF-42E8-9020-A4490FF7F20D}" destId="{F3B19FD4-6262-4D14-8739-F4CD4412740E}" srcOrd="0" destOrd="0" presId="urn:microsoft.com/office/officeart/2005/8/layout/radial5"/>
    <dgm:cxn modelId="{2C7890C2-ACE5-4C8D-8B0B-62195A90B71A}" type="presOf" srcId="{59B63746-5437-478B-AE05-067104DC80B0}" destId="{623F9D69-65E5-4EC2-9740-6D64DC5248E0}" srcOrd="1" destOrd="0" presId="urn:microsoft.com/office/officeart/2005/8/layout/radial5"/>
    <dgm:cxn modelId="{E6269009-0C69-4812-A6F5-4F4EEFCDCB60}" type="presOf" srcId="{5C6AC5B5-01F1-4E19-A3ED-9F5E1D1EAE57}" destId="{38DCCA7C-7A2D-4EC5-956B-4089DC251BCA}" srcOrd="0" destOrd="0" presId="urn:microsoft.com/office/officeart/2005/8/layout/radial5"/>
    <dgm:cxn modelId="{1B546001-A80F-4EBD-A2EC-2EFAEF04BD36}" type="presOf" srcId="{0D733B7A-454A-4986-84F5-1C270B6F455D}" destId="{F79CBBD4-D463-461C-B886-11E66790D856}" srcOrd="0" destOrd="0" presId="urn:microsoft.com/office/officeart/2005/8/layout/radial5"/>
    <dgm:cxn modelId="{421593F9-4588-4B01-A6DF-74ED7A2F7B52}" type="presOf" srcId="{17227230-0C1B-40CC-97D9-3800C0AE82EA}" destId="{A471A07B-0351-430A-8096-3216B53C7486}" srcOrd="1" destOrd="0" presId="urn:microsoft.com/office/officeart/2005/8/layout/radial5"/>
    <dgm:cxn modelId="{BF71BB82-E4CC-4A32-AD57-97F32F7D7476}" type="presOf" srcId="{59B63746-5437-478B-AE05-067104DC80B0}" destId="{87DB54F2-15BF-41B5-BF3C-59F2F9BA4123}" srcOrd="0" destOrd="0" presId="urn:microsoft.com/office/officeart/2005/8/layout/radial5"/>
    <dgm:cxn modelId="{2222A8F0-454E-4366-8EE6-DB552F7685A8}" type="presParOf" srcId="{C7A7B862-72C5-43D2-BE38-DD413B55198E}" destId="{F3B19FD4-6262-4D14-8739-F4CD4412740E}" srcOrd="0" destOrd="0" presId="urn:microsoft.com/office/officeart/2005/8/layout/radial5"/>
    <dgm:cxn modelId="{268D84EF-F9D5-49E6-A98E-DA81CB4E9BF9}" type="presParOf" srcId="{C7A7B862-72C5-43D2-BE38-DD413B55198E}" destId="{D5088173-93E2-4DF2-91BA-81AA2B08DA1F}" srcOrd="1" destOrd="0" presId="urn:microsoft.com/office/officeart/2005/8/layout/radial5"/>
    <dgm:cxn modelId="{CE7D6FCC-10D1-411B-B663-716B6AFBBD21}" type="presParOf" srcId="{D5088173-93E2-4DF2-91BA-81AA2B08DA1F}" destId="{A471A07B-0351-430A-8096-3216B53C7486}" srcOrd="0" destOrd="0" presId="urn:microsoft.com/office/officeart/2005/8/layout/radial5"/>
    <dgm:cxn modelId="{7AF551E3-1EE6-4515-A7F8-D586A36D7247}" type="presParOf" srcId="{C7A7B862-72C5-43D2-BE38-DD413B55198E}" destId="{A2010FF4-C3C2-438B-9B9E-EF619A1DA550}" srcOrd="2" destOrd="0" presId="urn:microsoft.com/office/officeart/2005/8/layout/radial5"/>
    <dgm:cxn modelId="{BF513AFA-10B8-4447-B207-DF496CD66F6C}" type="presParOf" srcId="{C7A7B862-72C5-43D2-BE38-DD413B55198E}" destId="{0D13664A-A86F-4D7A-8DC2-ED3C6FAAF18C}" srcOrd="3" destOrd="0" presId="urn:microsoft.com/office/officeart/2005/8/layout/radial5"/>
    <dgm:cxn modelId="{78E1027B-2F60-4C88-A390-E0D0A6CEEACE}" type="presParOf" srcId="{0D13664A-A86F-4D7A-8DC2-ED3C6FAAF18C}" destId="{90D722DC-AB08-4F60-A79A-77C5CAC15E45}" srcOrd="0" destOrd="0" presId="urn:microsoft.com/office/officeart/2005/8/layout/radial5"/>
    <dgm:cxn modelId="{193AEC34-B98A-4D80-978B-E22E04979521}" type="presParOf" srcId="{C7A7B862-72C5-43D2-BE38-DD413B55198E}" destId="{4EB1B702-3F39-49F2-BBCC-859C4C59E21D}" srcOrd="4" destOrd="0" presId="urn:microsoft.com/office/officeart/2005/8/layout/radial5"/>
    <dgm:cxn modelId="{1D39484E-F512-4526-8C21-D515EE1A4D63}" type="presParOf" srcId="{C7A7B862-72C5-43D2-BE38-DD413B55198E}" destId="{87DB54F2-15BF-41B5-BF3C-59F2F9BA4123}" srcOrd="5" destOrd="0" presId="urn:microsoft.com/office/officeart/2005/8/layout/radial5"/>
    <dgm:cxn modelId="{1C2EEAEC-05DB-4DC6-A715-88DD082C9545}" type="presParOf" srcId="{87DB54F2-15BF-41B5-BF3C-59F2F9BA4123}" destId="{623F9D69-65E5-4EC2-9740-6D64DC5248E0}" srcOrd="0" destOrd="0" presId="urn:microsoft.com/office/officeart/2005/8/layout/radial5"/>
    <dgm:cxn modelId="{BFE4C1F9-CBE7-453D-B963-9D4912EEC3FA}" type="presParOf" srcId="{C7A7B862-72C5-43D2-BE38-DD413B55198E}" destId="{BB56E975-A4B8-4D55-B713-9AEA653804DD}" srcOrd="6" destOrd="0" presId="urn:microsoft.com/office/officeart/2005/8/layout/radial5"/>
    <dgm:cxn modelId="{CD20CFA0-FF3C-4187-A496-3174FF02E197}" type="presParOf" srcId="{C7A7B862-72C5-43D2-BE38-DD413B55198E}" destId="{F79CBBD4-D463-461C-B886-11E66790D856}" srcOrd="7" destOrd="0" presId="urn:microsoft.com/office/officeart/2005/8/layout/radial5"/>
    <dgm:cxn modelId="{CFD41BFE-0D26-47F4-958D-8D87C65B8261}" type="presParOf" srcId="{F79CBBD4-D463-461C-B886-11E66790D856}" destId="{54AB6FF6-CEF1-46C7-949C-8966BC7FCB33}" srcOrd="0" destOrd="0" presId="urn:microsoft.com/office/officeart/2005/8/layout/radial5"/>
    <dgm:cxn modelId="{FC6C7256-9102-426A-AE88-17332C2B1BC3}" type="presParOf" srcId="{C7A7B862-72C5-43D2-BE38-DD413B55198E}" destId="{38DCCA7C-7A2D-4EC5-956B-4089DC251BCA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AFB2B4E-080B-4CC8-8B3B-39ECCE942D2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1B600F-A9B8-487E-8F64-62E4935F9890}">
      <dgm:prSet phldrT="[Текст]" custT="1"/>
      <dgm:spPr/>
      <dgm:t>
        <a:bodyPr/>
        <a:lstStyle/>
        <a:p>
          <a:r>
            <a:rPr lang="ru-RU" sz="1200" dirty="0" smtClean="0"/>
            <a:t>На 01.01.</a:t>
          </a:r>
          <a:r>
            <a:rPr lang="ru-RU" sz="1200" dirty="0" smtClean="0">
              <a:solidFill>
                <a:srgbClr val="FF0000"/>
              </a:solidFill>
            </a:rPr>
            <a:t>2017г.</a:t>
          </a:r>
        </a:p>
        <a:p>
          <a:r>
            <a:rPr lang="ru-RU" sz="1200" dirty="0" smtClean="0"/>
            <a:t>0,0</a:t>
          </a:r>
          <a:endParaRPr lang="ru-RU" sz="1200" dirty="0"/>
        </a:p>
      </dgm:t>
    </dgm:pt>
    <dgm:pt modelId="{D21CAD98-1A82-4EBE-A8AE-9FD51AB68D65}" type="parTrans" cxnId="{D63E8147-ECEB-4E0E-A5E6-6B71DF2AE43E}">
      <dgm:prSet/>
      <dgm:spPr/>
      <dgm:t>
        <a:bodyPr/>
        <a:lstStyle/>
        <a:p>
          <a:endParaRPr lang="ru-RU"/>
        </a:p>
      </dgm:t>
    </dgm:pt>
    <dgm:pt modelId="{3418CA09-02BF-4551-92FE-E1F54A77DC8F}" type="sibTrans" cxnId="{D63E8147-ECEB-4E0E-A5E6-6B71DF2AE43E}">
      <dgm:prSet/>
      <dgm:spPr/>
      <dgm:t>
        <a:bodyPr/>
        <a:lstStyle/>
        <a:p>
          <a:endParaRPr lang="ru-RU"/>
        </a:p>
      </dgm:t>
    </dgm:pt>
    <dgm:pt modelId="{8A9D7CB1-B6B2-42BF-B043-ADF1C5BEE41A}" type="pres">
      <dgm:prSet presAssocID="{BAFB2B4E-080B-4CC8-8B3B-39ECCE942D2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DC3E8D1-C231-4A4D-917C-38B43682E58B}" type="pres">
      <dgm:prSet presAssocID="{B51B600F-A9B8-487E-8F64-62E4935F9890}" presName="hierRoot1" presStyleCnt="0"/>
      <dgm:spPr/>
    </dgm:pt>
    <dgm:pt modelId="{296F9EAE-A02C-4A9A-930F-1CACA7AD5C6D}" type="pres">
      <dgm:prSet presAssocID="{B51B600F-A9B8-487E-8F64-62E4935F9890}" presName="composite" presStyleCnt="0"/>
      <dgm:spPr/>
    </dgm:pt>
    <dgm:pt modelId="{65F8D749-9F3F-4F42-8516-FD61BA029C40}" type="pres">
      <dgm:prSet presAssocID="{B51B600F-A9B8-487E-8F64-62E4935F9890}" presName="background" presStyleLbl="node0" presStyleIdx="0" presStyleCnt="1"/>
      <dgm:spPr/>
    </dgm:pt>
    <dgm:pt modelId="{9C7753FC-881D-4807-9196-A6AA45F75C92}" type="pres">
      <dgm:prSet presAssocID="{B51B600F-A9B8-487E-8F64-62E4935F9890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3CA534-0259-4EC2-A248-3989B9EE3587}" type="pres">
      <dgm:prSet presAssocID="{B51B600F-A9B8-487E-8F64-62E4935F9890}" presName="hierChild2" presStyleCnt="0"/>
      <dgm:spPr/>
    </dgm:pt>
  </dgm:ptLst>
  <dgm:cxnLst>
    <dgm:cxn modelId="{A83252C4-97C4-404C-96A8-ABFE3F610C1C}" type="presOf" srcId="{B51B600F-A9B8-487E-8F64-62E4935F9890}" destId="{9C7753FC-881D-4807-9196-A6AA45F75C92}" srcOrd="0" destOrd="0" presId="urn:microsoft.com/office/officeart/2005/8/layout/hierarchy1"/>
    <dgm:cxn modelId="{C9087E6F-5E24-467C-A377-3F70D0FC3149}" type="presOf" srcId="{BAFB2B4E-080B-4CC8-8B3B-39ECCE942D22}" destId="{8A9D7CB1-B6B2-42BF-B043-ADF1C5BEE41A}" srcOrd="0" destOrd="0" presId="urn:microsoft.com/office/officeart/2005/8/layout/hierarchy1"/>
    <dgm:cxn modelId="{D63E8147-ECEB-4E0E-A5E6-6B71DF2AE43E}" srcId="{BAFB2B4E-080B-4CC8-8B3B-39ECCE942D22}" destId="{B51B600F-A9B8-487E-8F64-62E4935F9890}" srcOrd="0" destOrd="0" parTransId="{D21CAD98-1A82-4EBE-A8AE-9FD51AB68D65}" sibTransId="{3418CA09-02BF-4551-92FE-E1F54A77DC8F}"/>
    <dgm:cxn modelId="{ACB75F3F-3993-46D6-9531-2C3001F437BE}" type="presParOf" srcId="{8A9D7CB1-B6B2-42BF-B043-ADF1C5BEE41A}" destId="{4DC3E8D1-C231-4A4D-917C-38B43682E58B}" srcOrd="0" destOrd="0" presId="urn:microsoft.com/office/officeart/2005/8/layout/hierarchy1"/>
    <dgm:cxn modelId="{157BF90F-3AA4-4B89-92FA-118419657FFC}" type="presParOf" srcId="{4DC3E8D1-C231-4A4D-917C-38B43682E58B}" destId="{296F9EAE-A02C-4A9A-930F-1CACA7AD5C6D}" srcOrd="0" destOrd="0" presId="urn:microsoft.com/office/officeart/2005/8/layout/hierarchy1"/>
    <dgm:cxn modelId="{D58D50C1-3E33-4FC6-A013-6B3AAA2A4E1A}" type="presParOf" srcId="{296F9EAE-A02C-4A9A-930F-1CACA7AD5C6D}" destId="{65F8D749-9F3F-4F42-8516-FD61BA029C40}" srcOrd="0" destOrd="0" presId="urn:microsoft.com/office/officeart/2005/8/layout/hierarchy1"/>
    <dgm:cxn modelId="{F4EFC3A3-E8CE-4857-B71C-74998A17FF44}" type="presParOf" srcId="{296F9EAE-A02C-4A9A-930F-1CACA7AD5C6D}" destId="{9C7753FC-881D-4807-9196-A6AA45F75C92}" srcOrd="1" destOrd="0" presId="urn:microsoft.com/office/officeart/2005/8/layout/hierarchy1"/>
    <dgm:cxn modelId="{E35FF738-4599-4576-BF0B-5BCBEF701405}" type="presParOf" srcId="{4DC3E8D1-C231-4A4D-917C-38B43682E58B}" destId="{1E3CA534-0259-4EC2-A248-3989B9EE358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AFB2B4E-080B-4CC8-8B3B-39ECCE942D2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1B600F-A9B8-487E-8F64-62E4935F9890}">
      <dgm:prSet phldrT="[Текст]" custT="1"/>
      <dgm:spPr/>
      <dgm:t>
        <a:bodyPr/>
        <a:lstStyle/>
        <a:p>
          <a:r>
            <a:rPr lang="ru-RU" sz="1200" dirty="0" smtClean="0"/>
            <a:t>На 01.01.</a:t>
          </a:r>
          <a:r>
            <a:rPr lang="ru-RU" sz="1200" dirty="0" smtClean="0">
              <a:solidFill>
                <a:srgbClr val="FF0000"/>
              </a:solidFill>
            </a:rPr>
            <a:t>2016г.</a:t>
          </a:r>
        </a:p>
        <a:p>
          <a:r>
            <a:rPr lang="ru-RU" sz="1200" dirty="0" smtClean="0"/>
            <a:t>0,0</a:t>
          </a:r>
          <a:endParaRPr lang="ru-RU" sz="1200" dirty="0"/>
        </a:p>
      </dgm:t>
    </dgm:pt>
    <dgm:pt modelId="{D21CAD98-1A82-4EBE-A8AE-9FD51AB68D65}" type="parTrans" cxnId="{D63E8147-ECEB-4E0E-A5E6-6B71DF2AE43E}">
      <dgm:prSet/>
      <dgm:spPr/>
      <dgm:t>
        <a:bodyPr/>
        <a:lstStyle/>
        <a:p>
          <a:endParaRPr lang="ru-RU"/>
        </a:p>
      </dgm:t>
    </dgm:pt>
    <dgm:pt modelId="{3418CA09-02BF-4551-92FE-E1F54A77DC8F}" type="sibTrans" cxnId="{D63E8147-ECEB-4E0E-A5E6-6B71DF2AE43E}">
      <dgm:prSet/>
      <dgm:spPr/>
      <dgm:t>
        <a:bodyPr/>
        <a:lstStyle/>
        <a:p>
          <a:endParaRPr lang="ru-RU"/>
        </a:p>
      </dgm:t>
    </dgm:pt>
    <dgm:pt modelId="{8A9D7CB1-B6B2-42BF-B043-ADF1C5BEE41A}" type="pres">
      <dgm:prSet presAssocID="{BAFB2B4E-080B-4CC8-8B3B-39ECCE942D2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DC3E8D1-C231-4A4D-917C-38B43682E58B}" type="pres">
      <dgm:prSet presAssocID="{B51B600F-A9B8-487E-8F64-62E4935F9890}" presName="hierRoot1" presStyleCnt="0"/>
      <dgm:spPr/>
    </dgm:pt>
    <dgm:pt modelId="{296F9EAE-A02C-4A9A-930F-1CACA7AD5C6D}" type="pres">
      <dgm:prSet presAssocID="{B51B600F-A9B8-487E-8F64-62E4935F9890}" presName="composite" presStyleCnt="0"/>
      <dgm:spPr/>
    </dgm:pt>
    <dgm:pt modelId="{65F8D749-9F3F-4F42-8516-FD61BA029C40}" type="pres">
      <dgm:prSet presAssocID="{B51B600F-A9B8-487E-8F64-62E4935F9890}" presName="background" presStyleLbl="node0" presStyleIdx="0" presStyleCnt="1"/>
      <dgm:spPr/>
    </dgm:pt>
    <dgm:pt modelId="{9C7753FC-881D-4807-9196-A6AA45F75C92}" type="pres">
      <dgm:prSet presAssocID="{B51B600F-A9B8-487E-8F64-62E4935F9890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3CA534-0259-4EC2-A248-3989B9EE3587}" type="pres">
      <dgm:prSet presAssocID="{B51B600F-A9B8-487E-8F64-62E4935F9890}" presName="hierChild2" presStyleCnt="0"/>
      <dgm:spPr/>
    </dgm:pt>
  </dgm:ptLst>
  <dgm:cxnLst>
    <dgm:cxn modelId="{CAF24662-586C-4EB5-A16A-3D9EC514F34D}" type="presOf" srcId="{B51B600F-A9B8-487E-8F64-62E4935F9890}" destId="{9C7753FC-881D-4807-9196-A6AA45F75C92}" srcOrd="0" destOrd="0" presId="urn:microsoft.com/office/officeart/2005/8/layout/hierarchy1"/>
    <dgm:cxn modelId="{D63E8147-ECEB-4E0E-A5E6-6B71DF2AE43E}" srcId="{BAFB2B4E-080B-4CC8-8B3B-39ECCE942D22}" destId="{B51B600F-A9B8-487E-8F64-62E4935F9890}" srcOrd="0" destOrd="0" parTransId="{D21CAD98-1A82-4EBE-A8AE-9FD51AB68D65}" sibTransId="{3418CA09-02BF-4551-92FE-E1F54A77DC8F}"/>
    <dgm:cxn modelId="{5F45A26F-6AA1-41FD-9370-8827DCDB8596}" type="presOf" srcId="{BAFB2B4E-080B-4CC8-8B3B-39ECCE942D22}" destId="{8A9D7CB1-B6B2-42BF-B043-ADF1C5BEE41A}" srcOrd="0" destOrd="0" presId="urn:microsoft.com/office/officeart/2005/8/layout/hierarchy1"/>
    <dgm:cxn modelId="{8B0AA3CE-6802-4E53-98C9-91180A649DAF}" type="presParOf" srcId="{8A9D7CB1-B6B2-42BF-B043-ADF1C5BEE41A}" destId="{4DC3E8D1-C231-4A4D-917C-38B43682E58B}" srcOrd="0" destOrd="0" presId="urn:microsoft.com/office/officeart/2005/8/layout/hierarchy1"/>
    <dgm:cxn modelId="{598DD384-0150-4FDA-9124-AF7BE3EF3B76}" type="presParOf" srcId="{4DC3E8D1-C231-4A4D-917C-38B43682E58B}" destId="{296F9EAE-A02C-4A9A-930F-1CACA7AD5C6D}" srcOrd="0" destOrd="0" presId="urn:microsoft.com/office/officeart/2005/8/layout/hierarchy1"/>
    <dgm:cxn modelId="{222D6085-F22B-4FBD-BEA9-87B0BF2485DE}" type="presParOf" srcId="{296F9EAE-A02C-4A9A-930F-1CACA7AD5C6D}" destId="{65F8D749-9F3F-4F42-8516-FD61BA029C40}" srcOrd="0" destOrd="0" presId="urn:microsoft.com/office/officeart/2005/8/layout/hierarchy1"/>
    <dgm:cxn modelId="{48ACED59-8114-4D0C-8899-B269DB0EC5A8}" type="presParOf" srcId="{296F9EAE-A02C-4A9A-930F-1CACA7AD5C6D}" destId="{9C7753FC-881D-4807-9196-A6AA45F75C92}" srcOrd="1" destOrd="0" presId="urn:microsoft.com/office/officeart/2005/8/layout/hierarchy1"/>
    <dgm:cxn modelId="{71C9F99D-0172-4521-B26A-0B97FE441113}" type="presParOf" srcId="{4DC3E8D1-C231-4A4D-917C-38B43682E58B}" destId="{1E3CA534-0259-4EC2-A248-3989B9EE358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B718FFB-9AAB-4973-AB59-676F1E465A73}">
      <dsp:nvSpPr>
        <dsp:cNvPr id="0" name=""/>
        <dsp:cNvSpPr/>
      </dsp:nvSpPr>
      <dsp:spPr>
        <a:xfrm>
          <a:off x="747999" y="909496"/>
          <a:ext cx="6954822" cy="2137475"/>
        </a:xfrm>
        <a:prstGeom prst="rect">
          <a:avLst/>
        </a:pr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8208B1-5692-4C62-B264-F67AA4F97974}">
      <dsp:nvSpPr>
        <dsp:cNvPr id="0" name=""/>
        <dsp:cNvSpPr/>
      </dsp:nvSpPr>
      <dsp:spPr>
        <a:xfrm>
          <a:off x="975049" y="1143215"/>
          <a:ext cx="3108492" cy="1747283"/>
        </a:xfrm>
        <a:prstGeom prst="rect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Если величина полученных доходов больше, чем величина произведенных расходов. 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75049" y="1143215"/>
        <a:ext cx="3108492" cy="1747283"/>
      </dsp:txXfrm>
    </dsp:sp>
    <dsp:sp modelId="{A20AED1F-E65D-43AE-BAB4-854853D2D84E}">
      <dsp:nvSpPr>
        <dsp:cNvPr id="0" name=""/>
        <dsp:cNvSpPr/>
      </dsp:nvSpPr>
      <dsp:spPr>
        <a:xfrm>
          <a:off x="4431436" y="1143203"/>
          <a:ext cx="3073819" cy="1765154"/>
        </a:xfrm>
        <a:prstGeom prst="rect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Если величина полученных доходов меньше, чем величина произведенных расходов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31436" y="1143203"/>
        <a:ext cx="3073819" cy="1765154"/>
      </dsp:txXfrm>
    </dsp:sp>
    <dsp:sp modelId="{C5BF13BB-180D-495F-AEF9-1D70498DEEFD}">
      <dsp:nvSpPr>
        <dsp:cNvPr id="0" name=""/>
        <dsp:cNvSpPr/>
      </dsp:nvSpPr>
      <dsp:spPr>
        <a:xfrm>
          <a:off x="1767139" y="121981"/>
          <a:ext cx="1512099" cy="647890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rgbClr val="00B050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3CE59E-52AA-4B9D-B94F-13CE27C2F36A}">
      <dsp:nvSpPr>
        <dsp:cNvPr id="0" name=""/>
        <dsp:cNvSpPr/>
      </dsp:nvSpPr>
      <dsp:spPr>
        <a:xfrm>
          <a:off x="5223525" y="137138"/>
          <a:ext cx="1528971" cy="632735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rgbClr val="FF0000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B08A01-097F-49A2-8338-E132ADF0277F}">
      <dsp:nvSpPr>
        <dsp:cNvPr id="0" name=""/>
        <dsp:cNvSpPr/>
      </dsp:nvSpPr>
      <dsp:spPr>
        <a:xfrm>
          <a:off x="4195937" y="875656"/>
          <a:ext cx="596" cy="2191035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5F8D749-9F3F-4F42-8516-FD61BA029C40}">
      <dsp:nvSpPr>
        <dsp:cNvPr id="0" name=""/>
        <dsp:cNvSpPr/>
      </dsp:nvSpPr>
      <dsp:spPr>
        <a:xfrm>
          <a:off x="72078" y="334"/>
          <a:ext cx="3110619" cy="19752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7753FC-881D-4807-9196-A6AA45F75C92}">
      <dsp:nvSpPr>
        <dsp:cNvPr id="0" name=""/>
        <dsp:cNvSpPr/>
      </dsp:nvSpPr>
      <dsp:spPr>
        <a:xfrm>
          <a:off x="417702" y="328678"/>
          <a:ext cx="3110619" cy="19752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На 01.01.</a:t>
          </a:r>
          <a:r>
            <a:rPr lang="ru-RU" sz="1200" kern="1200" dirty="0" smtClean="0">
              <a:solidFill>
                <a:srgbClr val="FF0000"/>
              </a:solidFill>
            </a:rPr>
            <a:t>2018г.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0,0</a:t>
          </a:r>
          <a:endParaRPr lang="ru-RU" sz="1200" kern="1200" dirty="0"/>
        </a:p>
      </dsp:txBody>
      <dsp:txXfrm>
        <a:off x="417702" y="328678"/>
        <a:ext cx="3110619" cy="1975243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5F8D749-9F3F-4F42-8516-FD61BA029C40}">
      <dsp:nvSpPr>
        <dsp:cNvPr id="0" name=""/>
        <dsp:cNvSpPr/>
      </dsp:nvSpPr>
      <dsp:spPr>
        <a:xfrm>
          <a:off x="72078" y="334"/>
          <a:ext cx="3110619" cy="19752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7753FC-881D-4807-9196-A6AA45F75C92}">
      <dsp:nvSpPr>
        <dsp:cNvPr id="0" name=""/>
        <dsp:cNvSpPr/>
      </dsp:nvSpPr>
      <dsp:spPr>
        <a:xfrm>
          <a:off x="417702" y="328678"/>
          <a:ext cx="3110619" cy="19752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На 01.01.</a:t>
          </a:r>
          <a:r>
            <a:rPr lang="ru-RU" sz="1200" kern="1200" dirty="0" smtClean="0">
              <a:solidFill>
                <a:srgbClr val="FF0000"/>
              </a:solidFill>
            </a:rPr>
            <a:t>2019г.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0,0</a:t>
          </a:r>
          <a:endParaRPr lang="ru-RU" sz="1200" kern="1200" dirty="0"/>
        </a:p>
      </dsp:txBody>
      <dsp:txXfrm>
        <a:off x="417702" y="328678"/>
        <a:ext cx="3110619" cy="197524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4B4CF3A-44C6-4553-9730-6BCCE2B60011}">
      <dsp:nvSpPr>
        <dsp:cNvPr id="0" name=""/>
        <dsp:cNvSpPr/>
      </dsp:nvSpPr>
      <dsp:spPr>
        <a:xfrm>
          <a:off x="4548550" y="1370145"/>
          <a:ext cx="3071854" cy="7780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7894"/>
              </a:lnTo>
              <a:lnTo>
                <a:pt x="3071854" y="497894"/>
              </a:lnTo>
              <a:lnTo>
                <a:pt x="3071854" y="778007"/>
              </a:lnTo>
            </a:path>
          </a:pathLst>
        </a:custGeom>
        <a:noFill/>
        <a:ln w="25400" cap="flat" cmpd="sng" algn="ctr">
          <a:solidFill>
            <a:schemeClr val="dk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</dsp:sp>
    <dsp:sp modelId="{8D99E618-B40E-4682-B879-37BFF18B6731}">
      <dsp:nvSpPr>
        <dsp:cNvPr id="0" name=""/>
        <dsp:cNvSpPr/>
      </dsp:nvSpPr>
      <dsp:spPr>
        <a:xfrm>
          <a:off x="4502830" y="1370145"/>
          <a:ext cx="91440" cy="70269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2584"/>
              </a:lnTo>
              <a:lnTo>
                <a:pt x="57404" y="422584"/>
              </a:lnTo>
              <a:lnTo>
                <a:pt x="57404" y="702697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61F338-E636-48E7-AC98-52DFE56B2C40}">
      <dsp:nvSpPr>
        <dsp:cNvPr id="0" name=""/>
        <dsp:cNvSpPr/>
      </dsp:nvSpPr>
      <dsp:spPr>
        <a:xfrm>
          <a:off x="1391302" y="1370145"/>
          <a:ext cx="3157248" cy="771925"/>
        </a:xfrm>
        <a:custGeom>
          <a:avLst/>
          <a:gdLst/>
          <a:ahLst/>
          <a:cxnLst/>
          <a:rect l="0" t="0" r="0" b="0"/>
          <a:pathLst>
            <a:path>
              <a:moveTo>
                <a:pt x="3157248" y="0"/>
              </a:moveTo>
              <a:lnTo>
                <a:pt x="3157248" y="491811"/>
              </a:lnTo>
              <a:lnTo>
                <a:pt x="0" y="491811"/>
              </a:lnTo>
              <a:lnTo>
                <a:pt x="0" y="77192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146A14-AC22-4AC5-AC1C-52EB921C586A}">
      <dsp:nvSpPr>
        <dsp:cNvPr id="0" name=""/>
        <dsp:cNvSpPr/>
      </dsp:nvSpPr>
      <dsp:spPr>
        <a:xfrm>
          <a:off x="3214678" y="36273"/>
          <a:ext cx="2667744" cy="1333872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tx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soft" dir="tl">
            <a:rot lat="0" lon="0" rev="0"/>
          </a:lightRig>
        </a:scene3d>
        <a:sp3d>
          <a:bevelT/>
        </a:sp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200" b="1" kern="1200" cap="none" spc="50" dirty="0" err="1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18" charset="0"/>
              <a:cs typeface="Arial Black" pitchFamily="18" charset="0"/>
            </a:rPr>
            <a:t>Доходы</a:t>
          </a:r>
          <a:r>
            <a:rPr lang="en-US" altLang="zh-CN" sz="3200" b="1" kern="1200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zh-CN" sz="3200" b="1" kern="1200" cap="none" spc="50" dirty="0" err="1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18" charset="0"/>
              <a:cs typeface="Arial Black" pitchFamily="18" charset="0"/>
            </a:rPr>
            <a:t>бюджета</a:t>
          </a:r>
          <a:r>
            <a:rPr lang="en-US" altLang="zh-CN" sz="3200" b="1" kern="1200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endParaRPr lang="ru-RU" sz="3200" b="1" kern="1200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sp:txBody>
      <dsp:txXfrm>
        <a:off x="3214678" y="36273"/>
        <a:ext cx="2667744" cy="1333872"/>
      </dsp:txXfrm>
    </dsp:sp>
    <dsp:sp modelId="{6F5A755B-F07B-4B46-A844-39C9A6DFBF34}">
      <dsp:nvSpPr>
        <dsp:cNvPr id="0" name=""/>
        <dsp:cNvSpPr/>
      </dsp:nvSpPr>
      <dsp:spPr>
        <a:xfrm>
          <a:off x="226538" y="2142070"/>
          <a:ext cx="2329527" cy="813621"/>
        </a:xfrm>
        <a:prstGeom prst="rect">
          <a:avLst/>
        </a:prstGeom>
        <a:gradFill flip="none" rotWithShape="0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0800000" scaled="1"/>
          <a:tileRect/>
        </a:gradFill>
        <a:ln w="9525" cap="flat" cmpd="sng" algn="ctr">
          <a:solidFill>
            <a:schemeClr val="tx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300" b="1" kern="1200" cap="all" spc="0" dirty="0" smtClean="0">
              <a:ln w="0"/>
              <a:solidFill>
                <a:schemeClr val="tx2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rPr>
            <a:t>НАЛОГОВЫЕ ДОХОДЫ</a:t>
          </a:r>
          <a:endParaRPr lang="ru-RU" sz="2300" b="1" kern="1200" cap="all" spc="0" dirty="0">
            <a:ln w="0"/>
            <a:solidFill>
              <a:schemeClr val="tx2"/>
            </a:solidFill>
            <a:effectLst>
              <a:reflection blurRad="12700" stA="50000" endPos="50000" dist="5000" dir="5400000" sy="-100000" rotWithShape="0"/>
            </a:effectLst>
          </a:endParaRPr>
        </a:p>
      </dsp:txBody>
      <dsp:txXfrm>
        <a:off x="226538" y="2142070"/>
        <a:ext cx="2329527" cy="813621"/>
      </dsp:txXfrm>
    </dsp:sp>
    <dsp:sp modelId="{18F27375-20BD-4216-A11E-47535BF01F54}">
      <dsp:nvSpPr>
        <dsp:cNvPr id="0" name=""/>
        <dsp:cNvSpPr/>
      </dsp:nvSpPr>
      <dsp:spPr>
        <a:xfrm>
          <a:off x="3191148" y="2072842"/>
          <a:ext cx="2738172" cy="813621"/>
        </a:xfrm>
        <a:prstGeom prst="rect">
          <a:avLst/>
        </a:prstGeom>
        <a:gradFill flip="none" rotWithShape="0">
          <a:gsLst>
            <a:gs pos="0">
              <a:srgbClr val="92D050">
                <a:tint val="66000"/>
                <a:satMod val="160000"/>
              </a:srgbClr>
            </a:gs>
            <a:gs pos="50000">
              <a:srgbClr val="92D050">
                <a:tint val="44500"/>
                <a:satMod val="160000"/>
              </a:srgbClr>
            </a:gs>
            <a:gs pos="100000">
              <a:srgbClr val="92D050">
                <a:tint val="23500"/>
                <a:satMod val="160000"/>
              </a:srgbClr>
            </a:gs>
          </a:gsLst>
          <a:lin ang="2700000" scaled="1"/>
          <a:tileRect/>
        </a:gradFill>
        <a:ln w="9525" cap="flat" cmpd="sng" algn="ctr">
          <a:solidFill>
            <a:schemeClr val="tx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300" b="1" kern="1200" cap="all" spc="0" dirty="0" smtClean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rPr>
            <a:t>НЕНАЛОГОВЫЕ ДОХОДЫ</a:t>
          </a:r>
        </a:p>
      </dsp:txBody>
      <dsp:txXfrm>
        <a:off x="3191148" y="2072842"/>
        <a:ext cx="2738172" cy="813621"/>
      </dsp:txXfrm>
    </dsp:sp>
    <dsp:sp modelId="{90D4AEFD-E344-48FA-B893-B7FE5E08AE3C}">
      <dsp:nvSpPr>
        <dsp:cNvPr id="0" name=""/>
        <dsp:cNvSpPr/>
      </dsp:nvSpPr>
      <dsp:spPr>
        <a:xfrm>
          <a:off x="6143648" y="2148152"/>
          <a:ext cx="2953512" cy="781208"/>
        </a:xfrm>
        <a:prstGeom prst="rect">
          <a:avLst/>
        </a:prstGeom>
        <a:gradFill flip="none" rotWithShape="1">
          <a:gsLst>
            <a:gs pos="0">
              <a:srgbClr val="FFFF00">
                <a:tint val="66000"/>
                <a:satMod val="160000"/>
              </a:srgbClr>
            </a:gs>
            <a:gs pos="50000">
              <a:srgbClr val="FFFF00">
                <a:tint val="44500"/>
                <a:satMod val="160000"/>
              </a:srgbClr>
            </a:gs>
            <a:gs pos="100000">
              <a:srgbClr val="FFFF00">
                <a:tint val="23500"/>
                <a:satMod val="160000"/>
              </a:srgbClr>
            </a:gs>
          </a:gsLst>
          <a:lin ang="5400000" scaled="1"/>
          <a:tileRect/>
        </a:gradFill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300" b="1" kern="1200" dirty="0" smtClean="0">
              <a:ln>
                <a:solidFill>
                  <a:schemeClr val="tx1"/>
                </a:solidFill>
              </a:ln>
              <a:solidFill>
                <a:srgbClr val="FFCC00"/>
              </a:solidFill>
              <a:latin typeface="Times New Roman" pitchFamily="18" charset="0"/>
              <a:cs typeface="Times New Roman" pitchFamily="18" charset="0"/>
            </a:rPr>
            <a:t>БЕЗВОЗМЕЗДНЫЕ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300" b="1" kern="1200" dirty="0" smtClean="0">
              <a:ln>
                <a:solidFill>
                  <a:schemeClr val="tx1"/>
                </a:solidFill>
              </a:ln>
              <a:solidFill>
                <a:srgbClr val="FFCC00"/>
              </a:solidFill>
              <a:latin typeface="Times New Roman" pitchFamily="18" charset="0"/>
              <a:cs typeface="Times New Roman" pitchFamily="18" charset="0"/>
            </a:rPr>
            <a:t>ПОСТУПЛЕНИЯ</a:t>
          </a:r>
          <a:endParaRPr lang="ru-RU" sz="2300" kern="1200" dirty="0">
            <a:ln>
              <a:solidFill>
                <a:schemeClr val="tx1"/>
              </a:solidFill>
            </a:ln>
            <a:solidFill>
              <a:srgbClr val="FFCC00"/>
            </a:solidFill>
          </a:endParaRPr>
        </a:p>
      </dsp:txBody>
      <dsp:txXfrm>
        <a:off x="6143648" y="2148152"/>
        <a:ext cx="2953512" cy="78120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BA43901-E748-4D13-8759-8E7EBE31BF5A}">
      <dsp:nvSpPr>
        <dsp:cNvPr id="0" name=""/>
        <dsp:cNvSpPr/>
      </dsp:nvSpPr>
      <dsp:spPr>
        <a:xfrm>
          <a:off x="179884" y="-84690"/>
          <a:ext cx="1368150" cy="13681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84" tIns="49784" rIns="49784" bIns="49784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 </a:t>
          </a:r>
          <a:endParaRPr lang="ru-RU" sz="700" kern="1200" dirty="0"/>
        </a:p>
      </dsp:txBody>
      <dsp:txXfrm>
        <a:off x="624875" y="-16282"/>
        <a:ext cx="478168" cy="205222"/>
      </dsp:txXfrm>
    </dsp:sp>
    <dsp:sp modelId="{52CDB0AE-EE24-43BE-88E2-6AA0D4D7B235}">
      <dsp:nvSpPr>
        <dsp:cNvPr id="0" name=""/>
        <dsp:cNvSpPr/>
      </dsp:nvSpPr>
      <dsp:spPr>
        <a:xfrm>
          <a:off x="418228" y="343932"/>
          <a:ext cx="597495" cy="8118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577759" y="394670"/>
        <a:ext cx="278432" cy="152214"/>
      </dsp:txXfrm>
    </dsp:sp>
    <dsp:sp modelId="{8A113844-267F-4B6A-995C-97C382C5619E}">
      <dsp:nvSpPr>
        <dsp:cNvPr id="0" name=""/>
        <dsp:cNvSpPr/>
      </dsp:nvSpPr>
      <dsp:spPr>
        <a:xfrm>
          <a:off x="346791" y="242184"/>
          <a:ext cx="1030436" cy="10304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73,6%</a:t>
          </a:r>
          <a:endParaRPr lang="ru-RU" sz="1800" kern="1200" dirty="0"/>
        </a:p>
      </dsp:txBody>
      <dsp:txXfrm>
        <a:off x="497695" y="499795"/>
        <a:ext cx="728628" cy="51522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BA43901-E748-4D13-8759-8E7EBE31BF5A}">
      <dsp:nvSpPr>
        <dsp:cNvPr id="0" name=""/>
        <dsp:cNvSpPr/>
      </dsp:nvSpPr>
      <dsp:spPr>
        <a:xfrm>
          <a:off x="0" y="0"/>
          <a:ext cx="1368150" cy="13681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 </a:t>
          </a:r>
          <a:endParaRPr lang="ru-RU" sz="800" kern="1200" dirty="0"/>
        </a:p>
      </dsp:txBody>
      <dsp:txXfrm>
        <a:off x="324935" y="102611"/>
        <a:ext cx="718279" cy="232585"/>
      </dsp:txXfrm>
    </dsp:sp>
    <dsp:sp modelId="{52CDB0AE-EE24-43BE-88E2-6AA0D4D7B235}">
      <dsp:nvSpPr>
        <dsp:cNvPr id="0" name=""/>
        <dsp:cNvSpPr/>
      </dsp:nvSpPr>
      <dsp:spPr>
        <a:xfrm>
          <a:off x="279031" y="342037"/>
          <a:ext cx="1026113" cy="10261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67,7%</a:t>
          </a:r>
          <a:endParaRPr lang="ru-RU" sz="1800" kern="1200" dirty="0"/>
        </a:p>
      </dsp:txBody>
      <dsp:txXfrm>
        <a:off x="429302" y="598566"/>
        <a:ext cx="725571" cy="513056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BA43901-E748-4D13-8759-8E7EBE31BF5A}">
      <dsp:nvSpPr>
        <dsp:cNvPr id="0" name=""/>
        <dsp:cNvSpPr/>
      </dsp:nvSpPr>
      <dsp:spPr>
        <a:xfrm>
          <a:off x="90998" y="0"/>
          <a:ext cx="1368150" cy="13681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 </a:t>
          </a:r>
          <a:endParaRPr lang="ru-RU" sz="800" kern="1200" dirty="0"/>
        </a:p>
      </dsp:txBody>
      <dsp:txXfrm>
        <a:off x="415934" y="102611"/>
        <a:ext cx="718279" cy="232585"/>
      </dsp:txXfrm>
    </dsp:sp>
    <dsp:sp modelId="{52CDB0AE-EE24-43BE-88E2-6AA0D4D7B235}">
      <dsp:nvSpPr>
        <dsp:cNvPr id="0" name=""/>
        <dsp:cNvSpPr/>
      </dsp:nvSpPr>
      <dsp:spPr>
        <a:xfrm>
          <a:off x="323420" y="342037"/>
          <a:ext cx="1026113" cy="10261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72,6 %</a:t>
          </a:r>
          <a:endParaRPr lang="ru-RU" sz="1800" kern="1200" dirty="0"/>
        </a:p>
      </dsp:txBody>
      <dsp:txXfrm>
        <a:off x="473691" y="598566"/>
        <a:ext cx="725571" cy="513056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D21345D-59B2-411E-B969-9159A6831498}">
      <dsp:nvSpPr>
        <dsp:cNvPr id="0" name=""/>
        <dsp:cNvSpPr/>
      </dsp:nvSpPr>
      <dsp:spPr>
        <a:xfrm>
          <a:off x="3455639" y="2071888"/>
          <a:ext cx="2230766" cy="17141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Национальная экономика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39 254,6 тыс.руб.</a:t>
          </a:r>
          <a:endParaRPr lang="ru-RU" sz="1900" kern="1200" dirty="0"/>
        </a:p>
      </dsp:txBody>
      <dsp:txXfrm>
        <a:off x="3455639" y="2071888"/>
        <a:ext cx="2230766" cy="1714138"/>
      </dsp:txXfrm>
    </dsp:sp>
    <dsp:sp modelId="{1E1A4AD6-E59A-416D-8CD3-B424B81222D7}">
      <dsp:nvSpPr>
        <dsp:cNvPr id="0" name=""/>
        <dsp:cNvSpPr/>
      </dsp:nvSpPr>
      <dsp:spPr>
        <a:xfrm rot="16200000">
          <a:off x="4375488" y="1462788"/>
          <a:ext cx="391067" cy="5024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16200000">
        <a:off x="4375488" y="1462788"/>
        <a:ext cx="391067" cy="502473"/>
      </dsp:txXfrm>
    </dsp:sp>
    <dsp:sp modelId="{A0D0BE20-2D49-4743-8F94-3E4C81EAC921}">
      <dsp:nvSpPr>
        <dsp:cNvPr id="0" name=""/>
        <dsp:cNvSpPr/>
      </dsp:nvSpPr>
      <dsp:spPr>
        <a:xfrm>
          <a:off x="3515446" y="3949"/>
          <a:ext cx="2111151" cy="13300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Обустройство, содержание и реконструкция скотомогильников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3 260,1 тыс.руб.</a:t>
          </a:r>
          <a:endParaRPr lang="ru-RU" sz="1200" kern="1200" dirty="0"/>
        </a:p>
      </dsp:txBody>
      <dsp:txXfrm>
        <a:off x="3515446" y="3949"/>
        <a:ext cx="2111151" cy="1330076"/>
      </dsp:txXfrm>
    </dsp:sp>
    <dsp:sp modelId="{E359D74D-9052-4CC7-8672-20B6CA4E5699}">
      <dsp:nvSpPr>
        <dsp:cNvPr id="0" name=""/>
        <dsp:cNvSpPr/>
      </dsp:nvSpPr>
      <dsp:spPr>
        <a:xfrm rot="19523538">
          <a:off x="5528056" y="1844021"/>
          <a:ext cx="502268" cy="5024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19523538">
        <a:off x="5528056" y="1844021"/>
        <a:ext cx="502268" cy="502473"/>
      </dsp:txXfrm>
    </dsp:sp>
    <dsp:sp modelId="{4D5C7443-E9B8-4647-8219-DA2C436C00A1}">
      <dsp:nvSpPr>
        <dsp:cNvPr id="0" name=""/>
        <dsp:cNvSpPr/>
      </dsp:nvSpPr>
      <dsp:spPr>
        <a:xfrm>
          <a:off x="5849806" y="665874"/>
          <a:ext cx="2074095" cy="13300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Содержание МБУ «ИКЦ»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3 600,0 тыс.руб.</a:t>
          </a:r>
          <a:endParaRPr lang="ru-RU" sz="1200" kern="1200" dirty="0"/>
        </a:p>
      </dsp:txBody>
      <dsp:txXfrm>
        <a:off x="5849806" y="665874"/>
        <a:ext cx="2074095" cy="1330076"/>
      </dsp:txXfrm>
    </dsp:sp>
    <dsp:sp modelId="{7A5B46F6-317A-4F83-B262-1F28DB79097A}">
      <dsp:nvSpPr>
        <dsp:cNvPr id="0" name=""/>
        <dsp:cNvSpPr/>
      </dsp:nvSpPr>
      <dsp:spPr>
        <a:xfrm>
          <a:off x="5903747" y="2677721"/>
          <a:ext cx="523596" cy="5024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5903747" y="2677721"/>
        <a:ext cx="523596" cy="502473"/>
      </dsp:txXfrm>
    </dsp:sp>
    <dsp:sp modelId="{777F0498-3C22-454C-B228-FFECEAA3F25E}">
      <dsp:nvSpPr>
        <dsp:cNvPr id="0" name=""/>
        <dsp:cNvSpPr/>
      </dsp:nvSpPr>
      <dsp:spPr>
        <a:xfrm>
          <a:off x="6674323" y="2263919"/>
          <a:ext cx="2181565" cy="13300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Мероприятия в области сельского хозяйства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400,0 тыс.руб.</a:t>
          </a:r>
          <a:endParaRPr lang="ru-RU" sz="1200" kern="1200" dirty="0"/>
        </a:p>
      </dsp:txBody>
      <dsp:txXfrm>
        <a:off x="6674323" y="2263919"/>
        <a:ext cx="2181565" cy="1330076"/>
      </dsp:txXfrm>
    </dsp:sp>
    <dsp:sp modelId="{A2FAD2FF-E681-40B8-A778-76CC46D4103F}">
      <dsp:nvSpPr>
        <dsp:cNvPr id="0" name=""/>
        <dsp:cNvSpPr/>
      </dsp:nvSpPr>
      <dsp:spPr>
        <a:xfrm rot="2076462">
          <a:off x="5524630" y="3504387"/>
          <a:ext cx="488736" cy="5024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2076462">
        <a:off x="5524630" y="3504387"/>
        <a:ext cx="488736" cy="502473"/>
      </dsp:txXfrm>
    </dsp:sp>
    <dsp:sp modelId="{E615F533-B546-459E-85E6-B52F29F486F6}">
      <dsp:nvSpPr>
        <dsp:cNvPr id="0" name=""/>
        <dsp:cNvSpPr/>
      </dsp:nvSpPr>
      <dsp:spPr>
        <a:xfrm>
          <a:off x="5779499" y="3861964"/>
          <a:ext cx="2214711" cy="13300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Развитие малого </a:t>
          </a:r>
          <a:r>
            <a:rPr lang="ru-RU" sz="1150" kern="1200" dirty="0" smtClean="0"/>
            <a:t>предпринимательствам</a:t>
          </a:r>
          <a:r>
            <a:rPr lang="ru-RU" sz="1200" kern="1200" dirty="0" smtClean="0"/>
            <a:t>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500,0 тыс.руб</a:t>
          </a:r>
          <a:r>
            <a:rPr lang="ru-RU" sz="1100" kern="1200" dirty="0" smtClean="0"/>
            <a:t>.</a:t>
          </a:r>
          <a:endParaRPr lang="ru-RU" sz="1100" kern="1200" dirty="0"/>
        </a:p>
      </dsp:txBody>
      <dsp:txXfrm>
        <a:off x="5779499" y="3861964"/>
        <a:ext cx="2214711" cy="1330076"/>
      </dsp:txXfrm>
    </dsp:sp>
    <dsp:sp modelId="{3223C109-D98A-4A72-93BA-D594A5845889}">
      <dsp:nvSpPr>
        <dsp:cNvPr id="0" name=""/>
        <dsp:cNvSpPr/>
      </dsp:nvSpPr>
      <dsp:spPr>
        <a:xfrm rot="5400000">
          <a:off x="4375488" y="3892653"/>
          <a:ext cx="391067" cy="5024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5400000">
        <a:off x="4375488" y="3892653"/>
        <a:ext cx="391067" cy="502473"/>
      </dsp:txXfrm>
    </dsp:sp>
    <dsp:sp modelId="{74EB83FB-56CE-4576-A07E-62AF9370C9B9}">
      <dsp:nvSpPr>
        <dsp:cNvPr id="0" name=""/>
        <dsp:cNvSpPr/>
      </dsp:nvSpPr>
      <dsp:spPr>
        <a:xfrm>
          <a:off x="3445145" y="4523889"/>
          <a:ext cx="2251753" cy="13300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Развитие туризма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100,0 тыс.руб.</a:t>
          </a:r>
          <a:endParaRPr lang="ru-RU" sz="1200" kern="1200" dirty="0"/>
        </a:p>
      </dsp:txBody>
      <dsp:txXfrm>
        <a:off x="3445145" y="4523889"/>
        <a:ext cx="2251753" cy="1330076"/>
      </dsp:txXfrm>
    </dsp:sp>
    <dsp:sp modelId="{7478ED79-E1E9-493B-92D5-E3D245553F06}">
      <dsp:nvSpPr>
        <dsp:cNvPr id="0" name=""/>
        <dsp:cNvSpPr/>
      </dsp:nvSpPr>
      <dsp:spPr>
        <a:xfrm rot="8723538">
          <a:off x="3128230" y="3504572"/>
          <a:ext cx="489093" cy="5024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8723538">
        <a:off x="3128230" y="3504572"/>
        <a:ext cx="489093" cy="502473"/>
      </dsp:txXfrm>
    </dsp:sp>
    <dsp:sp modelId="{AABD7897-0381-4923-9F10-0A6D1DA16951}">
      <dsp:nvSpPr>
        <dsp:cNvPr id="0" name=""/>
        <dsp:cNvSpPr/>
      </dsp:nvSpPr>
      <dsp:spPr>
        <a:xfrm>
          <a:off x="1149789" y="3861964"/>
          <a:ext cx="2210800" cy="13300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Дорожное хозяйство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19 303,0 тыс.руб.</a:t>
          </a:r>
          <a:endParaRPr lang="ru-RU" sz="1200" kern="1200" dirty="0"/>
        </a:p>
      </dsp:txBody>
      <dsp:txXfrm>
        <a:off x="1149789" y="3861964"/>
        <a:ext cx="2210800" cy="1330076"/>
      </dsp:txXfrm>
    </dsp:sp>
    <dsp:sp modelId="{EB7845A9-1D73-47EE-A9B1-DD7BC36BE455}">
      <dsp:nvSpPr>
        <dsp:cNvPr id="0" name=""/>
        <dsp:cNvSpPr/>
      </dsp:nvSpPr>
      <dsp:spPr>
        <a:xfrm rot="10800000">
          <a:off x="2713234" y="2677721"/>
          <a:ext cx="524632" cy="5024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10800000">
        <a:off x="2713234" y="2677721"/>
        <a:ext cx="524632" cy="502473"/>
      </dsp:txXfrm>
    </dsp:sp>
    <dsp:sp modelId="{885EEE2F-983D-4A67-9A8B-984E798D2552}">
      <dsp:nvSpPr>
        <dsp:cNvPr id="0" name=""/>
        <dsp:cNvSpPr/>
      </dsp:nvSpPr>
      <dsp:spPr>
        <a:xfrm>
          <a:off x="288110" y="2263919"/>
          <a:ext cx="2177655" cy="13300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Мероприятия по отлову безнадзорных животных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140,9 тыс.руб.</a:t>
          </a:r>
          <a:endParaRPr lang="ru-RU" sz="1200" kern="1200" dirty="0"/>
        </a:p>
      </dsp:txBody>
      <dsp:txXfrm>
        <a:off x="288110" y="2263919"/>
        <a:ext cx="2177655" cy="1330076"/>
      </dsp:txXfrm>
    </dsp:sp>
    <dsp:sp modelId="{5809AC33-DF0E-4903-A129-80C86CE432FF}">
      <dsp:nvSpPr>
        <dsp:cNvPr id="0" name=""/>
        <dsp:cNvSpPr/>
      </dsp:nvSpPr>
      <dsp:spPr>
        <a:xfrm rot="12876476">
          <a:off x="3128232" y="1850864"/>
          <a:ext cx="489094" cy="5024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12876476">
        <a:off x="3128232" y="1850864"/>
        <a:ext cx="489094" cy="502473"/>
      </dsp:txXfrm>
    </dsp:sp>
    <dsp:sp modelId="{6898A021-A0D5-4411-BCAE-6C1DE6565A62}">
      <dsp:nvSpPr>
        <dsp:cNvPr id="0" name=""/>
        <dsp:cNvSpPr/>
      </dsp:nvSpPr>
      <dsp:spPr>
        <a:xfrm>
          <a:off x="1149796" y="665865"/>
          <a:ext cx="2210800" cy="13300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Содержание МБУ «</a:t>
          </a:r>
          <a:r>
            <a:rPr lang="ru-RU" sz="1200" kern="1200" dirty="0" err="1" smtClean="0"/>
            <a:t>Нуримановский</a:t>
          </a:r>
          <a:r>
            <a:rPr lang="ru-RU" sz="1200" kern="1200" dirty="0" smtClean="0"/>
            <a:t> ЦКО»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11 950,6 тыс.руб.</a:t>
          </a:r>
          <a:endParaRPr lang="ru-RU" sz="1200" kern="1200" dirty="0"/>
        </a:p>
      </dsp:txBody>
      <dsp:txXfrm>
        <a:off x="1149796" y="665865"/>
        <a:ext cx="2210800" cy="1330076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3B19FD4-6262-4D14-8739-F4CD4412740E}">
      <dsp:nvSpPr>
        <dsp:cNvPr id="0" name=""/>
        <dsp:cNvSpPr/>
      </dsp:nvSpPr>
      <dsp:spPr>
        <a:xfrm>
          <a:off x="3073807" y="2071702"/>
          <a:ext cx="2974763" cy="150019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ЖКХ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41 546,8 тыс.руб.</a:t>
          </a:r>
          <a:endParaRPr lang="ru-RU" sz="2100" kern="1200" dirty="0"/>
        </a:p>
      </dsp:txBody>
      <dsp:txXfrm>
        <a:off x="3073807" y="2071702"/>
        <a:ext cx="2974763" cy="1500197"/>
      </dsp:txXfrm>
    </dsp:sp>
    <dsp:sp modelId="{D5088173-93E2-4DF2-91BA-81AA2B08DA1F}">
      <dsp:nvSpPr>
        <dsp:cNvPr id="0" name=""/>
        <dsp:cNvSpPr/>
      </dsp:nvSpPr>
      <dsp:spPr>
        <a:xfrm rot="16200000">
          <a:off x="4443170" y="1634522"/>
          <a:ext cx="236036" cy="44236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16200000">
        <a:off x="4443170" y="1634522"/>
        <a:ext cx="236036" cy="442367"/>
      </dsp:txXfrm>
    </dsp:sp>
    <dsp:sp modelId="{A2010FF4-C3C2-438B-9B9E-EF619A1DA550}">
      <dsp:nvSpPr>
        <dsp:cNvPr id="0" name=""/>
        <dsp:cNvSpPr/>
      </dsp:nvSpPr>
      <dsp:spPr>
        <a:xfrm>
          <a:off x="3149525" y="0"/>
          <a:ext cx="2823327" cy="162634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Переселение граждан из аварийного жилья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34 821,4 тыс.руб.</a:t>
          </a:r>
          <a:endParaRPr lang="ru-RU" sz="1400" kern="1200" dirty="0"/>
        </a:p>
      </dsp:txBody>
      <dsp:txXfrm>
        <a:off x="3149525" y="0"/>
        <a:ext cx="2823327" cy="1626349"/>
      </dsp:txXfrm>
    </dsp:sp>
    <dsp:sp modelId="{0D13664A-A86F-4D7A-8DC2-ED3C6FAAF18C}">
      <dsp:nvSpPr>
        <dsp:cNvPr id="0" name=""/>
        <dsp:cNvSpPr/>
      </dsp:nvSpPr>
      <dsp:spPr>
        <a:xfrm>
          <a:off x="6148068" y="2600617"/>
          <a:ext cx="239700" cy="44236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6148068" y="2600617"/>
        <a:ext cx="239700" cy="442367"/>
      </dsp:txXfrm>
    </dsp:sp>
    <dsp:sp modelId="{4EB1B702-3F39-49F2-BBCC-859C4C59E21D}">
      <dsp:nvSpPr>
        <dsp:cNvPr id="0" name=""/>
        <dsp:cNvSpPr/>
      </dsp:nvSpPr>
      <dsp:spPr>
        <a:xfrm>
          <a:off x="6500835" y="2008626"/>
          <a:ext cx="2616536" cy="162634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Оплата взносов на капремонт многоквартирных домов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25,4тыс.руб.</a:t>
          </a:r>
          <a:endParaRPr lang="ru-RU" sz="1400" kern="1200" dirty="0"/>
        </a:p>
      </dsp:txBody>
      <dsp:txXfrm>
        <a:off x="6500835" y="2008626"/>
        <a:ext cx="2616536" cy="1626349"/>
      </dsp:txXfrm>
    </dsp:sp>
    <dsp:sp modelId="{87DB54F2-15BF-41B5-BF3C-59F2F9BA4123}">
      <dsp:nvSpPr>
        <dsp:cNvPr id="0" name=""/>
        <dsp:cNvSpPr/>
      </dsp:nvSpPr>
      <dsp:spPr>
        <a:xfrm rot="5400000">
          <a:off x="4443170" y="3566711"/>
          <a:ext cx="236036" cy="44236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5400000">
        <a:off x="4443170" y="3566711"/>
        <a:ext cx="236036" cy="442367"/>
      </dsp:txXfrm>
    </dsp:sp>
    <dsp:sp modelId="{BB56E975-A4B8-4D55-B713-9AEA653804DD}">
      <dsp:nvSpPr>
        <dsp:cNvPr id="0" name=""/>
        <dsp:cNvSpPr/>
      </dsp:nvSpPr>
      <dsp:spPr>
        <a:xfrm>
          <a:off x="3073802" y="4017252"/>
          <a:ext cx="2974772" cy="1626349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Капремонт объектов коммунального хозяйства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500 тыс.руб.</a:t>
          </a:r>
          <a:endParaRPr lang="ru-RU" sz="1400" kern="1200" dirty="0"/>
        </a:p>
      </dsp:txBody>
      <dsp:txXfrm>
        <a:off x="3073802" y="4017252"/>
        <a:ext cx="2974772" cy="1626349"/>
      </dsp:txXfrm>
    </dsp:sp>
    <dsp:sp modelId="{F79CBBD4-D463-461C-B886-11E66790D856}">
      <dsp:nvSpPr>
        <dsp:cNvPr id="0" name=""/>
        <dsp:cNvSpPr/>
      </dsp:nvSpPr>
      <dsp:spPr>
        <a:xfrm rot="10800000">
          <a:off x="2750837" y="2600617"/>
          <a:ext cx="228232" cy="44236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10800000">
        <a:off x="2750837" y="2600617"/>
        <a:ext cx="228232" cy="442367"/>
      </dsp:txXfrm>
    </dsp:sp>
    <dsp:sp modelId="{38DCCA7C-7A2D-4EC5-956B-4089DC251BCA}">
      <dsp:nvSpPr>
        <dsp:cNvPr id="0" name=""/>
        <dsp:cNvSpPr/>
      </dsp:nvSpPr>
      <dsp:spPr>
        <a:xfrm>
          <a:off x="69888" y="2008626"/>
          <a:ext cx="2573292" cy="1626349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Благоустройство населенных пунктов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6 200 тыс.руб.</a:t>
          </a:r>
          <a:endParaRPr lang="ru-RU" sz="1400" kern="1200" dirty="0"/>
        </a:p>
      </dsp:txBody>
      <dsp:txXfrm>
        <a:off x="69888" y="2008626"/>
        <a:ext cx="2573292" cy="1626349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5F8D749-9F3F-4F42-8516-FD61BA029C40}">
      <dsp:nvSpPr>
        <dsp:cNvPr id="0" name=""/>
        <dsp:cNvSpPr/>
      </dsp:nvSpPr>
      <dsp:spPr>
        <a:xfrm>
          <a:off x="0" y="270"/>
          <a:ext cx="2916324" cy="18518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7753FC-881D-4807-9196-A6AA45F75C92}">
      <dsp:nvSpPr>
        <dsp:cNvPr id="0" name=""/>
        <dsp:cNvSpPr/>
      </dsp:nvSpPr>
      <dsp:spPr>
        <a:xfrm>
          <a:off x="324035" y="308104"/>
          <a:ext cx="2916324" cy="18518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На 01.01.</a:t>
          </a:r>
          <a:r>
            <a:rPr lang="ru-RU" sz="1200" kern="1200" dirty="0" smtClean="0">
              <a:solidFill>
                <a:srgbClr val="FF0000"/>
              </a:solidFill>
            </a:rPr>
            <a:t>2017г.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0,0</a:t>
          </a:r>
          <a:endParaRPr lang="ru-RU" sz="1200" kern="1200" dirty="0"/>
        </a:p>
      </dsp:txBody>
      <dsp:txXfrm>
        <a:off x="324035" y="308104"/>
        <a:ext cx="2916324" cy="1851865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5F8D749-9F3F-4F42-8516-FD61BA029C40}">
      <dsp:nvSpPr>
        <dsp:cNvPr id="0" name=""/>
        <dsp:cNvSpPr/>
      </dsp:nvSpPr>
      <dsp:spPr>
        <a:xfrm>
          <a:off x="72078" y="334"/>
          <a:ext cx="3110619" cy="19752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7753FC-881D-4807-9196-A6AA45F75C92}">
      <dsp:nvSpPr>
        <dsp:cNvPr id="0" name=""/>
        <dsp:cNvSpPr/>
      </dsp:nvSpPr>
      <dsp:spPr>
        <a:xfrm>
          <a:off x="417702" y="328678"/>
          <a:ext cx="3110619" cy="19752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На 01.01.</a:t>
          </a:r>
          <a:r>
            <a:rPr lang="ru-RU" sz="1200" kern="1200" dirty="0" smtClean="0">
              <a:solidFill>
                <a:srgbClr val="FF0000"/>
              </a:solidFill>
            </a:rPr>
            <a:t>2016г.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0,0</a:t>
          </a:r>
          <a:endParaRPr lang="ru-RU" sz="1200" kern="1200" dirty="0"/>
        </a:p>
      </dsp:txBody>
      <dsp:txXfrm>
        <a:off x="417702" y="328678"/>
        <a:ext cx="3110619" cy="19752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image" Target="../media/image4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0.12876</cdr:x>
      <cdr:y>0.92704</cdr:y>
    </cdr:from>
    <cdr:to>
      <cdr:x>0.18884</cdr:x>
      <cdr:y>0.98026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71570" y="5143536"/>
          <a:ext cx="500066" cy="2952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%</a:t>
          </a:r>
          <a:endParaRPr lang="ru-RU" sz="14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21A318F-091E-4D3D-9886-B749EA493769}" type="datetimeFigureOut">
              <a:rPr lang="ru-RU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6"/>
            <a:ext cx="5438775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4DB753A-9603-4D06-BEEC-8734AE56D7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41440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/>
              <a:pPr>
                <a:defRPr/>
              </a:pPr>
              <a:t>37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/>
              <a:pPr>
                <a:defRPr/>
              </a:pPr>
              <a:t>41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/>
              <a:pPr>
                <a:defRPr/>
              </a:pPr>
              <a:t>42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/>
              <a:pPr>
                <a:defRPr/>
              </a:pPr>
              <a:t>43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/>
              <a:pPr>
                <a:defRPr/>
              </a:pPr>
              <a:t>44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/>
              <a:pPr>
                <a:defRPr/>
              </a:pPr>
              <a:t>45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/>
              <a:pPr>
                <a:defRPr/>
              </a:pPr>
              <a:t>46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1443" name="Номер слайда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467A6AE-E4FD-41A7-B269-43ABECEE3093}" type="slidenum">
              <a:rPr lang="ru-RU" sz="1200">
                <a:latin typeface="Calibri" pitchFamily="34" charset="0"/>
              </a:rPr>
              <a:pPr algn="r"/>
              <a:t>49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6E4633-2ADC-477C-B270-E1D56BA7304A}" type="slidenum">
              <a:rPr lang="ru-RU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50</a:t>
            </a:fld>
            <a:endParaRPr lang="ru-RU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57E8C6-3740-4665-BA47-3867E9B3681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/>
              <a:pPr>
                <a:defRPr/>
              </a:pPr>
              <a:t>52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/>
              <a:pPr>
                <a:defRPr/>
              </a:pPr>
              <a:t>53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AACC25-C460-4B58-BFCA-8D0C42D2B63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r>
              <a:rPr lang="ru-RU" dirty="0" smtClean="0"/>
              <a:t>79,9 и 78,2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849688" y="9428163"/>
            <a:ext cx="2946400" cy="496887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B729594-4735-4CB7-BA34-A766CA41C7F9}" type="slidenum">
              <a:rPr lang="ru-RU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35</a:t>
            </a:fld>
            <a:endParaRPr lang="ru-RU" sz="1200" dirty="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6468D6-9E6A-4BED-8CD5-9F6D944CC3A8}" type="datetime1">
              <a:rPr lang="ru-RU" smtClean="0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4F0B3F-5299-46E9-BBE4-3098AE2E77D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FFC300-9359-49F7-8AF7-FF5AD2795A9F}" type="datetime1">
              <a:rPr lang="ru-RU" smtClean="0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ABBF5A-0429-40D8-8039-840E63B83C7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4A1F9B-65D8-4582-97B2-5A427483CAC2}" type="datetime1">
              <a:rPr lang="ru-RU" smtClean="0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A0F837-2033-4336-94F0-17B41849814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7AE0A6-77A2-4B0C-87B9-BC38B5EB0891}" type="datetime1">
              <a:rPr lang="ru-RU" smtClean="0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BB592B-63AA-4DF0-BFD4-84C61079213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96FF84-B650-47BD-B138-1806A6129D72}" type="datetime1">
              <a:rPr lang="ru-RU" smtClean="0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98F83A-1382-4B3A-BD4E-4A043B2BDF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FC8363-EA7C-46AA-9090-ABD94EFCE643}" type="datetime1">
              <a:rPr lang="ru-RU" smtClean="0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E3D7E2-2149-47D1-AC66-8FB8B849331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804823-4432-4608-8178-A3F257F47F19}" type="datetime1">
              <a:rPr lang="ru-RU" smtClean="0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9F9059-5C9D-4583-8638-8DDB0C6631F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417306-2761-46D0-ADCB-E57661074EB1}" type="datetime1">
              <a:rPr lang="ru-RU" smtClean="0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E68860-BEA7-4FEA-8B23-04A38D55261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65096C-A1E3-4CC0-B15C-0B5812B836BB}" type="datetime1">
              <a:rPr lang="ru-RU" smtClean="0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9C9FA8-0A6A-458F-BFC6-4A98AC1344A5}" type="datetime1">
              <a:rPr lang="ru-RU" smtClean="0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C78E81-4E63-427D-BD1D-5FD55A894C5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891974-2A7F-4826-856C-EF0FACC73D06}" type="datetime1">
              <a:rPr lang="ru-RU" smtClean="0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C7EE6E-4DC2-4BE7-82ED-AC0AFE67736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C114E85-1F59-4756-AAF0-DD99F1B5E48D}" type="datetime1">
              <a:rPr lang="ru-RU" smtClean="0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5AE6300-EB83-410A-98F0-27F9940C1E7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ransition spd="med">
    <p:cover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9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.xml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package" Target="../embeddings/______Microsoft_Office_PowerPoint8.sldx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_____Microsoft_Office_Excel_97-20034.xls"/><Relationship Id="rId5" Type="http://schemas.openxmlformats.org/officeDocument/2006/relationships/oleObject" Target="../embeddings/_____Microsoft_Office_Excel_97-20033.xls"/><Relationship Id="rId4" Type="http://schemas.openxmlformats.org/officeDocument/2006/relationships/oleObject" Target="../embeddings/_____Microsoft_Office_Excel_97-20032.xls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5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7.jpeg"/><Relationship Id="rId4" Type="http://schemas.openxmlformats.org/officeDocument/2006/relationships/oleObject" Target="../embeddings/_____Microsoft_Office_Excel_97-20036.xls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57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diagramData" Target="../diagrams/data5.xml"/><Relationship Id="rId18" Type="http://schemas.openxmlformats.org/officeDocument/2006/relationships/image" Target="../media/image7.jpeg"/><Relationship Id="rId3" Type="http://schemas.openxmlformats.org/officeDocument/2006/relationships/diagramData" Target="../diagrams/data3.xml"/><Relationship Id="rId21" Type="http://schemas.openxmlformats.org/officeDocument/2006/relationships/image" Target="../media/image60.jpeg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1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6" Type="http://schemas.openxmlformats.org/officeDocument/2006/relationships/diagramColors" Target="../diagrams/colors5.xml"/><Relationship Id="rId20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4.xml"/><Relationship Id="rId19" Type="http://schemas.openxmlformats.org/officeDocument/2006/relationships/image" Target="../media/image58.jpeg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Relationship Id="rId14" Type="http://schemas.openxmlformats.org/officeDocument/2006/relationships/diagramLayout" Target="../diagrams/layout5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13" Type="http://schemas.openxmlformats.org/officeDocument/2006/relationships/diagramLayout" Target="../diagrams/layout10.xml"/><Relationship Id="rId18" Type="http://schemas.openxmlformats.org/officeDocument/2006/relationships/diagramLayout" Target="../diagrams/layout11.xml"/><Relationship Id="rId3" Type="http://schemas.openxmlformats.org/officeDocument/2006/relationships/diagramLayout" Target="../diagrams/layout8.xml"/><Relationship Id="rId21" Type="http://schemas.microsoft.com/office/2007/relationships/diagramDrawing" Target="../diagrams/drawing11.xml"/><Relationship Id="rId7" Type="http://schemas.openxmlformats.org/officeDocument/2006/relationships/diagramData" Target="../diagrams/data9.xml"/><Relationship Id="rId12" Type="http://schemas.openxmlformats.org/officeDocument/2006/relationships/diagramData" Target="../diagrams/data10.xml"/><Relationship Id="rId17" Type="http://schemas.openxmlformats.org/officeDocument/2006/relationships/diagramData" Target="../diagrams/data11.xml"/><Relationship Id="rId2" Type="http://schemas.openxmlformats.org/officeDocument/2006/relationships/diagramData" Target="../diagrams/data8.xml"/><Relationship Id="rId16" Type="http://schemas.microsoft.com/office/2007/relationships/diagramDrawing" Target="../diagrams/drawing10.xml"/><Relationship Id="rId20" Type="http://schemas.openxmlformats.org/officeDocument/2006/relationships/diagramColors" Target="../diagrams/colors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5" Type="http://schemas.openxmlformats.org/officeDocument/2006/relationships/diagramColors" Target="../diagrams/colors10.xml"/><Relationship Id="rId10" Type="http://schemas.openxmlformats.org/officeDocument/2006/relationships/diagramColors" Target="../diagrams/colors9.xml"/><Relationship Id="rId19" Type="http://schemas.openxmlformats.org/officeDocument/2006/relationships/diagramQuickStyle" Target="../diagrams/quickStyle11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Relationship Id="rId14" Type="http://schemas.openxmlformats.org/officeDocument/2006/relationships/diagramQuickStyle" Target="../diagrams/quickStyle10.xml"/><Relationship Id="rId22" Type="http://schemas.openxmlformats.org/officeDocument/2006/relationships/image" Target="../media/image7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7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7"/>
          <p:cNvSpPr txBox="1">
            <a:spLocks noChangeArrowheads="1"/>
          </p:cNvSpPr>
          <p:nvPr/>
        </p:nvSpPr>
        <p:spPr>
          <a:xfrm>
            <a:off x="285720" y="2000240"/>
            <a:ext cx="8572560" cy="2420912"/>
          </a:xfrm>
          <a:prstGeom prst="rect">
            <a:avLst/>
          </a:prstGeom>
          <a:noFill/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ru-RU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 проекту решения </a:t>
            </a:r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муниципального района </a:t>
            </a:r>
            <a:r>
              <a:rPr lang="ru-RU" sz="2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Нуримановский</a:t>
            </a:r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район Республики Башкортостан</a:t>
            </a:r>
            <a:endParaRPr lang="en-US" sz="2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«О </a:t>
            </a:r>
            <a:r>
              <a:rPr lang="ru-RU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бюджете </a:t>
            </a:r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муниципального района </a:t>
            </a:r>
            <a:r>
              <a:rPr lang="ru-RU" sz="2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Нуримановский</a:t>
            </a:r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район Республики Башкортостан </a:t>
            </a:r>
            <a:r>
              <a:rPr lang="ru-RU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 </a:t>
            </a:r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201</a:t>
            </a:r>
            <a:r>
              <a:rPr 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</a:t>
            </a:r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 на плановый период </a:t>
            </a:r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201</a:t>
            </a:r>
            <a:r>
              <a:rPr 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</a:t>
            </a:r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 </a:t>
            </a:r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201</a:t>
            </a:r>
            <a:r>
              <a:rPr 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</a:t>
            </a:r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годов»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gray">
          <a:xfrm>
            <a:off x="1547664" y="1268760"/>
            <a:ext cx="5976664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БЮДЖЕТ ДЛЯ ГРАЖДАН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2627313" y="2960688"/>
            <a:ext cx="6516687" cy="104298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+mj-ea"/>
              <a:cs typeface="+mj-cs"/>
            </a:endParaRPr>
          </a:p>
        </p:txBody>
      </p:sp>
      <p:pic>
        <p:nvPicPr>
          <p:cNvPr id="9" name="Рисунок 8" descr="header2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51200"/>
          </a:xfrm>
          <a:prstGeom prst="rect">
            <a:avLst/>
          </a:prstGeom>
        </p:spPr>
      </p:pic>
      <p:pic>
        <p:nvPicPr>
          <p:cNvPr id="11" name="Picture 6" descr="http://kak.znate.ru/pars_docs/refs/28/27840/27840_html_10c17f7b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140000" y="0"/>
            <a:ext cx="84201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696044" y="6429396"/>
            <a:ext cx="2447956" cy="679429"/>
          </a:xfrm>
        </p:spPr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  <p:pic>
        <p:nvPicPr>
          <p:cNvPr id="14" name="Рисунок 13" descr="footer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5246" y="4752000"/>
            <a:ext cx="2773680" cy="1908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footer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14678" y="4752000"/>
            <a:ext cx="2773680" cy="1908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footer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15074" y="4752000"/>
            <a:ext cx="2773680" cy="1908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Блок-схема: узел 8"/>
          <p:cNvSpPr/>
          <p:nvPr/>
        </p:nvSpPr>
        <p:spPr>
          <a:xfrm>
            <a:off x="4644008" y="1412776"/>
            <a:ext cx="936104" cy="841296"/>
          </a:xfrm>
          <a:prstGeom prst="flowChartConnec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РАСХОДЫ</a:t>
            </a:r>
          </a:p>
        </p:txBody>
      </p:sp>
      <p:sp>
        <p:nvSpPr>
          <p:cNvPr id="8" name="Блок-схема: узел 7"/>
          <p:cNvSpPr/>
          <p:nvPr/>
        </p:nvSpPr>
        <p:spPr>
          <a:xfrm>
            <a:off x="3491880" y="2060848"/>
            <a:ext cx="872646" cy="848706"/>
          </a:xfrm>
          <a:prstGeom prst="flowChartConnec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ДОХОДЫ</a:t>
            </a:r>
          </a:p>
        </p:txBody>
      </p:sp>
      <p:pic>
        <p:nvPicPr>
          <p:cNvPr id="21510" name="Picture 2" descr="http://www.adzinstva.by/wp-content/uploads/2012/12/0_7e8ac_c112dbaf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117913"/>
            <a:ext cx="2063699" cy="2168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857620" y="214290"/>
            <a:ext cx="3143272" cy="974430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1" name="Схема 10"/>
          <p:cNvGraphicFramePr/>
          <p:nvPr/>
        </p:nvGraphicFramePr>
        <p:xfrm>
          <a:off x="428596" y="3159194"/>
          <a:ext cx="8391876" cy="32702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339752" y="3376198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 smtClean="0"/>
              <a:t>Профицит</a:t>
            </a:r>
            <a:endParaRPr lang="ru-RU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5940152" y="3376198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Дефицит</a:t>
            </a:r>
          </a:p>
        </p:txBody>
      </p:sp>
      <p:pic>
        <p:nvPicPr>
          <p:cNvPr id="16" name="Рисунок 15" descr="header_gerb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4000" cy="1065379"/>
          </a:xfrm>
          <a:prstGeom prst="rect">
            <a:avLst/>
          </a:prstGeom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dlhednzd5e78n.cloudfront.net/wp-content/uploads/2013/04/1040136_82699226_SXC-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780928"/>
            <a:ext cx="7560840" cy="3780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19"/>
          <p:cNvSpPr>
            <a:spLocks noChangeArrowheads="1"/>
          </p:cNvSpPr>
          <p:nvPr/>
        </p:nvSpPr>
        <p:spPr bwMode="auto">
          <a:xfrm>
            <a:off x="611560" y="980728"/>
            <a:ext cx="7929562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Сбалансированность бюджета по доходам и расходам – основополагающее требование, предъявляемое к органам, составляющим и утверждающим бюджет.</a:t>
            </a:r>
          </a:p>
        </p:txBody>
      </p:sp>
      <p:sp>
        <p:nvSpPr>
          <p:cNvPr id="6" name="Овал 5"/>
          <p:cNvSpPr/>
          <p:nvPr/>
        </p:nvSpPr>
        <p:spPr>
          <a:xfrm>
            <a:off x="1071538" y="4357694"/>
            <a:ext cx="1785950" cy="157163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ДОХОДЫ</a:t>
            </a:r>
          </a:p>
        </p:txBody>
      </p:sp>
      <p:sp>
        <p:nvSpPr>
          <p:cNvPr id="7" name="Овал 6"/>
          <p:cNvSpPr/>
          <p:nvPr/>
        </p:nvSpPr>
        <p:spPr>
          <a:xfrm>
            <a:off x="6228184" y="4437112"/>
            <a:ext cx="1785950" cy="157163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РАСХОДЫ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11" name="Рисунок 10" descr="header_ger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065379"/>
          </a:xfrm>
          <a:prstGeom prst="rect">
            <a:avLst/>
          </a:prstGeom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msk.doski.ru/i/51/49/5149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40968"/>
            <a:ext cx="9144000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Содержимое 10"/>
          <p:cNvGraphicFramePr>
            <a:graphicFrameLocks noGrp="1"/>
          </p:cNvGraphicFramePr>
          <p:nvPr>
            <p:ph idx="4294967295"/>
          </p:nvPr>
        </p:nvGraphicFramePr>
        <p:xfrm>
          <a:off x="0" y="3284984"/>
          <a:ext cx="9144000" cy="3215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7652" name="TextBox 1"/>
          <p:cNvSpPr txBox="1">
            <a:spLocks noChangeArrowheads="1"/>
          </p:cNvSpPr>
          <p:nvPr/>
        </p:nvSpPr>
        <p:spPr bwMode="auto">
          <a:xfrm>
            <a:off x="107504" y="1340768"/>
            <a:ext cx="8912796" cy="1764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>
            <a:spAutoFit/>
          </a:bodyPr>
          <a:lstStyle/>
          <a:p>
            <a:pPr algn="ctr">
              <a:lnSpc>
                <a:spcPts val="2400"/>
              </a:lnSpc>
              <a:tabLst>
                <a:tab pos="977900" algn="l"/>
                <a:tab pos="3441700" algn="l"/>
              </a:tabLst>
            </a:pPr>
            <a:r>
              <a:rPr lang="en-US" altLang="zh-CN" sz="2200" b="1" dirty="0" err="1">
                <a:solidFill>
                  <a:srgbClr val="0000FF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Из</a:t>
            </a:r>
            <a:r>
              <a:rPr lang="en-US" altLang="zh-CN" sz="2200" dirty="0">
                <a:latin typeface="Times New Roman" pitchFamily="18" charset="0"/>
                <a:ea typeface="宋体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rgbClr val="0000FF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каких</a:t>
            </a:r>
            <a:r>
              <a:rPr lang="en-US" altLang="zh-CN" sz="2200" dirty="0">
                <a:latin typeface="Times New Roman" pitchFamily="18" charset="0"/>
                <a:ea typeface="宋体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rgbClr val="0000FF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поступлений</a:t>
            </a:r>
            <a:r>
              <a:rPr lang="en-US" altLang="zh-CN" sz="2200" dirty="0">
                <a:latin typeface="Times New Roman" pitchFamily="18" charset="0"/>
                <a:ea typeface="宋体"/>
                <a:cs typeface="Times New Roman" pitchFamily="18" charset="0"/>
              </a:rPr>
              <a:t> </a:t>
            </a:r>
            <a:r>
              <a:rPr lang="en-US" altLang="zh-CN" sz="2200" b="1" dirty="0">
                <a:solidFill>
                  <a:srgbClr val="0000FF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в</a:t>
            </a:r>
            <a:r>
              <a:rPr lang="en-US" altLang="zh-CN" sz="2200" dirty="0">
                <a:latin typeface="Times New Roman" pitchFamily="18" charset="0"/>
                <a:ea typeface="宋体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rgbClr val="0000FF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настоящее</a:t>
            </a:r>
            <a:r>
              <a:rPr lang="en-US" altLang="zh-CN" sz="2200" dirty="0">
                <a:latin typeface="Times New Roman" pitchFamily="18" charset="0"/>
                <a:ea typeface="宋体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rgbClr val="0000FF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время</a:t>
            </a:r>
            <a:r>
              <a:rPr lang="en-US" altLang="zh-CN" sz="2200" b="1" dirty="0">
                <a:solidFill>
                  <a:srgbClr val="0000FF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rgbClr val="0000FF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формируется</a:t>
            </a:r>
            <a:r>
              <a:rPr lang="en-US" altLang="zh-CN" sz="2200" dirty="0">
                <a:latin typeface="Times New Roman" pitchFamily="18" charset="0"/>
                <a:ea typeface="宋体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rgbClr val="0000FF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доходная</a:t>
            </a:r>
            <a:endParaRPr lang="en-US" altLang="zh-CN" sz="2200" b="1" dirty="0">
              <a:solidFill>
                <a:srgbClr val="0000FF"/>
              </a:solidFill>
              <a:latin typeface="Times New Roman" pitchFamily="18" charset="0"/>
              <a:ea typeface="宋体"/>
              <a:cs typeface="Times New Roman" pitchFamily="18" charset="0"/>
            </a:endParaRPr>
          </a:p>
          <a:p>
            <a:pPr algn="ctr">
              <a:lnSpc>
                <a:spcPts val="2000"/>
              </a:lnSpc>
              <a:tabLst>
                <a:tab pos="977900" algn="l"/>
                <a:tab pos="3441700" algn="l"/>
              </a:tabLst>
            </a:pPr>
            <a:r>
              <a:rPr lang="en-US" altLang="zh-CN" sz="2200" b="1" dirty="0" err="1">
                <a:solidFill>
                  <a:srgbClr val="0000FF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часть</a:t>
            </a:r>
            <a:r>
              <a:rPr lang="en-US" altLang="zh-CN" sz="2200" dirty="0">
                <a:latin typeface="Times New Roman" pitchFamily="18" charset="0"/>
                <a:ea typeface="宋体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rgbClr val="0000FF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бюджета</a:t>
            </a:r>
            <a:r>
              <a:rPr lang="en-US" altLang="zh-CN" sz="2200" b="1" dirty="0">
                <a:solidFill>
                  <a:srgbClr val="0000FF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?</a:t>
            </a:r>
          </a:p>
          <a:p>
            <a:pPr algn="ctr">
              <a:lnSpc>
                <a:spcPts val="3000"/>
              </a:lnSpc>
              <a:tabLst>
                <a:tab pos="977900" algn="l"/>
                <a:tab pos="3441700" algn="l"/>
              </a:tabLst>
            </a:pPr>
            <a:r>
              <a:rPr lang="en-US" altLang="zh-CN" dirty="0">
                <a:ea typeface="宋体"/>
                <a:cs typeface="Times New Roman" pitchFamily="18" charset="0"/>
              </a:rPr>
              <a:t>	</a:t>
            </a:r>
          </a:p>
          <a:p>
            <a:pPr algn="ctr">
              <a:lnSpc>
                <a:spcPts val="3000"/>
              </a:lnSpc>
              <a:tabLst>
                <a:tab pos="977900" algn="l"/>
                <a:tab pos="3441700" algn="l"/>
              </a:tabLst>
            </a:pPr>
            <a:r>
              <a:rPr lang="en-US" altLang="zh-CN" sz="2200" dirty="0" err="1">
                <a:solidFill>
                  <a:srgbClr val="7030A0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Доходы</a:t>
            </a:r>
            <a:r>
              <a:rPr lang="en-US" altLang="zh-CN" sz="2200" dirty="0">
                <a:latin typeface="Times New Roman" pitchFamily="18" charset="0"/>
                <a:ea typeface="宋体"/>
                <a:cs typeface="Times New Roman" pitchFamily="18" charset="0"/>
              </a:rPr>
              <a:t> </a:t>
            </a:r>
            <a:r>
              <a:rPr lang="en-US" altLang="zh-CN" sz="2200" dirty="0" err="1">
                <a:solidFill>
                  <a:srgbClr val="7030A0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бюджета</a:t>
            </a:r>
            <a:r>
              <a:rPr lang="en-US" altLang="zh-CN" sz="2200" dirty="0">
                <a:latin typeface="Times New Roman" pitchFamily="18" charset="0"/>
                <a:ea typeface="宋体"/>
                <a:cs typeface="Times New Roman" pitchFamily="18" charset="0"/>
              </a:rPr>
              <a:t> </a:t>
            </a:r>
            <a:r>
              <a:rPr lang="en-US" altLang="zh-CN" sz="2200" b="1" dirty="0">
                <a:solidFill>
                  <a:srgbClr val="595959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-</a:t>
            </a:r>
            <a:r>
              <a:rPr lang="en-US" altLang="zh-CN" sz="2200" dirty="0">
                <a:latin typeface="Times New Roman" pitchFamily="18" charset="0"/>
                <a:ea typeface="宋体"/>
                <a:cs typeface="Times New Roman" pitchFamily="18" charset="0"/>
              </a:rPr>
              <a:t>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безвозмездные</a:t>
            </a:r>
            <a:r>
              <a:rPr lang="en-US" altLang="zh-CN" sz="2200" dirty="0">
                <a:latin typeface="Times New Roman" pitchFamily="18" charset="0"/>
                <a:ea typeface="宋体"/>
                <a:cs typeface="Times New Roman" pitchFamily="18" charset="0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и</a:t>
            </a:r>
            <a:r>
              <a:rPr lang="en-US" altLang="zh-CN" sz="2200" dirty="0">
                <a:latin typeface="Times New Roman" pitchFamily="18" charset="0"/>
                <a:ea typeface="宋体"/>
                <a:cs typeface="Times New Roman" pitchFamily="18" charset="0"/>
              </a:rPr>
              <a:t>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безвозвратные</a:t>
            </a:r>
            <a:r>
              <a:rPr lang="en-US" altLang="zh-CN" sz="2200" dirty="0">
                <a:solidFill>
                  <a:srgbClr val="000000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поступления</a:t>
            </a:r>
            <a:r>
              <a:rPr lang="en-US" altLang="zh-CN" sz="2200" dirty="0">
                <a:solidFill>
                  <a:srgbClr val="000000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денежных</a:t>
            </a:r>
            <a:r>
              <a:rPr lang="en-US" altLang="zh-CN" sz="2200" dirty="0">
                <a:latin typeface="Times New Roman" pitchFamily="18" charset="0"/>
                <a:ea typeface="宋体"/>
                <a:cs typeface="Times New Roman" pitchFamily="18" charset="0"/>
              </a:rPr>
              <a:t>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средств</a:t>
            </a:r>
            <a:r>
              <a:rPr lang="en-US" altLang="zh-CN" sz="2200" dirty="0">
                <a:latin typeface="Times New Roman" pitchFamily="18" charset="0"/>
                <a:ea typeface="宋体"/>
                <a:cs typeface="Times New Roman" pitchFamily="18" charset="0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в</a:t>
            </a:r>
            <a:r>
              <a:rPr lang="en-US" altLang="zh-CN" sz="2200" dirty="0">
                <a:latin typeface="Times New Roman" pitchFamily="18" charset="0"/>
                <a:ea typeface="宋体"/>
                <a:cs typeface="Times New Roman" pitchFamily="18" charset="0"/>
              </a:rPr>
              <a:t>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бюджет</a:t>
            </a:r>
            <a:r>
              <a:rPr lang="ru-RU" altLang="zh-CN" sz="2200" dirty="0">
                <a:solidFill>
                  <a:srgbClr val="000000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.</a:t>
            </a:r>
            <a:endParaRPr lang="en-US" altLang="zh-CN" sz="2200" dirty="0">
              <a:solidFill>
                <a:srgbClr val="000000"/>
              </a:solidFill>
              <a:latin typeface="Times New Roman" pitchFamily="18" charset="0"/>
              <a:ea typeface="宋体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pic>
        <p:nvPicPr>
          <p:cNvPr id="8" name="Рисунок 7" descr="header_gerb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9144000" cy="1065379"/>
          </a:xfrm>
          <a:prstGeom prst="rect">
            <a:avLst/>
          </a:prstGeom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kursk.bezformata.ru/content/image612595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31322"/>
            <a:ext cx="3895030" cy="2926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536" y="1196752"/>
            <a:ext cx="8229600" cy="1143000"/>
          </a:xfrm>
        </p:spPr>
        <p:txBody>
          <a:bodyPr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u="sng" kern="12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НАЛОГОВЫЕ ДОХОДЫ</a:t>
            </a:r>
            <a:endParaRPr lang="ru-RU" sz="2800" b="1" kern="12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3357554" y="2492896"/>
            <a:ext cx="5643562" cy="3500438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Поступления от уплаты налогов, установленных Налоговым кодексом Российской Федерации (налог на доходы физических лиц; земельный налог; налог на имущество физических лиц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госпошлина; налоги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взимаемые по специальным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налоговым режимам)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8" name="Рисунок 7" descr="header_ger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065379"/>
          </a:xfrm>
          <a:prstGeom prst="rect">
            <a:avLst/>
          </a:prstGeom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http://www.pro-goroda.ru/sites/default/files/styles/news-fullnode-main-pic/public/field/image/800x600_1307023870_dengi-novostivl-r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4500570"/>
            <a:ext cx="2411760" cy="1929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699" name="Picture 2" descr="http://download.taxifm.ru/pub/139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0335" y="2564904"/>
            <a:ext cx="3833665" cy="1916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412776"/>
            <a:ext cx="9144000" cy="1143000"/>
          </a:xfrm>
          <a:noFill/>
        </p:spPr>
        <p:txBody>
          <a:bodyPr rtlCol="0"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u="sng" kern="1200" cap="all" dirty="0">
                <a:ln/>
                <a:solidFill>
                  <a:srgbClr val="00B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НЕНАЛОГОВЫЕ ДОХОДЫ</a:t>
            </a:r>
            <a:endParaRPr lang="ru-RU" sz="2800" b="1" kern="1200" cap="all" dirty="0">
              <a:ln/>
              <a:solidFill>
                <a:srgbClr val="00B05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140027" y="2752725"/>
            <a:ext cx="4932039" cy="4105275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tabLst>
                <a:tab pos="50800" algn="l"/>
                <a:tab pos="152400" algn="l"/>
                <a:tab pos="203200" algn="l"/>
                <a:tab pos="254000" algn="l"/>
                <a:tab pos="381000" algn="l"/>
                <a:tab pos="469900" algn="l"/>
                <a:tab pos="673100" algn="l"/>
              </a:tabLst>
              <a:defRPr/>
            </a:pPr>
            <a:r>
              <a:rPr lang="en-US" altLang="zh-CN" sz="2200" dirty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		</a:t>
            </a:r>
            <a:r>
              <a:rPr lang="en-US" altLang="zh-CN" sz="2000" dirty="0" err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Платежи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, </a:t>
            </a:r>
            <a:r>
              <a:rPr lang="en-US" altLang="zh-CN" sz="2000" dirty="0" err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которые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</a:t>
            </a:r>
            <a:r>
              <a:rPr lang="en-US" altLang="zh-CN" sz="2000" dirty="0" err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включают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в</a:t>
            </a:r>
            <a:r>
              <a:rPr lang="ru-RU" altLang="zh-CN" sz="2000" dirty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себя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возмездные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операции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от</a:t>
            </a:r>
            <a:r>
              <a:rPr lang="ru-RU" altLang="zh-CN" sz="2000" dirty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прямого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предоставления</a:t>
            </a:r>
            <a:r>
              <a:rPr lang="ru-RU" altLang="zh-CN" sz="2000" dirty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ru-RU" altLang="zh-CN" sz="2000" dirty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Arial" pitchFamily="34" charset="0"/>
              </a:rPr>
              <a:t>муниципальным образованием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Arial" pitchFamily="34" charset="0"/>
              </a:rPr>
              <a:t> в </a:t>
            </a:r>
            <a:r>
              <a:rPr lang="en-US" altLang="zh-CN" sz="2000" dirty="0" err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Arial" pitchFamily="34" charset="0"/>
              </a:rPr>
              <a:t>пользование</a:t>
            </a:r>
            <a:r>
              <a:rPr lang="ru-RU" altLang="zh-CN" sz="2000" dirty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имущества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и </a:t>
            </a:r>
            <a:r>
              <a:rPr lang="ru-RU" altLang="zh-CN" sz="2000" dirty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Arial" pitchFamily="34" charset="0"/>
              </a:rPr>
              <a:t>земельных участков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Arial" pitchFamily="34" charset="0"/>
              </a:rPr>
              <a:t>, </a:t>
            </a:r>
            <a:r>
              <a:rPr lang="en-US" altLang="zh-CN" sz="2000" dirty="0" err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Arial" pitchFamily="34" charset="0"/>
              </a:rPr>
              <a:t>от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Arial" pitchFamily="34" charset="0"/>
              </a:rPr>
              <a:t> </a:t>
            </a:r>
            <a:r>
              <a:rPr lang="en-US" altLang="zh-CN" sz="2000" dirty="0" err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Arial" pitchFamily="34" charset="0"/>
              </a:rPr>
              <a:t>различного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Arial" pitchFamily="34" charset="0"/>
              </a:rPr>
              <a:t> </a:t>
            </a:r>
            <a:r>
              <a:rPr lang="en-US" altLang="zh-CN" sz="2000" dirty="0" err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Arial" pitchFamily="34" charset="0"/>
              </a:rPr>
              <a:t>вида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Arial" pitchFamily="34" charset="0"/>
              </a:rPr>
              <a:t> </a:t>
            </a:r>
            <a:r>
              <a:rPr lang="en-US" altLang="zh-CN" sz="2000" dirty="0" err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Arial" pitchFamily="34" charset="0"/>
              </a:rPr>
              <a:t>услуг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Arial" pitchFamily="34" charset="0"/>
              </a:rPr>
              <a:t>, а </a:t>
            </a:r>
            <a:r>
              <a:rPr lang="ru-RU" altLang="zh-CN" sz="2000" dirty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та</a:t>
            </a:r>
            <a:r>
              <a:rPr lang="en-US" altLang="zh-CN" sz="2000" dirty="0" err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кже</a:t>
            </a:r>
            <a:r>
              <a:rPr lang="ru-RU" altLang="zh-CN" sz="2000" dirty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платежи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в </a:t>
            </a:r>
            <a:r>
              <a:rPr lang="en-US" altLang="zh-CN" sz="2000" dirty="0" err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виде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штрафов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или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иных</a:t>
            </a:r>
            <a:r>
              <a:rPr lang="ru-RU" altLang="zh-CN" sz="2000" dirty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с</a:t>
            </a:r>
            <a:r>
              <a:rPr lang="en-US" altLang="zh-CN" sz="2000" dirty="0" err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анкций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за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ru-RU" altLang="zh-CN" sz="2000" dirty="0" err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н</a:t>
            </a:r>
            <a:r>
              <a:rPr lang="en-US" altLang="zh-CN" sz="2000" dirty="0" err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арушение</a:t>
            </a:r>
            <a:r>
              <a:rPr lang="ru-RU" altLang="zh-CN" sz="2000" dirty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законодательства</a:t>
            </a:r>
            <a:r>
              <a:rPr lang="ru-RU" altLang="zh-CN" sz="2000" dirty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Arial" pitchFamily="34" charset="0"/>
              </a:rPr>
              <a:t> и другие</a:t>
            </a:r>
            <a:r>
              <a:rPr lang="ru-RU" altLang="zh-CN" sz="2000" dirty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.</a:t>
            </a:r>
            <a:endParaRPr lang="ru-RU" sz="2000" dirty="0">
              <a:solidFill>
                <a:srgbClr val="000000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pic>
        <p:nvPicPr>
          <p:cNvPr id="9" name="Рисунок 8" descr="header_ger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1065379"/>
          </a:xfrm>
          <a:prstGeom prst="rect">
            <a:avLst/>
          </a:prstGeom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http://www.oreninform.ru/upload/iblock/e86/b225f2572bb505a10ff7d0636b3f5bbc0738c67e_1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99234"/>
            <a:ext cx="4211960" cy="2558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528" y="1340768"/>
            <a:ext cx="8229600" cy="1143000"/>
          </a:xfrm>
        </p:spPr>
        <p:txBody>
          <a:bodyPr rtlCol="0"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u="sng" kern="1200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БЕЗВОЗМЕЗДНЫЕ ПОСТУПЛЕНИЯ</a:t>
            </a:r>
            <a:endParaRPr lang="ru-RU" sz="2800" b="1" kern="1200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3357554" y="1916832"/>
            <a:ext cx="5643562" cy="3500437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2200" dirty="0">
                <a:solidFill>
                  <a:srgbClr val="000000"/>
                </a:solidFill>
              </a:rPr>
              <a:t>Поступления в бюджет на безвозмездной и безвозвратной основе из областного бюджета (субсидии, субвенции), а также перечисления от физических и юридических лиц (кроме налоговых и неналоговых доходов).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376518" cy="365125"/>
          </a:xfrm>
        </p:spPr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pic>
        <p:nvPicPr>
          <p:cNvPr id="9" name="Рисунок 8" descr="header_ger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1065379"/>
          </a:xfrm>
          <a:prstGeom prst="rect">
            <a:avLst/>
          </a:prstGeom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6"/>
          <p:cNvSpPr>
            <a:spLocks/>
          </p:cNvSpPr>
          <p:nvPr/>
        </p:nvSpPr>
        <p:spPr bwMode="auto">
          <a:xfrm>
            <a:off x="0" y="2276872"/>
            <a:ext cx="9144000" cy="647700"/>
          </a:xfrm>
          <a:custGeom>
            <a:avLst/>
            <a:gdLst>
              <a:gd name="T0" fmla="*/ 0 w 4443984"/>
              <a:gd name="T1" fmla="*/ 653510 h 646544"/>
              <a:gd name="T2" fmla="*/ 4440552 w 4443984"/>
              <a:gd name="T3" fmla="*/ 653510 h 646544"/>
              <a:gd name="T4" fmla="*/ 4440552 w 4443984"/>
              <a:gd name="T5" fmla="*/ 0 h 646544"/>
              <a:gd name="T6" fmla="*/ 0 w 4443984"/>
              <a:gd name="T7" fmla="*/ 0 h 646544"/>
              <a:gd name="T8" fmla="*/ 0 w 4443984"/>
              <a:gd name="T9" fmla="*/ 653510 h 6465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43984"/>
              <a:gd name="T16" fmla="*/ 0 h 646544"/>
              <a:gd name="T17" fmla="*/ 4443984 w 4443984"/>
              <a:gd name="T18" fmla="*/ 646544 h 6465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43984" h="646544">
                <a:moveTo>
                  <a:pt x="0" y="646544"/>
                </a:moveTo>
                <a:lnTo>
                  <a:pt x="4443984" y="646544"/>
                </a:lnTo>
                <a:lnTo>
                  <a:pt x="4443984" y="0"/>
                </a:lnTo>
                <a:lnTo>
                  <a:pt x="0" y="0"/>
                </a:lnTo>
                <a:lnTo>
                  <a:pt x="0" y="646544"/>
                </a:lnTo>
                <a:close/>
              </a:path>
            </a:pathLst>
          </a:custGeom>
          <a:solidFill>
            <a:srgbClr val="4F81BC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8"/>
          <p:cNvSpPr>
            <a:spLocks noChangeArrowheads="1"/>
          </p:cNvSpPr>
          <p:nvPr/>
        </p:nvSpPr>
        <p:spPr bwMode="auto">
          <a:xfrm>
            <a:off x="0" y="2924175"/>
            <a:ext cx="9144000" cy="11303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10"/>
          <p:cNvSpPr>
            <a:spLocks noChangeArrowheads="1"/>
          </p:cNvSpPr>
          <p:nvPr/>
        </p:nvSpPr>
        <p:spPr bwMode="auto">
          <a:xfrm>
            <a:off x="0" y="4054475"/>
            <a:ext cx="9144000" cy="134302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ject 12"/>
          <p:cNvSpPr>
            <a:spLocks noChangeArrowheads="1"/>
          </p:cNvSpPr>
          <p:nvPr/>
        </p:nvSpPr>
        <p:spPr bwMode="auto">
          <a:xfrm>
            <a:off x="0" y="5397500"/>
            <a:ext cx="9144000" cy="1344613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bject 15"/>
          <p:cNvSpPr txBox="1">
            <a:spLocks noChangeArrowheads="1"/>
          </p:cNvSpPr>
          <p:nvPr/>
        </p:nvSpPr>
        <p:spPr bwMode="auto">
          <a:xfrm>
            <a:off x="0" y="2564904"/>
            <a:ext cx="8903717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73038" algn="ctr"/>
            <a:r>
              <a:rPr lang="ru-RU" sz="2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Виды межбюджетных трансфертов</a:t>
            </a:r>
            <a:endParaRPr lang="ru-RU" sz="200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</a:pP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</a:pP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Дотации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(от лат.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Dotatio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 - дар, пожертвование)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Предоставляются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без определения конкретной цели их использования</a:t>
            </a:r>
          </a:p>
          <a:p>
            <a:pPr>
              <a:lnSpc>
                <a:spcPts val="900"/>
              </a:lnSpc>
              <a:spcBef>
                <a:spcPts val="25"/>
              </a:spcBef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173038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173038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Субвенции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(от лат.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Subvenire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 -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приходить на помощь)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Предоставляются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финансирование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«переданных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» другим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публично-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правовым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образованиям полномочий</a:t>
            </a:r>
          </a:p>
          <a:p>
            <a:pPr>
              <a:lnSpc>
                <a:spcPts val="1000"/>
              </a:lnSpc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300"/>
              </a:lnSpc>
              <a:spcBef>
                <a:spcPts val="75"/>
              </a:spcBef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173038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173038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Субсидии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(от лат.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Subsidium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 -поддержка)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73038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Предоставляются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условиях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долевого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расходов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других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бюджетов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1196752"/>
            <a:ext cx="9144000" cy="101566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Межбюджетные трансферты – основной вид безвозмездных перечислений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денежные средства, перечисляемые из одного бюджета бюджетной системы Российской Федерации другому.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pic>
        <p:nvPicPr>
          <p:cNvPr id="12" name="Рисунок 11" descr="header_ger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1065379"/>
          </a:xfrm>
          <a:prstGeom prst="rect">
            <a:avLst/>
          </a:prstGeom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0" y="214290"/>
            <a:ext cx="9144000" cy="82867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Показатели социально-экономического развития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Нуримановского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района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3731040799"/>
              </p:ext>
            </p:extLst>
          </p:nvPr>
        </p:nvGraphicFramePr>
        <p:xfrm>
          <a:off x="5148808" y="1357298"/>
          <a:ext cx="3995192" cy="2600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589872596"/>
              </p:ext>
            </p:extLst>
          </p:nvPr>
        </p:nvGraphicFramePr>
        <p:xfrm>
          <a:off x="4716016" y="4409728"/>
          <a:ext cx="4427984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692362" y="3861048"/>
            <a:ext cx="4451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effectLst/>
              </a:rPr>
              <a:t>Среднемесячная</a:t>
            </a:r>
            <a:r>
              <a:rPr lang="ru-RU" sz="1600" b="1" i="1" dirty="0" smtClean="0">
                <a:effectLst/>
              </a:rPr>
              <a:t> заработная плата  одного работающего в районе</a:t>
            </a:r>
            <a:endParaRPr lang="ru-RU" sz="1600" b="1" i="1" dirty="0"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57786" y="980728"/>
            <a:ext cx="3786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effectLst/>
              </a:rPr>
              <a:t>Численность работающих, тыс. чел.</a:t>
            </a:r>
            <a:endParaRPr lang="ru-RU" sz="1600" b="1" i="1" dirty="0">
              <a:effectLst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728" y="4814345"/>
            <a:ext cx="2463362" cy="2043655"/>
          </a:xfrm>
          <a:prstGeom prst="rect">
            <a:avLst/>
          </a:prstGeom>
        </p:spPr>
      </p:pic>
      <p:sp>
        <p:nvSpPr>
          <p:cNvPr id="11" name="Скругленная прямоугольная выноска 10"/>
          <p:cNvSpPr/>
          <p:nvPr/>
        </p:nvSpPr>
        <p:spPr bwMode="auto">
          <a:xfrm>
            <a:off x="251520" y="4869160"/>
            <a:ext cx="1934012" cy="1800200"/>
          </a:xfrm>
          <a:prstGeom prst="wedgeRoundRectCallout">
            <a:avLst>
              <a:gd name="adj1" fmla="val 71508"/>
              <a:gd name="adj2" fmla="val 1572"/>
              <a:gd name="adj3" fmla="val 16667"/>
            </a:avLst>
          </a:prstGeom>
          <a:solidFill>
            <a:srgbClr val="FFC000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При уровне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прожиточного минимума на 2015 год </a:t>
            </a:r>
            <a:endParaRPr lang="ru-RU" sz="1600" b="1" u="sng" baseline="0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0" marR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u="sng" baseline="0" dirty="0" smtClean="0">
                <a:solidFill>
                  <a:schemeClr val="tx1"/>
                </a:solidFill>
                <a:latin typeface="Verdana" pitchFamily="34" charset="0"/>
              </a:rPr>
              <a:t>8 976</a:t>
            </a:r>
            <a:r>
              <a:rPr lang="ru-RU" sz="1600" b="1" u="sng" dirty="0" smtClean="0">
                <a:solidFill>
                  <a:schemeClr val="tx1"/>
                </a:solidFill>
                <a:latin typeface="Verdana" pitchFamily="34" charset="0"/>
              </a:rPr>
              <a:t> руб.</a:t>
            </a:r>
            <a:endParaRPr kumimoji="0" lang="ru-RU" sz="16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xmlns="" val="589872596"/>
              </p:ext>
            </p:extLst>
          </p:nvPr>
        </p:nvGraphicFramePr>
        <p:xfrm>
          <a:off x="251520" y="1628800"/>
          <a:ext cx="4427984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-108520" y="1124744"/>
            <a:ext cx="37862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effectLst/>
              </a:rPr>
              <a:t>Фонд оплаты труда</a:t>
            </a:r>
            <a:endParaRPr lang="ru-RU" sz="1600" b="1" i="1" dirty="0">
              <a:effectLst/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0" y="285728"/>
            <a:ext cx="9159090" cy="90009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285728"/>
            <a:ext cx="9144000" cy="828675"/>
          </a:xfrm>
          <a:prstGeom prst="rect">
            <a:avLst/>
          </a:prstGeom>
        </p:spPr>
        <p:txBody>
          <a:bodyPr/>
          <a:lstStyle/>
          <a:p>
            <a:pPr lvl="0" algn="ctr" fontAlgn="auto">
              <a:spcAft>
                <a:spcPts val="0"/>
              </a:spcAft>
              <a:defRPr/>
            </a:pPr>
            <a:r>
              <a:rPr lang="ru-RU" sz="2400" dirty="0" smtClean="0"/>
              <a:t>Показатели социально-экономического развития  </a:t>
            </a:r>
            <a:r>
              <a:rPr lang="ru-RU" sz="2400" dirty="0" err="1" smtClean="0"/>
              <a:t>Нуримановского</a:t>
            </a:r>
            <a:r>
              <a:rPr lang="ru-RU" sz="2400" dirty="0" smtClean="0"/>
              <a:t> района</a:t>
            </a:r>
            <a:endParaRPr lang="ru-RU" sz="1600" dirty="0">
              <a:solidFill>
                <a:srgbClr val="FF0000"/>
              </a:solidFill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2454686696"/>
              </p:ext>
            </p:extLst>
          </p:nvPr>
        </p:nvGraphicFramePr>
        <p:xfrm>
          <a:off x="500034" y="2000240"/>
          <a:ext cx="4610222" cy="4429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7504" y="1286372"/>
            <a:ext cx="4824536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effectLst/>
              </a:rPr>
              <a:t>Объем отгруженных товаров собственного производства, выполненных работ  и услуг собственными силами</a:t>
            </a:r>
            <a:r>
              <a:rPr lang="ru-RU" sz="1400" dirty="0" smtClean="0">
                <a:effectLst/>
              </a:rPr>
              <a:t>.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076056" y="1286372"/>
            <a:ext cx="3964308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effectLst/>
              </a:rPr>
              <a:t>Оборот розничной  торговли</a:t>
            </a:r>
            <a:endParaRPr lang="ru-RU" sz="1400" dirty="0"/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xmlns="" val="3666042491"/>
              </p:ext>
            </p:extLst>
          </p:nvPr>
        </p:nvGraphicFramePr>
        <p:xfrm>
          <a:off x="5000628" y="1857365"/>
          <a:ext cx="4158462" cy="1857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xmlns="" val="3125800077"/>
              </p:ext>
            </p:extLst>
          </p:nvPr>
        </p:nvGraphicFramePr>
        <p:xfrm>
          <a:off x="4857751" y="4214818"/>
          <a:ext cx="4286249" cy="2357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/>
          <p:cNvSpPr txBox="1"/>
          <p:nvPr/>
        </p:nvSpPr>
        <p:spPr>
          <a:xfrm rot="10800000" flipV="1">
            <a:off x="5072067" y="3786191"/>
            <a:ext cx="3968298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dk1"/>
                </a:solidFill>
                <a:effectLst/>
                <a:latin typeface="+mn-lt"/>
              </a:rPr>
              <a:t>Оборот  общественного  питания</a:t>
            </a:r>
            <a:endParaRPr lang="ru-RU" sz="1400" b="1" dirty="0">
              <a:solidFill>
                <a:schemeClr val="dk1"/>
              </a:solidFill>
              <a:effectLst/>
              <a:latin typeface="+mn-lt"/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932040" y="3573016"/>
            <a:ext cx="4071966" cy="1080120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Оптимизация расходов бюджета   </a:t>
            </a:r>
            <a:r>
              <a:rPr lang="ru-RU" altLang="ko-KR" sz="1600" dirty="0" smtClean="0">
                <a:solidFill>
                  <a:schemeClr val="tx2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Принятие новых видов расходов только </a:t>
            </a:r>
          </a:p>
          <a:p>
            <a:pPr algn="ctr"/>
            <a:r>
              <a:rPr lang="ru-RU" altLang="ko-KR" sz="1600" dirty="0" smtClean="0">
                <a:solidFill>
                  <a:schemeClr val="tx2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после соответствующей оценки их </a:t>
            </a:r>
          </a:p>
          <a:p>
            <a:pPr algn="ctr"/>
            <a:r>
              <a:rPr lang="ru-RU" altLang="ko-KR" sz="1600" dirty="0" smtClean="0">
                <a:solidFill>
                  <a:schemeClr val="tx2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эффективности</a:t>
            </a:r>
            <a:endParaRPr lang="en-US" altLang="ko-KR" sz="1600" dirty="0" smtClean="0">
              <a:solidFill>
                <a:schemeClr val="tx2"/>
              </a:solidFill>
              <a:latin typeface="Times New Roman" pitchFamily="18" charset="0"/>
              <a:ea typeface="굴림" pitchFamily="50" charset="-127"/>
              <a:cs typeface="Times New Roman" pitchFamily="18" charset="0"/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932040" y="4786322"/>
            <a:ext cx="4071966" cy="785818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/>
                </a:solidFill>
              </a:rPr>
              <a:t>Сокращение муниципального долга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7504" y="3573016"/>
            <a:ext cx="4500594" cy="1071570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Обеспечение сбалансированности бюджета  </a:t>
            </a:r>
            <a:endParaRPr lang="ru-R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512" y="5000636"/>
            <a:ext cx="4429156" cy="1500198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Повышение собственных доходов бюджета </a:t>
            </a:r>
            <a:r>
              <a:rPr lang="ru-RU" altLang="ko-KR" sz="1600" dirty="0" smtClean="0">
                <a:solidFill>
                  <a:schemeClr val="tx2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Выявление резервов и перераспределение </a:t>
            </a:r>
          </a:p>
          <a:p>
            <a:pPr algn="ctr"/>
            <a:r>
              <a:rPr lang="ru-RU" altLang="ko-KR" sz="1600" dirty="0" smtClean="0">
                <a:solidFill>
                  <a:schemeClr val="tx2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их в пользу приоритетных направлений, </a:t>
            </a:r>
          </a:p>
          <a:p>
            <a:pPr algn="ctr"/>
            <a:r>
              <a:rPr lang="ru-RU" altLang="ko-KR" sz="1600" dirty="0" smtClean="0">
                <a:solidFill>
                  <a:schemeClr val="tx2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создающих условия для экономического рос</a:t>
            </a:r>
            <a:r>
              <a:rPr lang="ru-RU" altLang="ko-KR" dirty="0" smtClean="0">
                <a:solidFill>
                  <a:schemeClr val="tx2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та</a:t>
            </a:r>
            <a:endParaRPr lang="en-US" altLang="ko-KR" dirty="0" smtClean="0">
              <a:solidFill>
                <a:schemeClr val="tx2"/>
              </a:solidFill>
              <a:latin typeface="Times New Roman" pitchFamily="18" charset="0"/>
              <a:ea typeface="굴림" pitchFamily="50" charset="-127"/>
              <a:cs typeface="Times New Roman" pitchFamily="18" charset="0"/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932040" y="5714992"/>
            <a:ext cx="4071966" cy="785842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/>
                </a:solidFill>
              </a:rPr>
              <a:t>Сокращение объема дефицита бюджета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1124744"/>
            <a:ext cx="813690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Основные задачи бюджетной политики района на 2016 – 2018 годы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11" name="Picture 4" descr="C:\Documents and Settings\User\Мои документы\Мои рисунки\33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1844824"/>
            <a:ext cx="2422622" cy="1615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pic>
        <p:nvPicPr>
          <p:cNvPr id="16" name="Рисунок 15" descr="header_ger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065379"/>
          </a:xfrm>
          <a:prstGeom prst="rect">
            <a:avLst/>
          </a:prstGeom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788024" y="1268760"/>
            <a:ext cx="42159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929190" y="1418144"/>
            <a:ext cx="4143404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район образован в 1930 году.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В составе района – 5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населенных пунктов, 12 сельских поселений. Районный центр – с. Красная Горка, находящееся в 100 км. от г. Уфа.</a:t>
            </a:r>
            <a:endParaRPr lang="en-US" sz="1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Район находится на левобережье нижнего течения реки Уфы, к северо-востоку от г. Уфы, граничит с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Иглинским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, Благовещенским и Караидельским районами Республики Башкортостан, на юго-востоке граничит с Челябинской областью. Площадь района составляет 2 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511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км².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Численность населения 20,6 тыс.человек</a:t>
            </a:r>
            <a:endParaRPr lang="en-US" sz="1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Северная часть территории района расположена на Уфимском плато, южная часть — на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Прибельской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увалисто-волнистой равнине. Леса занимают 78 % площади района (195,9 тыс. га). Район богат лесами из пихты, сосны, березы,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липы, дуба и осины. Гидрографическую сеть образует река Уфа с притоками.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map_r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10" y="1263719"/>
            <a:ext cx="4960000" cy="5451428"/>
          </a:xfrm>
          <a:prstGeom prst="rect">
            <a:avLst/>
          </a:prstGeom>
        </p:spPr>
      </p:pic>
      <p:pic>
        <p:nvPicPr>
          <p:cNvPr id="14" name="Рисунок 13" descr="header_ger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065379"/>
          </a:xfrm>
          <a:prstGeom prst="rect">
            <a:avLst/>
          </a:prstGeom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214282" y="1142987"/>
            <a:ext cx="8643966" cy="4992691"/>
            <a:chOff x="214282" y="1142987"/>
            <a:chExt cx="8643966" cy="4992691"/>
          </a:xfrm>
        </p:grpSpPr>
        <p:sp>
          <p:nvSpPr>
            <p:cNvPr id="1039" name="WordArt 37"/>
            <p:cNvSpPr>
              <a:spLocks noChangeArrowheads="1" noChangeShapeType="1" noTextEdit="1"/>
            </p:cNvSpPr>
            <p:nvPr/>
          </p:nvSpPr>
          <p:spPr bwMode="auto">
            <a:xfrm>
              <a:off x="2085992" y="1142987"/>
              <a:ext cx="4914900" cy="42862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2800" kern="10" dirty="0">
                  <a:ln w="9525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000000"/>
                      </a:gs>
                      <a:gs pos="39999">
                        <a:srgbClr val="0A128C"/>
                      </a:gs>
                      <a:gs pos="70000">
                        <a:srgbClr val="181CC7"/>
                      </a:gs>
                      <a:gs pos="88000">
                        <a:srgbClr val="7005D4"/>
                      </a:gs>
                      <a:gs pos="100000">
                        <a:srgbClr val="8C3D91"/>
                      </a:gs>
                    </a:gsLst>
                    <a:lin ang="5400000" scaled="1"/>
                  </a:gra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Impact"/>
                </a:rPr>
                <a:t>Основные параметры проекта </a:t>
              </a:r>
              <a:r>
                <a:rPr lang="ru-RU" sz="2800" kern="10" dirty="0" smtClean="0">
                  <a:ln w="9525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000000"/>
                      </a:gs>
                      <a:gs pos="39999">
                        <a:srgbClr val="0A128C"/>
                      </a:gs>
                      <a:gs pos="70000">
                        <a:srgbClr val="181CC7"/>
                      </a:gs>
                      <a:gs pos="88000">
                        <a:srgbClr val="7005D4"/>
                      </a:gs>
                      <a:gs pos="100000">
                        <a:srgbClr val="8C3D91"/>
                      </a:gs>
                    </a:gsLst>
                    <a:lin ang="5400000" scaled="1"/>
                  </a:gra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Impact"/>
                </a:rPr>
                <a:t>бюджета района</a:t>
              </a:r>
              <a:endParaRPr lang="ru-RU" sz="28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endParaRPr>
            </a:p>
          </p:txBody>
        </p:sp>
        <p:graphicFrame>
          <p:nvGraphicFramePr>
            <p:cNvPr id="36" name="Диаграмма 35"/>
            <p:cNvGraphicFramePr/>
            <p:nvPr/>
          </p:nvGraphicFramePr>
          <p:xfrm>
            <a:off x="214282" y="2071678"/>
            <a:ext cx="8643966" cy="4064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>
          <a:xfrm>
            <a:off x="6553200" y="6143644"/>
            <a:ext cx="2233642" cy="577831"/>
          </a:xfrm>
        </p:spPr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  <p:pic>
        <p:nvPicPr>
          <p:cNvPr id="8" name="Рисунок 7" descr="header_ger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1065379"/>
          </a:xfrm>
          <a:prstGeom prst="rect">
            <a:avLst/>
          </a:prstGeom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4820" name="Rectangle 35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4822" name="WordArt 17"/>
          <p:cNvSpPr>
            <a:spLocks noChangeArrowheads="1" noChangeShapeType="1" noTextEdit="1"/>
          </p:cNvSpPr>
          <p:nvPr/>
        </p:nvSpPr>
        <p:spPr bwMode="auto">
          <a:xfrm>
            <a:off x="1331640" y="1196752"/>
            <a:ext cx="6515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Доходы бюджета </a:t>
            </a:r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муниципального района</a:t>
            </a:r>
            <a:endParaRPr lang="ru-RU" sz="36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4823" name="Диаграмма 12"/>
          <p:cNvGraphicFramePr>
            <a:graphicFrameLocks/>
          </p:cNvGraphicFramePr>
          <p:nvPr/>
        </p:nvGraphicFramePr>
        <p:xfrm>
          <a:off x="571500" y="1878013"/>
          <a:ext cx="7999413" cy="4313237"/>
        </p:xfrm>
        <a:graphic>
          <a:graphicData uri="http://schemas.openxmlformats.org/presentationml/2006/ole">
            <p:oleObj spid="_x0000_s34826" name="Worksheet" r:id="rId3" imgW="8905825" imgH="3181394" progId="Excel.Sheet.8">
              <p:embed/>
            </p:oleObj>
          </a:graphicData>
        </a:graphic>
      </p:graphicFrame>
      <p:sp>
        <p:nvSpPr>
          <p:cNvPr id="34827" name="TextBox 11"/>
          <p:cNvSpPr txBox="1">
            <a:spLocks noChangeArrowheads="1"/>
          </p:cNvSpPr>
          <p:nvPr/>
        </p:nvSpPr>
        <p:spPr bwMode="auto">
          <a:xfrm>
            <a:off x="7500969" y="1643050"/>
            <a:ext cx="15001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dirty="0"/>
              <a:t>Тыс. руб.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14348" y="2500306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pic>
        <p:nvPicPr>
          <p:cNvPr id="17" name="Рисунок 16" descr="header_ger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1065379"/>
          </a:xfrm>
          <a:prstGeom prst="rect">
            <a:avLst/>
          </a:prstGeom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4820" name="Rectangle 35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4822" name="WordArt 17"/>
          <p:cNvSpPr>
            <a:spLocks noChangeArrowheads="1" noChangeShapeType="1" noTextEdit="1"/>
          </p:cNvSpPr>
          <p:nvPr/>
        </p:nvSpPr>
        <p:spPr bwMode="auto">
          <a:xfrm>
            <a:off x="1331640" y="1196752"/>
            <a:ext cx="6515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Динамика доходов бюджета муниципального района</a:t>
            </a:r>
            <a:endParaRPr lang="ru-RU" sz="36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27" name="TextBox 11"/>
          <p:cNvSpPr txBox="1">
            <a:spLocks noChangeArrowheads="1"/>
          </p:cNvSpPr>
          <p:nvPr/>
        </p:nvSpPr>
        <p:spPr bwMode="auto">
          <a:xfrm>
            <a:off x="7500969" y="1643050"/>
            <a:ext cx="15001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dirty="0"/>
              <a:t>Тыс. руб.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14348" y="2500306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pic>
        <p:nvPicPr>
          <p:cNvPr id="17" name="Рисунок 16" descr="header_ger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065379"/>
          </a:xfrm>
          <a:prstGeom prst="rect">
            <a:avLst/>
          </a:prstGeom>
        </p:spPr>
      </p:pic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3971" name="Object 3"/>
          <p:cNvGraphicFramePr>
            <a:graphicFrameLocks noChangeAspect="1"/>
          </p:cNvGraphicFramePr>
          <p:nvPr/>
        </p:nvGraphicFramePr>
        <p:xfrm>
          <a:off x="285720" y="1928802"/>
          <a:ext cx="8643998" cy="4787899"/>
        </p:xfrm>
        <a:graphic>
          <a:graphicData uri="http://schemas.openxmlformats.org/presentationml/2006/ole">
            <p:oleObj spid="_x0000_s83970" name="Слайд" r:id="rId4" imgW="2831490" imgH="2124577" progId="PowerPoint.Slide.12">
              <p:embed/>
            </p:oleObj>
          </a:graphicData>
        </a:graphic>
      </p:graphicFrame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  <p:pic>
        <p:nvPicPr>
          <p:cNvPr id="12" name="Рисунок 11" descr="header_ger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65379"/>
          </a:xfrm>
          <a:prstGeom prst="rect">
            <a:avLst/>
          </a:prstGeom>
        </p:spPr>
      </p:pic>
      <p:graphicFrame>
        <p:nvGraphicFramePr>
          <p:cNvPr id="13" name="Диаграмма 12"/>
          <p:cNvGraphicFramePr/>
          <p:nvPr/>
        </p:nvGraphicFramePr>
        <p:xfrm>
          <a:off x="-1428792" y="1928802"/>
          <a:ext cx="6898154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3857620" y="3660796"/>
          <a:ext cx="5143536" cy="24942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21934"/>
                <a:gridCol w="2364148"/>
                <a:gridCol w="785818"/>
                <a:gridCol w="714380"/>
                <a:gridCol w="85725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2018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Дотации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48,5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29,0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25,2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Субсидии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44,0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7,9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8,1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Субвенции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213,7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216,2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216,2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Иные межбюджетные  трансферты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6,2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6,2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6,2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312,4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259,3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255,7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7970313" y="3214686"/>
            <a:ext cx="1173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млн. руб.</a:t>
            </a:r>
            <a:endParaRPr lang="ru-RU" dirty="0"/>
          </a:p>
        </p:txBody>
      </p:sp>
      <p:pic>
        <p:nvPicPr>
          <p:cNvPr id="16" name="Рисунок 15" descr="mone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628" y="2025203"/>
            <a:ext cx="2538989" cy="147523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285852" y="3857628"/>
            <a:ext cx="15792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312</a:t>
            </a:r>
            <a:r>
              <a:rPr lang="ru-RU" sz="1600" dirty="0" smtClean="0"/>
              <a:t>,4 млн.руб.</a:t>
            </a:r>
            <a:endParaRPr lang="ru-RU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1142984"/>
            <a:ext cx="9144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Сведения по безвозмездным поступлениям  муниципальный бюджет из бюджета Республики Башкортостан в 2016-2018 годах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9" name="Object 3"/>
          <p:cNvGraphicFramePr>
            <a:graphicFrameLocks/>
          </p:cNvGraphicFramePr>
          <p:nvPr/>
        </p:nvGraphicFramePr>
        <p:xfrm>
          <a:off x="5932488" y="1328738"/>
          <a:ext cx="2095500" cy="1638300"/>
        </p:xfrm>
        <a:graphic>
          <a:graphicData uri="http://schemas.openxmlformats.org/presentationml/2006/ole">
            <p:oleObj spid="_x0000_s4108" name="Worksheet" r:id="rId4" imgW="3409850" imgH="2667044" progId="Excel.Sheet.8">
              <p:embed/>
            </p:oleObj>
          </a:graphicData>
        </a:graphic>
      </p:graphicFrame>
      <p:graphicFrame>
        <p:nvGraphicFramePr>
          <p:cNvPr id="4100" name="Object 4"/>
          <p:cNvGraphicFramePr>
            <a:graphicFrameLocks/>
          </p:cNvGraphicFramePr>
          <p:nvPr/>
        </p:nvGraphicFramePr>
        <p:xfrm>
          <a:off x="3476625" y="2625725"/>
          <a:ext cx="2881313" cy="1882775"/>
        </p:xfrm>
        <a:graphic>
          <a:graphicData uri="http://schemas.openxmlformats.org/presentationml/2006/ole">
            <p:oleObj spid="_x0000_s4109" name="Worksheet" r:id="rId5" imgW="4029025" imgH="2638336" progId="Excel.Sheet.8">
              <p:embed/>
            </p:oleObj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516216" y="5157192"/>
            <a:ext cx="360040" cy="288032"/>
          </a:xfrm>
          <a:prstGeom prst="rect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516216" y="3861048"/>
            <a:ext cx="360039" cy="288032"/>
          </a:xfrm>
          <a:prstGeom prst="rect">
            <a:avLst/>
          </a:prstGeom>
          <a:solidFill>
            <a:srgbClr val="002060"/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4109" name="Группа 50"/>
          <p:cNvGrpSpPr>
            <a:grpSpLocks/>
          </p:cNvGrpSpPr>
          <p:nvPr/>
        </p:nvGrpSpPr>
        <p:grpSpPr bwMode="auto">
          <a:xfrm>
            <a:off x="6156176" y="2852936"/>
            <a:ext cx="786060" cy="432221"/>
            <a:chOff x="3273527" y="2248510"/>
            <a:chExt cx="786839" cy="432048"/>
          </a:xfrm>
        </p:grpSpPr>
        <p:sp>
          <p:nvSpPr>
            <p:cNvPr id="12" name="Овал 11"/>
            <p:cNvSpPr/>
            <p:nvPr/>
          </p:nvSpPr>
          <p:spPr>
            <a:xfrm>
              <a:off x="3292267" y="2248510"/>
              <a:ext cx="504056" cy="432048"/>
            </a:xfrm>
            <a:prstGeom prst="ellipse">
              <a:avLst/>
            </a:prstGeom>
            <a:solidFill>
              <a:srgbClr val="D1CE4F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148" name="TextBox 52"/>
            <p:cNvSpPr txBox="1">
              <a:spLocks noChangeArrowheads="1"/>
            </p:cNvSpPr>
            <p:nvPr/>
          </p:nvSpPr>
          <p:spPr bwMode="auto">
            <a:xfrm>
              <a:off x="3273527" y="2320218"/>
              <a:ext cx="786839" cy="261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 smtClean="0">
                  <a:latin typeface="Times New Roman" pitchFamily="18" charset="0"/>
                </a:rPr>
                <a:t>93,6%</a:t>
              </a:r>
              <a:endParaRPr lang="ru-RU" sz="1100" b="1" dirty="0">
                <a:latin typeface="Times New Roman" pitchFamily="18" charset="0"/>
              </a:endParaRPr>
            </a:p>
          </p:txBody>
        </p:sp>
      </p:grpSp>
      <p:grpSp>
        <p:nvGrpSpPr>
          <p:cNvPr id="4110" name="Группа 50"/>
          <p:cNvGrpSpPr>
            <a:grpSpLocks/>
          </p:cNvGrpSpPr>
          <p:nvPr/>
        </p:nvGrpSpPr>
        <p:grpSpPr bwMode="auto">
          <a:xfrm>
            <a:off x="4714876" y="4498148"/>
            <a:ext cx="785109" cy="431050"/>
            <a:chOff x="3273524" y="2248510"/>
            <a:chExt cx="786990" cy="432048"/>
          </a:xfrm>
        </p:grpSpPr>
        <p:sp>
          <p:nvSpPr>
            <p:cNvPr id="18" name="Овал 17"/>
            <p:cNvSpPr/>
            <p:nvPr/>
          </p:nvSpPr>
          <p:spPr>
            <a:xfrm>
              <a:off x="3292267" y="2248510"/>
              <a:ext cx="504056" cy="432048"/>
            </a:xfrm>
            <a:prstGeom prst="ellipse">
              <a:avLst/>
            </a:prstGeom>
            <a:solidFill>
              <a:srgbClr val="D1CE4F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144" name="TextBox 52"/>
            <p:cNvSpPr txBox="1">
              <a:spLocks noChangeArrowheads="1"/>
            </p:cNvSpPr>
            <p:nvPr/>
          </p:nvSpPr>
          <p:spPr bwMode="auto">
            <a:xfrm>
              <a:off x="3273524" y="2320194"/>
              <a:ext cx="786990" cy="262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 smtClean="0">
                  <a:latin typeface="Times New Roman" pitchFamily="18" charset="0"/>
                </a:rPr>
                <a:t>93,4%</a:t>
              </a:r>
              <a:endParaRPr lang="ru-RU" sz="1100" b="1" dirty="0">
                <a:latin typeface="Times New Roman" pitchFamily="18" charset="0"/>
              </a:endParaRPr>
            </a:p>
          </p:txBody>
        </p:sp>
      </p:grpSp>
      <p:grpSp>
        <p:nvGrpSpPr>
          <p:cNvPr id="4111" name="Группа 50"/>
          <p:cNvGrpSpPr>
            <a:grpSpLocks/>
          </p:cNvGrpSpPr>
          <p:nvPr/>
        </p:nvGrpSpPr>
        <p:grpSpPr bwMode="auto">
          <a:xfrm>
            <a:off x="7429520" y="1197336"/>
            <a:ext cx="785196" cy="431050"/>
            <a:chOff x="3273525" y="2248510"/>
            <a:chExt cx="787007" cy="432048"/>
          </a:xfrm>
        </p:grpSpPr>
        <p:sp>
          <p:nvSpPr>
            <p:cNvPr id="21" name="Овал 20"/>
            <p:cNvSpPr/>
            <p:nvPr/>
          </p:nvSpPr>
          <p:spPr>
            <a:xfrm>
              <a:off x="3292267" y="2248510"/>
              <a:ext cx="504056" cy="432048"/>
            </a:xfrm>
            <a:prstGeom prst="ellipse">
              <a:avLst/>
            </a:prstGeom>
            <a:solidFill>
              <a:srgbClr val="D1CE4F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140" name="TextBox 52"/>
            <p:cNvSpPr txBox="1">
              <a:spLocks noChangeArrowheads="1"/>
            </p:cNvSpPr>
            <p:nvPr/>
          </p:nvSpPr>
          <p:spPr bwMode="auto">
            <a:xfrm>
              <a:off x="3273525" y="2320098"/>
              <a:ext cx="787007" cy="262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 smtClean="0">
                  <a:latin typeface="Times New Roman" pitchFamily="18" charset="0"/>
                </a:rPr>
                <a:t>6,4%</a:t>
              </a:r>
              <a:endParaRPr lang="ru-RU" sz="1100" b="1" dirty="0">
                <a:latin typeface="Times New Roman" pitchFamily="18" charset="0"/>
              </a:endParaRPr>
            </a:p>
          </p:txBody>
        </p:sp>
      </p:grpSp>
      <p:grpSp>
        <p:nvGrpSpPr>
          <p:cNvPr id="4112" name="Группа 50"/>
          <p:cNvGrpSpPr>
            <a:grpSpLocks/>
          </p:cNvGrpSpPr>
          <p:nvPr/>
        </p:nvGrpSpPr>
        <p:grpSpPr bwMode="auto">
          <a:xfrm>
            <a:off x="5076056" y="2132856"/>
            <a:ext cx="785468" cy="432221"/>
            <a:chOff x="3273527" y="2248510"/>
            <a:chExt cx="786935" cy="432048"/>
          </a:xfrm>
        </p:grpSpPr>
        <p:sp>
          <p:nvSpPr>
            <p:cNvPr id="24" name="Овал 23"/>
            <p:cNvSpPr/>
            <p:nvPr/>
          </p:nvSpPr>
          <p:spPr>
            <a:xfrm>
              <a:off x="3292267" y="2248510"/>
              <a:ext cx="504056" cy="432048"/>
            </a:xfrm>
            <a:prstGeom prst="ellipse">
              <a:avLst/>
            </a:prstGeom>
            <a:solidFill>
              <a:srgbClr val="D1CE4F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136" name="TextBox 52"/>
            <p:cNvSpPr txBox="1">
              <a:spLocks noChangeArrowheads="1"/>
            </p:cNvSpPr>
            <p:nvPr/>
          </p:nvSpPr>
          <p:spPr bwMode="auto">
            <a:xfrm>
              <a:off x="3273527" y="2320277"/>
              <a:ext cx="786935" cy="261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 smtClean="0">
                  <a:latin typeface="Times New Roman" pitchFamily="18" charset="0"/>
                </a:rPr>
                <a:t>6,6%</a:t>
              </a:r>
              <a:endParaRPr lang="ru-RU" sz="1100" b="1" dirty="0">
                <a:latin typeface="Times New Roman" pitchFamily="18" charset="0"/>
              </a:endParaRPr>
            </a:p>
          </p:txBody>
        </p:sp>
      </p:grpSp>
      <p:grpSp>
        <p:nvGrpSpPr>
          <p:cNvPr id="4113" name="Группа 50"/>
          <p:cNvGrpSpPr>
            <a:grpSpLocks/>
          </p:cNvGrpSpPr>
          <p:nvPr/>
        </p:nvGrpSpPr>
        <p:grpSpPr bwMode="auto">
          <a:xfrm>
            <a:off x="1259632" y="5877272"/>
            <a:ext cx="857054" cy="431050"/>
            <a:chOff x="3273530" y="2248510"/>
            <a:chExt cx="858428" cy="432048"/>
          </a:xfrm>
        </p:grpSpPr>
        <p:sp>
          <p:nvSpPr>
            <p:cNvPr id="27" name="Овал 26"/>
            <p:cNvSpPr/>
            <p:nvPr/>
          </p:nvSpPr>
          <p:spPr>
            <a:xfrm>
              <a:off x="3292267" y="2248510"/>
              <a:ext cx="504056" cy="432048"/>
            </a:xfrm>
            <a:prstGeom prst="ellipse">
              <a:avLst/>
            </a:prstGeom>
            <a:solidFill>
              <a:srgbClr val="D1CE4F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132" name="TextBox 52"/>
            <p:cNvSpPr txBox="1">
              <a:spLocks noChangeArrowheads="1"/>
            </p:cNvSpPr>
            <p:nvPr/>
          </p:nvSpPr>
          <p:spPr bwMode="auto">
            <a:xfrm>
              <a:off x="3273530" y="2319826"/>
              <a:ext cx="858428" cy="262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 smtClean="0">
                  <a:latin typeface="Times New Roman" pitchFamily="18" charset="0"/>
                </a:rPr>
                <a:t>93,5%</a:t>
              </a:r>
              <a:endParaRPr lang="ru-RU" sz="1100" b="1" dirty="0">
                <a:latin typeface="Times New Roman" pitchFamily="18" charset="0"/>
              </a:endParaRPr>
            </a:p>
          </p:txBody>
        </p:sp>
      </p:grpSp>
      <p:grpSp>
        <p:nvGrpSpPr>
          <p:cNvPr id="4114" name="Группа 50"/>
          <p:cNvGrpSpPr>
            <a:grpSpLocks/>
          </p:cNvGrpSpPr>
          <p:nvPr/>
        </p:nvGrpSpPr>
        <p:grpSpPr bwMode="auto">
          <a:xfrm>
            <a:off x="2571736" y="3429000"/>
            <a:ext cx="913695" cy="432037"/>
            <a:chOff x="3289501" y="2248510"/>
            <a:chExt cx="914358" cy="432048"/>
          </a:xfrm>
        </p:grpSpPr>
        <p:sp>
          <p:nvSpPr>
            <p:cNvPr id="30" name="Овал 29"/>
            <p:cNvSpPr/>
            <p:nvPr/>
          </p:nvSpPr>
          <p:spPr>
            <a:xfrm>
              <a:off x="3292267" y="2248510"/>
              <a:ext cx="504056" cy="432048"/>
            </a:xfrm>
            <a:prstGeom prst="ellipse">
              <a:avLst/>
            </a:prstGeom>
            <a:solidFill>
              <a:srgbClr val="D1CE4F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128" name="TextBox 52"/>
            <p:cNvSpPr txBox="1">
              <a:spLocks noChangeArrowheads="1"/>
            </p:cNvSpPr>
            <p:nvPr/>
          </p:nvSpPr>
          <p:spPr bwMode="auto">
            <a:xfrm>
              <a:off x="3289501" y="2320520"/>
              <a:ext cx="914358" cy="261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 smtClean="0">
                  <a:latin typeface="Times New Roman" pitchFamily="18" charset="0"/>
                </a:rPr>
                <a:t>6,5%</a:t>
              </a:r>
              <a:endParaRPr lang="ru-RU" sz="1100" b="1" dirty="0">
                <a:latin typeface="Times New Roman" pitchFamily="18" charset="0"/>
              </a:endParaRPr>
            </a:p>
          </p:txBody>
        </p:sp>
      </p:grpSp>
      <p:sp>
        <p:nvSpPr>
          <p:cNvPr id="4115" name="TextBox 31"/>
          <p:cNvSpPr txBox="1">
            <a:spLocks noChangeArrowheads="1"/>
          </p:cNvSpPr>
          <p:nvPr/>
        </p:nvSpPr>
        <p:spPr bwMode="auto">
          <a:xfrm>
            <a:off x="6948264" y="5157192"/>
            <a:ext cx="2590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/>
              <a:t>Неналоговые доходы</a:t>
            </a:r>
          </a:p>
        </p:txBody>
      </p:sp>
      <p:sp>
        <p:nvSpPr>
          <p:cNvPr id="4116" name="TextBox 32"/>
          <p:cNvSpPr txBox="1">
            <a:spLocks noChangeArrowheads="1"/>
          </p:cNvSpPr>
          <p:nvPr/>
        </p:nvSpPr>
        <p:spPr bwMode="auto">
          <a:xfrm>
            <a:off x="6948264" y="3861048"/>
            <a:ext cx="17745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dirty="0"/>
              <a:t>Налоговые доходы</a:t>
            </a:r>
          </a:p>
        </p:txBody>
      </p:sp>
      <p:sp>
        <p:nvSpPr>
          <p:cNvPr id="4117" name="Rectangle 37"/>
          <p:cNvSpPr>
            <a:spLocks noChangeArrowheads="1"/>
          </p:cNvSpPr>
          <p:nvPr/>
        </p:nvSpPr>
        <p:spPr bwMode="auto">
          <a:xfrm>
            <a:off x="0" y="2133600"/>
            <a:ext cx="30003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ru-RU" sz="1600" b="1" dirty="0">
                <a:solidFill>
                  <a:schemeClr val="tx2"/>
                </a:solidFill>
              </a:rPr>
              <a:t>ДОХОДЫ всего: </a:t>
            </a:r>
            <a:br>
              <a:rPr lang="ru-RU" sz="1600" b="1" dirty="0">
                <a:solidFill>
                  <a:schemeClr val="tx2"/>
                </a:solidFill>
              </a:rPr>
            </a:br>
            <a:r>
              <a:rPr lang="ru-RU" sz="1600" b="1" dirty="0" smtClean="0">
                <a:solidFill>
                  <a:schemeClr val="tx2"/>
                </a:solidFill>
              </a:rPr>
              <a:t>2016 </a:t>
            </a:r>
            <a:r>
              <a:rPr lang="ru-RU" sz="1600" b="1" dirty="0">
                <a:solidFill>
                  <a:schemeClr val="tx2"/>
                </a:solidFill>
              </a:rPr>
              <a:t>– </a:t>
            </a:r>
            <a:r>
              <a:rPr lang="en-US" sz="1600" b="1" dirty="0" smtClean="0">
                <a:solidFill>
                  <a:schemeClr val="tx2"/>
                </a:solidFill>
              </a:rPr>
              <a:t>125 560,3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000" b="1" dirty="0">
                <a:solidFill>
                  <a:schemeClr val="tx2"/>
                </a:solidFill>
              </a:rPr>
              <a:t>тыс.рублей</a:t>
            </a:r>
            <a:r>
              <a:rPr lang="ru-RU" sz="900" b="1" dirty="0">
                <a:solidFill>
                  <a:schemeClr val="tx2"/>
                </a:solidFill>
              </a:rPr>
              <a:t>     </a:t>
            </a:r>
          </a:p>
          <a:p>
            <a:pPr>
              <a:lnSpc>
                <a:spcPct val="150000"/>
              </a:lnSpc>
            </a:pPr>
            <a:r>
              <a:rPr lang="ru-RU" sz="1600" b="1" dirty="0" smtClean="0">
                <a:solidFill>
                  <a:schemeClr val="tx2"/>
                </a:solidFill>
              </a:rPr>
              <a:t>2017 </a:t>
            </a:r>
            <a:r>
              <a:rPr lang="ru-RU" sz="1600" b="1" dirty="0">
                <a:solidFill>
                  <a:schemeClr val="tx2"/>
                </a:solidFill>
              </a:rPr>
              <a:t>– </a:t>
            </a:r>
            <a:r>
              <a:rPr lang="en-US" sz="1600" b="1" dirty="0" smtClean="0">
                <a:solidFill>
                  <a:schemeClr val="tx2"/>
                </a:solidFill>
              </a:rPr>
              <a:t>131 280,5 </a:t>
            </a:r>
            <a:r>
              <a:rPr lang="ru-RU" sz="1000" b="1" dirty="0">
                <a:solidFill>
                  <a:schemeClr val="tx2"/>
                </a:solidFill>
              </a:rPr>
              <a:t>тыс.рублей</a:t>
            </a:r>
            <a:endParaRPr lang="ru-RU" sz="1600" b="1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tx2"/>
                </a:solidFill>
              </a:rPr>
              <a:t>2</a:t>
            </a:r>
            <a:r>
              <a:rPr lang="ru-RU" sz="1600" b="1" dirty="0" smtClean="0">
                <a:solidFill>
                  <a:schemeClr val="tx2"/>
                </a:solidFill>
              </a:rPr>
              <a:t>018 </a:t>
            </a:r>
            <a:r>
              <a:rPr lang="ru-RU" sz="1600" b="1" dirty="0">
                <a:solidFill>
                  <a:schemeClr val="tx2"/>
                </a:solidFill>
              </a:rPr>
              <a:t>– </a:t>
            </a:r>
            <a:r>
              <a:rPr lang="en-US" sz="1600" b="1" dirty="0" smtClean="0">
                <a:solidFill>
                  <a:schemeClr val="tx2"/>
                </a:solidFill>
              </a:rPr>
              <a:t>136 </a:t>
            </a:r>
            <a:r>
              <a:rPr lang="ru-RU" sz="1600" b="1" dirty="0" smtClean="0">
                <a:solidFill>
                  <a:schemeClr val="tx2"/>
                </a:solidFill>
              </a:rPr>
              <a:t>4</a:t>
            </a:r>
            <a:r>
              <a:rPr lang="en-US" sz="1600" b="1" dirty="0" smtClean="0">
                <a:solidFill>
                  <a:schemeClr val="tx2"/>
                </a:solidFill>
              </a:rPr>
              <a:t>53,4 </a:t>
            </a:r>
            <a:r>
              <a:rPr lang="ru-RU" sz="1000" b="1" dirty="0" smtClean="0">
                <a:solidFill>
                  <a:schemeClr val="tx2"/>
                </a:solidFill>
              </a:rPr>
              <a:t>тыс.рублей</a:t>
            </a:r>
            <a:endParaRPr lang="ru-RU" sz="1000" b="1" dirty="0">
              <a:solidFill>
                <a:schemeClr val="tx2"/>
              </a:solidFill>
            </a:endParaRPr>
          </a:p>
        </p:txBody>
      </p:sp>
      <p:sp>
        <p:nvSpPr>
          <p:cNvPr id="4118" name="TextBox 40"/>
          <p:cNvSpPr txBox="1">
            <a:spLocks noChangeArrowheads="1"/>
          </p:cNvSpPr>
          <p:nvPr/>
        </p:nvSpPr>
        <p:spPr bwMode="auto">
          <a:xfrm>
            <a:off x="6372200" y="4221088"/>
            <a:ext cx="266008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dirty="0" smtClean="0"/>
              <a:t>2016 </a:t>
            </a:r>
            <a:r>
              <a:rPr lang="ru-RU" sz="1400" dirty="0"/>
              <a:t>– </a:t>
            </a:r>
            <a:r>
              <a:rPr lang="en-US" sz="1400" dirty="0" smtClean="0"/>
              <a:t>117</a:t>
            </a:r>
            <a:r>
              <a:rPr lang="ru-RU" sz="1400" dirty="0" smtClean="0"/>
              <a:t> </a:t>
            </a:r>
            <a:r>
              <a:rPr lang="en-US" sz="1400" dirty="0" smtClean="0"/>
              <a:t>397</a:t>
            </a:r>
            <a:r>
              <a:rPr lang="ru-RU" sz="1400" dirty="0" smtClean="0"/>
              <a:t>,3 </a:t>
            </a:r>
            <a:r>
              <a:rPr lang="ru-RU" sz="1400" b="1" dirty="0">
                <a:solidFill>
                  <a:schemeClr val="tx2"/>
                </a:solidFill>
              </a:rPr>
              <a:t>тыс.рублей</a:t>
            </a:r>
            <a:endParaRPr lang="ru-RU" sz="1400" dirty="0"/>
          </a:p>
          <a:p>
            <a:r>
              <a:rPr lang="ru-RU" sz="1400" dirty="0" smtClean="0"/>
              <a:t>2017 </a:t>
            </a:r>
            <a:r>
              <a:rPr lang="ru-RU" sz="1400" dirty="0"/>
              <a:t>– </a:t>
            </a:r>
            <a:r>
              <a:rPr lang="ru-RU" sz="1400" dirty="0" smtClean="0"/>
              <a:t>122 586,5</a:t>
            </a:r>
            <a:r>
              <a:rPr lang="ru-RU" sz="1400" b="1" dirty="0" smtClean="0">
                <a:solidFill>
                  <a:schemeClr val="tx2"/>
                </a:solidFill>
              </a:rPr>
              <a:t> </a:t>
            </a:r>
            <a:r>
              <a:rPr lang="ru-RU" sz="1400" b="1" dirty="0">
                <a:solidFill>
                  <a:schemeClr val="tx2"/>
                </a:solidFill>
              </a:rPr>
              <a:t>тыс.рублей</a:t>
            </a:r>
            <a:endParaRPr lang="ru-RU" sz="1400" dirty="0"/>
          </a:p>
          <a:p>
            <a:r>
              <a:rPr lang="ru-RU" sz="1400" dirty="0" smtClean="0"/>
              <a:t>2018  </a:t>
            </a:r>
            <a:r>
              <a:rPr lang="ru-RU" sz="1400" dirty="0"/>
              <a:t>- </a:t>
            </a:r>
            <a:r>
              <a:rPr lang="ru-RU" sz="1400" dirty="0" smtClean="0"/>
              <a:t>127 719,4</a:t>
            </a:r>
            <a:r>
              <a:rPr lang="ru-RU" sz="1400" b="1" dirty="0" smtClean="0">
                <a:solidFill>
                  <a:schemeClr val="tx2"/>
                </a:solidFill>
              </a:rPr>
              <a:t> </a:t>
            </a:r>
            <a:r>
              <a:rPr lang="ru-RU" sz="1400" b="1" dirty="0">
                <a:solidFill>
                  <a:schemeClr val="tx2"/>
                </a:solidFill>
              </a:rPr>
              <a:t>тыс.рублей</a:t>
            </a:r>
            <a:endParaRPr lang="ru-RU" sz="1400" dirty="0"/>
          </a:p>
        </p:txBody>
      </p:sp>
      <p:sp>
        <p:nvSpPr>
          <p:cNvPr id="4119" name="TextBox 41"/>
          <p:cNvSpPr txBox="1">
            <a:spLocks noChangeArrowheads="1"/>
          </p:cNvSpPr>
          <p:nvPr/>
        </p:nvSpPr>
        <p:spPr bwMode="auto">
          <a:xfrm>
            <a:off x="6372200" y="5589240"/>
            <a:ext cx="241162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dirty="0" smtClean="0"/>
              <a:t>2016 </a:t>
            </a:r>
            <a:r>
              <a:rPr lang="ru-RU" sz="1400" dirty="0"/>
              <a:t>–  </a:t>
            </a:r>
            <a:r>
              <a:rPr lang="ru-RU" sz="1400" dirty="0" smtClean="0"/>
              <a:t>8 163</a:t>
            </a:r>
            <a:r>
              <a:rPr lang="ru-RU" sz="1400" b="1" dirty="0" smtClean="0">
                <a:solidFill>
                  <a:schemeClr val="tx2"/>
                </a:solidFill>
              </a:rPr>
              <a:t> </a:t>
            </a:r>
            <a:r>
              <a:rPr lang="ru-RU" sz="1400" b="1" dirty="0">
                <a:solidFill>
                  <a:schemeClr val="tx2"/>
                </a:solidFill>
              </a:rPr>
              <a:t>тыс.рублей</a:t>
            </a:r>
            <a:endParaRPr lang="ru-RU" sz="1400" dirty="0"/>
          </a:p>
          <a:p>
            <a:r>
              <a:rPr lang="ru-RU" sz="1400" dirty="0" smtClean="0"/>
              <a:t>2017 </a:t>
            </a:r>
            <a:r>
              <a:rPr lang="ru-RU" sz="1400" dirty="0"/>
              <a:t>– </a:t>
            </a:r>
            <a:r>
              <a:rPr lang="ru-RU" sz="1400" dirty="0" smtClean="0"/>
              <a:t> 8 694 </a:t>
            </a:r>
            <a:r>
              <a:rPr lang="ru-RU" sz="1400" b="1" dirty="0" smtClean="0">
                <a:solidFill>
                  <a:schemeClr val="tx2"/>
                </a:solidFill>
              </a:rPr>
              <a:t>тыс.рублей</a:t>
            </a:r>
            <a:endParaRPr lang="ru-RU" sz="1400" dirty="0"/>
          </a:p>
          <a:p>
            <a:r>
              <a:rPr lang="ru-RU" sz="1400" dirty="0" smtClean="0"/>
              <a:t>2018  </a:t>
            </a:r>
            <a:r>
              <a:rPr lang="ru-RU" sz="1400" dirty="0"/>
              <a:t>- </a:t>
            </a:r>
            <a:r>
              <a:rPr lang="ru-RU" sz="1400" dirty="0" smtClean="0"/>
              <a:t> 8 734</a:t>
            </a:r>
            <a:r>
              <a:rPr lang="ru-RU" sz="1400" b="1" dirty="0" smtClean="0">
                <a:solidFill>
                  <a:schemeClr val="tx2"/>
                </a:solidFill>
              </a:rPr>
              <a:t> </a:t>
            </a:r>
            <a:r>
              <a:rPr lang="ru-RU" sz="1400" b="1" dirty="0">
                <a:solidFill>
                  <a:schemeClr val="tx2"/>
                </a:solidFill>
              </a:rPr>
              <a:t>тыс.рублей</a:t>
            </a:r>
            <a:endParaRPr lang="ru-RU" sz="1400" dirty="0"/>
          </a:p>
        </p:txBody>
      </p:sp>
      <p:sp>
        <p:nvSpPr>
          <p:cNvPr id="4120" name="TextBox 42"/>
          <p:cNvSpPr txBox="1">
            <a:spLocks noChangeArrowheads="1"/>
          </p:cNvSpPr>
          <p:nvPr/>
        </p:nvSpPr>
        <p:spPr bwMode="auto">
          <a:xfrm>
            <a:off x="2771800" y="6021288"/>
            <a:ext cx="6969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/>
              <a:t>2016</a:t>
            </a:r>
            <a:endParaRPr lang="ru-RU" dirty="0"/>
          </a:p>
        </p:txBody>
      </p:sp>
      <p:sp>
        <p:nvSpPr>
          <p:cNvPr id="4121" name="TextBox 43"/>
          <p:cNvSpPr txBox="1">
            <a:spLocks noChangeArrowheads="1"/>
          </p:cNvSpPr>
          <p:nvPr/>
        </p:nvSpPr>
        <p:spPr bwMode="auto">
          <a:xfrm>
            <a:off x="7380312" y="2852936"/>
            <a:ext cx="6969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/>
              <a:t>2018</a:t>
            </a:r>
            <a:endParaRPr lang="ru-RU" dirty="0"/>
          </a:p>
        </p:txBody>
      </p:sp>
      <p:sp>
        <p:nvSpPr>
          <p:cNvPr id="4122" name="TextBox 44"/>
          <p:cNvSpPr txBox="1">
            <a:spLocks noChangeArrowheads="1"/>
          </p:cNvSpPr>
          <p:nvPr/>
        </p:nvSpPr>
        <p:spPr bwMode="auto">
          <a:xfrm>
            <a:off x="5364088" y="4149080"/>
            <a:ext cx="6969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/>
              <a:t>2017</a:t>
            </a:r>
            <a:endParaRPr lang="ru-RU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-180528" y="1052736"/>
            <a:ext cx="5562606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+mn-cs"/>
              </a:rPr>
              <a:t>Структура налоговых и неналоговых</a:t>
            </a:r>
          </a:p>
          <a:p>
            <a:pPr algn="ctr">
              <a:defRPr/>
            </a:pP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+mn-cs"/>
              </a:rPr>
              <a:t>доходов бюджета 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+mn-cs"/>
              </a:rPr>
              <a:t>муниципального района 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+mn-cs"/>
              </a:rPr>
              <a:t>в 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+mn-cs"/>
              </a:rPr>
              <a:t>2016-2018 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+mn-cs"/>
              </a:rPr>
              <a:t>гг.</a:t>
            </a:r>
          </a:p>
        </p:txBody>
      </p:sp>
      <p:graphicFrame>
        <p:nvGraphicFramePr>
          <p:cNvPr id="36" name="Object 4"/>
          <p:cNvGraphicFramePr>
            <a:graphicFrameLocks/>
          </p:cNvGraphicFramePr>
          <p:nvPr/>
        </p:nvGraphicFramePr>
        <p:xfrm>
          <a:off x="966788" y="3859213"/>
          <a:ext cx="2679700" cy="2052637"/>
        </p:xfrm>
        <a:graphic>
          <a:graphicData uri="http://schemas.openxmlformats.org/presentationml/2006/ole">
            <p:oleObj spid="_x0000_s4110" name="Worksheet" r:id="rId6" imgW="3429000" imgH="2628767" progId="Excel.Sheet.8">
              <p:embed/>
            </p:oleObj>
          </a:graphicData>
        </a:graphic>
      </p:graphicFrame>
      <p:sp>
        <p:nvSpPr>
          <p:cNvPr id="39" name="Номер слайда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  <p:pic>
        <p:nvPicPr>
          <p:cNvPr id="41" name="Рисунок 40" descr="header_gerb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1065379"/>
          </a:xfrm>
          <a:prstGeom prst="rect">
            <a:avLst/>
          </a:prstGeom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Text Box 2"/>
          <p:cNvGrpSpPr>
            <a:grpSpLocks/>
          </p:cNvGrpSpPr>
          <p:nvPr/>
        </p:nvGrpSpPr>
        <p:grpSpPr bwMode="auto">
          <a:xfrm>
            <a:off x="0" y="0"/>
            <a:ext cx="9144000" cy="6169025"/>
            <a:chOff x="-4" y="-4"/>
            <a:chExt cx="5768" cy="3886"/>
          </a:xfrm>
        </p:grpSpPr>
        <p:pic>
          <p:nvPicPr>
            <p:cNvPr id="5135" name="Text Box 2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3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36" name="Text Box 4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38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ru-RU" sz="16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Diagram 2"/>
          <p:cNvGrpSpPr>
            <a:grpSpLocks noChangeAspect="1"/>
          </p:cNvGrpSpPr>
          <p:nvPr/>
        </p:nvGrpSpPr>
        <p:grpSpPr bwMode="auto">
          <a:xfrm>
            <a:off x="5105400" y="1600200"/>
            <a:ext cx="4038600" cy="2185988"/>
            <a:chOff x="1934" y="1913"/>
            <a:chExt cx="1892" cy="1044"/>
          </a:xfrm>
        </p:grpSpPr>
      </p:grpSp>
      <p:sp>
        <p:nvSpPr>
          <p:cNvPr id="5130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131" name="Rectangle 35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pSp>
        <p:nvGrpSpPr>
          <p:cNvPr id="17" name="Группа 16"/>
          <p:cNvGrpSpPr/>
          <p:nvPr/>
        </p:nvGrpSpPr>
        <p:grpSpPr>
          <a:xfrm>
            <a:off x="539552" y="1000125"/>
            <a:ext cx="8461573" cy="4992688"/>
            <a:chOff x="357188" y="1000125"/>
            <a:chExt cx="8643937" cy="4992688"/>
          </a:xfrm>
        </p:grpSpPr>
        <p:sp>
          <p:nvSpPr>
            <p:cNvPr id="5132" name="Rectangle 22"/>
            <p:cNvSpPr>
              <a:spLocks noChangeArrowheads="1"/>
            </p:cNvSpPr>
            <p:nvPr/>
          </p:nvSpPr>
          <p:spPr bwMode="auto">
            <a:xfrm>
              <a:off x="571500" y="1000125"/>
              <a:ext cx="8229600" cy="936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2000" b="1" dirty="0">
                  <a:solidFill>
                    <a:schemeClr val="tx2"/>
                  </a:solidFill>
                </a:rPr>
                <a:t>Структура налоговых доходов </a:t>
              </a:r>
              <a:endParaRPr lang="en-US" sz="2000" b="1" dirty="0">
                <a:solidFill>
                  <a:schemeClr val="tx2"/>
                </a:solidFill>
              </a:endParaRPr>
            </a:p>
            <a:p>
              <a:pPr algn="ctr"/>
              <a:r>
                <a:rPr lang="ru-RU" sz="2000" b="1" dirty="0">
                  <a:solidFill>
                    <a:schemeClr val="tx2"/>
                  </a:solidFill>
                </a:rPr>
                <a:t>бюджета </a:t>
              </a:r>
              <a:r>
                <a:rPr lang="ru-RU" sz="2000" b="1" dirty="0" smtClean="0">
                  <a:solidFill>
                    <a:schemeClr val="tx2"/>
                  </a:solidFill>
                </a:rPr>
                <a:t>муниципального района в </a:t>
              </a:r>
              <a:r>
                <a:rPr lang="en-US" sz="2000" b="1" dirty="0" smtClean="0">
                  <a:solidFill>
                    <a:schemeClr val="tx2"/>
                  </a:solidFill>
                </a:rPr>
                <a:t>201</a:t>
              </a:r>
              <a:r>
                <a:rPr lang="ru-RU" sz="2000" b="1" dirty="0" smtClean="0">
                  <a:solidFill>
                    <a:schemeClr val="tx2"/>
                  </a:solidFill>
                </a:rPr>
                <a:t>6</a:t>
              </a:r>
              <a:r>
                <a:rPr lang="en-US" sz="2000" b="1" dirty="0" smtClean="0">
                  <a:solidFill>
                    <a:schemeClr val="tx2"/>
                  </a:solidFill>
                </a:rPr>
                <a:t>-201</a:t>
              </a:r>
              <a:r>
                <a:rPr lang="ru-RU" sz="2000" b="1" dirty="0" smtClean="0">
                  <a:solidFill>
                    <a:schemeClr val="tx2"/>
                  </a:solidFill>
                </a:rPr>
                <a:t>8 </a:t>
              </a:r>
              <a:r>
                <a:rPr lang="ru-RU" sz="2000" b="1" dirty="0">
                  <a:solidFill>
                    <a:schemeClr val="tx2"/>
                  </a:solidFill>
                </a:rPr>
                <a:t>гг.</a:t>
              </a:r>
            </a:p>
          </p:txBody>
        </p:sp>
        <p:graphicFrame>
          <p:nvGraphicFramePr>
            <p:cNvPr id="16" name="Диаграмма 21"/>
            <p:cNvGraphicFramePr>
              <a:graphicFrameLocks/>
            </p:cNvGraphicFramePr>
            <p:nvPr/>
          </p:nvGraphicFramePr>
          <p:xfrm>
            <a:off x="357188" y="1928813"/>
            <a:ext cx="8643937" cy="4064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>
          <a:xfrm>
            <a:off x="6553200" y="5572140"/>
            <a:ext cx="2590800" cy="1149335"/>
          </a:xfrm>
        </p:spPr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25</a:t>
            </a:fld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5589240"/>
            <a:ext cx="8275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Норматив зачисления в доход бюджета района: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63688" y="623731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971600" y="5978743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98%</a:t>
            </a:r>
            <a:endParaRPr lang="ru-RU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2066540" y="5978743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100%</a:t>
            </a:r>
            <a:endParaRPr lang="ru-RU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3138110" y="5978743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100%</a:t>
            </a:r>
            <a:endParaRPr lang="ru-RU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4500562" y="5978743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100%</a:t>
            </a:r>
            <a:endParaRPr lang="ru-RU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6858016" y="5978743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70%</a:t>
            </a:r>
            <a:endParaRPr lang="ru-RU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8001024" y="5978743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100%</a:t>
            </a:r>
            <a:endParaRPr lang="ru-RU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5357818" y="5978743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1,01 %</a:t>
            </a:r>
            <a:endParaRPr lang="ru-RU" sz="1400" dirty="0"/>
          </a:p>
        </p:txBody>
      </p:sp>
      <p:pic>
        <p:nvPicPr>
          <p:cNvPr id="31" name="Рисунок 30" descr="header_ger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1065379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Text Box 2"/>
          <p:cNvGrpSpPr>
            <a:grpSpLocks/>
          </p:cNvGrpSpPr>
          <p:nvPr/>
        </p:nvGrpSpPr>
        <p:grpSpPr bwMode="auto">
          <a:xfrm>
            <a:off x="0" y="0"/>
            <a:ext cx="9144000" cy="6169025"/>
            <a:chOff x="-4" y="-4"/>
            <a:chExt cx="5768" cy="3886"/>
          </a:xfrm>
        </p:grpSpPr>
        <p:pic>
          <p:nvPicPr>
            <p:cNvPr id="6159" name="Text Box 2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3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60" name="Text Box 4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38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ru-RU" sz="16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Diagram 2"/>
          <p:cNvGrpSpPr>
            <a:grpSpLocks noChangeAspect="1"/>
          </p:cNvGrpSpPr>
          <p:nvPr/>
        </p:nvGrpSpPr>
        <p:grpSpPr bwMode="auto">
          <a:xfrm>
            <a:off x="5105400" y="1600200"/>
            <a:ext cx="4038600" cy="2185988"/>
            <a:chOff x="1934" y="1913"/>
            <a:chExt cx="1892" cy="1044"/>
          </a:xfrm>
        </p:grpSpPr>
      </p:grpSp>
      <p:sp>
        <p:nvSpPr>
          <p:cNvPr id="6154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155" name="Rectangle 35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pSp>
        <p:nvGrpSpPr>
          <p:cNvPr id="17" name="Группа 16"/>
          <p:cNvGrpSpPr/>
          <p:nvPr/>
        </p:nvGrpSpPr>
        <p:grpSpPr>
          <a:xfrm>
            <a:off x="642910" y="1000125"/>
            <a:ext cx="8286808" cy="5357833"/>
            <a:chOff x="142844" y="1000125"/>
            <a:chExt cx="8786874" cy="5357833"/>
          </a:xfrm>
        </p:grpSpPr>
        <p:sp>
          <p:nvSpPr>
            <p:cNvPr id="6156" name="Rectangle 22"/>
            <p:cNvSpPr>
              <a:spLocks noChangeArrowheads="1"/>
            </p:cNvSpPr>
            <p:nvPr/>
          </p:nvSpPr>
          <p:spPr bwMode="auto">
            <a:xfrm>
              <a:off x="571500" y="1000125"/>
              <a:ext cx="8229600" cy="936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2000" b="1" dirty="0">
                  <a:solidFill>
                    <a:schemeClr val="tx2"/>
                  </a:solidFill>
                </a:rPr>
                <a:t>Структура неналоговых доходов </a:t>
              </a:r>
              <a:endParaRPr lang="en-US" sz="2000" b="1" dirty="0">
                <a:solidFill>
                  <a:schemeClr val="tx2"/>
                </a:solidFill>
              </a:endParaRPr>
            </a:p>
            <a:p>
              <a:pPr algn="ctr"/>
              <a:r>
                <a:rPr lang="ru-RU" sz="2000" b="1" dirty="0">
                  <a:solidFill>
                    <a:schemeClr val="tx2"/>
                  </a:solidFill>
                </a:rPr>
                <a:t>бюджета </a:t>
              </a:r>
              <a:r>
                <a:rPr lang="ru-RU" sz="2000" b="1" dirty="0" smtClean="0">
                  <a:solidFill>
                    <a:schemeClr val="tx2"/>
                  </a:solidFill>
                </a:rPr>
                <a:t>муниципального района в </a:t>
              </a:r>
              <a:r>
                <a:rPr lang="en-US" sz="2000" b="1" dirty="0" smtClean="0">
                  <a:solidFill>
                    <a:schemeClr val="tx2"/>
                  </a:solidFill>
                </a:rPr>
                <a:t>201</a:t>
              </a:r>
              <a:r>
                <a:rPr lang="ru-RU" sz="2000" b="1" dirty="0" smtClean="0">
                  <a:solidFill>
                    <a:schemeClr val="tx2"/>
                  </a:solidFill>
                </a:rPr>
                <a:t>6</a:t>
              </a:r>
              <a:r>
                <a:rPr lang="en-US" sz="2000" b="1" dirty="0" smtClean="0">
                  <a:solidFill>
                    <a:schemeClr val="tx2"/>
                  </a:solidFill>
                </a:rPr>
                <a:t>-201</a:t>
              </a:r>
              <a:r>
                <a:rPr lang="ru-RU" sz="2000" b="1" dirty="0" smtClean="0">
                  <a:solidFill>
                    <a:schemeClr val="tx2"/>
                  </a:solidFill>
                </a:rPr>
                <a:t>8 </a:t>
              </a:r>
              <a:r>
                <a:rPr lang="ru-RU" sz="2000" b="1" dirty="0">
                  <a:solidFill>
                    <a:schemeClr val="tx2"/>
                  </a:solidFill>
                </a:rPr>
                <a:t>гг.</a:t>
              </a:r>
            </a:p>
          </p:txBody>
        </p:sp>
        <p:graphicFrame>
          <p:nvGraphicFramePr>
            <p:cNvPr id="16" name="Диаграмма 21"/>
            <p:cNvGraphicFramePr>
              <a:graphicFrameLocks/>
            </p:cNvGraphicFramePr>
            <p:nvPr/>
          </p:nvGraphicFramePr>
          <p:xfrm>
            <a:off x="142844" y="1928802"/>
            <a:ext cx="8786874" cy="442915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26</a:t>
            </a:fld>
            <a:endParaRPr lang="ru-RU" dirty="0"/>
          </a:p>
        </p:txBody>
      </p:sp>
      <p:pic>
        <p:nvPicPr>
          <p:cNvPr id="14" name="Рисунок 13" descr="header_ger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106537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0" y="5996250"/>
            <a:ext cx="8275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Норматив зачисления в доход бюджета района: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85852" y="6335933"/>
            <a:ext cx="690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100%</a:t>
            </a:r>
            <a:endParaRPr lang="ru-RU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3357554" y="6335933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100%</a:t>
            </a:r>
            <a:endParaRPr lang="ru-RU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5424126" y="6335933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100</a:t>
            </a:r>
            <a:r>
              <a:rPr lang="ru-RU" sz="1400" dirty="0" smtClean="0"/>
              <a:t>%</a:t>
            </a:r>
            <a:endParaRPr lang="ru-RU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7358082" y="6335933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55</a:t>
            </a:r>
            <a:r>
              <a:rPr lang="ru-RU" sz="1400" dirty="0" smtClean="0"/>
              <a:t> %</a:t>
            </a:r>
            <a:endParaRPr lang="ru-RU" sz="1400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4036" name="Rectangle 35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44039" name="Диаграмма 12"/>
          <p:cNvGraphicFramePr>
            <a:graphicFrameLocks/>
          </p:cNvGraphicFramePr>
          <p:nvPr/>
        </p:nvGraphicFramePr>
        <p:xfrm>
          <a:off x="142844" y="1928802"/>
          <a:ext cx="8858312" cy="4483106"/>
        </p:xfrm>
        <a:graphic>
          <a:graphicData uri="http://schemas.openxmlformats.org/presentationml/2006/ole">
            <p:oleObj spid="_x0000_s44042" name="Worksheet" r:id="rId3" imgW="9505850" imgH="3867194" progId="Excel.Sheet.8">
              <p:embed/>
            </p:oleObj>
          </a:graphicData>
        </a:graphic>
      </p:graphicFrame>
      <p:sp>
        <p:nvSpPr>
          <p:cNvPr id="44043" name="TextBox 11"/>
          <p:cNvSpPr txBox="1">
            <a:spLocks noChangeArrowheads="1"/>
          </p:cNvSpPr>
          <p:nvPr/>
        </p:nvSpPr>
        <p:spPr bwMode="auto">
          <a:xfrm>
            <a:off x="7715283" y="2071678"/>
            <a:ext cx="1500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Тыс. руб.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5536" y="1268760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муниципального района</a:t>
            </a:r>
            <a:endParaRPr lang="ru-RU" sz="28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  <p:pic>
        <p:nvPicPr>
          <p:cNvPr id="10" name="Рисунок 9" descr="header_ger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1065379"/>
          </a:xfrm>
          <a:prstGeom prst="rect">
            <a:avLst/>
          </a:prstGeom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628" name="Group 52"/>
          <p:cNvGraphicFramePr>
            <a:graphicFrameLocks noGrp="1"/>
          </p:cNvGraphicFramePr>
          <p:nvPr/>
        </p:nvGraphicFramePr>
        <p:xfrm>
          <a:off x="142844" y="1857364"/>
          <a:ext cx="8715436" cy="4395472"/>
        </p:xfrm>
        <a:graphic>
          <a:graphicData uri="http://schemas.openxmlformats.org/drawingml/2006/table">
            <a:tbl>
              <a:tblPr/>
              <a:tblGrid>
                <a:gridCol w="5643602"/>
                <a:gridCol w="1071570"/>
                <a:gridCol w="1071570"/>
                <a:gridCol w="928694"/>
              </a:tblGrid>
              <a:tr h="21113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>
                          <a:latin typeface="Times New Roman"/>
                        </a:rPr>
                        <a:t>Субвенции бюджетам на осуществление первичного воинского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учета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1 406,2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1113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latin typeface="Times New Roman"/>
                        </a:rPr>
                        <a:t>Субвенции бюджетам муниципальных районов на выплату единовременного пособия при всех формах устройства детей, лишенных родительского попечения, в семью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523,2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1113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latin typeface="Times New Roman"/>
                        </a:rPr>
                        <a:t>Субвенции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на </a:t>
                      </a:r>
                      <a:r>
                        <a:rPr lang="ru-RU" sz="1200" b="0" i="0" u="none" strike="noStrike" dirty="0">
                          <a:latin typeface="Times New Roman"/>
                        </a:rPr>
                        <a:t>выплату дотаций бюджетам поселений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1 950,6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1 950,6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1 950,6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1113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latin typeface="Times New Roman"/>
                        </a:rPr>
                        <a:t>Субвенции на социальную поддержку учащихся муниципальных общеобразовательных учреждений из многодетных малоимущих семей по обеспечению бесплатным питанием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5 002,9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5 002,9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5 002,9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1113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latin typeface="Times New Roman"/>
                        </a:rPr>
                        <a:t>Субвенции на социальную поддержку учащихся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общеобразовательных </a:t>
                      </a:r>
                      <a:r>
                        <a:rPr lang="ru-RU" sz="1200" b="0" i="0" u="none" strike="noStrike" dirty="0">
                          <a:latin typeface="Times New Roman"/>
                        </a:rPr>
                        <a:t>учреждений из многодетных малоимущих семей по обеспечению  школьной формой либо заменяющим ее комплектом детской одежды для посещения школьных занятий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697,6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776,1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776,1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1113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latin typeface="Times New Roman"/>
                        </a:rPr>
                        <a:t>Субвенции на образование и обеспечение деятельности комиссий по делам несовершеннолетних и защите их прав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511,6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511,6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511,6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1113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latin typeface="Times New Roman"/>
                        </a:rPr>
                        <a:t>Субвенции на создание и обеспечение деятельности административных комиссий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108,9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108,9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108,9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1113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latin typeface="Times New Roman"/>
                        </a:rPr>
                        <a:t>Субвенции на организацию и осуществление деятельности по опеке и попечительству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1 255,6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1 255,6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1 255,6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1113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latin typeface="Times New Roman"/>
                        </a:rPr>
                        <a:t>Субвенции на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оплату </a:t>
                      </a:r>
                      <a:r>
                        <a:rPr lang="ru-RU" sz="1200" b="0" i="0" u="none" strike="noStrike" dirty="0">
                          <a:latin typeface="Times New Roman"/>
                        </a:rPr>
                        <a:t>труда педагогических работников муниципальных дошкольных образовательных организаций и муниципальных общеобразовательных организаций, предоставляющих дошкольное образование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25 489,8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27 274,5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27 274,5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1113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latin typeface="Times New Roman"/>
                        </a:rPr>
                        <a:t>Субвенции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на </a:t>
                      </a:r>
                      <a:r>
                        <a:rPr lang="ru-RU" sz="1200" b="0" i="0" u="none" strike="noStrike" dirty="0">
                          <a:latin typeface="Times New Roman"/>
                        </a:rPr>
                        <a:t>приобретение учебников и учебных пособий, средств обучения, игр, игрушек муниципальных дошкольных образовательных организаций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367,5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367,5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367,5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1113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latin typeface="Times New Roman"/>
                        </a:rPr>
                        <a:t>Субвенции на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оплату </a:t>
                      </a:r>
                      <a:r>
                        <a:rPr lang="ru-RU" sz="1200" b="0" i="0" u="none" strike="noStrike" dirty="0">
                          <a:latin typeface="Times New Roman"/>
                        </a:rPr>
                        <a:t>труда педагогических работников муниципальных общеобразовательных организаций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114 780,3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122 815,0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latin typeface="Times New Roman"/>
                        </a:rPr>
                        <a:t>122 815,0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1113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latin typeface="Times New Roman"/>
                        </a:rPr>
                        <a:t> Субвенции </a:t>
                      </a:r>
                      <a:r>
                        <a:rPr lang="ru-RU" sz="1200" b="0" i="0" u="none" strike="noStrike" dirty="0">
                          <a:latin typeface="Times New Roman"/>
                        </a:rPr>
                        <a:t>на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приобретение </a:t>
                      </a:r>
                      <a:r>
                        <a:rPr lang="ru-RU" sz="1200" b="0" i="0" u="none" strike="noStrike" dirty="0">
                          <a:latin typeface="Times New Roman"/>
                        </a:rPr>
                        <a:t>учебников и учебных пособий, средств обучения, игр, игрушек муниципальных общеобразовательных организаций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1 472,3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1 472,3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latin typeface="Times New Roman"/>
                        </a:rPr>
                        <a:t>1 472,3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  <p:sp>
        <p:nvSpPr>
          <p:cNvPr id="45092" name="TextBox 13"/>
          <p:cNvSpPr txBox="1">
            <a:spLocks noChangeArrowheads="1"/>
          </p:cNvSpPr>
          <p:nvPr/>
        </p:nvSpPr>
        <p:spPr bwMode="auto">
          <a:xfrm>
            <a:off x="142844" y="1143000"/>
            <a:ext cx="87868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/>
              <a:t>Финансовая помощь из </a:t>
            </a:r>
            <a:r>
              <a:rPr lang="ru-RU" dirty="0" smtClean="0"/>
              <a:t>бюджета Республики Башкортостан в 2016-2018  годах:</a:t>
            </a:r>
            <a:endParaRPr lang="ru-RU" dirty="0"/>
          </a:p>
        </p:txBody>
      </p:sp>
      <p:sp>
        <p:nvSpPr>
          <p:cNvPr id="45093" name="TextBox 14"/>
          <p:cNvSpPr txBox="1">
            <a:spLocks noChangeArrowheads="1"/>
          </p:cNvSpPr>
          <p:nvPr/>
        </p:nvSpPr>
        <p:spPr bwMode="auto">
          <a:xfrm>
            <a:off x="7786688" y="1571625"/>
            <a:ext cx="10001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Тыс.руб.</a:t>
            </a: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  <p:pic>
        <p:nvPicPr>
          <p:cNvPr id="8" name="Рисунок 7" descr="header_ger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65379"/>
          </a:xfrm>
          <a:prstGeom prst="rect">
            <a:avLst/>
          </a:prstGeom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2844" y="214289"/>
          <a:ext cx="8715436" cy="6123308"/>
        </p:xfrm>
        <a:graphic>
          <a:graphicData uri="http://schemas.openxmlformats.org/drawingml/2006/table">
            <a:tbl>
              <a:tblPr/>
              <a:tblGrid>
                <a:gridCol w="5881782"/>
                <a:gridCol w="1071570"/>
                <a:gridCol w="1071570"/>
                <a:gridCol w="690514"/>
              </a:tblGrid>
              <a:tr h="30384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latin typeface="Times New Roman"/>
                        </a:rPr>
                        <a:t>Субвенции на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оплату </a:t>
                      </a:r>
                      <a:r>
                        <a:rPr lang="ru-RU" sz="1200" b="0" i="0" u="none" strike="noStrike" dirty="0">
                          <a:latin typeface="Times New Roman"/>
                        </a:rPr>
                        <a:t>труда административно управленческого и вспомогательного персонала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муниципальных  </a:t>
                      </a:r>
                      <a:r>
                        <a:rPr lang="ru-RU" sz="1200" b="0" i="0" u="none" strike="noStrike" dirty="0">
                          <a:latin typeface="Times New Roman"/>
                        </a:rPr>
                        <a:t>дошкольных образовательных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организаций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7 876,3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7 882,3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latin typeface="Times New Roman"/>
                        </a:rPr>
                        <a:t>7 882,3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1113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latin typeface="Times New Roman"/>
                        </a:rPr>
                        <a:t>Субвенции на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оплату </a:t>
                      </a:r>
                      <a:r>
                        <a:rPr lang="ru-RU" sz="1200" b="0" i="0" u="none" strike="noStrike" dirty="0">
                          <a:latin typeface="Times New Roman"/>
                        </a:rPr>
                        <a:t>труда административно управленческого и вспомогательного персонала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муниципальных  </a:t>
                      </a:r>
                      <a:r>
                        <a:rPr lang="ru-RU" sz="1200" b="0" i="0" u="none" strike="noStrike" dirty="0">
                          <a:latin typeface="Times New Roman"/>
                        </a:rPr>
                        <a:t>общеобразовательных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организаций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12 970,2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13 018,4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13 018,4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1113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latin typeface="Times New Roman"/>
                        </a:rPr>
                        <a:t>Субвенции на организацию отдыха и оздоровление детей (за исключением организации отдыха детей в каникулярное время)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4 205,0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4 205,0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4 205,0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1113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latin typeface="Times New Roman"/>
                        </a:rPr>
                        <a:t>Субвенции на организацию отдыха и оздоровление детей-сирот и детеей, оставшихся без попечения родителей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719,3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719,3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latin typeface="Times New Roman"/>
                        </a:rPr>
                        <a:t>719,3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1113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latin typeface="Times New Roman"/>
                        </a:rPr>
                        <a:t>Субвенции на осуществление государственных полномочий по предоставлению бесплатного проезда детям-сиротам и детям, оставшимся без попечения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родителей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48,0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48,0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latin typeface="Times New Roman"/>
                        </a:rPr>
                        <a:t>48,0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1113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latin typeface="Times New Roman"/>
                        </a:rPr>
                        <a:t>Субвенции на проведение мероприятий по отлову и содержанию безнадзорных животных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140,9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140,9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latin typeface="Times New Roman"/>
                        </a:rPr>
                        <a:t>140,9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1113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latin typeface="Times New Roman"/>
                        </a:rPr>
                        <a:t>Субвенции на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обустройство </a:t>
                      </a:r>
                      <a:r>
                        <a:rPr lang="ru-RU" sz="1200" b="0" i="0" u="none" strike="noStrike" dirty="0">
                          <a:latin typeface="Times New Roman"/>
                        </a:rPr>
                        <a:t>и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содержание скотомогильников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3 260,1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432,3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latin typeface="Times New Roman"/>
                        </a:rPr>
                        <a:t>432,3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1113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latin typeface="Times New Roman"/>
                        </a:rPr>
                        <a:t>Содержание ребенка в приемной семье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3 104,6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3 104,6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latin typeface="Times New Roman"/>
                        </a:rPr>
                        <a:t>3 104,6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1113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latin typeface="Times New Roman"/>
                        </a:rPr>
                        <a:t>Вознаграждение, причитающееся приемному родителю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4 886,9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4 886,9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latin typeface="Times New Roman"/>
                        </a:rPr>
                        <a:t>4 886,9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1113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latin typeface="Times New Roman"/>
                        </a:rPr>
                        <a:t>Содержание ребенка в семье опекуна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5 171,0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5 171,0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latin typeface="Times New Roman"/>
                        </a:rPr>
                        <a:t>5 171,0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latin typeface="Times New Roman"/>
                        </a:rPr>
                        <a:t>Субвенция на выплату ежемесячного пособия на содержание детей, переданных на патронатное воспитание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504,0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504,0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latin typeface="Times New Roman"/>
                        </a:rPr>
                        <a:t>504,0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latin typeface="Times New Roman"/>
                        </a:rPr>
                        <a:t>Субвенция на выплату вознаграждения, причитающегося патронатным воспитателям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689,8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689,8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latin typeface="Times New Roman"/>
                        </a:rPr>
                        <a:t>689,8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latin typeface="Times New Roman"/>
                        </a:rPr>
                        <a:t> Субвенция на выплату </a:t>
                      </a:r>
                      <a:r>
                        <a:rPr lang="ru-RU" sz="1200" b="0" i="0" u="none" strike="noStrike" dirty="0">
                          <a:latin typeface="Times New Roman"/>
                        </a:rPr>
                        <a:t>компенсации части родительской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платы</a:t>
                      </a:r>
                      <a:r>
                        <a:rPr lang="ru-RU" sz="1200" b="0" i="0" u="none" strike="noStrike" baseline="0" dirty="0" smtClean="0">
                          <a:latin typeface="Times New Roman"/>
                        </a:rPr>
                        <a:t> в ДДУ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3 520,3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3 520,3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3 520,3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latin typeface="Times New Roman"/>
                        </a:rPr>
                        <a:t>Субвенции бюджетам МР на предоставление жилых помещений детям-сиротам и детям, оставшимся без попечения родителей,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ФБ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2 689,4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latin typeface="Times New Roman"/>
                        </a:rPr>
                        <a:t>Субвенции бюджетам МР на предоставление жилых помещений детям-сиротам и детям, оставшимся без попечения родителей,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РБ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10 322,0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10 322,0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latin typeface="Times New Roman"/>
                        </a:rPr>
                        <a:t>10 322,0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latin typeface="Times New Roman"/>
                        </a:rPr>
                        <a:t> Субсидии </a:t>
                      </a:r>
                      <a:r>
                        <a:rPr lang="ru-RU" sz="1200" b="0" i="0" u="none" strike="noStrike" dirty="0">
                          <a:latin typeface="Times New Roman"/>
                        </a:rPr>
                        <a:t>на </a:t>
                      </a:r>
                      <a:r>
                        <a:rPr lang="ru-RU" sz="1200" b="0" i="0" u="none" strike="noStrike" dirty="0" err="1">
                          <a:latin typeface="Times New Roman"/>
                        </a:rPr>
                        <a:t>софинансирование</a:t>
                      </a:r>
                      <a:r>
                        <a:rPr lang="ru-RU" sz="1200" b="0" i="0" u="none" strike="noStrike" dirty="0">
                          <a:latin typeface="Times New Roman"/>
                        </a:rPr>
                        <a:t> вопросов местного значения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1 400,0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>
                          <a:latin typeface="Times New Roman"/>
                        </a:rPr>
                        <a:t>Субсидии на </a:t>
                      </a:r>
                      <a:r>
                        <a:rPr lang="ru-RU" sz="1200" b="0" i="0" u="none" strike="noStrike" dirty="0" err="1" smtClean="0">
                          <a:latin typeface="Times New Roman"/>
                        </a:rPr>
                        <a:t>софинансирование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 </a:t>
                      </a:r>
                      <a:r>
                        <a:rPr lang="ru-RU" sz="1200" b="0" i="0" u="none" strike="noStrike" dirty="0">
                          <a:latin typeface="Times New Roman"/>
                        </a:rPr>
                        <a:t>расходов по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содержанию автомобильных дорог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7 793,0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7 967,0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8 158,0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>
                          <a:latin typeface="Times New Roman"/>
                        </a:rPr>
                        <a:t>Субсидии на обеспечение мероприятий по переселению граждан из аварийного жилищного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фонда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34 821,4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latin typeface="Times New Roman"/>
                        </a:rPr>
                        <a:t>Иные межбюджетные трансферты на финансирование мероприятий по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благоустройству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6 200,0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6 200,0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6 200,0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latin typeface="Times New Roman"/>
                        </a:rPr>
                        <a:t>Дотации бюджету муниципального района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48 535,4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28 984,0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25 196,7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latin typeface="Times New Roman"/>
                        </a:rPr>
                        <a:t>Общий</a:t>
                      </a:r>
                      <a:r>
                        <a:rPr lang="ru-RU" sz="1200" b="1" i="0" u="none" strike="noStrike" baseline="0" dirty="0" smtClean="0">
                          <a:latin typeface="Times New Roman"/>
                        </a:rPr>
                        <a:t> объем финансовой помощи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312 424,1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259 330,8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255 734,5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14313" y="2781300"/>
            <a:ext cx="8715375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" rIns="54000"/>
          <a:lstStyle/>
          <a:p>
            <a:pPr marL="1588" indent="361950" algn="just">
              <a:spcBef>
                <a:spcPct val="20000"/>
              </a:spcBef>
              <a:buFont typeface="Wingdings" pitchFamily="2" charset="2"/>
              <a:buNone/>
            </a:pPr>
            <a:endParaRPr lang="ru-RU" b="1" dirty="0">
              <a:latin typeface="Calibri" pitchFamily="34" charset="0"/>
            </a:endParaRPr>
          </a:p>
        </p:txBody>
      </p:sp>
      <p:sp>
        <p:nvSpPr>
          <p:cNvPr id="16390" name="WordArt 8"/>
          <p:cNvSpPr>
            <a:spLocks noChangeArrowheads="1" noChangeShapeType="1" noTextEdit="1"/>
          </p:cNvSpPr>
          <p:nvPr/>
        </p:nvSpPr>
        <p:spPr bwMode="auto">
          <a:xfrm>
            <a:off x="214282" y="1500174"/>
            <a:ext cx="6357982" cy="5715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434"/>
              </a:avLst>
            </a:prstTxWarp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3600" b="1" kern="10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Impact"/>
              </a:rPr>
              <a:t>Уважаемые жители </a:t>
            </a:r>
            <a:r>
              <a:rPr lang="ru-RU" sz="3600" b="1" kern="10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Impact"/>
              </a:rPr>
              <a:t>Нуримановского</a:t>
            </a:r>
            <a:r>
              <a:rPr lang="ru-RU" sz="3600" b="1" kern="1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Impact"/>
              </a:rPr>
              <a:t> района!</a:t>
            </a:r>
            <a:endParaRPr lang="ru-RU" sz="3600" b="1" kern="10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Impact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28662" y="500042"/>
            <a:ext cx="7326684" cy="82867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2285992"/>
            <a:ext cx="6715108" cy="4401205"/>
          </a:xfrm>
          <a:prstGeom prst="rect">
            <a:avLst/>
          </a:prstGeom>
          <a:solidFill>
            <a:srgbClr val="FFCC66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200" i="1" dirty="0" smtClean="0">
                <a:effectLst/>
                <a:latin typeface="+mj-lt"/>
              </a:rPr>
              <a:t>	</a:t>
            </a:r>
            <a:r>
              <a:rPr lang="ru-RU" sz="1400" i="1" dirty="0" smtClean="0">
                <a:effectLst/>
                <a:latin typeface="+mj-lt"/>
              </a:rPr>
              <a:t>В  районе проводится большая </a:t>
            </a:r>
            <a:r>
              <a:rPr lang="ru-RU" sz="1400" i="1" dirty="0">
                <a:effectLst/>
                <a:latin typeface="+mj-lt"/>
              </a:rPr>
              <a:t>работа по совершенствованию открытости бюджета. Современные информационные </a:t>
            </a:r>
            <a:r>
              <a:rPr lang="ru-RU" sz="1400" i="1" dirty="0" smtClean="0">
                <a:effectLst/>
                <a:latin typeface="+mj-lt"/>
              </a:rPr>
              <a:t>технологии  </a:t>
            </a:r>
            <a:r>
              <a:rPr lang="ru-RU" sz="1400" i="1" dirty="0">
                <a:effectLst/>
                <a:latin typeface="+mj-lt"/>
              </a:rPr>
              <a:t>во многом обеспечивают доступность к информации о </a:t>
            </a:r>
            <a:r>
              <a:rPr lang="ru-RU" sz="1400" i="1" dirty="0" smtClean="0">
                <a:effectLst/>
                <a:latin typeface="+mj-lt"/>
              </a:rPr>
              <a:t>составлении и исполнении бюджета. </a:t>
            </a:r>
            <a:endParaRPr lang="ru-RU" sz="1400" i="1" dirty="0">
              <a:effectLst/>
              <a:latin typeface="+mj-lt"/>
            </a:endParaRPr>
          </a:p>
          <a:p>
            <a:pPr algn="just"/>
            <a:r>
              <a:rPr lang="ru-RU" sz="1400" i="1" dirty="0" smtClean="0">
                <a:effectLst/>
                <a:latin typeface="+mj-lt"/>
              </a:rPr>
              <a:t>	Финансовый орган Администрации муниципального района регулярно составляет  </a:t>
            </a:r>
            <a:r>
              <a:rPr lang="ru-RU" sz="1400" i="1" dirty="0">
                <a:effectLst/>
                <a:latin typeface="+mj-lt"/>
              </a:rPr>
              <a:t>аналитический документ «Бюджет для граждан», который </a:t>
            </a:r>
            <a:r>
              <a:rPr lang="ru-RU" sz="1400" i="1" dirty="0" smtClean="0">
                <a:effectLst/>
                <a:latin typeface="+mj-lt"/>
              </a:rPr>
              <a:t>содержит основные </a:t>
            </a:r>
            <a:r>
              <a:rPr lang="ru-RU" sz="1400" i="1" dirty="0">
                <a:effectLst/>
                <a:latin typeface="+mj-lt"/>
              </a:rPr>
              <a:t>положения проекта </a:t>
            </a:r>
            <a:r>
              <a:rPr lang="ru-RU" sz="1400" i="1" dirty="0" smtClean="0">
                <a:effectLst/>
                <a:latin typeface="+mj-lt"/>
              </a:rPr>
              <a:t>решения о </a:t>
            </a:r>
            <a:r>
              <a:rPr lang="ru-RU" sz="1400" i="1" dirty="0">
                <a:effectLst/>
                <a:latin typeface="+mj-lt"/>
              </a:rPr>
              <a:t>бюджете и отчета о его исполнении в доступной и понятной форме.</a:t>
            </a:r>
          </a:p>
          <a:p>
            <a:pPr algn="just"/>
            <a:r>
              <a:rPr lang="ru-RU" sz="1400" i="1" dirty="0" smtClean="0">
                <a:effectLst/>
                <a:latin typeface="+mj-lt"/>
              </a:rPr>
              <a:t>	По </a:t>
            </a:r>
            <a:r>
              <a:rPr lang="ru-RU" sz="1400" i="1" dirty="0">
                <a:effectLst/>
                <a:latin typeface="+mj-lt"/>
              </a:rPr>
              <a:t>своей сути бюджет для граждан - это упрощенная версия бюджетного документа, которая </a:t>
            </a:r>
            <a:r>
              <a:rPr lang="ru-RU" sz="1400" i="1" dirty="0" smtClean="0">
                <a:effectLst/>
                <a:latin typeface="+mj-lt"/>
              </a:rPr>
              <a:t>использует доступные </a:t>
            </a:r>
            <a:r>
              <a:rPr lang="ru-RU" sz="1400" i="1" dirty="0">
                <a:effectLst/>
                <a:latin typeface="+mj-lt"/>
              </a:rPr>
              <a:t>форматы, чтобы облегчить для граждан понимание бюджета, объяснить им планы и действия </a:t>
            </a:r>
            <a:r>
              <a:rPr lang="ru-RU" sz="1400" i="1" dirty="0" smtClean="0">
                <a:effectLst/>
                <a:latin typeface="+mj-lt"/>
              </a:rPr>
              <a:t>Администрации района во </a:t>
            </a:r>
            <a:r>
              <a:rPr lang="ru-RU" sz="1400" i="1" dirty="0">
                <a:effectLst/>
                <a:latin typeface="+mj-lt"/>
              </a:rPr>
              <a:t>время бюджетного года и показать формы их возможного взаимодействия с </a:t>
            </a:r>
            <a:r>
              <a:rPr lang="ru-RU" sz="1400" i="1" dirty="0" smtClean="0">
                <a:effectLst/>
                <a:latin typeface="+mj-lt"/>
              </a:rPr>
              <a:t>каждым гражданином района </a:t>
            </a:r>
            <a:r>
              <a:rPr lang="ru-RU" sz="1400" i="1" dirty="0">
                <a:effectLst/>
                <a:latin typeface="+mj-lt"/>
              </a:rPr>
              <a:t>по вопросам расходования общественных финансов. </a:t>
            </a:r>
            <a:endParaRPr lang="ru-RU" sz="1400" i="1" dirty="0" smtClean="0">
              <a:effectLst/>
              <a:latin typeface="+mj-lt"/>
            </a:endParaRPr>
          </a:p>
          <a:p>
            <a:pPr algn="just"/>
            <a:r>
              <a:rPr lang="ru-RU" sz="1400" i="1" dirty="0" smtClean="0">
                <a:latin typeface="+mj-lt"/>
              </a:rPr>
              <a:t>	Информацию о бюджетном процессе муниципального района и аналитический материал доступен на </a:t>
            </a:r>
            <a:r>
              <a:rPr lang="ru-RU" sz="1400" i="1" dirty="0" smtClean="0"/>
              <a:t>сайте </a:t>
            </a:r>
            <a:endParaRPr lang="ru-RU" sz="1400" i="1" dirty="0" smtClean="0">
              <a:effectLst/>
              <a:latin typeface="+mj-lt"/>
            </a:endParaRPr>
          </a:p>
          <a:p>
            <a:pPr algn="just"/>
            <a:r>
              <a:rPr lang="ru-RU" sz="1400" i="1" dirty="0" smtClean="0">
                <a:latin typeface="+mj-lt"/>
              </a:rPr>
              <a:t>	</a:t>
            </a:r>
            <a:r>
              <a:rPr lang="ru-RU" sz="1400" i="1" dirty="0" smtClean="0">
                <a:effectLst/>
                <a:latin typeface="+mj-lt"/>
              </a:rPr>
              <a:t>Очень надеемся, что «Бюджет </a:t>
            </a:r>
            <a:r>
              <a:rPr lang="ru-RU" sz="1400" i="1" dirty="0">
                <a:effectLst/>
                <a:latin typeface="+mj-lt"/>
              </a:rPr>
              <a:t>для </a:t>
            </a:r>
            <a:r>
              <a:rPr lang="ru-RU" sz="1400" i="1" dirty="0" smtClean="0">
                <a:effectLst/>
                <a:latin typeface="+mj-lt"/>
              </a:rPr>
              <a:t>граждан», </a:t>
            </a:r>
            <a:r>
              <a:rPr lang="ru-RU" sz="1400" i="1" dirty="0">
                <a:effectLst/>
                <a:latin typeface="+mj-lt"/>
              </a:rPr>
              <a:t>разработанный </a:t>
            </a:r>
            <a:r>
              <a:rPr lang="ru-RU" sz="1400" i="1" dirty="0" smtClean="0">
                <a:effectLst/>
                <a:latin typeface="+mj-lt"/>
              </a:rPr>
              <a:t>финансовым управлением Администрации муниципального района станет </a:t>
            </a:r>
            <a:r>
              <a:rPr lang="ru-RU" sz="1400" i="1" dirty="0">
                <a:effectLst/>
                <a:latin typeface="+mj-lt"/>
              </a:rPr>
              <a:t>доступным источником для повышения финансовой </a:t>
            </a:r>
            <a:r>
              <a:rPr lang="ru-RU" sz="1400" i="1" dirty="0" smtClean="0">
                <a:effectLst/>
                <a:latin typeface="+mj-lt"/>
              </a:rPr>
              <a:t>грамотности </a:t>
            </a:r>
            <a:r>
              <a:rPr lang="ru-RU" sz="1400" i="1" dirty="0">
                <a:effectLst/>
                <a:latin typeface="+mj-lt"/>
              </a:rPr>
              <a:t>жителей </a:t>
            </a:r>
            <a:r>
              <a:rPr lang="ru-RU" sz="1400" i="1" dirty="0" smtClean="0">
                <a:latin typeface="+mj-lt"/>
              </a:rPr>
              <a:t> нашего </a:t>
            </a:r>
            <a:r>
              <a:rPr lang="ru-RU" sz="1400" i="1" dirty="0" smtClean="0">
                <a:effectLst/>
                <a:latin typeface="+mj-lt"/>
              </a:rPr>
              <a:t>района </a:t>
            </a:r>
            <a:r>
              <a:rPr lang="ru-RU" sz="1400" i="1" dirty="0">
                <a:effectLst/>
                <a:latin typeface="+mj-lt"/>
              </a:rPr>
              <a:t>и активизации общественного контроля за </a:t>
            </a:r>
            <a:r>
              <a:rPr lang="ru-RU" sz="1400" i="1" dirty="0" smtClean="0">
                <a:effectLst/>
                <a:latin typeface="+mj-lt"/>
              </a:rPr>
              <a:t>муниципальными расходами.</a:t>
            </a:r>
            <a:endParaRPr lang="ru-RU" sz="1400" i="1" dirty="0">
              <a:latin typeface="+mj-lt"/>
            </a:endParaRPr>
          </a:p>
        </p:txBody>
      </p:sp>
      <p:pic>
        <p:nvPicPr>
          <p:cNvPr id="57346" name="Picture 2" descr="http://gikursk.ru/storage/press/big/2013/11/19/3_528b7ce21c46b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643734" y="2555560"/>
            <a:ext cx="2428860" cy="1580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13" name="Рисунок 12" descr="header_ger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065379"/>
          </a:xfrm>
          <a:prstGeom prst="rect">
            <a:avLst/>
          </a:prstGeom>
        </p:spPr>
      </p:pic>
      <p:pic>
        <p:nvPicPr>
          <p:cNvPr id="9" name="Picture 2" descr="http://gikursk.ru/storage/press/big/2013/11/19/3_528b7ce21c46b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643703" y="4492142"/>
            <a:ext cx="2428858" cy="1580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>
            <a:spLocks noChangeAspect="1"/>
          </p:cNvSpPr>
          <p:nvPr/>
        </p:nvSpPr>
        <p:spPr>
          <a:xfrm>
            <a:off x="500034" y="3753153"/>
            <a:ext cx="1500154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2018 год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79" name="TextBox 29"/>
          <p:cNvSpPr txBox="1">
            <a:spLocks noChangeArrowheads="1"/>
          </p:cNvSpPr>
          <p:nvPr/>
        </p:nvSpPr>
        <p:spPr bwMode="auto">
          <a:xfrm>
            <a:off x="7920069" y="5878532"/>
            <a:ext cx="1152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714788" y="4967599"/>
            <a:ext cx="1500154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2017 год</a:t>
            </a:r>
            <a:endParaRPr lang="ru-RU" sz="2400" b="1" cap="all" dirty="0">
              <a:ln w="9000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89" name="WordArt 47"/>
          <p:cNvSpPr>
            <a:spLocks noChangeArrowheads="1" noChangeShapeType="1" noTextEdit="1"/>
          </p:cNvSpPr>
          <p:nvPr/>
        </p:nvSpPr>
        <p:spPr bwMode="auto">
          <a:xfrm>
            <a:off x="285720" y="3174752"/>
            <a:ext cx="2412000" cy="540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 dirty="0" smtClean="0">
                <a:ln w="9525">
                  <a:noFill/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161 650,1</a:t>
            </a:r>
            <a:endParaRPr lang="ru-RU" kern="10" dirty="0">
              <a:ln w="9525">
                <a:noFill/>
                <a:round/>
                <a:headEnd/>
                <a:tailEnd/>
              </a:ln>
              <a:solidFill>
                <a:srgbClr val="008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50190" name="WordArt 52"/>
          <p:cNvSpPr>
            <a:spLocks noChangeArrowheads="1" noChangeShapeType="1" noTextEdit="1"/>
          </p:cNvSpPr>
          <p:nvPr/>
        </p:nvSpPr>
        <p:spPr bwMode="auto">
          <a:xfrm>
            <a:off x="3419473" y="4317760"/>
            <a:ext cx="2412000" cy="540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160 264,5</a:t>
            </a:r>
            <a:endParaRPr lang="ru-RU" kern="10" dirty="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50191" name="WordArt 53"/>
          <p:cNvSpPr>
            <a:spLocks noChangeAspect="1" noChangeArrowheads="1" noChangeShapeType="1" noTextEdit="1"/>
          </p:cNvSpPr>
          <p:nvPr/>
        </p:nvSpPr>
        <p:spPr bwMode="auto">
          <a:xfrm>
            <a:off x="6374842" y="2636911"/>
            <a:ext cx="2412000" cy="54419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174 095,7</a:t>
            </a:r>
            <a:endParaRPr lang="ru-RU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50192" name="WordArt 54"/>
          <p:cNvSpPr>
            <a:spLocks noChangeAspect="1" noChangeArrowheads="1" noChangeShapeType="1" noTextEdit="1"/>
          </p:cNvSpPr>
          <p:nvPr/>
        </p:nvSpPr>
        <p:spPr bwMode="auto">
          <a:xfrm>
            <a:off x="714348" y="1357298"/>
            <a:ext cx="7773742" cy="468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Impact"/>
              </a:rPr>
              <a:t>Расходы бюджета </a:t>
            </a:r>
            <a:r>
              <a:rPr lang="ru-RU" sz="3600" kern="1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Impact"/>
              </a:rPr>
              <a:t>муниципального района  без финансовой помощи</a:t>
            </a:r>
            <a:endParaRPr lang="ru-RU" sz="3600" kern="1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Impact"/>
            </a:endParaRPr>
          </a:p>
        </p:txBody>
      </p:sp>
      <p:sp>
        <p:nvSpPr>
          <p:cNvPr id="50195" name="Text Box 29"/>
          <p:cNvSpPr txBox="1">
            <a:spLocks noChangeArrowheads="1"/>
          </p:cNvSpPr>
          <p:nvPr/>
        </p:nvSpPr>
        <p:spPr bwMode="auto">
          <a:xfrm>
            <a:off x="6510343" y="3253087"/>
            <a:ext cx="1562119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solidFill>
                  <a:srgbClr val="F5E409"/>
                </a:solidFill>
                <a:latin typeface="Times New Roman" pitchFamily="18" charset="0"/>
              </a:rPr>
              <a:t>2016 ГОД</a:t>
            </a:r>
            <a:endParaRPr lang="ru-RU" sz="2400" b="1" dirty="0">
              <a:solidFill>
                <a:srgbClr val="F5E409"/>
              </a:solidFill>
              <a:latin typeface="Times New Roman" pitchFamily="18" charset="0"/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 rot="10800000" flipV="1">
            <a:off x="5286380" y="3357562"/>
            <a:ext cx="1080500" cy="7858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4500000" flipH="1">
            <a:off x="3056479" y="3526627"/>
            <a:ext cx="792088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  <p:pic>
        <p:nvPicPr>
          <p:cNvPr id="15" name="Рисунок 14" descr="header_ger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65379"/>
          </a:xfrm>
          <a:prstGeom prst="rect">
            <a:avLst/>
          </a:prstGeom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132" descr="%D0%9E%D0%B1%D1%80%D0%B0%D0%B7%D0%BE%D0%B2%D0%B0%D0%BD%D0%B8%D0%B5-227x1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1825" y="2708275"/>
            <a:ext cx="2162175" cy="1390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04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1205" name="Rectangle 35"/>
          <p:cNvSpPr>
            <a:spLocks noChangeArrowheads="1"/>
          </p:cNvSpPr>
          <p:nvPr/>
        </p:nvSpPr>
        <p:spPr bwMode="auto">
          <a:xfrm>
            <a:off x="0" y="21669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30830" name="Group 110"/>
          <p:cNvGraphicFramePr>
            <a:graphicFrameLocks noGrp="1"/>
          </p:cNvGraphicFramePr>
          <p:nvPr/>
        </p:nvGraphicFramePr>
        <p:xfrm>
          <a:off x="214282" y="1857364"/>
          <a:ext cx="5975350" cy="4857783"/>
        </p:xfrm>
        <a:graphic>
          <a:graphicData uri="http://schemas.openxmlformats.org/drawingml/2006/table">
            <a:tbl>
              <a:tblPr/>
              <a:tblGrid>
                <a:gridCol w="642911"/>
                <a:gridCol w="2143171"/>
                <a:gridCol w="857256"/>
                <a:gridCol w="883336"/>
                <a:gridCol w="722590"/>
                <a:gridCol w="726086"/>
              </a:tblGrid>
              <a:tr h="6205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раздел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Наименование 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2015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2016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2017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2018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273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ВСЕГО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203 704,9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174 095,7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160 264,5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161 650,1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</a:tr>
              <a:tr h="273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01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общегосударственные  вопросы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50 278,2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42 022,3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41 793,6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41 823,6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602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03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1 700,0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1 700,0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1 700,0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1 700,0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</a:tr>
              <a:tr h="273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04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национальная экономика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16 625,1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28 060,6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25 337,6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25 622,6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4380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05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жилищно-коммунальное хозяйство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536,2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525,4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25,4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25,4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3536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07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образование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96 766,3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68 775,5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55 103,9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52 107,1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3517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08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культура, кинематография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19 664,8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18 647,7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18 647,7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18 647,7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</a:tr>
              <a:tr h="273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социальная политика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2 663,4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1 530,0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1 100,0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1 100,0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273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11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физическая культура и спорт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700,0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700,0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700,0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700,0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</a:tr>
              <a:tr h="4380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12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средства массовой информации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320,0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320,0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320,0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320,0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</a:tr>
              <a:tr h="3517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14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Межбюджетные трансферты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14 450,9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11 814,2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11 529,7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11 521,2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</a:tr>
              <a:tr h="3327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условно  утвержденные расходы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4 006,6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8 082,5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</a:tr>
            </a:tbl>
          </a:graphicData>
        </a:graphic>
      </p:graphicFrame>
      <p:sp>
        <p:nvSpPr>
          <p:cNvPr id="51304" name="WordArt 141"/>
          <p:cNvSpPr>
            <a:spLocks noChangeArrowheads="1" noChangeShapeType="1" noTextEdit="1"/>
          </p:cNvSpPr>
          <p:nvPr/>
        </p:nvSpPr>
        <p:spPr bwMode="auto">
          <a:xfrm>
            <a:off x="214314" y="1138225"/>
            <a:ext cx="8858280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Состав расходов бюджета </a:t>
            </a:r>
            <a:r>
              <a:rPr lang="ru-RU" sz="2000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района </a:t>
            </a:r>
            <a:r>
              <a:rPr lang="ru-RU" sz="20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по разделам бюджетной </a:t>
            </a:r>
            <a:r>
              <a:rPr lang="ru-RU" sz="2000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классификации (без финансовой помощи)</a:t>
            </a:r>
            <a:endParaRPr lang="ru-RU" sz="20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1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306" name="Picture 128" descr="ne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1646401"/>
            <a:ext cx="1442889" cy="1082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307" name="Picture 130" descr="023743302432f5bd21c9ec76e799163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788" y="2133600"/>
            <a:ext cx="1546225" cy="1160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308" name="Picture 134" descr="2011-06-07_triatlon-caspe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67450" y="4076700"/>
            <a:ext cx="2876550" cy="1323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309" name="Picture 136" descr="1369722786_picture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6516216" y="5373546"/>
            <a:ext cx="1764383" cy="1323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310" name="TextBox 12"/>
          <p:cNvSpPr txBox="1">
            <a:spLocks noChangeArrowheads="1"/>
          </p:cNvSpPr>
          <p:nvPr/>
        </p:nvSpPr>
        <p:spPr bwMode="auto">
          <a:xfrm>
            <a:off x="5202399" y="1549587"/>
            <a:ext cx="1012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dirty="0"/>
              <a:t>Тыс. руб.</a:t>
            </a: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  <p:pic>
        <p:nvPicPr>
          <p:cNvPr id="17" name="Рисунок 16" descr="header_gerb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9144000" cy="1065379"/>
          </a:xfrm>
          <a:prstGeom prst="rect">
            <a:avLst/>
          </a:prstGeom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74" name="Rectangle 35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7170" name="Диаграмма 1"/>
          <p:cNvGraphicFramePr>
            <a:graphicFrameLocks/>
          </p:cNvGraphicFramePr>
          <p:nvPr/>
        </p:nvGraphicFramePr>
        <p:xfrm>
          <a:off x="0" y="1643065"/>
          <a:ext cx="9144000" cy="5000645"/>
        </p:xfrm>
        <a:graphic>
          <a:graphicData uri="http://schemas.openxmlformats.org/presentationml/2006/ole">
            <p:oleObj spid="_x0000_s7173" name="Worksheet" r:id="rId4" imgW="8924975" imgH="4524286" progId="Excel.Sheet.8">
              <p:embed/>
            </p:oleObj>
          </a:graphicData>
        </a:graphic>
      </p:graphicFrame>
      <p:sp>
        <p:nvSpPr>
          <p:cNvPr id="7176" name="AutoShape 9"/>
          <p:cNvSpPr>
            <a:spLocks noChangeArrowheads="1"/>
          </p:cNvSpPr>
          <p:nvPr/>
        </p:nvSpPr>
        <p:spPr bwMode="auto">
          <a:xfrm rot="10800000">
            <a:off x="4857752" y="5715016"/>
            <a:ext cx="4144544" cy="770998"/>
          </a:xfrm>
          <a:prstGeom prst="wedgeRectCallout">
            <a:avLst>
              <a:gd name="adj1" fmla="val 57167"/>
              <a:gd name="adj2" fmla="val 7692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ru-RU" sz="1400" dirty="0"/>
              <a:t>Структура расходов бюджета </a:t>
            </a:r>
            <a:r>
              <a:rPr lang="ru-RU" sz="1400" dirty="0" smtClean="0"/>
              <a:t>муниципального района </a:t>
            </a:r>
            <a:r>
              <a:rPr lang="ru-RU" sz="1400" dirty="0"/>
              <a:t>на </a:t>
            </a:r>
            <a:r>
              <a:rPr lang="ru-RU" sz="1400" dirty="0" smtClean="0"/>
              <a:t>2017-2018 </a:t>
            </a:r>
            <a:r>
              <a:rPr lang="ru-RU" sz="1400" dirty="0"/>
              <a:t>гг. существенно не изменяется.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  <p:pic>
        <p:nvPicPr>
          <p:cNvPr id="9" name="Рисунок 8" descr="header_ger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106537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43240" y="1142984"/>
            <a:ext cx="5848076" cy="530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050" b="1" dirty="0" smtClean="0">
                <a:latin typeface="+mn-lt"/>
              </a:rPr>
              <a:t>Структура расходов бюджета муниципального района по разделам бюджетной классификации</a:t>
            </a:r>
          </a:p>
          <a:p>
            <a:pPr algn="r"/>
            <a:r>
              <a:rPr lang="ru-RU" b="1" dirty="0" smtClean="0">
                <a:latin typeface="+mn-lt"/>
              </a:rPr>
              <a:t>на 2016 год</a:t>
            </a:r>
            <a:endParaRPr lang="ru-RU" b="1" dirty="0">
              <a:latin typeface="+mn-lt"/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AutoShape 86"/>
          <p:cNvSpPr>
            <a:spLocks noChangeArrowheads="1"/>
          </p:cNvSpPr>
          <p:nvPr/>
        </p:nvSpPr>
        <p:spPr bwMode="auto">
          <a:xfrm>
            <a:off x="2843213" y="2565400"/>
            <a:ext cx="2303462" cy="863600"/>
          </a:xfrm>
          <a:prstGeom prst="roundRect">
            <a:avLst>
              <a:gd name="adj" fmla="val 16667"/>
            </a:avLst>
          </a:prstGeom>
          <a:solidFill>
            <a:srgbClr val="3399FF"/>
          </a:solidFill>
          <a:ln w="9525"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3399FF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ru-RU">
              <a:solidFill>
                <a:srgbClr val="EFD3B3"/>
              </a:solidFill>
              <a:latin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07805" y="1932723"/>
            <a:ext cx="320791" cy="335166"/>
          </a:xfrm>
          <a:prstGeom prst="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129283" y="3661971"/>
            <a:ext cx="370751" cy="372405"/>
          </a:xfrm>
          <a:prstGeom prst="rect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111483" y="5143512"/>
            <a:ext cx="388551" cy="341604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91" name="Скругленный прямоугольник 90"/>
          <p:cNvSpPr/>
          <p:nvPr/>
        </p:nvSpPr>
        <p:spPr>
          <a:xfrm>
            <a:off x="124673" y="4165359"/>
            <a:ext cx="2001435" cy="807079"/>
          </a:xfrm>
          <a:prstGeom prst="roundRect">
            <a:avLst/>
          </a:prstGeom>
          <a:solidFill>
            <a:srgbClr val="83D37F"/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2" name="TextBox 91"/>
          <p:cNvSpPr txBox="1"/>
          <p:nvPr/>
        </p:nvSpPr>
        <p:spPr>
          <a:xfrm>
            <a:off x="332022" y="4097156"/>
            <a:ext cx="1739648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Национальная экономика</a:t>
            </a:r>
          </a:p>
        </p:txBody>
      </p:sp>
      <p:sp>
        <p:nvSpPr>
          <p:cNvPr id="94" name="Скругленный прямоугольник 93"/>
          <p:cNvSpPr/>
          <p:nvPr/>
        </p:nvSpPr>
        <p:spPr>
          <a:xfrm>
            <a:off x="2358486" y="4165124"/>
            <a:ext cx="1925481" cy="777316"/>
          </a:xfrm>
          <a:prstGeom prst="roundRect">
            <a:avLst/>
          </a:prstGeom>
          <a:solidFill>
            <a:srgbClr val="83D37F"/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5" name="TextBox 94"/>
          <p:cNvSpPr txBox="1"/>
          <p:nvPr/>
        </p:nvSpPr>
        <p:spPr>
          <a:xfrm>
            <a:off x="2416139" y="4181010"/>
            <a:ext cx="1548634" cy="369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ЖКХ</a:t>
            </a:r>
          </a:p>
        </p:txBody>
      </p:sp>
      <p:sp>
        <p:nvSpPr>
          <p:cNvPr id="54292" name="Rectangle 85"/>
          <p:cNvSpPr>
            <a:spLocks/>
          </p:cNvSpPr>
          <p:nvPr/>
        </p:nvSpPr>
        <p:spPr bwMode="auto">
          <a:xfrm>
            <a:off x="0" y="981075"/>
            <a:ext cx="9144000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20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200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района </a:t>
            </a:r>
            <a:r>
              <a:rPr lang="ru-RU" sz="20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имеет социально-экономическую направленность, приоритетными направлениями расходов являются:</a:t>
            </a:r>
          </a:p>
        </p:txBody>
      </p:sp>
      <p:sp>
        <p:nvSpPr>
          <p:cNvPr id="54295" name="Text Box 60"/>
          <p:cNvSpPr txBox="1">
            <a:spLocks noChangeArrowheads="1"/>
          </p:cNvSpPr>
          <p:nvPr/>
        </p:nvSpPr>
        <p:spPr bwMode="auto">
          <a:xfrm>
            <a:off x="357188" y="4572000"/>
            <a:ext cx="163782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dirty="0" smtClean="0"/>
              <a:t>39 254,6тыс.руб</a:t>
            </a:r>
            <a:r>
              <a:rPr lang="ru-RU" sz="1400" b="1" dirty="0"/>
              <a:t>.</a:t>
            </a:r>
          </a:p>
        </p:txBody>
      </p:sp>
      <p:sp>
        <p:nvSpPr>
          <p:cNvPr id="54296" name="Text Box 61"/>
          <p:cNvSpPr txBox="1">
            <a:spLocks noChangeArrowheads="1"/>
          </p:cNvSpPr>
          <p:nvPr/>
        </p:nvSpPr>
        <p:spPr bwMode="auto">
          <a:xfrm>
            <a:off x="2428860" y="4508500"/>
            <a:ext cx="17145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/>
              <a:t>41 546,8 </a:t>
            </a:r>
            <a:r>
              <a:rPr lang="ru-RU" sz="1400" b="1" dirty="0"/>
              <a:t>тыс.руб.</a:t>
            </a:r>
          </a:p>
        </p:txBody>
      </p:sp>
      <p:sp>
        <p:nvSpPr>
          <p:cNvPr id="54297" name="Text Box 63"/>
          <p:cNvSpPr txBox="1">
            <a:spLocks noChangeArrowheads="1"/>
          </p:cNvSpPr>
          <p:nvPr/>
        </p:nvSpPr>
        <p:spPr bwMode="auto">
          <a:xfrm>
            <a:off x="3059113" y="2997200"/>
            <a:ext cx="163782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FFFF00"/>
                </a:solidFill>
              </a:rPr>
              <a:t>39 204,5тыс.руб</a:t>
            </a:r>
            <a:r>
              <a:rPr lang="ru-RU" sz="1400" b="1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54298" name="WordArt 83"/>
          <p:cNvSpPr>
            <a:spLocks noChangeArrowheads="1" noChangeShapeType="1" noTextEdit="1"/>
          </p:cNvSpPr>
          <p:nvPr/>
        </p:nvSpPr>
        <p:spPr bwMode="auto">
          <a:xfrm>
            <a:off x="3203575" y="2565400"/>
            <a:ext cx="1511300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Социальная</a:t>
            </a:r>
          </a:p>
          <a:p>
            <a:pPr algn="ctr"/>
            <a:r>
              <a:rPr lang="ru-RU" sz="2000" b="1" kern="1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политика</a:t>
            </a:r>
          </a:p>
        </p:txBody>
      </p:sp>
      <p:sp>
        <p:nvSpPr>
          <p:cNvPr id="54299" name="AutoShape 84"/>
          <p:cNvSpPr>
            <a:spLocks noChangeArrowheads="1"/>
          </p:cNvSpPr>
          <p:nvPr/>
        </p:nvSpPr>
        <p:spPr bwMode="auto">
          <a:xfrm>
            <a:off x="395288" y="5734050"/>
            <a:ext cx="2592387" cy="57527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ru-RU">
              <a:solidFill>
                <a:srgbClr val="EFD3B3"/>
              </a:solidFill>
              <a:latin typeface="Times New Roman" pitchFamily="18" charset="0"/>
            </a:endParaRPr>
          </a:p>
        </p:txBody>
      </p:sp>
      <p:sp>
        <p:nvSpPr>
          <p:cNvPr id="54300" name="AutoShape 85"/>
          <p:cNvSpPr>
            <a:spLocks noChangeArrowheads="1"/>
          </p:cNvSpPr>
          <p:nvPr/>
        </p:nvSpPr>
        <p:spPr bwMode="auto">
          <a:xfrm>
            <a:off x="323850" y="2565400"/>
            <a:ext cx="2303463" cy="863600"/>
          </a:xfrm>
          <a:prstGeom prst="roundRect">
            <a:avLst>
              <a:gd name="adj" fmla="val 16667"/>
            </a:avLst>
          </a:prstGeom>
          <a:solidFill>
            <a:srgbClr val="3399FF"/>
          </a:solidFill>
          <a:ln w="9525"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3399FF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ru-RU"/>
          </a:p>
        </p:txBody>
      </p:sp>
      <p:sp>
        <p:nvSpPr>
          <p:cNvPr id="54301" name="WordArt 88"/>
          <p:cNvSpPr>
            <a:spLocks noChangeArrowheads="1" noChangeShapeType="1" noTextEdit="1"/>
          </p:cNvSpPr>
          <p:nvPr/>
        </p:nvSpPr>
        <p:spPr bwMode="auto">
          <a:xfrm>
            <a:off x="684213" y="2565400"/>
            <a:ext cx="1655762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Образование</a:t>
            </a:r>
          </a:p>
        </p:txBody>
      </p:sp>
      <p:sp>
        <p:nvSpPr>
          <p:cNvPr id="54302" name="Text Box 62"/>
          <p:cNvSpPr txBox="1">
            <a:spLocks noChangeArrowheads="1"/>
          </p:cNvSpPr>
          <p:nvPr/>
        </p:nvSpPr>
        <p:spPr bwMode="auto">
          <a:xfrm>
            <a:off x="611188" y="2997200"/>
            <a:ext cx="178689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FFFF00"/>
                </a:solidFill>
              </a:rPr>
              <a:t>238 104,2 тыс.руб</a:t>
            </a:r>
            <a:r>
              <a:rPr lang="ru-RU" sz="1400" b="1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54303" name="Text Box 90"/>
          <p:cNvSpPr txBox="1">
            <a:spLocks noChangeArrowheads="1"/>
          </p:cNvSpPr>
          <p:nvPr/>
        </p:nvSpPr>
        <p:spPr bwMode="auto">
          <a:xfrm>
            <a:off x="827088" y="5876925"/>
            <a:ext cx="168751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dirty="0" smtClean="0"/>
              <a:t>80 349,1 тыс.руб</a:t>
            </a:r>
            <a:r>
              <a:rPr lang="ru-RU" sz="1400" b="1" dirty="0"/>
              <a:t>.</a:t>
            </a:r>
          </a:p>
        </p:txBody>
      </p:sp>
      <p:pic>
        <p:nvPicPr>
          <p:cNvPr id="54304" name="Picture 92" descr="0824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545781" y="1643050"/>
            <a:ext cx="2608579" cy="1630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4305" name="Picture 94" descr="c6114804cb306630e1aa08fe8554adb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0" y="3284538"/>
            <a:ext cx="2857500" cy="1858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4306" name="Picture 96" descr="player786716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4941168"/>
            <a:ext cx="2571768" cy="1841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4307" name="WordArt 97"/>
          <p:cNvSpPr>
            <a:spLocks noChangeArrowheads="1" noChangeShapeType="1" noTextEdit="1"/>
          </p:cNvSpPr>
          <p:nvPr/>
        </p:nvSpPr>
        <p:spPr bwMode="auto">
          <a:xfrm>
            <a:off x="571487" y="1916113"/>
            <a:ext cx="2143125" cy="323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000" b="1" kern="10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Impact"/>
              </a:rPr>
              <a:t>Социальная сфера </a:t>
            </a:r>
            <a:r>
              <a:rPr lang="ru-RU" sz="2000" b="1" kern="1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Impact"/>
              </a:rPr>
              <a:t>2016 </a:t>
            </a:r>
            <a:r>
              <a:rPr lang="ru-RU" sz="2000" b="1" kern="10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Impact"/>
              </a:rPr>
              <a:t>год</a:t>
            </a:r>
          </a:p>
        </p:txBody>
      </p:sp>
      <p:sp>
        <p:nvSpPr>
          <p:cNvPr id="54308" name="WordArt 98"/>
          <p:cNvSpPr>
            <a:spLocks noChangeArrowheads="1" noChangeShapeType="1" noTextEdit="1"/>
          </p:cNvSpPr>
          <p:nvPr/>
        </p:nvSpPr>
        <p:spPr bwMode="auto">
          <a:xfrm>
            <a:off x="617533" y="3644900"/>
            <a:ext cx="3240087" cy="323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000" b="1" kern="10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Impact"/>
              </a:rPr>
              <a:t>Дорожное хозяйство, транспорт, ЖКХ</a:t>
            </a:r>
          </a:p>
        </p:txBody>
      </p:sp>
      <p:sp>
        <p:nvSpPr>
          <p:cNvPr id="54309" name="WordArt 99"/>
          <p:cNvSpPr>
            <a:spLocks noChangeArrowheads="1" noChangeShapeType="1" noTextEdit="1"/>
          </p:cNvSpPr>
          <p:nvPr/>
        </p:nvSpPr>
        <p:spPr bwMode="auto">
          <a:xfrm>
            <a:off x="642925" y="5157788"/>
            <a:ext cx="2143125" cy="323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000" b="1" kern="10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Impact"/>
              </a:rPr>
              <a:t>Прочие расходы</a:t>
            </a:r>
          </a:p>
        </p:txBody>
      </p:sp>
      <p:sp>
        <p:nvSpPr>
          <p:cNvPr id="30" name="Номер слайда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  <p:pic>
        <p:nvPicPr>
          <p:cNvPr id="31" name="Рисунок 30" descr="header_ger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1065379"/>
          </a:xfrm>
          <a:prstGeom prst="rect">
            <a:avLst/>
          </a:prstGeom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288" y="1125538"/>
            <a:ext cx="8280400" cy="946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Доля расходов на социально-культурную сферу в общих </a:t>
            </a:r>
            <a:r>
              <a:rPr lang="ru-RU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расходах</a:t>
            </a:r>
            <a:endParaRPr lang="ru-RU" sz="2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3653706" y="5177334"/>
          <a:ext cx="1548035" cy="1368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8" name="Схема 17"/>
          <p:cNvGraphicFramePr/>
          <p:nvPr/>
        </p:nvGraphicFramePr>
        <p:xfrm>
          <a:off x="1707506" y="5104309"/>
          <a:ext cx="1584176" cy="1368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9" name="Схема 18"/>
          <p:cNvGraphicFramePr/>
          <p:nvPr/>
        </p:nvGraphicFramePr>
        <p:xfrm>
          <a:off x="5512729" y="5177334"/>
          <a:ext cx="1672954" cy="1368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55303" name="TextBox 8"/>
          <p:cNvSpPr txBox="1">
            <a:spLocks noChangeArrowheads="1"/>
          </p:cNvSpPr>
          <p:nvPr/>
        </p:nvSpPr>
        <p:spPr bwMode="auto">
          <a:xfrm>
            <a:off x="1979613" y="6489700"/>
            <a:ext cx="16573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>
                <a:latin typeface="Calibri" pitchFamily="34" charset="0"/>
              </a:rPr>
              <a:t>2016 </a:t>
            </a:r>
            <a:r>
              <a:rPr lang="ru-RU" dirty="0">
                <a:latin typeface="Calibri" pitchFamily="34" charset="0"/>
              </a:rPr>
              <a:t>год</a:t>
            </a:r>
          </a:p>
        </p:txBody>
      </p:sp>
      <p:sp>
        <p:nvSpPr>
          <p:cNvPr id="55304" name="TextBox 21"/>
          <p:cNvSpPr txBox="1">
            <a:spLocks noChangeArrowheads="1"/>
          </p:cNvSpPr>
          <p:nvPr/>
        </p:nvSpPr>
        <p:spPr bwMode="auto">
          <a:xfrm>
            <a:off x="3851275" y="6491288"/>
            <a:ext cx="1368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>
                <a:latin typeface="Calibri" pitchFamily="34" charset="0"/>
              </a:rPr>
              <a:t>2017 </a:t>
            </a:r>
            <a:r>
              <a:rPr lang="ru-RU" dirty="0">
                <a:latin typeface="Calibri" pitchFamily="34" charset="0"/>
              </a:rPr>
              <a:t>год</a:t>
            </a:r>
          </a:p>
        </p:txBody>
      </p:sp>
      <p:sp>
        <p:nvSpPr>
          <p:cNvPr id="55305" name="TextBox 22"/>
          <p:cNvSpPr txBox="1">
            <a:spLocks noChangeArrowheads="1"/>
          </p:cNvSpPr>
          <p:nvPr/>
        </p:nvSpPr>
        <p:spPr bwMode="auto">
          <a:xfrm>
            <a:off x="5867400" y="6491288"/>
            <a:ext cx="15128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>
                <a:latin typeface="Calibri" pitchFamily="34" charset="0"/>
              </a:rPr>
              <a:t>2018</a:t>
            </a:r>
            <a:r>
              <a:rPr lang="ru-RU" dirty="0" smtClean="0"/>
              <a:t> </a:t>
            </a:r>
            <a:r>
              <a:rPr lang="ru-RU" dirty="0">
                <a:latin typeface="Calibri" pitchFamily="34" charset="0"/>
              </a:rPr>
              <a:t>год</a:t>
            </a:r>
          </a:p>
        </p:txBody>
      </p:sp>
      <p:sp>
        <p:nvSpPr>
          <p:cNvPr id="55310" name="Text Box 14"/>
          <p:cNvSpPr txBox="1">
            <a:spLocks noChangeArrowheads="1"/>
          </p:cNvSpPr>
          <p:nvPr/>
        </p:nvSpPr>
        <p:spPr bwMode="auto">
          <a:xfrm>
            <a:off x="4071934" y="5643578"/>
            <a:ext cx="9366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55311" name="Text Box 15"/>
          <p:cNvSpPr txBox="1">
            <a:spLocks noChangeArrowheads="1"/>
          </p:cNvSpPr>
          <p:nvPr/>
        </p:nvSpPr>
        <p:spPr bwMode="auto">
          <a:xfrm>
            <a:off x="1979613" y="5516563"/>
            <a:ext cx="9366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  <p:pic>
        <p:nvPicPr>
          <p:cNvPr id="21" name="Рисунок 20" descr="header_gerb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0" y="0"/>
            <a:ext cx="9144000" cy="1065379"/>
          </a:xfrm>
          <a:prstGeom prst="rect">
            <a:avLst/>
          </a:prstGeom>
        </p:spPr>
      </p:pic>
      <p:pic>
        <p:nvPicPr>
          <p:cNvPr id="17" name="Рисунок 16" descr="l33_2.jp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2928926" y="2857496"/>
            <a:ext cx="3236976" cy="2157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 descr="l33_3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5907056" y="2088000"/>
            <a:ext cx="3236976" cy="2157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l33_1.jp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-32" y="2088000"/>
            <a:ext cx="3236976" cy="2157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0" name="TextBox 10"/>
          <p:cNvSpPr txBox="1">
            <a:spLocks noChangeArrowheads="1"/>
          </p:cNvSpPr>
          <p:nvPr/>
        </p:nvSpPr>
        <p:spPr bwMode="auto">
          <a:xfrm>
            <a:off x="1571338" y="3357562"/>
            <a:ext cx="2071968" cy="382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400" b="1" dirty="0">
              <a:latin typeface="Georgia" pitchFamily="18" charset="0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1357290" y="967071"/>
            <a:ext cx="71771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Расходы бюджета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района на образование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pic>
        <p:nvPicPr>
          <p:cNvPr id="48" name="Рисунок 47" descr="000040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2989598"/>
            <a:ext cx="2071703" cy="1307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9" name="Рисунок 48" descr="full_deti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16" y="1857364"/>
            <a:ext cx="2143140" cy="1500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" name="Rectangle 4"/>
          <p:cNvSpPr txBox="1">
            <a:spLocks/>
          </p:cNvSpPr>
          <p:nvPr/>
        </p:nvSpPr>
        <p:spPr bwMode="auto">
          <a:xfrm>
            <a:off x="571472" y="714356"/>
            <a:ext cx="8001056" cy="500066"/>
          </a:xfrm>
          <a:prstGeom prst="rect">
            <a:avLst/>
          </a:prstGeo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2428860" y="1714488"/>
            <a:ext cx="2286016" cy="12858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chemeClr val="tx1"/>
                </a:solidFill>
              </a:rPr>
              <a:t>Дошкольное </a:t>
            </a:r>
            <a:r>
              <a:rPr lang="ru-RU" sz="900" b="1" dirty="0" smtClean="0">
                <a:solidFill>
                  <a:schemeClr val="tx1"/>
                </a:solidFill>
              </a:rPr>
              <a:t>образование</a:t>
            </a:r>
          </a:p>
          <a:p>
            <a:pPr algn="ctr"/>
            <a:r>
              <a:rPr lang="ru-RU" sz="900" b="1" dirty="0" smtClean="0">
                <a:solidFill>
                  <a:schemeClr val="tx1"/>
                </a:solidFill>
              </a:rPr>
              <a:t>(3 детских дошкольных учреждения и 29 групп ДО при школах)</a:t>
            </a:r>
          </a:p>
          <a:p>
            <a:pPr algn="ctr"/>
            <a:r>
              <a:rPr lang="ru-RU" sz="900" dirty="0" smtClean="0">
                <a:solidFill>
                  <a:schemeClr val="tx1"/>
                </a:solidFill>
              </a:rPr>
              <a:t>  2016 – 45 133,6 тыс.руб.</a:t>
            </a:r>
          </a:p>
          <a:p>
            <a:pPr algn="ctr"/>
            <a:r>
              <a:rPr lang="ru-RU" sz="900" dirty="0" smtClean="0">
                <a:solidFill>
                  <a:schemeClr val="tx1"/>
                </a:solidFill>
              </a:rPr>
              <a:t> 2017 – 45 524,3 тыс. руб.</a:t>
            </a:r>
          </a:p>
          <a:p>
            <a:pPr algn="ctr"/>
            <a:r>
              <a:rPr lang="ru-RU" sz="900" dirty="0" smtClean="0">
                <a:solidFill>
                  <a:schemeClr val="tx1"/>
                </a:solidFill>
              </a:rPr>
              <a:t>  2018 – 45 524,3 тыс. руб.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53" name="Овал 52"/>
          <p:cNvSpPr/>
          <p:nvPr/>
        </p:nvSpPr>
        <p:spPr>
          <a:xfrm>
            <a:off x="4786314" y="1700808"/>
            <a:ext cx="2143140" cy="129956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 smtClean="0">
                <a:solidFill>
                  <a:schemeClr val="tx1"/>
                </a:solidFill>
              </a:rPr>
              <a:t>Общее образование</a:t>
            </a:r>
          </a:p>
          <a:p>
            <a:pPr algn="ctr"/>
            <a:r>
              <a:rPr lang="ru-RU" sz="900" b="1" dirty="0" smtClean="0">
                <a:solidFill>
                  <a:schemeClr val="tx1"/>
                </a:solidFill>
              </a:rPr>
              <a:t>(6 школ и 1 школа-интернат)</a:t>
            </a:r>
          </a:p>
          <a:p>
            <a:pPr algn="ctr"/>
            <a:r>
              <a:rPr lang="ru-RU" sz="900" dirty="0" smtClean="0">
                <a:solidFill>
                  <a:schemeClr val="tx1"/>
                </a:solidFill>
              </a:rPr>
              <a:t>2016 – 168  406,3 тыс.руб.</a:t>
            </a:r>
          </a:p>
          <a:p>
            <a:pPr algn="ctr"/>
            <a:r>
              <a:rPr lang="ru-RU" sz="900" dirty="0" smtClean="0">
                <a:solidFill>
                  <a:schemeClr val="tx1"/>
                </a:solidFill>
              </a:rPr>
              <a:t>2017 – 162  817,6 тыс. руб.</a:t>
            </a:r>
          </a:p>
          <a:p>
            <a:pPr algn="ctr"/>
            <a:r>
              <a:rPr lang="ru-RU" sz="900" dirty="0" smtClean="0">
                <a:solidFill>
                  <a:schemeClr val="tx1"/>
                </a:solidFill>
              </a:rPr>
              <a:t>2018 – 159 820,8 тыс. руб.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1857356" y="3071810"/>
            <a:ext cx="2357454" cy="150019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 smtClean="0">
                <a:solidFill>
                  <a:schemeClr val="tx1"/>
                </a:solidFill>
              </a:rPr>
              <a:t>Дополнительное образование</a:t>
            </a:r>
          </a:p>
          <a:p>
            <a:pPr algn="ctr"/>
            <a:r>
              <a:rPr lang="ru-RU" sz="900" b="1" dirty="0" smtClean="0">
                <a:solidFill>
                  <a:schemeClr val="tx1"/>
                </a:solidFill>
              </a:rPr>
              <a:t>(3 учреждений</a:t>
            </a:r>
            <a:r>
              <a:rPr lang="ru-RU" sz="900" dirty="0" smtClean="0">
                <a:solidFill>
                  <a:schemeClr val="tx1"/>
                </a:solidFill>
              </a:rPr>
              <a:t>)</a:t>
            </a:r>
          </a:p>
          <a:p>
            <a:pPr algn="ctr"/>
            <a:r>
              <a:rPr lang="ru-RU" sz="900" dirty="0" smtClean="0">
                <a:solidFill>
                  <a:schemeClr val="tx1"/>
                </a:solidFill>
              </a:rPr>
              <a:t>2016 – 12 800,0  тыс.руб.</a:t>
            </a:r>
          </a:p>
          <a:p>
            <a:pPr algn="ctr"/>
            <a:r>
              <a:rPr lang="ru-RU" sz="900" dirty="0" smtClean="0">
                <a:solidFill>
                  <a:schemeClr val="tx1"/>
                </a:solidFill>
              </a:rPr>
              <a:t>2017 – 12 800,0 тыс. руб.</a:t>
            </a:r>
          </a:p>
          <a:p>
            <a:pPr algn="ctr"/>
            <a:r>
              <a:rPr lang="ru-RU" sz="900" dirty="0" smtClean="0">
                <a:solidFill>
                  <a:schemeClr val="tx1"/>
                </a:solidFill>
              </a:rPr>
              <a:t>2018 – 12 800,0 тыс. руб.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55" name="Овал 54"/>
          <p:cNvSpPr/>
          <p:nvPr/>
        </p:nvSpPr>
        <p:spPr>
          <a:xfrm>
            <a:off x="2643174" y="4572008"/>
            <a:ext cx="2143140" cy="142876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 smtClean="0">
                <a:solidFill>
                  <a:schemeClr val="tx1"/>
                </a:solidFill>
              </a:rPr>
              <a:t>Молодежная политика и оздоровление детей</a:t>
            </a:r>
          </a:p>
          <a:p>
            <a:pPr algn="ctr"/>
            <a:r>
              <a:rPr lang="ru-RU" sz="900" b="1" dirty="0" smtClean="0">
                <a:solidFill>
                  <a:schemeClr val="tx1"/>
                </a:solidFill>
              </a:rPr>
              <a:t>(1 учреждение)</a:t>
            </a:r>
          </a:p>
          <a:p>
            <a:pPr algn="ctr"/>
            <a:r>
              <a:rPr lang="ru-RU" sz="900" dirty="0" smtClean="0">
                <a:solidFill>
                  <a:schemeClr val="tx1"/>
                </a:solidFill>
              </a:rPr>
              <a:t>2016 – 6 884,3 тыс.руб.</a:t>
            </a:r>
          </a:p>
          <a:p>
            <a:pPr algn="ctr"/>
            <a:r>
              <a:rPr lang="ru-RU" sz="900" dirty="0" smtClean="0">
                <a:solidFill>
                  <a:schemeClr val="tx1"/>
                </a:solidFill>
              </a:rPr>
              <a:t>2017 – 6 884,3 тыс. руб.</a:t>
            </a:r>
          </a:p>
          <a:p>
            <a:pPr algn="ctr"/>
            <a:r>
              <a:rPr lang="ru-RU" sz="900" dirty="0" smtClean="0">
                <a:solidFill>
                  <a:schemeClr val="tx1"/>
                </a:solidFill>
              </a:rPr>
              <a:t> 2018 –  6 884,3 тыс. руб.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56" name="Овал 55"/>
          <p:cNvSpPr/>
          <p:nvPr/>
        </p:nvSpPr>
        <p:spPr>
          <a:xfrm>
            <a:off x="4857752" y="4429132"/>
            <a:ext cx="2143140" cy="150019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 smtClean="0">
                <a:solidFill>
                  <a:schemeClr val="tx1"/>
                </a:solidFill>
              </a:rPr>
              <a:t>Другие  вопросы в области образования</a:t>
            </a:r>
          </a:p>
          <a:p>
            <a:pPr algn="ctr"/>
            <a:r>
              <a:rPr lang="ru-RU" sz="900" b="1" dirty="0" smtClean="0">
                <a:solidFill>
                  <a:schemeClr val="tx1"/>
                </a:solidFill>
              </a:rPr>
              <a:t>(1 учреждение)</a:t>
            </a:r>
          </a:p>
          <a:p>
            <a:pPr algn="ctr"/>
            <a:r>
              <a:rPr lang="ru-RU" sz="900" dirty="0" smtClean="0">
                <a:solidFill>
                  <a:schemeClr val="tx1"/>
                </a:solidFill>
              </a:rPr>
              <a:t>2016 – 4 880,0 тыс.руб.</a:t>
            </a:r>
          </a:p>
          <a:p>
            <a:pPr algn="ctr"/>
            <a:r>
              <a:rPr lang="ru-RU" sz="900" dirty="0" smtClean="0">
                <a:solidFill>
                  <a:schemeClr val="tx1"/>
                </a:solidFill>
              </a:rPr>
              <a:t>2017 – 4 880,0 тыс. руб.</a:t>
            </a:r>
          </a:p>
          <a:p>
            <a:pPr algn="ctr"/>
            <a:r>
              <a:rPr lang="ru-RU" sz="900" dirty="0" smtClean="0">
                <a:solidFill>
                  <a:schemeClr val="tx1"/>
                </a:solidFill>
              </a:rPr>
              <a:t>2018 – 4 880,0 тыс. руб.</a:t>
            </a:r>
            <a:endParaRPr lang="ru-RU" sz="900" dirty="0">
              <a:solidFill>
                <a:schemeClr val="tx1"/>
              </a:solidFill>
            </a:endParaRPr>
          </a:p>
        </p:txBody>
      </p:sp>
      <p:pic>
        <p:nvPicPr>
          <p:cNvPr id="57" name="Picture 5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71406" y="1500173"/>
            <a:ext cx="2324232" cy="151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5" descr="C:\Users\fi-021\Desktop\1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2899" y="4429132"/>
            <a:ext cx="2603547" cy="16430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3" descr="C:\Users\fi-021\Desktop\1437_90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9454" y="4572008"/>
            <a:ext cx="2109092" cy="14287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  <p:pic>
        <p:nvPicPr>
          <p:cNvPr id="18" name="Рисунок 17" descr="header_gerb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9144000" cy="1065379"/>
          </a:xfrm>
          <a:prstGeom prst="rect">
            <a:avLst/>
          </a:prstGeom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1844824"/>
            <a:ext cx="6715172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На сегодняшний день в районе функционирует 7 общеобразовательных учреждений, удовлетворяющее запросы граждан на образование, в которых обучается  2 492 учащихся  . </a:t>
            </a:r>
          </a:p>
          <a:p>
            <a:pPr algn="just"/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Система дошкольного образования района представлена тремя детскими садами с 24 группами и 29 группами дошкольного образования при 6 школах,  с численностью детей 1050.</a:t>
            </a:r>
          </a:p>
          <a:p>
            <a:pPr algn="just"/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В 3 учреждениях дополнительного образования занимаются  более 2,5 тыс.детей.</a:t>
            </a:r>
          </a:p>
          <a:p>
            <a:pPr algn="just"/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Около 2,5 тыс. детей планируется охватить оздоровительными мероприятиями. </a:t>
            </a:r>
          </a:p>
          <a:p>
            <a:pPr algn="just"/>
            <a:endParaRPr lang="ru-RU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  <p:pic>
        <p:nvPicPr>
          <p:cNvPr id="9" name="Рисунок 8" descr="header_ger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65379"/>
          </a:xfrm>
          <a:prstGeom prst="rect">
            <a:avLst/>
          </a:prstGeom>
        </p:spPr>
      </p:pic>
      <p:pic>
        <p:nvPicPr>
          <p:cNvPr id="7" name="Рисунок 6" descr="l35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928802"/>
            <a:ext cx="1798320" cy="1798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l35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9718" y="4643446"/>
            <a:ext cx="2700000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l35_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4572008"/>
            <a:ext cx="2877312" cy="1798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l35_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66324" y="4631076"/>
            <a:ext cx="2877312" cy="1798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42845" y="319731"/>
          <a:ext cx="8858313" cy="59693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771"/>
                <a:gridCol w="2952771"/>
                <a:gridCol w="2952771"/>
              </a:tblGrid>
              <a:tr h="95514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Расходы бюджета района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на культуру</a:t>
                      </a:r>
                    </a:p>
                  </a:txBody>
                  <a:tcPr marL="186257" marR="186257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11121">
                <a:tc gridSpan="3">
                  <a:txBody>
                    <a:bodyPr/>
                    <a:lstStyle/>
                    <a:p>
                      <a:pPr algn="just">
                        <a:buFont typeface="Arial" pitchFamily="34" charset="0"/>
                        <a:buNone/>
                      </a:pPr>
                      <a:r>
                        <a:rPr lang="ru-RU" sz="1600" b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Учреждения культуры района оказывают населению услуги по организации библиотечного</a:t>
                      </a:r>
                      <a:r>
                        <a:rPr lang="ru-RU" sz="16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обслуживания, сохранения и развития народной традиционной культуры, поддержки социально-культурной активности населения, организации его досуга и отдыха.</a:t>
                      </a:r>
                      <a:endParaRPr lang="ru-RU" sz="16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86257" marR="186257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162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30403">
                <a:tc gridSpan="3">
                  <a:txBody>
                    <a:bodyPr/>
                    <a:lstStyle/>
                    <a:p>
                      <a:pPr algn="l">
                        <a:buFont typeface="Arial" pitchFamily="34" charset="0"/>
                        <a:buNone/>
                      </a:pPr>
                      <a:r>
                        <a:rPr lang="ru-RU" sz="2000" b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Все вышеуказанные</a:t>
                      </a:r>
                      <a:r>
                        <a:rPr lang="ru-RU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услуги предоставляет МБУ </a:t>
                      </a:r>
                      <a:r>
                        <a:rPr lang="ru-RU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Нуримановская</a:t>
                      </a:r>
                      <a:r>
                        <a:rPr lang="ru-RU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библиотечно-клубная система, в составе которого 46 филиалов в разных населенных пунктах района.</a:t>
                      </a:r>
                      <a:endParaRPr lang="ru-RU" sz="20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86257" marR="186257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162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4378"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2000" b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2016 год </a:t>
                      </a:r>
                      <a:r>
                        <a:rPr lang="ru-RU" sz="1200" b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(тыс.рублей)</a:t>
                      </a:r>
                      <a:endParaRPr lang="ru-RU" sz="12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86257" marR="186257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2000" b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2017 год </a:t>
                      </a:r>
                      <a:r>
                        <a:rPr lang="ru-RU" sz="1200" b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(тыс.рублей)</a:t>
                      </a:r>
                      <a:endParaRPr lang="ru-RU" sz="12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86257" marR="186257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2018 год </a:t>
                      </a:r>
                      <a:r>
                        <a:rPr lang="ru-RU" sz="1200" b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(тыс.рублей)</a:t>
                      </a:r>
                    </a:p>
                    <a:p>
                      <a:pPr algn="ctr">
                        <a:buFont typeface="Arial" pitchFamily="34" charset="0"/>
                        <a:buNone/>
                      </a:pPr>
                      <a:endParaRPr lang="ru-RU" sz="20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86257" marR="186257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502597"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2000" b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18 647,7</a:t>
                      </a:r>
                      <a:endParaRPr lang="ru-RU" sz="20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86257" marR="186257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2000" b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18 647,7</a:t>
                      </a:r>
                      <a:endParaRPr lang="ru-RU" sz="20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86257" marR="186257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2000" b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18 647,7</a:t>
                      </a:r>
                      <a:endParaRPr lang="ru-RU" sz="20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86257" marR="186257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</a:tbl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37</a:t>
            </a:fld>
            <a:endParaRPr lang="ru-RU"/>
          </a:p>
        </p:txBody>
      </p:sp>
      <p:pic>
        <p:nvPicPr>
          <p:cNvPr id="8" name="Рисунок 7" descr="l36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3240" y="3273754"/>
            <a:ext cx="2877312" cy="1798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l36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23844" y="3273754"/>
            <a:ext cx="2877312" cy="1798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l36_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44" y="3273754"/>
            <a:ext cx="2877312" cy="1798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8"/>
          <p:cNvSpPr>
            <a:spLocks noChangeArrowheads="1"/>
          </p:cNvSpPr>
          <p:nvPr/>
        </p:nvSpPr>
        <p:spPr bwMode="auto">
          <a:xfrm>
            <a:off x="8294688" y="1000125"/>
            <a:ext cx="474662" cy="479425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" name="object 10"/>
          <p:cNvSpPr>
            <a:spLocks noChangeArrowheads="1"/>
          </p:cNvSpPr>
          <p:nvPr/>
        </p:nvSpPr>
        <p:spPr bwMode="auto">
          <a:xfrm>
            <a:off x="6586538" y="1350963"/>
            <a:ext cx="474662" cy="479425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" name="object 42"/>
          <p:cNvSpPr>
            <a:spLocks noChangeArrowheads="1"/>
          </p:cNvSpPr>
          <p:nvPr/>
        </p:nvSpPr>
        <p:spPr bwMode="auto">
          <a:xfrm>
            <a:off x="8423275" y="268288"/>
            <a:ext cx="196850" cy="198437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" name="object 4"/>
          <p:cNvSpPr txBox="1"/>
          <p:nvPr/>
        </p:nvSpPr>
        <p:spPr>
          <a:xfrm rot="567049">
            <a:off x="2339975" y="3284538"/>
            <a:ext cx="647700" cy="1333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12700" algn="ctr">
              <a:defRPr/>
            </a:pPr>
            <a:endParaRPr lang="ru-RU" sz="1200">
              <a:latin typeface="Calibri" pitchFamily="34" charset="0"/>
            </a:endParaRPr>
          </a:p>
        </p:txBody>
      </p:sp>
      <p:sp>
        <p:nvSpPr>
          <p:cNvPr id="8" name="object 4"/>
          <p:cNvSpPr txBox="1"/>
          <p:nvPr/>
        </p:nvSpPr>
        <p:spPr>
          <a:xfrm rot="21154204">
            <a:off x="4362450" y="3254375"/>
            <a:ext cx="647700" cy="1333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12700" algn="ctr">
              <a:defRPr/>
            </a:pPr>
            <a:endParaRPr lang="ru-RU" sz="1200">
              <a:latin typeface="Calibri" pitchFamily="34" charset="0"/>
            </a:endParaRPr>
          </a:p>
        </p:txBody>
      </p:sp>
      <p:sp>
        <p:nvSpPr>
          <p:cNvPr id="9" name="object 4"/>
          <p:cNvSpPr txBox="1"/>
          <p:nvPr/>
        </p:nvSpPr>
        <p:spPr>
          <a:xfrm rot="21200360">
            <a:off x="6438900" y="3106738"/>
            <a:ext cx="647700" cy="1333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12700" algn="ctr">
              <a:defRPr/>
            </a:pPr>
            <a:endParaRPr lang="ru-RU" sz="1200">
              <a:latin typeface="Calibri" pitchFamily="34" charset="0"/>
            </a:endParaRPr>
          </a:p>
        </p:txBody>
      </p:sp>
      <p:sp>
        <p:nvSpPr>
          <p:cNvPr id="12" name="Номер слайда 19"/>
          <p:cNvSpPr>
            <a:spLocks noGrp="1"/>
          </p:cNvSpPr>
          <p:nvPr>
            <p:ph type="sldNum" sz="quarter" idx="12"/>
          </p:nvPr>
        </p:nvSpPr>
        <p:spPr>
          <a:xfrm>
            <a:off x="7264400" y="6492875"/>
            <a:ext cx="1828800" cy="365125"/>
          </a:xfrm>
        </p:spPr>
        <p:txBody>
          <a:bodyPr/>
          <a:lstStyle/>
          <a:p>
            <a:pPr>
              <a:defRPr/>
            </a:pPr>
            <a:fld id="{4C4664D9-126D-49D6-839C-67CE909951AF}" type="slidenum">
              <a:rPr lang="ru-RU" smtClean="0"/>
              <a:pPr>
                <a:defRPr/>
              </a:pPr>
              <a:t>38</a:t>
            </a:fld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0" y="980728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Расходы бюджета района на социальную политику отражены в основных мероприятиях муниципальных программ </a:t>
            </a:r>
          </a:p>
          <a:p>
            <a:pPr algn="ctr">
              <a:lnSpc>
                <a:spcPts val="2400"/>
              </a:lnSpc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тыс.руб.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2400"/>
              </a:lnSpc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0" y="142852"/>
            <a:ext cx="8643966" cy="571504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30119152"/>
              </p:ext>
            </p:extLst>
          </p:nvPr>
        </p:nvGraphicFramePr>
        <p:xfrm>
          <a:off x="571472" y="1928802"/>
          <a:ext cx="7360804" cy="43771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3536"/>
                <a:gridCol w="785818"/>
                <a:gridCol w="714380"/>
                <a:gridCol w="717070"/>
              </a:tblGrid>
              <a:tr h="2990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Основные мероприятия МП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 год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7CBFF"/>
                    </a:solidFill>
                  </a:tcPr>
                </a:tc>
              </a:tr>
              <a:tr h="25500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Организация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культурно-досуговых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мероприятий для ветеранов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27543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Организация подписки на районную газету для участников ВОВ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</a:tr>
              <a:tr h="42499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Меры обеспечения социальной защиты детей-сирот и детей, оставшихся без попечения родителей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13 011,4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10 322,0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10 322,0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</a:tr>
              <a:tr h="25500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Меры социальной поддержки детей из семей, находящихся в трудной жизненной ситуации, а также из многодетных малоимущих семей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9 470,8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9 549,3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9 549,3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</a:tr>
              <a:tr h="4018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Меры социальной поддержки семей, взявшие ребенка на воспитание, под опеку и попечительство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14 967,5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14 444,3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14 444,3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42499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Предоставление единовременной материальной помощи гражданам, находящимся в трудной жизненной ситуации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</a:tr>
              <a:tr h="3086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Проведение культурно-спортивно-массовых мероприятий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AFF"/>
                    </a:solidFill>
                  </a:tcPr>
                </a:tc>
              </a:tr>
              <a:tr h="2713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Пенсионное обеспечение муниципальных служащих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1 074,8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1 074,8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1 074,8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AFF"/>
                    </a:solidFill>
                  </a:tcPr>
                </a:tc>
              </a:tr>
              <a:tr h="2713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Строительство и приобретение жилья в сельской местности</a:t>
                      </a:r>
                      <a:endParaRPr lang="ru-RU" sz="12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320,0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AFF"/>
                    </a:solidFill>
                  </a:tcPr>
                </a:tc>
              </a:tr>
              <a:tr h="2713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Жилье молодым семьям в муниципальном районе </a:t>
                      </a:r>
                      <a:r>
                        <a:rPr lang="ru-RU" sz="120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Нуримановский</a:t>
                      </a:r>
                      <a:r>
                        <a:rPr lang="ru-RU" sz="120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</a:t>
                      </a:r>
                      <a:endParaRPr lang="ru-RU" sz="12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AFF"/>
                    </a:solidFill>
                  </a:tcPr>
                </a:tc>
              </a:tr>
              <a:tr h="424999">
                <a:tc>
                  <a:txBody>
                    <a:bodyPr/>
                    <a:lstStyle/>
                    <a:p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 расходы на социальную политику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39 204,5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35 640,4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35 640,4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</a:tbl>
          </a:graphicData>
        </a:graphic>
      </p:graphicFrame>
      <p:pic>
        <p:nvPicPr>
          <p:cNvPr id="14" name="Рисунок 13" descr="header_ger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1065379"/>
          </a:xfrm>
          <a:prstGeom prst="rect">
            <a:avLst/>
          </a:prstGeom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39552" y="1340768"/>
          <a:ext cx="7929618" cy="2667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9618"/>
              </a:tblGrid>
              <a:tr h="8647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ФИЗИЧЕСКАЯ КУЛЬТУРА И СПОРТ</a:t>
                      </a:r>
                    </a:p>
                  </a:txBody>
                  <a:tcPr marL="186257" marR="186257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849774"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600" b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Мероприятия по физической культуре и спорту запланированы в</a:t>
                      </a:r>
                      <a:r>
                        <a:rPr lang="ru-RU" sz="16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рамках муниципальной программы «Развитие молодежной политики, физической культуры  и спорта в муниципальном районе </a:t>
                      </a:r>
                      <a:r>
                        <a:rPr lang="ru-RU" sz="16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Нуримановский</a:t>
                      </a:r>
                      <a:r>
                        <a:rPr lang="ru-RU" sz="16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район Республики Башкортостан» подпрограммы «Развитие физической культуры и спорта» на</a:t>
                      </a:r>
                      <a:endParaRPr lang="ru-RU" sz="16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86257" marR="186257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  <a:tr h="736064"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2016 – 2018 годы в объеме  700,0 тыс.рублей ежегодно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86257" marR="186257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</a:tbl>
          </a:graphicData>
        </a:graphic>
      </p:graphicFrame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39</a:t>
            </a:fld>
            <a:endParaRPr lang="ru-RU"/>
          </a:p>
        </p:txBody>
      </p:sp>
      <p:pic>
        <p:nvPicPr>
          <p:cNvPr id="11" name="Рисунок 10" descr="header_ger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65379"/>
          </a:xfrm>
          <a:prstGeom prst="rect">
            <a:avLst/>
          </a:prstGeom>
        </p:spPr>
      </p:pic>
      <p:pic>
        <p:nvPicPr>
          <p:cNvPr id="6" name="Рисунок 5" descr="l38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4140000"/>
            <a:ext cx="3602736" cy="2517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l38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4140000"/>
            <a:ext cx="3602736" cy="2517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66908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zh-CN" sz="2000" dirty="0" smtClean="0">
                <a:solidFill>
                  <a:srgbClr val="000000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  </a:t>
            </a:r>
          </a:p>
          <a:p>
            <a:pPr algn="ctr" eaLnBrk="1" hangingPunct="1">
              <a:buFontTx/>
              <a:buNone/>
            </a:pPr>
            <a:endParaRPr lang="en-US" altLang="zh-CN" sz="2000" dirty="0" smtClean="0">
              <a:solidFill>
                <a:srgbClr val="000000"/>
              </a:solidFill>
              <a:latin typeface="Times New Roman" pitchFamily="18" charset="0"/>
              <a:ea typeface="宋体"/>
              <a:cs typeface="Times New Roman" pitchFamily="18" charset="0"/>
            </a:endParaRPr>
          </a:p>
          <a:p>
            <a:pPr algn="ctr" eaLnBrk="1" hangingPunct="1">
              <a:buFontTx/>
              <a:buNone/>
            </a:pPr>
            <a:endParaRPr lang="en-US" altLang="zh-CN" sz="2000" dirty="0" smtClean="0">
              <a:solidFill>
                <a:srgbClr val="000000"/>
              </a:solidFill>
              <a:latin typeface="Times New Roman" pitchFamily="18" charset="0"/>
              <a:ea typeface="宋体"/>
              <a:cs typeface="Times New Roman" pitchFamily="18" charset="0"/>
            </a:endParaRPr>
          </a:p>
          <a:p>
            <a:pPr algn="ctr" eaLnBrk="1" hangingPunct="1">
              <a:buFontTx/>
              <a:buNone/>
            </a:pPr>
            <a:endParaRPr lang="en-US" altLang="zh-CN" sz="2000" dirty="0" smtClean="0">
              <a:solidFill>
                <a:srgbClr val="000000"/>
              </a:solidFill>
              <a:latin typeface="Times New Roman" pitchFamily="18" charset="0"/>
              <a:ea typeface="宋体"/>
              <a:cs typeface="Times New Roman" pitchFamily="18" charset="0"/>
            </a:endParaRPr>
          </a:p>
          <a:p>
            <a:pPr algn="ctr" eaLnBrk="1" hangingPunct="1">
              <a:buFontTx/>
              <a:buNone/>
            </a:pPr>
            <a:endParaRPr lang="en-US" altLang="zh-CN" sz="2000" dirty="0" smtClean="0">
              <a:solidFill>
                <a:srgbClr val="000000"/>
              </a:solidFill>
              <a:latin typeface="Times New Roman" pitchFamily="18" charset="0"/>
              <a:ea typeface="宋体"/>
              <a:cs typeface="Times New Roman" pitchFamily="18" charset="0"/>
            </a:endParaRPr>
          </a:p>
          <a:p>
            <a:pPr algn="ctr" eaLnBrk="1" hangingPunct="1">
              <a:buFontTx/>
              <a:buNone/>
            </a:pPr>
            <a:endParaRPr lang="en-US" altLang="zh-CN" sz="2000" dirty="0" smtClean="0">
              <a:solidFill>
                <a:srgbClr val="000000"/>
              </a:solidFill>
              <a:latin typeface="Times New Roman" pitchFamily="18" charset="0"/>
              <a:ea typeface="宋体"/>
              <a:cs typeface="Times New Roman" pitchFamily="18" charset="0"/>
            </a:endParaRPr>
          </a:p>
          <a:p>
            <a:pPr algn="ctr" eaLnBrk="1" hangingPunct="1">
              <a:buFontTx/>
              <a:buNone/>
            </a:pPr>
            <a:endParaRPr lang="en-US" altLang="zh-CN" sz="2000" dirty="0" smtClean="0">
              <a:solidFill>
                <a:srgbClr val="000000"/>
              </a:solidFill>
              <a:latin typeface="Times New Roman" pitchFamily="18" charset="0"/>
              <a:ea typeface="宋体"/>
              <a:cs typeface="Times New Roman" pitchFamily="18" charset="0"/>
            </a:endParaRPr>
          </a:p>
          <a:p>
            <a:pPr algn="r" eaLnBrk="1" hangingPunct="1">
              <a:buFontTx/>
              <a:buNone/>
            </a:pPr>
            <a:endParaRPr lang="ru-RU" sz="1600" i="1" dirty="0" smtClean="0">
              <a:solidFill>
                <a:srgbClr val="000000"/>
              </a:solidFill>
              <a:latin typeface="Times New Roman" pitchFamily="18" charset="0"/>
              <a:ea typeface="宋体"/>
              <a:cs typeface="Times New Roman" pitchFamily="18" charset="0"/>
            </a:endParaRPr>
          </a:p>
        </p:txBody>
      </p:sp>
      <p:sp>
        <p:nvSpPr>
          <p:cNvPr id="6" name="Скругленный прямоугольник 18"/>
          <p:cNvSpPr>
            <a:spLocks noChangeArrowheads="1"/>
          </p:cNvSpPr>
          <p:nvPr/>
        </p:nvSpPr>
        <p:spPr bwMode="auto">
          <a:xfrm>
            <a:off x="611560" y="1700808"/>
            <a:ext cx="7993062" cy="1727969"/>
          </a:xfrm>
          <a:prstGeom prst="roundRect">
            <a:avLst>
              <a:gd name="adj" fmla="val 16667"/>
            </a:avLst>
          </a:prstGeom>
          <a:solidFill>
            <a:srgbClr val="ABFFAB"/>
          </a:solidFill>
          <a:ln w="25400" algn="ctr">
            <a:solidFill>
              <a:srgbClr val="0066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ru-RU" sz="1000">
              <a:latin typeface="Constantia" pitchFamily="18" charset="0"/>
            </a:endParaRPr>
          </a:p>
        </p:txBody>
      </p:sp>
      <p:sp>
        <p:nvSpPr>
          <p:cNvPr id="7" name="Скругленный прямоугольник 18"/>
          <p:cNvSpPr>
            <a:spLocks noChangeArrowheads="1"/>
          </p:cNvSpPr>
          <p:nvPr/>
        </p:nvSpPr>
        <p:spPr bwMode="auto">
          <a:xfrm>
            <a:off x="683568" y="5805264"/>
            <a:ext cx="7920037" cy="792163"/>
          </a:xfrm>
          <a:prstGeom prst="roundRect">
            <a:avLst>
              <a:gd name="adj" fmla="val 16667"/>
            </a:avLst>
          </a:prstGeom>
          <a:solidFill>
            <a:srgbClr val="ABFFAB"/>
          </a:solidFill>
          <a:ln w="25400" algn="ctr">
            <a:solidFill>
              <a:srgbClr val="0066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ru-RU" sz="1000">
              <a:latin typeface="Constantia" pitchFamily="18" charset="0"/>
            </a:endParaRPr>
          </a:p>
        </p:txBody>
      </p:sp>
      <p:sp>
        <p:nvSpPr>
          <p:cNvPr id="8" name="Shape"/>
          <p:cNvSpPr>
            <a:spLocks noChangeArrowheads="1"/>
          </p:cNvSpPr>
          <p:nvPr/>
        </p:nvSpPr>
        <p:spPr bwMode="auto">
          <a:xfrm>
            <a:off x="755576" y="1124744"/>
            <a:ext cx="7656512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8575" algn="ctr">
              <a:spcAft>
                <a:spcPts val="2100"/>
              </a:spcAft>
            </a:pPr>
            <a:r>
              <a:rPr lang="ru-RU" sz="2400" b="1" dirty="0">
                <a:latin typeface="Times New Roman" pitchFamily="18" charset="0"/>
              </a:rPr>
              <a:t>ЧТО ТАКОЕ «БЮДЖЕТ ДЛЯ ГРАЖДАН»?</a:t>
            </a:r>
          </a:p>
        </p:txBody>
      </p:sp>
      <p:sp>
        <p:nvSpPr>
          <p:cNvPr id="9" name="Shape"/>
          <p:cNvSpPr>
            <a:spLocks noChangeArrowheads="1"/>
          </p:cNvSpPr>
          <p:nvPr/>
        </p:nvSpPr>
        <p:spPr bwMode="auto">
          <a:xfrm>
            <a:off x="755576" y="1700808"/>
            <a:ext cx="7666037" cy="165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2225" algn="ctr">
              <a:lnSpc>
                <a:spcPts val="2163"/>
              </a:lnSpc>
              <a:spcBef>
                <a:spcPts val="2100"/>
              </a:spcBef>
              <a:spcAft>
                <a:spcPts val="213"/>
              </a:spcAft>
            </a:pPr>
            <a:r>
              <a:rPr lang="ru-RU" sz="1700" b="1" dirty="0" smtClean="0"/>
              <a:t>«Бюджет для граждан» </a:t>
            </a:r>
            <a:r>
              <a:rPr lang="ru-RU" sz="1700" dirty="0" smtClean="0"/>
              <a:t>– аналитический документ, разрабатываемый в целях предоставления гражданам актуальной информации о проекте  бюджета района в формате, доступном для широкого круга пользователей. В представленной информации отражены положения проекта  бюджета муниципального района на предстоящие три года: 2016 год и 2017-2018 годы. </a:t>
            </a:r>
            <a:endParaRPr lang="ru-RU" sz="1700" dirty="0"/>
          </a:p>
        </p:txBody>
      </p:sp>
      <p:sp>
        <p:nvSpPr>
          <p:cNvPr id="10" name="Shape"/>
          <p:cNvSpPr>
            <a:spLocks noChangeArrowheads="1"/>
          </p:cNvSpPr>
          <p:nvPr/>
        </p:nvSpPr>
        <p:spPr bwMode="auto">
          <a:xfrm>
            <a:off x="835025" y="5897585"/>
            <a:ext cx="76200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ts val="2163"/>
              </a:lnSpc>
              <a:spcBef>
                <a:spcPts val="2100"/>
              </a:spcBef>
            </a:pPr>
            <a:r>
              <a:rPr lang="ru-RU" dirty="0"/>
              <a:t>«Бюджет для граждан» нацелен на получение обратной связи от граждан по интересующим их вопросам.</a:t>
            </a:r>
          </a:p>
        </p:txBody>
      </p:sp>
      <p:pic>
        <p:nvPicPr>
          <p:cNvPr id="11" name="Picture 10" descr="Безимени-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501008"/>
            <a:ext cx="7920037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305080" cy="365125"/>
          </a:xfrm>
        </p:spPr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pic>
        <p:nvPicPr>
          <p:cNvPr id="13" name="Рисунок 12" descr="header_ger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065379"/>
          </a:xfrm>
          <a:prstGeom prst="rect">
            <a:avLst/>
          </a:prstGeom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BB592B-63AA-4DF0-BFD4-84C61079213E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209730"/>
            <a:ext cx="9144000" cy="57606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по отрасли «Национальная экономика» на 2016 год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0" y="857232"/>
          <a:ext cx="9144000" cy="5857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BB592B-63AA-4DF0-BFD4-84C61079213E}" type="slidenum">
              <a:rPr lang="ru-RU" smtClean="0"/>
              <a:pPr>
                <a:defRPr/>
              </a:pPr>
              <a:t>41</a:t>
            </a:fld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209730"/>
            <a:ext cx="9144000" cy="57606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по отрасли «</a:t>
            </a:r>
            <a:r>
              <a:rPr lang="ru-RU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Жилищно-коммунальное хозяйство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на 2016 год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0" y="1000108"/>
          <a:ext cx="9144000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1196752"/>
            <a:ext cx="9144000" cy="57606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Расходы бюджета муниципального района на дорожное хозяйство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за счет дорожного фонда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488" y="1857365"/>
            <a:ext cx="47863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2016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19 303,0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2017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354,0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руб.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830,0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BB592B-63AA-4DF0-BFD4-84C61079213E}" type="slidenum">
              <a:rPr lang="ru-RU" smtClean="0"/>
              <a:pPr>
                <a:defRPr/>
              </a:pPr>
              <a:t>42</a:t>
            </a:fld>
            <a:endParaRPr lang="ru-RU"/>
          </a:p>
        </p:txBody>
      </p:sp>
      <p:pic>
        <p:nvPicPr>
          <p:cNvPr id="12" name="Picture 39" descr="\\Srv19-1\common\Мартиросова\ajnj\06\o_ремонт дорог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5214950"/>
            <a:ext cx="2857520" cy="1538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214283" y="2928935"/>
          <a:ext cx="3500461" cy="1744991"/>
        </p:xfrm>
        <a:graphic>
          <a:graphicData uri="http://schemas.openxmlformats.org/drawingml/2006/table">
            <a:tbl>
              <a:tblPr/>
              <a:tblGrid>
                <a:gridCol w="3500461"/>
              </a:tblGrid>
              <a:tr h="57150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Источники формирования дорожного фонда</a:t>
                      </a:r>
                    </a:p>
                  </a:txBody>
                  <a:tcPr marT="45696" marB="456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8900000" scaled="1"/>
                    </a:gradFill>
                  </a:tcPr>
                </a:tc>
              </a:tr>
              <a:tr h="44201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Акцизы на отдельные виды топлива</a:t>
                      </a:r>
                    </a:p>
                  </a:txBody>
                  <a:tcPr marT="45696" marB="456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8900000" scaled="1"/>
                    </a:gradFill>
                  </a:tcPr>
                </a:tc>
              </a:tr>
              <a:tr h="35719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Субсидии на содержание, ремонт, капитальный ремонт, строительство и реконструкцию автомобильных дорог </a:t>
                      </a:r>
                    </a:p>
                  </a:txBody>
                  <a:tcPr marT="45696" marB="456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8900000" scaled="1"/>
                    </a:gradFill>
                  </a:tcPr>
                </a:tc>
              </a:tr>
            </a:tbl>
          </a:graphicData>
        </a:graphic>
      </p:graphicFrame>
      <p:sp>
        <p:nvSpPr>
          <p:cNvPr id="14" name="AutoShape 78"/>
          <p:cNvSpPr>
            <a:spLocks noChangeArrowheads="1"/>
          </p:cNvSpPr>
          <p:nvPr/>
        </p:nvSpPr>
        <p:spPr bwMode="auto">
          <a:xfrm>
            <a:off x="3857620" y="3571876"/>
            <a:ext cx="576262" cy="504825"/>
          </a:xfrm>
          <a:prstGeom prst="rightArrow">
            <a:avLst>
              <a:gd name="adj1" fmla="val 50000"/>
              <a:gd name="adj2" fmla="val 28538"/>
            </a:avLst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4500562" y="2857496"/>
          <a:ext cx="4429156" cy="2254097"/>
        </p:xfrm>
        <a:graphic>
          <a:graphicData uri="http://schemas.openxmlformats.org/drawingml/2006/table">
            <a:tbl>
              <a:tblPr/>
              <a:tblGrid>
                <a:gridCol w="4429156"/>
              </a:tblGrid>
              <a:tr h="35719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Направления расходования дорожного фонда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</a:tr>
              <a:tr h="60041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Содержание и текущий ремонт автомобильных дорог общего пользования местного значения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</a:tr>
              <a:tr h="4225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Капитальный ремонт и ремонт автомобильных дорог общего пользования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</a:tr>
              <a:tr h="77831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Капитальный ремонт и ремонт дворовых территорий многоквартирных домов, проездов к дворовым территориям многоквартирных домов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</a:tr>
            </a:tbl>
          </a:graphicData>
        </a:graphic>
      </p:graphicFrame>
      <p:pic>
        <p:nvPicPr>
          <p:cNvPr id="16" name="Рисунок 15" descr="header_ger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1065379"/>
          </a:xfrm>
          <a:prstGeom prst="rect">
            <a:avLst/>
          </a:prstGeom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BB592B-63AA-4DF0-BFD4-84C61079213E}" type="slidenum">
              <a:rPr lang="ru-RU" smtClean="0"/>
              <a:pPr>
                <a:defRPr/>
              </a:pPr>
              <a:t>43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44" y="1214422"/>
          <a:ext cx="8882082" cy="5151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43074"/>
                <a:gridCol w="1317620"/>
                <a:gridCol w="1480347"/>
                <a:gridCol w="1480347"/>
                <a:gridCol w="1480347"/>
                <a:gridCol w="1480347"/>
              </a:tblGrid>
              <a:tr h="288000">
                <a:tc rowSpan="2"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Бюджеты поселений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перечисления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 том числе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0311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МБТ на обеспечение дорожной деятельности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МБТ на благоустройство населенных пунктов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МБТ на обеспечение</a:t>
                      </a:r>
                      <a:r>
                        <a:rPr lang="ru-RU" sz="13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первичного воинского учета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Байгильдинский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2 778,4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1 736,8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356,1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185,5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Баш-Шидинский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1 452,5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850,6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34,7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67,2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Красногорский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2 014,9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752,8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473,8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188,3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Красноключевский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1 989,9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796,0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505,6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188,3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Никольский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1 865,0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1 157,3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140,5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67,2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Новокулевский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2 619,9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1 468,6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465,9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185,4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Новосубаевский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1 765,1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1 085,0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112,9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67,2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Павловский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1 896,2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765,5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342,4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188,3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Первомайский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2 070,8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1 447,2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56,4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67,2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Сарвинский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1 995,5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1 376,2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52,1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67,2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Старобедеевский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1 782,7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1 138,4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77,1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67,2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Староисаевский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1 900,0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1 190,4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142,4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67,2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24 130,9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13 764,8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2759,9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6 200,0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1 406,2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0" y="209730"/>
            <a:ext cx="9144000" cy="57606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Распределение дотаций бюджетам сельских поселений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BB592B-63AA-4DF0-BFD4-84C61079213E}" type="slidenum">
              <a:rPr lang="ru-RU" smtClean="0"/>
              <a:pPr>
                <a:defRPr/>
              </a:pPr>
              <a:t>44</a:t>
            </a:fld>
            <a:endParaRPr lang="ru-RU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428596" y="1071546"/>
          <a:ext cx="8215368" cy="54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3842"/>
                <a:gridCol w="2053842"/>
                <a:gridCol w="2053842"/>
                <a:gridCol w="2053842"/>
              </a:tblGrid>
              <a:tr h="1350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 dirty="0" err="1" smtClean="0">
                          <a:solidFill>
                            <a:srgbClr val="7030A0"/>
                          </a:solidFill>
                        </a:rPr>
                        <a:t>Байгильдинский</a:t>
                      </a:r>
                      <a:endParaRPr lang="ru-RU" sz="1600" dirty="0" smtClean="0">
                        <a:solidFill>
                          <a:srgbClr val="7030A0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dirty="0" smtClean="0">
                          <a:solidFill>
                            <a:srgbClr val="7030A0"/>
                          </a:solidFill>
                        </a:rPr>
                        <a:t> 2016г.</a:t>
                      </a:r>
                      <a:r>
                        <a:rPr lang="ru-RU" sz="1600" b="0" baseline="0" dirty="0" smtClean="0">
                          <a:solidFill>
                            <a:srgbClr val="7030A0"/>
                          </a:solidFill>
                        </a:rPr>
                        <a:t> – 1 736,8 т.р.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baseline="0" dirty="0" smtClean="0">
                          <a:solidFill>
                            <a:srgbClr val="7030A0"/>
                          </a:solidFill>
                        </a:rPr>
                        <a:t>2017г. - 1 769,2 т.р.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baseline="0" dirty="0" smtClean="0">
                          <a:solidFill>
                            <a:srgbClr val="7030A0"/>
                          </a:solidFill>
                        </a:rPr>
                        <a:t> 2018г. – 1 641,9 т.р.</a:t>
                      </a:r>
                      <a:endParaRPr lang="ru-RU" sz="1600" b="0" dirty="0" smtClean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 dirty="0" err="1" smtClean="0">
                          <a:solidFill>
                            <a:srgbClr val="7030A0"/>
                          </a:solidFill>
                        </a:rPr>
                        <a:t>Баш-Шидинский</a:t>
                      </a:r>
                      <a:endParaRPr lang="ru-RU" sz="1600" dirty="0" smtClean="0">
                        <a:solidFill>
                          <a:srgbClr val="7030A0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dirty="0" smtClean="0">
                          <a:solidFill>
                            <a:srgbClr val="7030A0"/>
                          </a:solidFill>
                        </a:rPr>
                        <a:t>2016г.</a:t>
                      </a:r>
                      <a:r>
                        <a:rPr lang="ru-RU" sz="1600" b="0" baseline="0" dirty="0" smtClean="0">
                          <a:solidFill>
                            <a:srgbClr val="7030A0"/>
                          </a:solidFill>
                        </a:rPr>
                        <a:t> – 850,6 т.р.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baseline="0" dirty="0" smtClean="0">
                          <a:solidFill>
                            <a:srgbClr val="7030A0"/>
                          </a:solidFill>
                        </a:rPr>
                        <a:t>2017г. – 867,4 т.р.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baseline="0" dirty="0" smtClean="0">
                          <a:solidFill>
                            <a:srgbClr val="7030A0"/>
                          </a:solidFill>
                        </a:rPr>
                        <a:t>2018г. – 883,3 т.р.</a:t>
                      </a:r>
                      <a:endParaRPr lang="ru-RU" sz="1600" b="0" dirty="0" smtClean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Красногорский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dirty="0" smtClean="0">
                          <a:solidFill>
                            <a:srgbClr val="7030A0"/>
                          </a:solidFill>
                        </a:rPr>
                        <a:t>2016г.</a:t>
                      </a:r>
                      <a:r>
                        <a:rPr lang="ru-RU" sz="1600" b="0" baseline="0" dirty="0" smtClean="0">
                          <a:solidFill>
                            <a:srgbClr val="7030A0"/>
                          </a:solidFill>
                        </a:rPr>
                        <a:t> – 752,8 т.р.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baseline="0" dirty="0" smtClean="0">
                          <a:solidFill>
                            <a:srgbClr val="7030A0"/>
                          </a:solidFill>
                        </a:rPr>
                        <a:t>2017г. – 170,2 т.р.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baseline="0" dirty="0" smtClean="0">
                          <a:solidFill>
                            <a:srgbClr val="7030A0"/>
                          </a:solidFill>
                        </a:rPr>
                        <a:t>2018г. – 174,2 т.р</a:t>
                      </a:r>
                      <a:r>
                        <a:rPr lang="ru-RU" sz="1600" baseline="0" dirty="0" smtClean="0">
                          <a:solidFill>
                            <a:srgbClr val="7030A0"/>
                          </a:solidFill>
                        </a:rPr>
                        <a:t>.</a:t>
                      </a:r>
                      <a:endParaRPr lang="ru-RU" sz="1600" dirty="0" smtClean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 dirty="0" err="1" smtClean="0">
                          <a:solidFill>
                            <a:srgbClr val="7030A0"/>
                          </a:solidFill>
                        </a:rPr>
                        <a:t>Красноключевский</a:t>
                      </a:r>
                      <a:endParaRPr lang="ru-RU" sz="1600" dirty="0" smtClean="0">
                        <a:solidFill>
                          <a:srgbClr val="7030A0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dirty="0" smtClean="0">
                          <a:solidFill>
                            <a:srgbClr val="7030A0"/>
                          </a:solidFill>
                        </a:rPr>
                        <a:t>2016г.</a:t>
                      </a:r>
                      <a:r>
                        <a:rPr lang="ru-RU" sz="1600" b="0" baseline="0" dirty="0" smtClean="0">
                          <a:solidFill>
                            <a:srgbClr val="7030A0"/>
                          </a:solidFill>
                        </a:rPr>
                        <a:t> – 796,0 т.р.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baseline="0" dirty="0" smtClean="0">
                          <a:solidFill>
                            <a:srgbClr val="7030A0"/>
                          </a:solidFill>
                        </a:rPr>
                        <a:t>2017г. – 819,9 т.р.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baseline="0" dirty="0" smtClean="0">
                          <a:solidFill>
                            <a:srgbClr val="7030A0"/>
                          </a:solidFill>
                        </a:rPr>
                        <a:t>    2018г. – 1 296,4 т.р</a:t>
                      </a:r>
                      <a:r>
                        <a:rPr lang="ru-RU" sz="1600" baseline="0" dirty="0" smtClean="0">
                          <a:solidFill>
                            <a:srgbClr val="7030A0"/>
                          </a:solidFill>
                        </a:rPr>
                        <a:t>.</a:t>
                      </a:r>
                      <a:endParaRPr lang="ru-RU" sz="1600" dirty="0" smtClean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350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 b="1" dirty="0" err="1" smtClean="0">
                          <a:solidFill>
                            <a:srgbClr val="7030A0"/>
                          </a:solidFill>
                        </a:rPr>
                        <a:t>Староисаевский</a:t>
                      </a:r>
                      <a:endParaRPr lang="ru-RU" sz="1600" b="1" dirty="0" smtClean="0">
                        <a:solidFill>
                          <a:srgbClr val="7030A0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dirty="0" smtClean="0">
                          <a:solidFill>
                            <a:srgbClr val="7030A0"/>
                          </a:solidFill>
                        </a:rPr>
                        <a:t>2016г.</a:t>
                      </a:r>
                      <a:r>
                        <a:rPr lang="ru-RU" sz="1600" b="0" baseline="0" dirty="0" smtClean="0">
                          <a:solidFill>
                            <a:srgbClr val="7030A0"/>
                          </a:solidFill>
                        </a:rPr>
                        <a:t> – 1 190,4 т.р.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baseline="0" dirty="0" smtClean="0">
                          <a:solidFill>
                            <a:srgbClr val="7030A0"/>
                          </a:solidFill>
                        </a:rPr>
                        <a:t>2017г. - 1 213,7 т.р.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baseline="0" dirty="0" smtClean="0">
                          <a:solidFill>
                            <a:srgbClr val="7030A0"/>
                          </a:solidFill>
                        </a:rPr>
                        <a:t>2018г. – 1 237,2 т.р.</a:t>
                      </a:r>
                      <a:endParaRPr lang="ru-RU" sz="1600" b="0" dirty="0" smtClean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Дотации бюджетам сельских поселений</a:t>
                      </a:r>
                    </a:p>
                    <a:p>
                      <a:pPr algn="ctr"/>
                      <a:r>
                        <a:rPr lang="ru-RU" sz="2000" b="1" baseline="0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2016 год – 13 764,8 тыс.рублей</a:t>
                      </a:r>
                    </a:p>
                    <a:p>
                      <a:pPr algn="ctr"/>
                      <a:r>
                        <a:rPr lang="ru-RU" sz="2000" b="1" baseline="0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2017 год – 13 480,3 тыс.рублей</a:t>
                      </a:r>
                    </a:p>
                    <a:p>
                      <a:pPr algn="ctr"/>
                      <a:r>
                        <a:rPr lang="ru-RU" sz="2000" b="1" baseline="0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2018 год – 13 471,8 тыс. рублей</a:t>
                      </a:r>
                      <a:endParaRPr lang="ru-RU" sz="2000" b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 b="1" dirty="0" smtClean="0">
                          <a:solidFill>
                            <a:srgbClr val="7030A0"/>
                          </a:solidFill>
                        </a:rPr>
                        <a:t>Никольский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dirty="0" smtClean="0">
                          <a:solidFill>
                            <a:srgbClr val="7030A0"/>
                          </a:solidFill>
                        </a:rPr>
                        <a:t>2016г.</a:t>
                      </a:r>
                      <a:r>
                        <a:rPr lang="ru-RU" sz="1600" b="0" baseline="0" dirty="0" smtClean="0">
                          <a:solidFill>
                            <a:srgbClr val="7030A0"/>
                          </a:solidFill>
                        </a:rPr>
                        <a:t> – 1 157,3 т.р.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baseline="0" dirty="0" smtClean="0">
                          <a:solidFill>
                            <a:srgbClr val="7030A0"/>
                          </a:solidFill>
                        </a:rPr>
                        <a:t>2017г. – 1 184,0 т.р.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baseline="0" dirty="0" smtClean="0">
                          <a:solidFill>
                            <a:srgbClr val="7030A0"/>
                          </a:solidFill>
                        </a:rPr>
                        <a:t>2018г. – 1 209,4 т.р.</a:t>
                      </a:r>
                      <a:endParaRPr lang="ru-RU" sz="1600" b="0" dirty="0" smtClean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350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 b="1" dirty="0" err="1" smtClean="0">
                          <a:solidFill>
                            <a:srgbClr val="7030A0"/>
                          </a:solidFill>
                        </a:rPr>
                        <a:t>Старобедеевский</a:t>
                      </a:r>
                      <a:endParaRPr lang="ru-RU" sz="1600" b="1" dirty="0" smtClean="0">
                        <a:solidFill>
                          <a:srgbClr val="7030A0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dirty="0" smtClean="0">
                          <a:solidFill>
                            <a:srgbClr val="7030A0"/>
                          </a:solidFill>
                        </a:rPr>
                        <a:t>2016г.</a:t>
                      </a:r>
                      <a:r>
                        <a:rPr lang="ru-RU" sz="1600" b="0" baseline="0" dirty="0" smtClean="0">
                          <a:solidFill>
                            <a:srgbClr val="7030A0"/>
                          </a:solidFill>
                        </a:rPr>
                        <a:t> – 1 138,4 т.р.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baseline="0" dirty="0" smtClean="0">
                          <a:solidFill>
                            <a:srgbClr val="7030A0"/>
                          </a:solidFill>
                        </a:rPr>
                        <a:t>2017г. – 1 164,2 т.р.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baseline="0" dirty="0" smtClean="0">
                          <a:solidFill>
                            <a:srgbClr val="7030A0"/>
                          </a:solidFill>
                        </a:rPr>
                        <a:t>2018г. – 1 189,7 т.р</a:t>
                      </a:r>
                      <a:r>
                        <a:rPr lang="ru-RU" sz="1600" b="1" baseline="0" dirty="0" smtClean="0">
                          <a:solidFill>
                            <a:srgbClr val="7030A0"/>
                          </a:solidFill>
                        </a:rPr>
                        <a:t>.</a:t>
                      </a:r>
                      <a:endParaRPr lang="ru-RU" sz="1600" b="1" dirty="0" smtClean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 b="1" dirty="0" err="1" smtClean="0">
                          <a:solidFill>
                            <a:srgbClr val="7030A0"/>
                          </a:solidFill>
                        </a:rPr>
                        <a:t>Новокулевский</a:t>
                      </a:r>
                      <a:endParaRPr lang="ru-RU" sz="1600" b="1" dirty="0" smtClean="0">
                        <a:solidFill>
                          <a:srgbClr val="7030A0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ru-RU" sz="1600" b="0" dirty="0" smtClean="0">
                          <a:solidFill>
                            <a:srgbClr val="7030A0"/>
                          </a:solidFill>
                        </a:rPr>
                        <a:t>2016г.</a:t>
                      </a:r>
                      <a:r>
                        <a:rPr lang="ru-RU" sz="1600" b="0" baseline="0" dirty="0" smtClean="0">
                          <a:solidFill>
                            <a:srgbClr val="7030A0"/>
                          </a:solidFill>
                        </a:rPr>
                        <a:t> – 1 468,6 т.р.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baseline="0" dirty="0" smtClean="0">
                          <a:solidFill>
                            <a:srgbClr val="7030A0"/>
                          </a:solidFill>
                        </a:rPr>
                        <a:t>2017г. - 1 492,4 т.р.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baseline="0" dirty="0" smtClean="0">
                          <a:solidFill>
                            <a:srgbClr val="7030A0"/>
                          </a:solidFill>
                        </a:rPr>
                        <a:t> 2018г. – 1 388,7 т.р.</a:t>
                      </a:r>
                      <a:endParaRPr lang="ru-RU" sz="1600" b="0" dirty="0" smtClean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350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 b="1" dirty="0" err="1" smtClean="0">
                          <a:solidFill>
                            <a:srgbClr val="7030A0"/>
                          </a:solidFill>
                        </a:rPr>
                        <a:t>Сарвинский</a:t>
                      </a:r>
                      <a:endParaRPr lang="ru-RU" sz="1600" b="1" dirty="0" smtClean="0">
                        <a:solidFill>
                          <a:srgbClr val="7030A0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dirty="0" smtClean="0">
                          <a:solidFill>
                            <a:srgbClr val="7030A0"/>
                          </a:solidFill>
                        </a:rPr>
                        <a:t> 2016г.</a:t>
                      </a:r>
                      <a:r>
                        <a:rPr lang="ru-RU" sz="1600" b="0" baseline="0" dirty="0" smtClean="0">
                          <a:solidFill>
                            <a:srgbClr val="7030A0"/>
                          </a:solidFill>
                        </a:rPr>
                        <a:t> – 1 376,2 т.р.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baseline="0" dirty="0" smtClean="0">
                          <a:solidFill>
                            <a:srgbClr val="7030A0"/>
                          </a:solidFill>
                        </a:rPr>
                        <a:t>2017г. - 1 410,4 т.р.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baseline="0" dirty="0" smtClean="0">
                          <a:solidFill>
                            <a:srgbClr val="7030A0"/>
                          </a:solidFill>
                        </a:rPr>
                        <a:t> 2018г. – 1 443,9 т.р.</a:t>
                      </a:r>
                      <a:endParaRPr lang="ru-RU" sz="1600" b="0" dirty="0" smtClean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 b="1" dirty="0" smtClean="0">
                          <a:solidFill>
                            <a:srgbClr val="7030A0"/>
                          </a:solidFill>
                        </a:rPr>
                        <a:t>Первомайский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ru-RU" sz="1600" b="0" dirty="0" smtClean="0">
                          <a:solidFill>
                            <a:srgbClr val="7030A0"/>
                          </a:solidFill>
                        </a:rPr>
                        <a:t>2016г.</a:t>
                      </a:r>
                      <a:r>
                        <a:rPr lang="ru-RU" sz="1600" b="0" baseline="0" dirty="0" smtClean="0">
                          <a:solidFill>
                            <a:srgbClr val="7030A0"/>
                          </a:solidFill>
                        </a:rPr>
                        <a:t> – 1 447,2 т.р.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baseline="0" dirty="0" smtClean="0">
                          <a:solidFill>
                            <a:srgbClr val="7030A0"/>
                          </a:solidFill>
                        </a:rPr>
                        <a:t>2017г. - 1 481,4 т.р.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baseline="0" dirty="0" smtClean="0">
                          <a:solidFill>
                            <a:srgbClr val="7030A0"/>
                          </a:solidFill>
                        </a:rPr>
                        <a:t> 2018г. – 1 516,5 т.р.</a:t>
                      </a:r>
                      <a:endParaRPr lang="ru-RU" sz="1600" b="0" dirty="0" smtClean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 b="1" dirty="0" smtClean="0">
                          <a:solidFill>
                            <a:srgbClr val="7030A0"/>
                          </a:solidFill>
                        </a:rPr>
                        <a:t>Павловский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dirty="0" smtClean="0">
                          <a:solidFill>
                            <a:srgbClr val="7030A0"/>
                          </a:solidFill>
                        </a:rPr>
                        <a:t>2016г.</a:t>
                      </a:r>
                      <a:r>
                        <a:rPr lang="ru-RU" sz="1600" b="0" baseline="0" dirty="0" smtClean="0">
                          <a:solidFill>
                            <a:srgbClr val="7030A0"/>
                          </a:solidFill>
                        </a:rPr>
                        <a:t> – 765,5 т.р.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baseline="0" dirty="0" smtClean="0">
                          <a:solidFill>
                            <a:srgbClr val="7030A0"/>
                          </a:solidFill>
                        </a:rPr>
                        <a:t>2017г. – 793,5 т.р.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baseline="0" dirty="0" smtClean="0">
                          <a:solidFill>
                            <a:srgbClr val="7030A0"/>
                          </a:solidFill>
                        </a:rPr>
                        <a:t>2018г. – 347,8 т.р.</a:t>
                      </a:r>
                      <a:endParaRPr lang="ru-RU" sz="1600" b="0" dirty="0" smtClean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 b="1" dirty="0" err="1" smtClean="0">
                          <a:solidFill>
                            <a:srgbClr val="7030A0"/>
                          </a:solidFill>
                        </a:rPr>
                        <a:t>Новосубаевский</a:t>
                      </a:r>
                      <a:endParaRPr lang="ru-RU" sz="1600" b="1" dirty="0" smtClean="0">
                        <a:solidFill>
                          <a:srgbClr val="7030A0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dirty="0" smtClean="0">
                          <a:solidFill>
                            <a:srgbClr val="7030A0"/>
                          </a:solidFill>
                        </a:rPr>
                        <a:t>2016г.</a:t>
                      </a:r>
                      <a:r>
                        <a:rPr lang="ru-RU" sz="1600" b="0" baseline="0" dirty="0" smtClean="0">
                          <a:solidFill>
                            <a:srgbClr val="7030A0"/>
                          </a:solidFill>
                        </a:rPr>
                        <a:t> – 1 085,0 т.р.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baseline="0" dirty="0" smtClean="0">
                          <a:solidFill>
                            <a:srgbClr val="7030A0"/>
                          </a:solidFill>
                        </a:rPr>
                        <a:t>2017г. - 1 114,0 т.р.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baseline="0" dirty="0" smtClean="0">
                          <a:solidFill>
                            <a:srgbClr val="7030A0"/>
                          </a:solidFill>
                        </a:rPr>
                        <a:t> 2018г. – 1 142,8 т.р.</a:t>
                      </a:r>
                      <a:endParaRPr lang="ru-RU" sz="1600" b="0" dirty="0" smtClean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" name="Заголовок 1"/>
          <p:cNvSpPr txBox="1">
            <a:spLocks/>
          </p:cNvSpPr>
          <p:nvPr/>
        </p:nvSpPr>
        <p:spPr>
          <a:xfrm>
            <a:off x="0" y="209730"/>
            <a:ext cx="9144000" cy="57606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Распределение дотаций бюджетам сельских поселений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Номер слайда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45</a:t>
            </a:fld>
            <a:endParaRPr lang="ru-RU"/>
          </a:p>
        </p:txBody>
      </p:sp>
      <p:pic>
        <p:nvPicPr>
          <p:cNvPr id="30" name="Рисунок 29" descr="header_ger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065379"/>
          </a:xfrm>
          <a:prstGeom prst="rect">
            <a:avLst/>
          </a:prstGeom>
        </p:spPr>
      </p:pic>
      <p:graphicFrame>
        <p:nvGraphicFramePr>
          <p:cNvPr id="32" name="Диаграмма 31"/>
          <p:cNvGraphicFramePr/>
          <p:nvPr/>
        </p:nvGraphicFramePr>
        <p:xfrm>
          <a:off x="428596" y="1142984"/>
          <a:ext cx="8322527" cy="5548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" name="Заголовок 1"/>
          <p:cNvSpPr txBox="1">
            <a:spLocks/>
          </p:cNvSpPr>
          <p:nvPr/>
        </p:nvSpPr>
        <p:spPr>
          <a:xfrm>
            <a:off x="0" y="836712"/>
            <a:ext cx="9144000" cy="57606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Дотационность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юджетов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поселений, в %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8"/>
          <p:cNvSpPr>
            <a:spLocks noChangeArrowheads="1"/>
          </p:cNvSpPr>
          <p:nvPr/>
        </p:nvSpPr>
        <p:spPr bwMode="auto">
          <a:xfrm>
            <a:off x="179512" y="1916832"/>
            <a:ext cx="8640960" cy="1944216"/>
          </a:xfrm>
          <a:prstGeom prst="roundRect">
            <a:avLst>
              <a:gd name="adj" fmla="val 16667"/>
            </a:avLst>
          </a:prstGeom>
          <a:solidFill>
            <a:srgbClr val="ABFFAB"/>
          </a:solidFill>
          <a:ln w="25400" algn="ctr">
            <a:solidFill>
              <a:srgbClr val="0066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ru-RU" sz="1000">
              <a:latin typeface="Constant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3356992"/>
            <a:ext cx="131965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2016 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год</a:t>
            </a: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251520" y="1916832"/>
            <a:ext cx="85689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</a:rPr>
              <a:t>Объем </a:t>
            </a:r>
          </a:p>
          <a:p>
            <a:pPr algn="ctr"/>
            <a:r>
              <a:rPr lang="ru-RU" sz="1400" b="1" dirty="0">
                <a:latin typeface="Times New Roman" pitchFamily="18" charset="0"/>
              </a:rPr>
              <a:t>расходов на обслуживание муниципального долга:</a:t>
            </a:r>
          </a:p>
        </p:txBody>
      </p:sp>
      <p:sp>
        <p:nvSpPr>
          <p:cNvPr id="5" name="Овал 4"/>
          <p:cNvSpPr/>
          <p:nvPr/>
        </p:nvSpPr>
        <p:spPr>
          <a:xfrm>
            <a:off x="971600" y="2492896"/>
            <a:ext cx="1049571" cy="824076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254000" h="254000"/>
            <a:bevelB w="25400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779912" y="3284984"/>
            <a:ext cx="131965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2017 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год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804248" y="3284984"/>
            <a:ext cx="131965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2018 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год</a:t>
            </a:r>
          </a:p>
        </p:txBody>
      </p:sp>
      <p:sp>
        <p:nvSpPr>
          <p:cNvPr id="18" name="Овал 17"/>
          <p:cNvSpPr/>
          <p:nvPr/>
        </p:nvSpPr>
        <p:spPr>
          <a:xfrm>
            <a:off x="3851920" y="2492896"/>
            <a:ext cx="1049571" cy="824076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254000" h="254000"/>
            <a:bevelB w="25400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>
            <a:off x="6876256" y="2420888"/>
            <a:ext cx="1049570" cy="822544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254000" h="254000"/>
            <a:bevelB w="25400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3" name="Rectangle 114"/>
          <p:cNvSpPr>
            <a:spLocks noChangeArrowheads="1"/>
          </p:cNvSpPr>
          <p:nvPr/>
        </p:nvSpPr>
        <p:spPr bwMode="auto">
          <a:xfrm>
            <a:off x="971600" y="2780928"/>
            <a:ext cx="1074555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0000"/>
                </a:solidFill>
              </a:rPr>
              <a:t>      0,0</a:t>
            </a:r>
            <a:endParaRPr lang="ru-RU" sz="1400" b="1" dirty="0">
              <a:solidFill>
                <a:srgbClr val="000000"/>
              </a:solidFill>
            </a:endParaRPr>
          </a:p>
        </p:txBody>
      </p:sp>
      <p:sp>
        <p:nvSpPr>
          <p:cNvPr id="24" name="Rectangle 115"/>
          <p:cNvSpPr>
            <a:spLocks noChangeArrowheads="1"/>
          </p:cNvSpPr>
          <p:nvPr/>
        </p:nvSpPr>
        <p:spPr bwMode="auto">
          <a:xfrm>
            <a:off x="3923928" y="2780928"/>
            <a:ext cx="681597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000000"/>
                </a:solidFill>
              </a:rPr>
              <a:t>     0,0</a:t>
            </a:r>
            <a:endParaRPr lang="ru-RU" sz="1400" b="1" dirty="0">
              <a:solidFill>
                <a:srgbClr val="000000"/>
              </a:solidFill>
            </a:endParaRPr>
          </a:p>
        </p:txBody>
      </p:sp>
      <p:sp>
        <p:nvSpPr>
          <p:cNvPr id="25" name="Rectangle 116"/>
          <p:cNvSpPr>
            <a:spLocks noChangeArrowheads="1"/>
          </p:cNvSpPr>
          <p:nvPr/>
        </p:nvSpPr>
        <p:spPr bwMode="auto">
          <a:xfrm>
            <a:off x="6948264" y="2708920"/>
            <a:ext cx="631904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000000"/>
                </a:solidFill>
              </a:rPr>
              <a:t>    0,0</a:t>
            </a:r>
            <a:endParaRPr lang="ru-RU" sz="1400" b="1" dirty="0">
              <a:solidFill>
                <a:srgbClr val="000000"/>
              </a:solidFill>
            </a:endParaRPr>
          </a:p>
        </p:txBody>
      </p:sp>
      <p:sp>
        <p:nvSpPr>
          <p:cNvPr id="29" name="Rectangle 120"/>
          <p:cNvSpPr>
            <a:spLocks noChangeArrowheads="1"/>
          </p:cNvSpPr>
          <p:nvPr/>
        </p:nvSpPr>
        <p:spPr bwMode="auto">
          <a:xfrm>
            <a:off x="0" y="1124744"/>
            <a:ext cx="914400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Управление муниципальным долгом </a:t>
            </a:r>
          </a:p>
          <a:p>
            <a:pPr algn="ctr"/>
            <a:r>
              <a:rPr lang="ru-RU" sz="2000" b="1" dirty="0"/>
              <a:t>на </a:t>
            </a:r>
            <a:r>
              <a:rPr lang="ru-RU" sz="2000" b="1" dirty="0" smtClean="0"/>
              <a:t>2016-2018 </a:t>
            </a:r>
            <a:r>
              <a:rPr lang="ru-RU" sz="2000" b="1" dirty="0"/>
              <a:t>годы</a:t>
            </a:r>
            <a:r>
              <a:rPr lang="ru-RU" sz="2000" dirty="0"/>
              <a:t>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23528" y="3933056"/>
            <a:ext cx="835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Долговая нагрузка от собственных доходов</a:t>
            </a:r>
            <a:endParaRPr lang="ru-RU" sz="2000" b="1" dirty="0"/>
          </a:p>
        </p:txBody>
      </p:sp>
      <p:sp>
        <p:nvSpPr>
          <p:cNvPr id="41" name="Скругленный прямоугольник 18"/>
          <p:cNvSpPr>
            <a:spLocks noChangeArrowheads="1"/>
          </p:cNvSpPr>
          <p:nvPr/>
        </p:nvSpPr>
        <p:spPr bwMode="auto">
          <a:xfrm>
            <a:off x="323528" y="4365104"/>
            <a:ext cx="8640960" cy="1440160"/>
          </a:xfrm>
          <a:prstGeom prst="roundRect">
            <a:avLst>
              <a:gd name="adj" fmla="val 16667"/>
            </a:avLst>
          </a:prstGeom>
          <a:solidFill>
            <a:srgbClr val="ABFFAB"/>
          </a:solidFill>
          <a:ln w="25400" algn="ctr">
            <a:solidFill>
              <a:srgbClr val="0066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ru-RU" sz="1000">
              <a:latin typeface="Constantia" pitchFamily="18" charset="0"/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971600" y="4509120"/>
            <a:ext cx="1049571" cy="824076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254000" h="254000"/>
            <a:bevelB w="25400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3" name="Овал 42"/>
          <p:cNvSpPr/>
          <p:nvPr/>
        </p:nvSpPr>
        <p:spPr>
          <a:xfrm>
            <a:off x="3923928" y="4509120"/>
            <a:ext cx="1049571" cy="824076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254000" h="254000"/>
            <a:bevelB w="25400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4" name="Овал 43"/>
          <p:cNvSpPr/>
          <p:nvPr/>
        </p:nvSpPr>
        <p:spPr>
          <a:xfrm>
            <a:off x="6876256" y="4509120"/>
            <a:ext cx="1049571" cy="824076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254000" h="254000"/>
            <a:bevelB w="25400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6" name="Rectangle 114"/>
          <p:cNvSpPr>
            <a:spLocks noChangeArrowheads="1"/>
          </p:cNvSpPr>
          <p:nvPr/>
        </p:nvSpPr>
        <p:spPr bwMode="auto">
          <a:xfrm>
            <a:off x="1071538" y="4714884"/>
            <a:ext cx="785818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0000"/>
                </a:solidFill>
              </a:rPr>
              <a:t>    0,0</a:t>
            </a:r>
            <a:endParaRPr lang="ru-RU" sz="1400" b="1" dirty="0">
              <a:solidFill>
                <a:srgbClr val="000000"/>
              </a:solidFill>
            </a:endParaRPr>
          </a:p>
        </p:txBody>
      </p:sp>
      <p:sp>
        <p:nvSpPr>
          <p:cNvPr id="47" name="Rectangle 114"/>
          <p:cNvSpPr>
            <a:spLocks noChangeArrowheads="1"/>
          </p:cNvSpPr>
          <p:nvPr/>
        </p:nvSpPr>
        <p:spPr bwMode="auto">
          <a:xfrm>
            <a:off x="4139952" y="4797152"/>
            <a:ext cx="720080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0000"/>
                </a:solidFill>
              </a:rPr>
              <a:t>  0,0</a:t>
            </a:r>
            <a:endParaRPr lang="ru-RU" sz="1400" b="1" dirty="0">
              <a:solidFill>
                <a:srgbClr val="000000"/>
              </a:solidFill>
            </a:endParaRPr>
          </a:p>
        </p:txBody>
      </p:sp>
      <p:sp>
        <p:nvSpPr>
          <p:cNvPr id="48" name="Rectangle 114"/>
          <p:cNvSpPr>
            <a:spLocks noChangeArrowheads="1"/>
          </p:cNvSpPr>
          <p:nvPr/>
        </p:nvSpPr>
        <p:spPr bwMode="auto">
          <a:xfrm>
            <a:off x="7020272" y="4797152"/>
            <a:ext cx="792088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0000"/>
                </a:solidFill>
              </a:rPr>
              <a:t>   0,0</a:t>
            </a:r>
            <a:endParaRPr lang="ru-RU" sz="1400" b="1" dirty="0">
              <a:solidFill>
                <a:srgbClr val="000000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899592" y="5229200"/>
            <a:ext cx="131965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2016 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год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3851920" y="5301208"/>
            <a:ext cx="131965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2017 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год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6804248" y="5301208"/>
            <a:ext cx="131965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2018 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год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524328" y="198884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Тыс.руб.</a:t>
            </a:r>
          </a:p>
        </p:txBody>
      </p:sp>
      <p:sp>
        <p:nvSpPr>
          <p:cNvPr id="28" name="Номер слайда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46</a:t>
            </a:fld>
            <a:endParaRPr lang="ru-RU"/>
          </a:p>
        </p:txBody>
      </p:sp>
      <p:pic>
        <p:nvPicPr>
          <p:cNvPr id="30" name="Рисунок 29" descr="header_ger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065379"/>
          </a:xfrm>
          <a:prstGeom prst="rect">
            <a:avLst/>
          </a:prstGeom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43"/>
          <p:cNvSpPr txBox="1">
            <a:spLocks noChangeArrowheads="1"/>
          </p:cNvSpPr>
          <p:nvPr/>
        </p:nvSpPr>
        <p:spPr bwMode="auto">
          <a:xfrm>
            <a:off x="7092280" y="1340768"/>
            <a:ext cx="13573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979712" y="1196752"/>
            <a:ext cx="49292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6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объем муниципального долга</a:t>
            </a:r>
            <a:endParaRPr lang="ru-RU" sz="11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96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23" name="Схема 22"/>
          <p:cNvGraphicFramePr/>
          <p:nvPr/>
        </p:nvGraphicFramePr>
        <p:xfrm>
          <a:off x="4211960" y="1700808"/>
          <a:ext cx="3240360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4" name="Схема 23"/>
          <p:cNvGraphicFramePr/>
          <p:nvPr/>
        </p:nvGraphicFramePr>
        <p:xfrm>
          <a:off x="323528" y="1628800"/>
          <a:ext cx="3600400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5" name="Схема 24"/>
          <p:cNvGraphicFramePr/>
          <p:nvPr/>
        </p:nvGraphicFramePr>
        <p:xfrm>
          <a:off x="323528" y="4365104"/>
          <a:ext cx="3600400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26" name="Схема 25"/>
          <p:cNvGraphicFramePr/>
          <p:nvPr/>
        </p:nvGraphicFramePr>
        <p:xfrm>
          <a:off x="4355976" y="4293096"/>
          <a:ext cx="3600400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47</a:t>
            </a:fld>
            <a:endParaRPr lang="ru-RU"/>
          </a:p>
        </p:txBody>
      </p:sp>
      <p:pic>
        <p:nvPicPr>
          <p:cNvPr id="11" name="Рисунок 10" descr="header_gerb.jp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0" y="0"/>
            <a:ext cx="9144000" cy="1065379"/>
          </a:xfrm>
          <a:prstGeom prst="rect">
            <a:avLst/>
          </a:prstGeom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642910" y="4143380"/>
            <a:ext cx="7620000" cy="227647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724400" y="2514600"/>
            <a:ext cx="3429000" cy="14859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06425" y="2514600"/>
            <a:ext cx="3352800" cy="14859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071670" y="1142984"/>
            <a:ext cx="5410200" cy="100013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63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4290"/>
            <a:ext cx="8229600" cy="1000132"/>
          </a:xfrm>
        </p:spPr>
        <p:txBody>
          <a:bodyPr/>
          <a:lstStyle/>
          <a:p>
            <a:pPr eaLnBrk="1" hangingPunct="1"/>
            <a:r>
              <a:rPr lang="ru-RU" sz="3600" dirty="0" smtClean="0"/>
              <a:t>МУНИЦИПАЛЬНЫЙ ДОЛГ</a:t>
            </a:r>
          </a:p>
        </p:txBody>
      </p:sp>
      <p:sp>
        <p:nvSpPr>
          <p:cNvPr id="16392" name="TextBox 6"/>
          <p:cNvSpPr txBox="1">
            <a:spLocks noChangeArrowheads="1"/>
          </p:cNvSpPr>
          <p:nvPr/>
        </p:nvSpPr>
        <p:spPr bwMode="auto">
          <a:xfrm>
            <a:off x="2143108" y="1295400"/>
            <a:ext cx="52864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/>
              <a:t>Муниципальный долг </a:t>
            </a:r>
            <a:r>
              <a:rPr lang="ru-RU" dirty="0" smtClean="0"/>
              <a:t> </a:t>
            </a:r>
            <a:r>
              <a:rPr lang="ru-RU" dirty="0"/>
              <a:t>– обязательства по возврату взятых в долг денежных средств</a:t>
            </a:r>
          </a:p>
        </p:txBody>
      </p:sp>
      <p:sp>
        <p:nvSpPr>
          <p:cNvPr id="16393" name="TextBox 7"/>
          <p:cNvSpPr txBox="1">
            <a:spLocks noChangeArrowheads="1"/>
          </p:cNvSpPr>
          <p:nvPr/>
        </p:nvSpPr>
        <p:spPr bwMode="auto">
          <a:xfrm>
            <a:off x="685800" y="2667000"/>
            <a:ext cx="3124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/>
              <a:t>Цели заимствования:</a:t>
            </a:r>
          </a:p>
          <a:p>
            <a:pPr algn="ctr"/>
            <a:r>
              <a:rPr lang="ru-RU" sz="1400" dirty="0"/>
              <a:t>- Финансирование дефицита           </a:t>
            </a:r>
            <a:r>
              <a:rPr lang="ru-RU" sz="1400" dirty="0" smtClean="0"/>
              <a:t>бюджета;</a:t>
            </a:r>
            <a:endParaRPr lang="ru-RU" sz="1400" dirty="0"/>
          </a:p>
          <a:p>
            <a:pPr algn="ctr"/>
            <a:r>
              <a:rPr lang="ru-RU" sz="1400" dirty="0"/>
              <a:t> - Погашение долговых обязательств</a:t>
            </a:r>
          </a:p>
        </p:txBody>
      </p:sp>
      <p:sp>
        <p:nvSpPr>
          <p:cNvPr id="16394" name="TextBox 8"/>
          <p:cNvSpPr txBox="1">
            <a:spLocks noChangeArrowheads="1"/>
          </p:cNvSpPr>
          <p:nvPr/>
        </p:nvSpPr>
        <p:spPr bwMode="auto">
          <a:xfrm>
            <a:off x="4929190" y="2714620"/>
            <a:ext cx="3000395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/>
              <a:t>Способы заимствования:</a:t>
            </a:r>
          </a:p>
          <a:p>
            <a:pPr>
              <a:buFontTx/>
              <a:buChar char="-"/>
            </a:pPr>
            <a:r>
              <a:rPr lang="ru-RU" sz="1400" dirty="0"/>
              <a:t> Привлечение кредитов </a:t>
            </a:r>
            <a:r>
              <a:rPr lang="ru-RU" sz="1400" dirty="0" smtClean="0"/>
              <a:t>банков</a:t>
            </a:r>
            <a:r>
              <a:rPr lang="ru-RU" sz="1400" dirty="0"/>
              <a:t>;</a:t>
            </a:r>
          </a:p>
          <a:p>
            <a:pPr>
              <a:buFontTx/>
              <a:buChar char="-"/>
            </a:pPr>
            <a:r>
              <a:rPr lang="ru-RU" sz="1400" dirty="0"/>
              <a:t> Кредиты бюджета субъекта</a:t>
            </a:r>
          </a:p>
        </p:txBody>
      </p:sp>
      <p:sp>
        <p:nvSpPr>
          <p:cNvPr id="16395" name="TextBox 9"/>
          <p:cNvSpPr txBox="1">
            <a:spLocks noChangeArrowheads="1"/>
          </p:cNvSpPr>
          <p:nvPr/>
        </p:nvSpPr>
        <p:spPr bwMode="auto">
          <a:xfrm>
            <a:off x="685800" y="4214818"/>
            <a:ext cx="7391400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     </a:t>
            </a:r>
            <a:r>
              <a:rPr lang="ru-RU" dirty="0" smtClean="0"/>
              <a:t>Предельные </a:t>
            </a:r>
            <a:r>
              <a:rPr lang="ru-RU" dirty="0"/>
              <a:t>объёмы муниципального долга </a:t>
            </a:r>
            <a:r>
              <a:rPr lang="ru-RU" dirty="0" smtClean="0"/>
              <a:t> </a:t>
            </a:r>
            <a:r>
              <a:rPr lang="ru-RU" dirty="0"/>
              <a:t>и расходов на его обслуживание регулируются Бюджетным кодексом РФ.</a:t>
            </a:r>
          </a:p>
          <a:p>
            <a:pPr algn="just"/>
            <a:r>
              <a:rPr lang="ru-RU" sz="1600" dirty="0"/>
              <a:t>      Муниципальный долг </a:t>
            </a:r>
            <a:r>
              <a:rPr lang="ru-RU" sz="1600" b="1" dirty="0"/>
              <a:t>не должен превышать 50 % </a:t>
            </a:r>
            <a:r>
              <a:rPr lang="ru-RU" sz="1600" dirty="0"/>
              <a:t>собственных доходов бюджета.</a:t>
            </a:r>
          </a:p>
          <a:p>
            <a:pPr algn="just"/>
            <a:r>
              <a:rPr lang="ru-RU" sz="1600" dirty="0"/>
              <a:t>      Расходы на обслуживание  муниципального долга </a:t>
            </a:r>
            <a:r>
              <a:rPr lang="ru-RU" sz="1600" b="1" dirty="0"/>
              <a:t>не должны превышать 15 % </a:t>
            </a:r>
            <a:r>
              <a:rPr lang="ru-RU" sz="1600" dirty="0"/>
              <a:t>расходов бюджета без учета расходов осуществляемых за счет </a:t>
            </a:r>
            <a:r>
              <a:rPr lang="ru-RU" sz="1600" dirty="0" smtClean="0"/>
              <a:t>субвенций.</a:t>
            </a:r>
            <a:endParaRPr lang="ru-RU" sz="1600" dirty="0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85918" y="3500438"/>
            <a:ext cx="6007835" cy="1951102"/>
          </a:xfrm>
          <a:prstGeom prst="roundRect">
            <a:avLst/>
          </a:prstGeom>
          <a:solidFill>
            <a:srgbClr val="AFDC7E"/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TextBox 46"/>
          <p:cNvSpPr txBox="1"/>
          <p:nvPr/>
        </p:nvSpPr>
        <p:spPr>
          <a:xfrm>
            <a:off x="2857488" y="3500438"/>
            <a:ext cx="440751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4F8A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Общий объем программных расходов 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2486488" y="3786190"/>
            <a:ext cx="1051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2016 </a:t>
            </a:r>
            <a:r>
              <a:rPr lang="ru-RU" sz="1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год</a:t>
            </a:r>
            <a:endParaRPr lang="ru-RU" sz="11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4436053" y="3786190"/>
            <a:ext cx="10518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2017 </a:t>
            </a:r>
            <a:r>
              <a:rPr lang="ru-RU" sz="11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год</a:t>
            </a:r>
          </a:p>
        </p:txBody>
      </p:sp>
      <p:sp>
        <p:nvSpPr>
          <p:cNvPr id="60424" name="WordArt 86"/>
          <p:cNvSpPr>
            <a:spLocks noChangeArrowheads="1" noChangeShapeType="1" noTextEdit="1"/>
          </p:cNvSpPr>
          <p:nvPr/>
        </p:nvSpPr>
        <p:spPr bwMode="auto">
          <a:xfrm>
            <a:off x="4286248" y="4214818"/>
            <a:ext cx="12382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391 086,1</a:t>
            </a:r>
            <a:endParaRPr lang="ru-RU" sz="24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0000"/>
                  </a:gs>
                  <a:gs pos="100000">
                    <a:srgbClr val="800000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  <a:p>
            <a:pPr algn="ctr"/>
            <a:r>
              <a:rPr lang="ru-RU" sz="24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тыс.руб.</a:t>
            </a:r>
          </a:p>
        </p:txBody>
      </p:sp>
      <p:sp>
        <p:nvSpPr>
          <p:cNvPr id="60425" name="WordArt 106"/>
          <p:cNvSpPr>
            <a:spLocks noChangeArrowheads="1" noChangeShapeType="1" noTextEdit="1"/>
          </p:cNvSpPr>
          <p:nvPr/>
        </p:nvSpPr>
        <p:spPr bwMode="auto">
          <a:xfrm>
            <a:off x="2285984" y="4214818"/>
            <a:ext cx="12382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438 459,2</a:t>
            </a:r>
            <a:endParaRPr lang="ru-RU" sz="24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0000"/>
                  </a:gs>
                  <a:gs pos="100000">
                    <a:srgbClr val="800000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  <a:p>
            <a:pPr algn="ctr"/>
            <a:r>
              <a:rPr lang="ru-RU" sz="24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тыс.руб.</a:t>
            </a:r>
          </a:p>
        </p:txBody>
      </p:sp>
      <p:sp>
        <p:nvSpPr>
          <p:cNvPr id="60426" name="WordArt 107"/>
          <p:cNvSpPr>
            <a:spLocks noChangeArrowheads="1" noChangeShapeType="1" noTextEdit="1"/>
          </p:cNvSpPr>
          <p:nvPr/>
        </p:nvSpPr>
        <p:spPr bwMode="auto">
          <a:xfrm>
            <a:off x="6143636" y="4214818"/>
            <a:ext cx="12382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392 662,7</a:t>
            </a:r>
            <a:endParaRPr lang="ru-RU" sz="24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0000"/>
                  </a:gs>
                  <a:gs pos="100000">
                    <a:srgbClr val="800000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  <a:p>
            <a:pPr algn="ctr"/>
            <a:r>
              <a:rPr lang="ru-RU" sz="24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тыс.руб.</a:t>
            </a:r>
          </a:p>
        </p:txBody>
      </p:sp>
      <p:sp>
        <p:nvSpPr>
          <p:cNvPr id="60427" name="Rectangle 108"/>
          <p:cNvSpPr>
            <a:spLocks/>
          </p:cNvSpPr>
          <p:nvPr/>
        </p:nvSpPr>
        <p:spPr bwMode="auto">
          <a:xfrm>
            <a:off x="285750" y="428625"/>
            <a:ext cx="8675688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</a:pPr>
            <a:endParaRPr lang="ru-RU" sz="3200" dirty="0">
              <a:latin typeface="Calibri" pitchFamily="34" charset="0"/>
            </a:endParaRPr>
          </a:p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</a:pPr>
            <a:endParaRPr lang="ru-RU" sz="3200" dirty="0">
              <a:latin typeface="Calibri" pitchFamily="34" charset="0"/>
            </a:endParaRPr>
          </a:p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</a:pPr>
            <a:endParaRPr lang="ru-RU" sz="3200" dirty="0">
              <a:latin typeface="Calibri" pitchFamily="34" charset="0"/>
            </a:endParaRP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None/>
            </a:pPr>
            <a:r>
              <a:rPr lang="ru-RU" dirty="0" smtClean="0">
                <a:latin typeface="Calibri" pitchFamily="34" charset="0"/>
              </a:rPr>
              <a:t>      Бюджет муниципального района </a:t>
            </a:r>
            <a:r>
              <a:rPr lang="ru-RU" dirty="0" err="1" smtClean="0">
                <a:latin typeface="Calibri" pitchFamily="34" charset="0"/>
              </a:rPr>
              <a:t>Нуримановский</a:t>
            </a:r>
            <a:r>
              <a:rPr lang="ru-RU" dirty="0" smtClean="0">
                <a:latin typeface="Calibri" pitchFamily="34" charset="0"/>
              </a:rPr>
              <a:t> район Республики Башкортостан </a:t>
            </a:r>
            <a:r>
              <a:rPr lang="ru-RU" dirty="0">
                <a:latin typeface="Calibri" pitchFamily="34" charset="0"/>
              </a:rPr>
              <a:t>является программно-ориентированным, то есть </a:t>
            </a:r>
            <a:r>
              <a:rPr lang="ru-RU" dirty="0" smtClean="0">
                <a:latin typeface="Calibri" pitchFamily="34" charset="0"/>
              </a:rPr>
              <a:t>расходование средств </a:t>
            </a:r>
            <a:r>
              <a:rPr lang="ru-RU" dirty="0">
                <a:latin typeface="Calibri" pitchFamily="34" charset="0"/>
              </a:rPr>
              <a:t>осуществляется на основании </a:t>
            </a:r>
            <a:r>
              <a:rPr lang="ru-RU" dirty="0" smtClean="0">
                <a:latin typeface="Calibri" pitchFamily="34" charset="0"/>
              </a:rPr>
              <a:t>17 утвержденных муниципальных </a:t>
            </a:r>
            <a:r>
              <a:rPr lang="ru-RU" dirty="0">
                <a:latin typeface="Calibri" pitchFamily="34" charset="0"/>
              </a:rPr>
              <a:t>программ.</a:t>
            </a: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None/>
            </a:pPr>
            <a:r>
              <a:rPr lang="ru-RU" dirty="0" smtClean="0">
                <a:latin typeface="Calibri" pitchFamily="34" charset="0"/>
              </a:rPr>
              <a:t>      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60430" name="Text Box 16"/>
          <p:cNvSpPr txBox="1">
            <a:spLocks noChangeArrowheads="1"/>
          </p:cNvSpPr>
          <p:nvPr/>
        </p:nvSpPr>
        <p:spPr bwMode="auto">
          <a:xfrm>
            <a:off x="6227763" y="3786190"/>
            <a:ext cx="1152525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2018 </a:t>
            </a:r>
            <a:r>
              <a:rPr lang="ru-RU" sz="105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год</a:t>
            </a:r>
            <a:endParaRPr lang="ru-RU" sz="105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49</a:t>
            </a:fld>
            <a:endParaRPr lang="ru-RU"/>
          </a:p>
        </p:txBody>
      </p:sp>
      <p:pic>
        <p:nvPicPr>
          <p:cNvPr id="16" name="Рисунок 15" descr="header_ger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065379"/>
          </a:xfrm>
          <a:prstGeom prst="rect">
            <a:avLst/>
          </a:prstGeom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016" y="1340768"/>
            <a:ext cx="8856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ВОЗМОЖНОСТИ ВЛИЯНИЯ ГРАЖДАНИНА</a:t>
            </a:r>
          </a:p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 СОСТАВ БЮДЖЕТА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8" name="Picture 4" descr="http://glava-kurska.ru/storage/press/photo/big/2013/04/23/3_517687a4b41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76872"/>
            <a:ext cx="2285984" cy="1355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110" name="Picture 6" descr="http://izbirkom46.ru/wp-content/uploads/2015/02/%D0%A4%D0%BE%D1%82%D0%BE_21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062" y="5013176"/>
            <a:ext cx="2265875" cy="1474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pic>
        <p:nvPicPr>
          <p:cNvPr id="16" name="Рисунок 15" descr="header_ger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1065379"/>
          </a:xfrm>
          <a:prstGeom prst="rect">
            <a:avLst/>
          </a:prstGeom>
        </p:spPr>
      </p:pic>
      <p:pic>
        <p:nvPicPr>
          <p:cNvPr id="18" name="Рисунок 17" descr="DSC_154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38144" y="3596842"/>
            <a:ext cx="2267712" cy="1475232"/>
          </a:xfrm>
          <a:prstGeom prst="rect">
            <a:avLst/>
          </a:prstGeom>
        </p:spPr>
      </p:pic>
      <p:pic>
        <p:nvPicPr>
          <p:cNvPr id="19" name="Рисунок 18" descr="DSC_154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90634" y="5072074"/>
            <a:ext cx="2267712" cy="1475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 descr="DSC_033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69717" y="2203876"/>
            <a:ext cx="2102877" cy="136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" name="Группа 2"/>
          <p:cNvGrpSpPr/>
          <p:nvPr/>
        </p:nvGrpSpPr>
        <p:grpSpPr>
          <a:xfrm>
            <a:off x="2267744" y="2348880"/>
            <a:ext cx="4946892" cy="4091939"/>
            <a:chOff x="1698809" y="3194700"/>
            <a:chExt cx="4247044" cy="2745021"/>
          </a:xfrm>
        </p:grpSpPr>
        <p:sp>
          <p:nvSpPr>
            <p:cNvPr id="6" name="Полилиния 5"/>
            <p:cNvSpPr/>
            <p:nvPr/>
          </p:nvSpPr>
          <p:spPr>
            <a:xfrm>
              <a:off x="1741552" y="3194700"/>
              <a:ext cx="3994853" cy="758978"/>
            </a:xfrm>
            <a:custGeom>
              <a:avLst/>
              <a:gdLst>
                <a:gd name="connsiteX0" fmla="*/ 0 w 4053840"/>
                <a:gd name="connsiteY0" fmla="*/ 0 h 1128772"/>
                <a:gd name="connsiteX1" fmla="*/ 3489454 w 4053840"/>
                <a:gd name="connsiteY1" fmla="*/ 0 h 1128772"/>
                <a:gd name="connsiteX2" fmla="*/ 4053840 w 4053840"/>
                <a:gd name="connsiteY2" fmla="*/ 564386 h 1128772"/>
                <a:gd name="connsiteX3" fmla="*/ 3489454 w 4053840"/>
                <a:gd name="connsiteY3" fmla="*/ 1128772 h 1128772"/>
                <a:gd name="connsiteX4" fmla="*/ 0 w 4053840"/>
                <a:gd name="connsiteY4" fmla="*/ 1128772 h 1128772"/>
                <a:gd name="connsiteX5" fmla="*/ 0 w 4053840"/>
                <a:gd name="connsiteY5" fmla="*/ 0 h 1128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53840" h="1128772">
                  <a:moveTo>
                    <a:pt x="4053840" y="1128771"/>
                  </a:moveTo>
                  <a:lnTo>
                    <a:pt x="564386" y="1128771"/>
                  </a:lnTo>
                  <a:lnTo>
                    <a:pt x="0" y="564386"/>
                  </a:lnTo>
                  <a:lnTo>
                    <a:pt x="564386" y="1"/>
                  </a:lnTo>
                  <a:lnTo>
                    <a:pt x="4053840" y="1"/>
                  </a:lnTo>
                  <a:lnTo>
                    <a:pt x="4053840" y="112877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79950" tIns="57150" rIns="10668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kern="1200" dirty="0" smtClean="0"/>
                <a:t>Публичные слушания по проекту бюджета муниципального района (проходят ежегодно в ноябре)</a:t>
              </a:r>
              <a:endParaRPr lang="ru-RU" sz="1500" kern="1200" dirty="0"/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1698809" y="5116215"/>
              <a:ext cx="4247044" cy="823506"/>
            </a:xfrm>
            <a:custGeom>
              <a:avLst/>
              <a:gdLst>
                <a:gd name="connsiteX0" fmla="*/ 0 w 4053840"/>
                <a:gd name="connsiteY0" fmla="*/ 0 h 1128772"/>
                <a:gd name="connsiteX1" fmla="*/ 3489454 w 4053840"/>
                <a:gd name="connsiteY1" fmla="*/ 0 h 1128772"/>
                <a:gd name="connsiteX2" fmla="*/ 4053840 w 4053840"/>
                <a:gd name="connsiteY2" fmla="*/ 564386 h 1128772"/>
                <a:gd name="connsiteX3" fmla="*/ 3489454 w 4053840"/>
                <a:gd name="connsiteY3" fmla="*/ 1128772 h 1128772"/>
                <a:gd name="connsiteX4" fmla="*/ 0 w 4053840"/>
                <a:gd name="connsiteY4" fmla="*/ 1128772 h 1128772"/>
                <a:gd name="connsiteX5" fmla="*/ 0 w 4053840"/>
                <a:gd name="connsiteY5" fmla="*/ 0 h 1128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53840" h="1128772">
                  <a:moveTo>
                    <a:pt x="4053840" y="1128771"/>
                  </a:moveTo>
                  <a:lnTo>
                    <a:pt x="564386" y="1128771"/>
                  </a:lnTo>
                  <a:lnTo>
                    <a:pt x="0" y="564386"/>
                  </a:lnTo>
                  <a:lnTo>
                    <a:pt x="564386" y="1"/>
                  </a:lnTo>
                  <a:lnTo>
                    <a:pt x="4053840" y="1"/>
                  </a:lnTo>
                  <a:lnTo>
                    <a:pt x="4053840" y="112877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79950" tIns="57151" rIns="10668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kern="1200" dirty="0" smtClean="0"/>
                <a:t>Публичные слушания по отчету об исполнении бюджета муниципального района  (проходят ежегодно в апреле )</a:t>
              </a:r>
              <a:endParaRPr lang="ru-RU" sz="1500" kern="1200" dirty="0"/>
            </a:p>
          </p:txBody>
        </p:sp>
      </p:grp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Прямоугольник 69"/>
          <p:cNvSpPr>
            <a:spLocks noChangeArrowheads="1"/>
          </p:cNvSpPr>
          <p:nvPr/>
        </p:nvSpPr>
        <p:spPr bwMode="auto">
          <a:xfrm>
            <a:off x="357312" y="3723531"/>
            <a:ext cx="3571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200"/>
          </a:p>
        </p:txBody>
      </p:sp>
      <p:sp>
        <p:nvSpPr>
          <p:cNvPr id="30810" name="AutoShape 90"/>
          <p:cNvSpPr>
            <a:spLocks noChangeArrowheads="1"/>
          </p:cNvSpPr>
          <p:nvPr/>
        </p:nvSpPr>
        <p:spPr bwMode="auto">
          <a:xfrm>
            <a:off x="142844" y="428604"/>
            <a:ext cx="4248150" cy="57467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lang="ru-RU" sz="12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Развитие сельского хозяйства  в муниципальном районе </a:t>
            </a:r>
            <a:r>
              <a:rPr lang="ru-RU" sz="12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Нуримановский</a:t>
            </a:r>
            <a:r>
              <a:rPr lang="ru-RU" sz="12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 район Республики Башкортостан</a:t>
            </a:r>
            <a:endParaRPr lang="ru-RU" sz="1200" dirty="0">
              <a:cs typeface="+mn-cs"/>
            </a:endParaRPr>
          </a:p>
        </p:txBody>
      </p:sp>
      <p:sp>
        <p:nvSpPr>
          <p:cNvPr id="30811" name="AutoShape 91"/>
          <p:cNvSpPr>
            <a:spLocks noChangeArrowheads="1"/>
          </p:cNvSpPr>
          <p:nvPr/>
        </p:nvSpPr>
        <p:spPr bwMode="auto">
          <a:xfrm>
            <a:off x="142844" y="1071546"/>
            <a:ext cx="4248150" cy="57308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15D7EB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2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Экономическое и инвестиционное развитие </a:t>
            </a:r>
          </a:p>
          <a:p>
            <a:pPr algn="ctr">
              <a:defRPr/>
            </a:pPr>
            <a:r>
              <a:rPr lang="ru-RU" sz="12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муниципального района </a:t>
            </a:r>
            <a:r>
              <a:rPr lang="ru-RU" sz="12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Нуримановский</a:t>
            </a:r>
            <a:r>
              <a:rPr lang="ru-RU" sz="12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 район </a:t>
            </a:r>
          </a:p>
          <a:p>
            <a:pPr algn="ctr">
              <a:defRPr/>
            </a:pPr>
            <a:r>
              <a:rPr lang="ru-RU" sz="12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Республики Башкортостан</a:t>
            </a:r>
            <a:endParaRPr lang="ru-RU" sz="1200" b="1" dirty="0">
              <a:effectLst>
                <a:outerShdw blurRad="38100" dist="38100" dir="2700000" algn="tl">
                  <a:srgbClr val="FFFFFF"/>
                </a:outerShdw>
              </a:effectLst>
              <a:cs typeface="+mn-cs"/>
            </a:endParaRPr>
          </a:p>
        </p:txBody>
      </p:sp>
      <p:sp>
        <p:nvSpPr>
          <p:cNvPr id="30812" name="AutoShape 92"/>
          <p:cNvSpPr>
            <a:spLocks noChangeArrowheads="1"/>
          </p:cNvSpPr>
          <p:nvPr/>
        </p:nvSpPr>
        <p:spPr bwMode="auto">
          <a:xfrm>
            <a:off x="142844" y="5715016"/>
            <a:ext cx="4248150" cy="85725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CC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Совершенствование деятельности органов местного самоуправления муниципального района </a:t>
            </a:r>
            <a:r>
              <a:rPr lang="ru-RU" sz="12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Нуримановский</a:t>
            </a:r>
            <a:r>
              <a:rPr lang="ru-RU" sz="12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 район Республики Башкортостан  по реализации вопросов местного значения</a:t>
            </a:r>
            <a:endParaRPr lang="ru-RU" sz="1200" b="1" dirty="0">
              <a:effectLst>
                <a:outerShdw blurRad="38100" dist="38100" dir="2700000" algn="tl">
                  <a:srgbClr val="FFFFFF"/>
                </a:outerShdw>
              </a:effectLst>
              <a:cs typeface="+mn-cs"/>
            </a:endParaRPr>
          </a:p>
        </p:txBody>
      </p:sp>
      <p:sp>
        <p:nvSpPr>
          <p:cNvPr id="30813" name="AutoShape 93"/>
          <p:cNvSpPr>
            <a:spLocks noChangeArrowheads="1"/>
          </p:cNvSpPr>
          <p:nvPr/>
        </p:nvSpPr>
        <p:spPr bwMode="auto">
          <a:xfrm>
            <a:off x="142844" y="2357430"/>
            <a:ext cx="4248150" cy="5746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Развитие торговли и потребкооперации в муниципальном районе </a:t>
            </a:r>
            <a:r>
              <a:rPr lang="ru-RU" sz="12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Нуримановский</a:t>
            </a:r>
            <a:r>
              <a:rPr lang="ru-RU" sz="12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 район Республики Башкортостан</a:t>
            </a:r>
            <a:endParaRPr lang="ru-RU" sz="1200" b="1" dirty="0">
              <a:effectLst>
                <a:outerShdw blurRad="38100" dist="38100" dir="2700000" algn="tl">
                  <a:srgbClr val="FFFFFF"/>
                </a:outerShdw>
              </a:effectLst>
              <a:cs typeface="+mn-cs"/>
            </a:endParaRPr>
          </a:p>
        </p:txBody>
      </p:sp>
      <p:sp>
        <p:nvSpPr>
          <p:cNvPr id="30815" name="AutoShape 95"/>
          <p:cNvSpPr>
            <a:spLocks noChangeArrowheads="1"/>
          </p:cNvSpPr>
          <p:nvPr/>
        </p:nvSpPr>
        <p:spPr bwMode="auto">
          <a:xfrm>
            <a:off x="142844" y="4357694"/>
            <a:ext cx="4248150" cy="64294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lang="ru-RU" sz="12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Устойчивое развитие сельских территорий в муниципальном районе </a:t>
            </a:r>
            <a:r>
              <a:rPr lang="ru-RU" sz="12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Нуримановский</a:t>
            </a:r>
            <a:r>
              <a:rPr lang="ru-RU" sz="12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 район Республики Башкортостан</a:t>
            </a:r>
            <a:endParaRPr lang="ru-RU" sz="1200" dirty="0">
              <a:cs typeface="+mn-cs"/>
            </a:endParaRPr>
          </a:p>
        </p:txBody>
      </p:sp>
      <p:sp>
        <p:nvSpPr>
          <p:cNvPr id="30816" name="AutoShape 96"/>
          <p:cNvSpPr>
            <a:spLocks noChangeArrowheads="1"/>
          </p:cNvSpPr>
          <p:nvPr/>
        </p:nvSpPr>
        <p:spPr bwMode="auto">
          <a:xfrm>
            <a:off x="4786314" y="1285860"/>
            <a:ext cx="4248150" cy="57150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0099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lang="ru-RU" sz="12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Социальная поддержка граждан в муниципальном районе </a:t>
            </a:r>
            <a:r>
              <a:rPr lang="ru-RU" sz="12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Нуримановский</a:t>
            </a:r>
            <a:r>
              <a:rPr lang="ru-RU" sz="12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 район Республики Башкортостан</a:t>
            </a:r>
            <a:endParaRPr lang="ru-RU" sz="1200" dirty="0">
              <a:cs typeface="+mn-cs"/>
            </a:endParaRPr>
          </a:p>
        </p:txBody>
      </p:sp>
      <p:sp>
        <p:nvSpPr>
          <p:cNvPr id="30817" name="AutoShape 97"/>
          <p:cNvSpPr>
            <a:spLocks noChangeArrowheads="1"/>
          </p:cNvSpPr>
          <p:nvPr/>
        </p:nvSpPr>
        <p:spPr bwMode="auto">
          <a:xfrm>
            <a:off x="142844" y="1714488"/>
            <a:ext cx="4248150" cy="57150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CC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2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Обеспечение качественным и</a:t>
            </a:r>
            <a:r>
              <a:rPr lang="en-US" sz="12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 </a:t>
            </a:r>
            <a:r>
              <a:rPr lang="ru-RU" sz="12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доступным жильем</a:t>
            </a:r>
          </a:p>
          <a:p>
            <a:pPr algn="ctr">
              <a:defRPr/>
            </a:pPr>
            <a:r>
              <a:rPr lang="ru-RU" sz="12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в муниципальном районе </a:t>
            </a:r>
            <a:r>
              <a:rPr lang="ru-RU" sz="12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Нуримановский</a:t>
            </a:r>
            <a:r>
              <a:rPr lang="ru-RU" sz="12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 район</a:t>
            </a:r>
          </a:p>
          <a:p>
            <a:pPr algn="ctr">
              <a:defRPr/>
            </a:pPr>
            <a:r>
              <a:rPr lang="ru-RU" sz="12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Республики Башкортостан</a:t>
            </a:r>
            <a:endParaRPr lang="ru-RU" sz="1200" b="1" dirty="0">
              <a:effectLst>
                <a:outerShdw blurRad="38100" dist="38100" dir="2700000" algn="tl">
                  <a:srgbClr val="FFFFFF"/>
                </a:outerShdw>
              </a:effectLst>
              <a:cs typeface="+mn-cs"/>
            </a:endParaRPr>
          </a:p>
        </p:txBody>
      </p:sp>
      <p:sp>
        <p:nvSpPr>
          <p:cNvPr id="30819" name="AutoShape 99"/>
          <p:cNvSpPr>
            <a:spLocks noChangeArrowheads="1"/>
          </p:cNvSpPr>
          <p:nvPr/>
        </p:nvSpPr>
        <p:spPr bwMode="auto">
          <a:xfrm>
            <a:off x="142844" y="3571876"/>
            <a:ext cx="4248150" cy="7143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lang="ru-RU" sz="12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Развитие жилищно-коммунального хозяйства в муниципальном районе </a:t>
            </a:r>
            <a:r>
              <a:rPr lang="ru-RU" sz="12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Нуримановский</a:t>
            </a:r>
            <a:r>
              <a:rPr lang="ru-RU" sz="12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 район Республики Башкортостан</a:t>
            </a:r>
            <a:endParaRPr lang="ru-RU" sz="1200" dirty="0">
              <a:cs typeface="+mn-cs"/>
            </a:endParaRPr>
          </a:p>
        </p:txBody>
      </p:sp>
      <p:sp>
        <p:nvSpPr>
          <p:cNvPr id="30820" name="AutoShape 100"/>
          <p:cNvSpPr>
            <a:spLocks noChangeArrowheads="1"/>
          </p:cNvSpPr>
          <p:nvPr/>
        </p:nvSpPr>
        <p:spPr bwMode="auto">
          <a:xfrm>
            <a:off x="142844" y="3000372"/>
            <a:ext cx="4248150" cy="5032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33CC3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lang="ru-RU" sz="12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Транспортное развитие в муниципальном районе </a:t>
            </a:r>
            <a:r>
              <a:rPr lang="ru-RU" sz="12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Нуримановский</a:t>
            </a:r>
            <a:r>
              <a:rPr lang="ru-RU" sz="12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 район Республики Башкортостан</a:t>
            </a:r>
            <a:endParaRPr lang="ru-RU" sz="1200" dirty="0">
              <a:cs typeface="+mn-cs"/>
            </a:endParaRPr>
          </a:p>
        </p:txBody>
      </p:sp>
      <p:sp>
        <p:nvSpPr>
          <p:cNvPr id="62477" name="WordArt 101"/>
          <p:cNvSpPr>
            <a:spLocks noChangeArrowheads="1" noChangeShapeType="1" noTextEdit="1"/>
          </p:cNvSpPr>
          <p:nvPr/>
        </p:nvSpPr>
        <p:spPr bwMode="auto">
          <a:xfrm>
            <a:off x="1928794" y="0"/>
            <a:ext cx="4464496" cy="4320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97"/>
              </a:avLst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1200" b="1" kern="1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Перечень муниципальных программ </a:t>
            </a:r>
          </a:p>
        </p:txBody>
      </p:sp>
      <p:sp>
        <p:nvSpPr>
          <p:cNvPr id="30822" name="AutoShape 102"/>
          <p:cNvSpPr>
            <a:spLocks noChangeArrowheads="1"/>
          </p:cNvSpPr>
          <p:nvPr/>
        </p:nvSpPr>
        <p:spPr bwMode="auto">
          <a:xfrm>
            <a:off x="4786314" y="428604"/>
            <a:ext cx="4248150" cy="6477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Развитие системы учета и  отчетности, системы муниципальных закупок в муниципальном районе </a:t>
            </a:r>
            <a:r>
              <a:rPr lang="ru-RU" sz="12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Нуримановский</a:t>
            </a:r>
            <a:r>
              <a:rPr lang="ru-RU" sz="12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 район Республики Башкортостан</a:t>
            </a:r>
            <a:endParaRPr lang="ru-RU" sz="1200" b="1" dirty="0">
              <a:effectLst>
                <a:outerShdw blurRad="38100" dist="38100" dir="2700000" algn="tl">
                  <a:srgbClr val="FFFFFF"/>
                </a:outerShdw>
              </a:effectLst>
              <a:cs typeface="+mn-cs"/>
            </a:endParaRPr>
          </a:p>
        </p:txBody>
      </p:sp>
      <p:sp>
        <p:nvSpPr>
          <p:cNvPr id="30824" name="AutoShape 104"/>
          <p:cNvSpPr>
            <a:spLocks noChangeArrowheads="1"/>
          </p:cNvSpPr>
          <p:nvPr/>
        </p:nvSpPr>
        <p:spPr bwMode="auto">
          <a:xfrm>
            <a:off x="4786314" y="1928802"/>
            <a:ext cx="4248150" cy="71596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lang="ru-RU" sz="12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Развитие молодежной политики, физической культуры  и спорта в муниципальном районе </a:t>
            </a:r>
            <a:r>
              <a:rPr lang="ru-RU" sz="12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Нуримановский</a:t>
            </a:r>
            <a:r>
              <a:rPr lang="ru-RU" sz="12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 район Республики Башкортостан</a:t>
            </a:r>
            <a:endParaRPr lang="ru-RU" sz="1200" b="1" dirty="0">
              <a:effectLst>
                <a:outerShdw blurRad="38100" dist="38100" dir="2700000" algn="tl">
                  <a:srgbClr val="FFFFFF"/>
                </a:outerShdw>
              </a:effectLst>
              <a:cs typeface="+mn-cs"/>
            </a:endParaRPr>
          </a:p>
        </p:txBody>
      </p:sp>
      <p:sp>
        <p:nvSpPr>
          <p:cNvPr id="30825" name="AutoShape 105"/>
          <p:cNvSpPr>
            <a:spLocks noChangeArrowheads="1"/>
          </p:cNvSpPr>
          <p:nvPr/>
        </p:nvSpPr>
        <p:spPr bwMode="auto">
          <a:xfrm>
            <a:off x="4786314" y="2714620"/>
            <a:ext cx="4248150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6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lang="ru-RU" sz="12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Развитие  образования  в муниципальном районе </a:t>
            </a:r>
            <a:r>
              <a:rPr lang="ru-RU" sz="12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Нуримановский</a:t>
            </a:r>
            <a:r>
              <a:rPr lang="ru-RU" sz="12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 район Республики Башкортостан</a:t>
            </a:r>
            <a:endParaRPr lang="ru-RU" sz="1200" b="1" dirty="0">
              <a:effectLst>
                <a:outerShdw blurRad="38100" dist="38100" dir="2700000" algn="tl">
                  <a:srgbClr val="FFFFFF"/>
                </a:outerShdw>
              </a:effectLst>
              <a:cs typeface="+mn-cs"/>
            </a:endParaRPr>
          </a:p>
        </p:txBody>
      </p:sp>
      <p:sp>
        <p:nvSpPr>
          <p:cNvPr id="30827" name="AutoShape 107"/>
          <p:cNvSpPr>
            <a:spLocks noChangeArrowheads="1"/>
          </p:cNvSpPr>
          <p:nvPr/>
        </p:nvSpPr>
        <p:spPr bwMode="auto">
          <a:xfrm>
            <a:off x="142844" y="5072074"/>
            <a:ext cx="4248150" cy="57150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33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lang="ru-RU" sz="12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Развитие малого и среднего предпринимательства в муниципальном районе </a:t>
            </a:r>
            <a:r>
              <a:rPr lang="ru-RU" sz="12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Нуримановский</a:t>
            </a:r>
            <a:r>
              <a:rPr lang="ru-RU" sz="12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 район Республики Башкортостан</a:t>
            </a:r>
            <a:endParaRPr lang="ru-RU" sz="1200" b="1" dirty="0">
              <a:effectLst>
                <a:outerShdw blurRad="38100" dist="38100" dir="2700000" algn="tl">
                  <a:srgbClr val="FFFFFF"/>
                </a:outerShdw>
              </a:effectLst>
              <a:cs typeface="+mn-cs"/>
            </a:endParaRPr>
          </a:p>
        </p:txBody>
      </p:sp>
      <p:sp>
        <p:nvSpPr>
          <p:cNvPr id="30828" name="AutoShape 108"/>
          <p:cNvSpPr>
            <a:spLocks noChangeArrowheads="1"/>
          </p:cNvSpPr>
          <p:nvPr/>
        </p:nvSpPr>
        <p:spPr bwMode="auto">
          <a:xfrm>
            <a:off x="4786314" y="4143380"/>
            <a:ext cx="4248150" cy="57150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99FF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Управление муниципальными  финансами  муниципального  района </a:t>
            </a:r>
            <a:r>
              <a:rPr lang="ru-RU" sz="12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Нуримановский</a:t>
            </a:r>
            <a:r>
              <a:rPr lang="ru-RU" sz="12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 район Республики Башкортостан</a:t>
            </a:r>
            <a:endParaRPr lang="ru-RU" sz="1200" b="1" dirty="0">
              <a:effectLst>
                <a:outerShdw blurRad="38100" dist="38100" dir="2700000" algn="tl">
                  <a:srgbClr val="FFFFFF"/>
                </a:outerShdw>
              </a:effectLst>
              <a:cs typeface="+mn-cs"/>
            </a:endParaRPr>
          </a:p>
        </p:txBody>
      </p:sp>
      <p:sp>
        <p:nvSpPr>
          <p:cNvPr id="30829" name="AutoShape 109"/>
          <p:cNvSpPr>
            <a:spLocks noChangeArrowheads="1"/>
          </p:cNvSpPr>
          <p:nvPr/>
        </p:nvSpPr>
        <p:spPr bwMode="auto">
          <a:xfrm>
            <a:off x="4786314" y="3357562"/>
            <a:ext cx="4248150" cy="57150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996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lang="ru-RU" sz="12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Развитие культуры и искусства в муниципальном районе </a:t>
            </a:r>
            <a:r>
              <a:rPr lang="ru-RU" sz="12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Нуримановский</a:t>
            </a:r>
            <a:r>
              <a:rPr lang="ru-RU" sz="12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 район Республики Башкортостан</a:t>
            </a:r>
            <a:endParaRPr lang="ru-RU" sz="1200" b="1" dirty="0">
              <a:effectLst>
                <a:outerShdw blurRad="38100" dist="38100" dir="2700000" algn="tl">
                  <a:srgbClr val="FFFFFF"/>
                </a:outerShdw>
              </a:effectLst>
              <a:cs typeface="+mn-cs"/>
            </a:endParaRPr>
          </a:p>
        </p:txBody>
      </p:sp>
      <p:sp>
        <p:nvSpPr>
          <p:cNvPr id="30833" name="AutoShape 113"/>
          <p:cNvSpPr>
            <a:spLocks noChangeArrowheads="1"/>
          </p:cNvSpPr>
          <p:nvPr/>
        </p:nvSpPr>
        <p:spPr bwMode="auto">
          <a:xfrm>
            <a:off x="4786314" y="4857760"/>
            <a:ext cx="4248472" cy="79208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99FF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lang="ru-RU" sz="12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Формирование здорового образа жизни и укрепления здоровья населения в муниципальном районе </a:t>
            </a:r>
            <a:r>
              <a:rPr lang="ru-RU" sz="12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Нуримановский</a:t>
            </a:r>
            <a:r>
              <a:rPr lang="ru-RU" sz="12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 район Республики Башкортостан</a:t>
            </a:r>
            <a:endParaRPr lang="ru-RU" sz="1200" b="1" dirty="0">
              <a:effectLst>
                <a:outerShdw blurRad="38100" dist="38100" dir="2700000" algn="tl">
                  <a:srgbClr val="FFFFFF"/>
                </a:outerShdw>
              </a:effectLst>
              <a:cs typeface="+mn-cs"/>
            </a:endParaRPr>
          </a:p>
        </p:txBody>
      </p: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590800" cy="501650"/>
          </a:xfrm>
        </p:spPr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50</a:t>
            </a:fld>
            <a:endParaRPr lang="ru-RU" dirty="0"/>
          </a:p>
        </p:txBody>
      </p:sp>
      <p:sp>
        <p:nvSpPr>
          <p:cNvPr id="26" name="AutoShape 96"/>
          <p:cNvSpPr>
            <a:spLocks noChangeArrowheads="1"/>
          </p:cNvSpPr>
          <p:nvPr/>
        </p:nvSpPr>
        <p:spPr bwMode="auto">
          <a:xfrm>
            <a:off x="4786314" y="5786454"/>
            <a:ext cx="4248150" cy="78581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0099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lang="ru-RU" sz="12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Безопасная жизнь населения в муниципальном районе </a:t>
            </a:r>
            <a:r>
              <a:rPr lang="ru-RU" sz="12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Нуримановский</a:t>
            </a:r>
            <a:r>
              <a:rPr lang="ru-RU" sz="12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 район Республики Башкортостан</a:t>
            </a:r>
            <a:endParaRPr lang="ru-RU" sz="1200" dirty="0">
              <a:cs typeface="+mn-cs"/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51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Структура расходов бюджета района в разрезе муниципальных программ на 2016-2018 годы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							          </a:t>
            </a:r>
            <a:r>
              <a:rPr lang="ru-RU" sz="1100" b="1" dirty="0" smtClean="0">
                <a:solidFill>
                  <a:srgbClr val="FFFF00"/>
                </a:solidFill>
              </a:rPr>
              <a:t>(в процентах)</a:t>
            </a: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214282" y="1000108"/>
          <a:ext cx="8615393" cy="528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52</a:t>
            </a:fld>
            <a:endParaRPr lang="ru-RU"/>
          </a:p>
        </p:txBody>
      </p:sp>
      <p:pic>
        <p:nvPicPr>
          <p:cNvPr id="6" name="Рисунок 5" descr="header_ger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065379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1209862"/>
            <a:ext cx="9144000" cy="57606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Контактная информация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44" y="2298696"/>
            <a:ext cx="88583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Администрации муниципального района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 Республики Башкортостан</a:t>
            </a:r>
          </a:p>
          <a:p>
            <a:endParaRPr lang="ru-RU" sz="20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Адрес: 452440, Республика Башкортостан, с.Красная Горка, ул.Советская, 62.</a:t>
            </a:r>
          </a:p>
          <a:p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Тел.: (34776) 2-25-79. Факс (34776) 2-23-11. 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nuriman_tfu@ufamts.ru</a:t>
            </a:r>
            <a:endParaRPr lang="ru-RU" sz="20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Заместитель главы администрации - начальник финансового управления: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Багаутдинова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Римма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Ахматовна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Тел.: (34776) 2-25-84</a:t>
            </a:r>
            <a:endParaRPr lang="en-US" sz="20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Время приема граждан:</a:t>
            </a:r>
          </a:p>
          <a:p>
            <a:endParaRPr lang="ru-RU" sz="20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Заместитель начальника финансового управления – начальник инспекции по бюджету: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Ардаширова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Анфиса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Гайнисламовна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Тел.: (34776) 2-24-22</a:t>
            </a:r>
            <a:endParaRPr lang="ru-RU" sz="20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18"/>
          <p:cNvSpPr>
            <a:spLocks noChangeArrowheads="1"/>
          </p:cNvSpPr>
          <p:nvPr/>
        </p:nvSpPr>
        <p:spPr bwMode="auto">
          <a:xfrm>
            <a:off x="251520" y="2276872"/>
            <a:ext cx="8642350" cy="3527425"/>
          </a:xfrm>
          <a:prstGeom prst="roundRect">
            <a:avLst>
              <a:gd name="adj" fmla="val 16667"/>
            </a:avLst>
          </a:prstGeom>
          <a:solidFill>
            <a:srgbClr val="ABFFAB"/>
          </a:solidFill>
          <a:ln w="25400" algn="ctr">
            <a:solidFill>
              <a:srgbClr val="0066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Спасибо, что посетили информационный ресурс «Бюджет для граждан»!</a:t>
            </a:r>
            <a:endParaRPr lang="ru-RU" sz="3600" b="1" i="1" dirty="0">
              <a:solidFill>
                <a:srgbClr val="9A3130"/>
              </a:solidFill>
              <a:latin typeface="Constantia" pitchFamily="18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53</a:t>
            </a:fld>
            <a:endParaRPr lang="ru-RU"/>
          </a:p>
        </p:txBody>
      </p:sp>
      <p:pic>
        <p:nvPicPr>
          <p:cNvPr id="6" name="Рисунок 5" descr="header_ger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065379"/>
          </a:xfrm>
          <a:prstGeom prst="rect">
            <a:avLst/>
          </a:prstGeom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30842"/>
            <a:ext cx="8827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ГРАЖДАНИН, ЕГО УЧАСТИЕ В БЮДЖЕТНОМ ПРОЦЕССЕ</a:t>
            </a:r>
            <a:endParaRPr lang="ru-RU" dirty="0"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7664" y="2500306"/>
            <a:ext cx="583264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Участвует в формировании доходной части бюджета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1680" y="4913667"/>
            <a:ext cx="56354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Получает социальные гарантии (образование,  жилищно-коммунальное хозяйство, культура, физическая культура и спорт, социальные льготы и другие направления социальных гарантий населению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) – расходная часть бюджета </a:t>
            </a: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1403648" y="1643050"/>
            <a:ext cx="6215106" cy="792088"/>
          </a:xfrm>
          <a:prstGeom prst="downArrowCallout">
            <a:avLst>
              <a:gd name="adj1" fmla="val 100522"/>
              <a:gd name="adj2" fmla="val 92970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ГРАЖДАНИН </a:t>
            </a:r>
          </a:p>
          <a:p>
            <a:pPr algn="ctr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как налогоплательщик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1403648" y="4137110"/>
            <a:ext cx="6286544" cy="792088"/>
          </a:xfrm>
          <a:prstGeom prst="downArrowCallout">
            <a:avLst>
              <a:gd name="adj1" fmla="val 100522"/>
              <a:gd name="adj2" fmla="val 92970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ГРАЖДАНИН </a:t>
            </a:r>
          </a:p>
          <a:p>
            <a:pPr algn="ctr"/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ак получатель социальных гарантий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Public\Pictures\Sample Pictures\12932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847806"/>
            <a:ext cx="2928958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Public\Pictures\Sample Pictures\здр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2" y="3863908"/>
            <a:ext cx="615440" cy="636662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Public\Pictures\Sample Pictures\обр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5073933"/>
            <a:ext cx="615440" cy="641083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Public\Pictures\Sample Pictures\культ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4105136"/>
            <a:ext cx="634999" cy="60974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C:\Users\Public\Pictures\Sample Pictures\жкх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502561"/>
            <a:ext cx="616658" cy="64108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C:\Users\Public\Pictures\Sample Pictures\спорт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787467"/>
            <a:ext cx="570359" cy="570359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C:\Users\Public\Pictures\Sample Pictures\обр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893852"/>
            <a:ext cx="672076" cy="606850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18" name="Рисунок 17" descr="header_gerb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4000" cy="1065379"/>
          </a:xfrm>
          <a:prstGeom prst="rect">
            <a:avLst/>
          </a:prstGeom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30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725144"/>
            <a:ext cx="1800225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268760"/>
            <a:ext cx="9144000" cy="41751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kern="1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Основы составления проекта бюджета </a:t>
            </a:r>
            <a:r>
              <a:rPr lang="ru-RU" sz="2400" b="1" kern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района</a:t>
            </a:r>
            <a:endParaRPr lang="ru-RU" sz="2400" b="1" kern="12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  <p:sp>
        <p:nvSpPr>
          <p:cNvPr id="38922" name="Line 10"/>
          <p:cNvSpPr>
            <a:spLocks noChangeShapeType="1"/>
          </p:cNvSpPr>
          <p:nvPr/>
        </p:nvSpPr>
        <p:spPr bwMode="auto">
          <a:xfrm>
            <a:off x="251520" y="1844824"/>
            <a:ext cx="8496300" cy="0"/>
          </a:xfrm>
          <a:prstGeom prst="line">
            <a:avLst/>
          </a:prstGeom>
          <a:noFill/>
          <a:ln w="47625" cmpd="dbl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>
                <a:solidFill>
                  <a:srgbClr val="7030A0"/>
                </a:solidFill>
              </a:ln>
              <a:latin typeface="+mn-lt"/>
              <a:cs typeface="+mn-cs"/>
            </a:endParaRPr>
          </a:p>
        </p:txBody>
      </p:sp>
      <p:sp>
        <p:nvSpPr>
          <p:cNvPr id="38923" name="Rectangle 11"/>
          <p:cNvSpPr>
            <a:spLocks noChangeArrowheads="1"/>
          </p:cNvSpPr>
          <p:nvPr/>
        </p:nvSpPr>
        <p:spPr bwMode="auto">
          <a:xfrm>
            <a:off x="755576" y="4221088"/>
            <a:ext cx="7559675" cy="466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/>
                </a:solidFill>
              </a:rPr>
              <a:t>Составление проекта бюджета </a:t>
            </a:r>
            <a:r>
              <a:rPr lang="ru-RU" sz="2400" b="1" dirty="0" smtClean="0">
                <a:solidFill>
                  <a:schemeClr val="accent2"/>
                </a:solidFill>
              </a:rPr>
              <a:t>района</a:t>
            </a:r>
            <a:endParaRPr lang="ru-RU" sz="2400" b="1" dirty="0">
              <a:solidFill>
                <a:schemeClr val="accent2"/>
              </a:solidFill>
            </a:endParaRPr>
          </a:p>
        </p:txBody>
      </p:sp>
      <p:sp>
        <p:nvSpPr>
          <p:cNvPr id="38925" name="AutoShape 13"/>
          <p:cNvSpPr>
            <a:spLocks noChangeArrowheads="1"/>
          </p:cNvSpPr>
          <p:nvPr/>
        </p:nvSpPr>
        <p:spPr bwMode="auto">
          <a:xfrm>
            <a:off x="611560" y="1916832"/>
            <a:ext cx="1728787" cy="2303339"/>
          </a:xfrm>
          <a:prstGeom prst="downArrowCallout">
            <a:avLst>
              <a:gd name="adj1" fmla="val 25000"/>
              <a:gd name="adj2" fmla="val 25000"/>
              <a:gd name="adj3" fmla="val 22415"/>
              <a:gd name="adj4" fmla="val 6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/>
                </a:solidFill>
              </a:rPr>
              <a:t>Бюджетное послание Президента Российской Федерации</a:t>
            </a:r>
          </a:p>
        </p:txBody>
      </p:sp>
      <p:sp>
        <p:nvSpPr>
          <p:cNvPr id="38926" name="AutoShape 14"/>
          <p:cNvSpPr>
            <a:spLocks noChangeArrowheads="1"/>
          </p:cNvSpPr>
          <p:nvPr/>
        </p:nvSpPr>
        <p:spPr bwMode="auto">
          <a:xfrm>
            <a:off x="2627784" y="1916832"/>
            <a:ext cx="1871662" cy="2303339"/>
          </a:xfrm>
          <a:prstGeom prst="downArrowCallout">
            <a:avLst>
              <a:gd name="adj1" fmla="val 25000"/>
              <a:gd name="adj2" fmla="val 25000"/>
              <a:gd name="adj3" fmla="val 20708"/>
              <a:gd name="adj4" fmla="val 66667"/>
            </a:avLst>
          </a:prstGeom>
          <a:solidFill>
            <a:srgbClr val="FFFF99"/>
          </a:solidFill>
          <a:ln w="19050">
            <a:solidFill>
              <a:srgbClr val="FFFF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b="1" dirty="0">
                <a:solidFill>
                  <a:schemeClr val="accent2"/>
                </a:solidFill>
                <a:latin typeface="Calibri" pitchFamily="34" charset="0"/>
              </a:rPr>
              <a:t>Прогноз социально-экономического развития </a:t>
            </a:r>
            <a:r>
              <a:rPr lang="ru-RU" b="1" dirty="0" smtClean="0">
                <a:solidFill>
                  <a:schemeClr val="accent2"/>
                </a:solidFill>
                <a:latin typeface="Calibri" pitchFamily="34" charset="0"/>
              </a:rPr>
              <a:t>района</a:t>
            </a:r>
            <a:endParaRPr lang="ru-RU" b="1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38927" name="AutoShape 15"/>
          <p:cNvSpPr>
            <a:spLocks noChangeArrowheads="1"/>
          </p:cNvSpPr>
          <p:nvPr/>
        </p:nvSpPr>
        <p:spPr bwMode="auto">
          <a:xfrm>
            <a:off x="6660232" y="1916832"/>
            <a:ext cx="1944687" cy="2304000"/>
          </a:xfrm>
          <a:prstGeom prst="downArrowCallout">
            <a:avLst>
              <a:gd name="adj1" fmla="val 25000"/>
              <a:gd name="adj2" fmla="val 25000"/>
              <a:gd name="adj3" fmla="val 22434"/>
              <a:gd name="adj4" fmla="val 6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/>
                </a:solidFill>
              </a:rPr>
              <a:t>Муниципальные программы </a:t>
            </a:r>
            <a:r>
              <a:rPr lang="ru-RU" b="1" dirty="0" smtClean="0">
                <a:solidFill>
                  <a:schemeClr val="accent2"/>
                </a:solidFill>
              </a:rPr>
              <a:t>района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38928" name="AutoShape 16"/>
          <p:cNvSpPr>
            <a:spLocks noChangeArrowheads="1"/>
          </p:cNvSpPr>
          <p:nvPr/>
        </p:nvSpPr>
        <p:spPr bwMode="auto">
          <a:xfrm>
            <a:off x="4716016" y="1916832"/>
            <a:ext cx="1728787" cy="2303339"/>
          </a:xfrm>
          <a:prstGeom prst="downArrowCallout">
            <a:avLst>
              <a:gd name="adj1" fmla="val 25000"/>
              <a:gd name="adj2" fmla="val 25000"/>
              <a:gd name="adj3" fmla="val 22434"/>
              <a:gd name="adj4" fmla="val 6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/>
                </a:solidFill>
              </a:rPr>
              <a:t>Основные направления бюджетной и налоговой политики</a:t>
            </a:r>
          </a:p>
        </p:txBody>
      </p:sp>
      <p:pic>
        <p:nvPicPr>
          <p:cNvPr id="38929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4797152"/>
            <a:ext cx="187483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C:\Users\ker\Desktop\МОЁ\прочее\- animashka\тематика\расчёт 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4653136"/>
            <a:ext cx="2719387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2" name="Picture 26" descr="C:\Users\ker\Desktop\МОЁ\прочее\- animashka\тематика\расчёт 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00813" y="4653136"/>
            <a:ext cx="2643187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pic>
        <p:nvPicPr>
          <p:cNvPr id="17" name="Рисунок 16" descr="header_gerb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1065379"/>
          </a:xfrm>
          <a:prstGeom prst="rect">
            <a:avLst/>
          </a:prstGeom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3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38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38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38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2000"/>
                                        <p:tgtEl>
                                          <p:spTgt spid="38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500"/>
                            </p:stCondLst>
                            <p:childTnLst>
                              <p:par>
                                <p:cTn id="4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3" grpId="0" animBg="1"/>
      <p:bldP spid="38925" grpId="0" animBg="1"/>
      <p:bldP spid="38926" grpId="0" animBg="1"/>
      <p:bldP spid="38927" grpId="0" animBg="1"/>
      <p:bldP spid="389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052736"/>
            <a:ext cx="8229600" cy="710952"/>
          </a:xfrm>
        </p:spPr>
        <p:txBody>
          <a:bodyPr rtlCol="0"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kern="12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Что такое бюджет?</a:t>
            </a:r>
            <a:endParaRPr lang="ru-RU" b="1" kern="12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79512" y="1916832"/>
            <a:ext cx="8289130" cy="259030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	Бюджет</a:t>
            </a:r>
            <a:r>
              <a:rPr lang="ru-RU" sz="1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(от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старонормандского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bougette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 кошель, сумка, кожаный мешок)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Бюджет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это план доходов и расходов. Каждый житель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района является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участником формирования этого плана, с одной стороны как налогоплательщик, наполняя доходы бюджета, с другой – он получает часть расходов как потребитель общественных услуг.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Граждане 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как налогоплательщики и как потребители услуг- должны быть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уверены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том, что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передаваемые ими в распоряжение государства средства используются прозрачно и эффективно, приносят конкретные результаты как для общества в целом так и для каждой семьи, для каждого человека.</a:t>
            </a:r>
          </a:p>
        </p:txBody>
      </p:sp>
      <p:pic>
        <p:nvPicPr>
          <p:cNvPr id="18436" name="Picture 4" descr="1131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4509120"/>
            <a:ext cx="3586708" cy="20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9" name="Рисунок 8" descr="header_ger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065379"/>
          </a:xfrm>
          <a:prstGeom prst="rect">
            <a:avLst/>
          </a:prstGeom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914400" y="0"/>
            <a:ext cx="8229600" cy="1285875"/>
          </a:xfrm>
        </p:spPr>
        <p:txBody>
          <a:bodyPr rtlCol="0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kern="1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</a:t>
            </a:r>
          </a:p>
        </p:txBody>
      </p:sp>
      <p:pic>
        <p:nvPicPr>
          <p:cNvPr id="20483" name="Picture 2" descr="http://www.mv.org.ua/imn/2012/b139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75" y="4077071"/>
            <a:ext cx="4148138" cy="27809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36562" y="1571612"/>
            <a:ext cx="4464000" cy="2520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ru-RU" sz="2000" b="1" u="sng" dirty="0">
                <a:solidFill>
                  <a:srgbClr val="FF3300"/>
                </a:solidFill>
                <a:cs typeface="Arial" pitchFamily="34" charset="0"/>
              </a:rPr>
              <a:t>ДОХОДЫ</a:t>
            </a:r>
          </a:p>
          <a:p>
            <a:pPr algn="ctr">
              <a:defRPr/>
            </a:pPr>
            <a:r>
              <a:rPr lang="ru-RU" b="1" dirty="0">
                <a:solidFill>
                  <a:schemeClr val="accent2"/>
                </a:solidFill>
                <a:cs typeface="Arial" pitchFamily="34" charset="0"/>
              </a:rPr>
              <a:t>это поступающие в бюджет денежные средства (налоги юридических и физических лиц, доходы от использования имущества, административные платежи и сборы, безвозмездные поступления</a:t>
            </a:r>
            <a:r>
              <a:rPr lang="ru-RU" b="1" dirty="0" smtClean="0">
                <a:solidFill>
                  <a:schemeClr val="accent2"/>
                </a:solidFill>
                <a:cs typeface="Arial" pitchFamily="34" charset="0"/>
              </a:rPr>
              <a:t>)</a:t>
            </a:r>
            <a:endParaRPr lang="ru-RU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4643438" y="1571612"/>
            <a:ext cx="4464000" cy="2520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rIns="0" anchor="ctr">
            <a:spAutoFit/>
          </a:bodyPr>
          <a:lstStyle/>
          <a:p>
            <a:pPr algn="ctr">
              <a:defRPr/>
            </a:pPr>
            <a:r>
              <a:rPr lang="ru-RU" sz="2000" b="1" u="sng" dirty="0">
                <a:solidFill>
                  <a:srgbClr val="FF3300"/>
                </a:solidFill>
              </a:rPr>
              <a:t>РАСХОДЫ</a:t>
            </a:r>
          </a:p>
          <a:p>
            <a:pPr algn="ctr">
              <a:defRPr/>
            </a:pPr>
            <a:r>
              <a:rPr lang="ru-RU" sz="1700" b="1" dirty="0">
                <a:solidFill>
                  <a:schemeClr val="accent2"/>
                </a:solidFill>
              </a:rPr>
              <a:t>это выплачиваемые из бюджета денежные средства (социальные выплаты населению, содержание муниципальных учреждений (образование, ЖКХ, культура, молодежная политика, физическая культура и спорт и другие), капитальное строительство и другие </a:t>
            </a:r>
            <a:r>
              <a:rPr lang="ru-RU" sz="1700" b="1" dirty="0" smtClean="0">
                <a:solidFill>
                  <a:schemeClr val="accent2"/>
                </a:solidFill>
              </a:rPr>
              <a:t>расходы)</a:t>
            </a:r>
            <a:endParaRPr lang="ru-RU" sz="1700" b="1" dirty="0">
              <a:solidFill>
                <a:schemeClr val="accent2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10" name="Рисунок 9" descr="header_ger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065379"/>
          </a:xfrm>
          <a:prstGeom prst="rect">
            <a:avLst/>
          </a:prstGeom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1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6210</TotalTime>
  <Words>3573</Words>
  <Application>Microsoft Office PowerPoint</Application>
  <PresentationFormat>Экран (4:3)</PresentationFormat>
  <Paragraphs>899</Paragraphs>
  <Slides>53</Slides>
  <Notes>21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53</vt:i4>
      </vt:variant>
    </vt:vector>
  </HeadingPairs>
  <TitlesOfParts>
    <vt:vector size="56" baseType="lpstr">
      <vt:lpstr>Тема Office</vt:lpstr>
      <vt:lpstr>Worksheet</vt:lpstr>
      <vt:lpstr>Слайд</vt:lpstr>
      <vt:lpstr>Слайд 1</vt:lpstr>
      <vt:lpstr>Слайд 2</vt:lpstr>
      <vt:lpstr>Слайд 3</vt:lpstr>
      <vt:lpstr>Слайд 4</vt:lpstr>
      <vt:lpstr>Слайд 5</vt:lpstr>
      <vt:lpstr>Слайд 6</vt:lpstr>
      <vt:lpstr>Основы составления проекта бюджета района</vt:lpstr>
      <vt:lpstr>Что такое бюджет?</vt:lpstr>
      <vt:lpstr>Слайд 9</vt:lpstr>
      <vt:lpstr>Слайд 10</vt:lpstr>
      <vt:lpstr>Слайд 11</vt:lpstr>
      <vt:lpstr>Слайд 12</vt:lpstr>
      <vt:lpstr>НАЛОГОВЫЕ ДОХОДЫ</vt:lpstr>
      <vt:lpstr>НЕНАЛОГОВЫЕ ДОХОДЫ</vt:lpstr>
      <vt:lpstr>БЕЗВОЗМЕЗДНЫЕ ПОСТУПЛЕНИЯ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МУНИЦИПАЛЬНЫЙ ДОЛГ</vt:lpstr>
      <vt:lpstr>Слайд 49</vt:lpstr>
      <vt:lpstr>Слайд 50</vt:lpstr>
      <vt:lpstr>Слайд 51</vt:lpstr>
      <vt:lpstr>Слайд 52</vt:lpstr>
      <vt:lpstr>Слайд 53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OEM</cp:lastModifiedBy>
  <cp:revision>672</cp:revision>
  <cp:lastPrinted>2015-10-08T08:07:03Z</cp:lastPrinted>
  <dcterms:created xsi:type="dcterms:W3CDTF">2014-06-09T16:25:13Z</dcterms:created>
  <dcterms:modified xsi:type="dcterms:W3CDTF">2015-12-07T04:43:07Z</dcterms:modified>
</cp:coreProperties>
</file>