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layout24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diagrams/drawing19.xml" ContentType="application/vnd.ms-office.drawingml.diagramDrawing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diagrams/quickStyle25.xml" ContentType="application/vnd.openxmlformats-officedocument.drawingml.diagramStyle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slides/slide49.xml" ContentType="application/vnd.openxmlformats-officedocument.presentationml.slide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24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xls" ContentType="application/vnd.ms-exce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diagrams/layout26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70" r:id="rId2"/>
    <p:sldId id="310" r:id="rId3"/>
    <p:sldId id="293" r:id="rId4"/>
    <p:sldId id="308" r:id="rId5"/>
    <p:sldId id="307" r:id="rId6"/>
    <p:sldId id="295" r:id="rId7"/>
    <p:sldId id="296" r:id="rId8"/>
    <p:sldId id="297" r:id="rId9"/>
    <p:sldId id="291" r:id="rId10"/>
    <p:sldId id="258" r:id="rId11"/>
    <p:sldId id="261" r:id="rId12"/>
    <p:sldId id="294" r:id="rId13"/>
    <p:sldId id="263" r:id="rId14"/>
    <p:sldId id="271" r:id="rId15"/>
    <p:sldId id="290" r:id="rId16"/>
    <p:sldId id="264" r:id="rId17"/>
    <p:sldId id="262" r:id="rId18"/>
    <p:sldId id="298" r:id="rId19"/>
    <p:sldId id="281" r:id="rId20"/>
    <p:sldId id="315" r:id="rId21"/>
    <p:sldId id="300" r:id="rId22"/>
    <p:sldId id="299" r:id="rId23"/>
    <p:sldId id="334" r:id="rId24"/>
    <p:sldId id="268" r:id="rId25"/>
    <p:sldId id="280" r:id="rId26"/>
    <p:sldId id="282" r:id="rId27"/>
    <p:sldId id="269" r:id="rId28"/>
    <p:sldId id="292" r:id="rId29"/>
    <p:sldId id="265" r:id="rId30"/>
    <p:sldId id="314" r:id="rId31"/>
    <p:sldId id="267" r:id="rId32"/>
    <p:sldId id="283" r:id="rId33"/>
    <p:sldId id="266" r:id="rId34"/>
    <p:sldId id="272" r:id="rId35"/>
    <p:sldId id="277" r:id="rId36"/>
    <p:sldId id="279" r:id="rId37"/>
    <p:sldId id="303" r:id="rId38"/>
    <p:sldId id="302" r:id="rId39"/>
    <p:sldId id="289" r:id="rId40"/>
    <p:sldId id="311" r:id="rId41"/>
    <p:sldId id="312" r:id="rId42"/>
    <p:sldId id="313" r:id="rId43"/>
    <p:sldId id="316" r:id="rId44"/>
    <p:sldId id="318" r:id="rId45"/>
    <p:sldId id="317" r:id="rId46"/>
    <p:sldId id="319" r:id="rId47"/>
    <p:sldId id="320" r:id="rId48"/>
    <p:sldId id="325" r:id="rId49"/>
    <p:sldId id="326" r:id="rId50"/>
    <p:sldId id="327" r:id="rId51"/>
    <p:sldId id="328" r:id="rId52"/>
    <p:sldId id="329" r:id="rId53"/>
    <p:sldId id="276" r:id="rId54"/>
    <p:sldId id="330" r:id="rId55"/>
    <p:sldId id="273" r:id="rId56"/>
    <p:sldId id="331" r:id="rId57"/>
    <p:sldId id="332" r:id="rId58"/>
    <p:sldId id="275" r:id="rId59"/>
    <p:sldId id="333" r:id="rId60"/>
    <p:sldId id="287" r:id="rId61"/>
    <p:sldId id="288" r:id="rId6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215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28"/>
    </p:cViewPr>
  </p:sorterViewPr>
  <p:notesViewPr>
    <p:cSldViewPr>
      <p:cViewPr varScale="1">
        <p:scale>
          <a:sx n="83" d="100"/>
          <a:sy n="83" d="100"/>
        </p:scale>
        <p:origin x="-2040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image" Target="../media/image76.jpe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image" Target="../media/image79.jpeg"/><Relationship Id="rId4" Type="http://schemas.openxmlformats.org/officeDocument/2006/relationships/image" Target="../media/image82.jpe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image" Target="../media/image93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image" Target="../media/image99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image" Target="../media/image31.jpeg"/><Relationship Id="rId4" Type="http://schemas.openxmlformats.org/officeDocument/2006/relationships/image" Target="../media/image107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image" Target="../media/image76.jpe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image" Target="../media/image79.jpeg"/><Relationship Id="rId4" Type="http://schemas.openxmlformats.org/officeDocument/2006/relationships/image" Target="../media/image82.jpe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image" Target="../media/image93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image" Target="../media/image99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image" Target="../media/image31.jpeg"/><Relationship Id="rId4" Type="http://schemas.openxmlformats.org/officeDocument/2006/relationships/image" Target="../media/image107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#1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#1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463D5B-AF8E-4811-9823-E605EACE34BF}" type="doc">
      <dgm:prSet loTypeId="urn:microsoft.com/office/officeart/2005/8/layout/radial2" loCatId="relationship" qsTypeId="urn:microsoft.com/office/officeart/2005/8/quickstyle/simple2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D2C4FDCF-AAAD-4482-8109-6EBB5BA5273D}" type="pres">
      <dgm:prSet presAssocID="{39463D5B-AF8E-4811-9823-E605EACE34BF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8AF310-B958-43DF-B9AA-6541E80C8DCE}" type="pres">
      <dgm:prSet presAssocID="{39463D5B-AF8E-4811-9823-E605EACE34BF}" presName="cycle" presStyleCnt="0"/>
      <dgm:spPr/>
    </dgm:pt>
  </dgm:ptLst>
  <dgm:cxnLst>
    <dgm:cxn modelId="{2FBEDF3C-C244-47FC-B836-4559F9AAD465}" type="presOf" srcId="{39463D5B-AF8E-4811-9823-E605EACE34BF}" destId="{D2C4FDCF-AAAD-4482-8109-6EBB5BA5273D}" srcOrd="0" destOrd="0" presId="urn:microsoft.com/office/officeart/2005/8/layout/radial2"/>
    <dgm:cxn modelId="{8F3B7F30-EB1C-469B-8827-1FCA86ABA48E}" type="presParOf" srcId="{D2C4FDCF-AAAD-4482-8109-6EBB5BA5273D}" destId="{0A8AF310-B958-43DF-B9AA-6541E80C8DCE}" srcOrd="0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C3591EF-E14B-46DC-AC95-4C6BE5965425}" type="doc">
      <dgm:prSet loTypeId="urn:microsoft.com/office/officeart/2005/8/layout/lProcess3" loCatId="process" qsTypeId="urn:microsoft.com/office/officeart/2005/8/quickstyle/simple1#3" qsCatId="simple" csTypeId="urn:microsoft.com/office/officeart/2005/8/colors/accent5_4" csCatId="accent5" phldr="1"/>
      <dgm:spPr/>
      <dgm:t>
        <a:bodyPr/>
        <a:lstStyle/>
        <a:p>
          <a:endParaRPr lang="ru-RU"/>
        </a:p>
      </dgm:t>
    </dgm:pt>
    <dgm:pt modelId="{2A6D733E-2637-42DF-B81E-BABBEC619549}">
      <dgm:prSet phldrT="[Текст]" custT="1"/>
      <dgm:spPr/>
      <dgm:t>
        <a:bodyPr/>
        <a:lstStyle/>
        <a:p>
          <a:r>
            <a:rPr lang="ru-RU" sz="1200" dirty="0" smtClean="0"/>
            <a:t>Предоставление социальных выплат молодым  семьям на приобретение (строительство) </a:t>
          </a:r>
          <a:endParaRPr lang="ru-RU" sz="1200" dirty="0"/>
        </a:p>
      </dgm:t>
    </dgm:pt>
    <dgm:pt modelId="{C7E87969-2C26-474D-9791-EFFEB19F1146}" type="parTrans" cxnId="{ED8D763D-A4AA-4F7C-858F-CADB08F95856}">
      <dgm:prSet/>
      <dgm:spPr/>
      <dgm:t>
        <a:bodyPr/>
        <a:lstStyle/>
        <a:p>
          <a:endParaRPr lang="ru-RU"/>
        </a:p>
      </dgm:t>
    </dgm:pt>
    <dgm:pt modelId="{ACC5C5DD-756D-491B-BE2E-0C96C409082F}" type="sibTrans" cxnId="{ED8D763D-A4AA-4F7C-858F-CADB08F95856}">
      <dgm:prSet/>
      <dgm:spPr/>
      <dgm:t>
        <a:bodyPr/>
        <a:lstStyle/>
        <a:p>
          <a:endParaRPr lang="ru-RU"/>
        </a:p>
      </dgm:t>
    </dgm:pt>
    <dgm:pt modelId="{23C60D36-9313-4FBE-8573-95EA04FBEB1F}">
      <dgm:prSet phldrT="[Текст]" custT="1"/>
      <dgm:spPr/>
      <dgm:t>
        <a:bodyPr/>
        <a:lstStyle/>
        <a:p>
          <a:r>
            <a:rPr lang="ru-RU" sz="1200" dirty="0" smtClean="0"/>
            <a:t>Строительство административного жилья </a:t>
          </a:r>
          <a:endParaRPr lang="ru-RU" sz="1200" dirty="0"/>
        </a:p>
      </dgm:t>
    </dgm:pt>
    <dgm:pt modelId="{E762E055-2DB2-4751-8C01-F9EFBA6B9BA0}" type="parTrans" cxnId="{79F4EB83-23B0-4420-B1C9-649DCD95E2FA}">
      <dgm:prSet/>
      <dgm:spPr/>
      <dgm:t>
        <a:bodyPr/>
        <a:lstStyle/>
        <a:p>
          <a:endParaRPr lang="ru-RU"/>
        </a:p>
      </dgm:t>
    </dgm:pt>
    <dgm:pt modelId="{2451145D-EC2D-4136-B361-4905179A3B82}" type="sibTrans" cxnId="{79F4EB83-23B0-4420-B1C9-649DCD95E2FA}">
      <dgm:prSet/>
      <dgm:spPr/>
      <dgm:t>
        <a:bodyPr/>
        <a:lstStyle/>
        <a:p>
          <a:endParaRPr lang="ru-RU"/>
        </a:p>
      </dgm:t>
    </dgm:pt>
    <dgm:pt modelId="{A5DDF4E9-3074-4A80-95C5-2BAEACD1B153}" type="pres">
      <dgm:prSet presAssocID="{1C3591EF-E14B-46DC-AC95-4C6BE5965425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23F8B93-6687-4001-82BF-462506FD0CA1}" type="pres">
      <dgm:prSet presAssocID="{2A6D733E-2637-42DF-B81E-BABBEC619549}" presName="horFlow" presStyleCnt="0"/>
      <dgm:spPr/>
    </dgm:pt>
    <dgm:pt modelId="{2854099D-095D-4CBB-A063-FFE05EECE3C3}" type="pres">
      <dgm:prSet presAssocID="{2A6D733E-2637-42DF-B81E-BABBEC619549}" presName="bigChev" presStyleLbl="node1" presStyleIdx="0" presStyleCnt="1" custScaleX="157449" custScaleY="140361"/>
      <dgm:spPr/>
      <dgm:t>
        <a:bodyPr/>
        <a:lstStyle/>
        <a:p>
          <a:endParaRPr lang="ru-RU"/>
        </a:p>
      </dgm:t>
    </dgm:pt>
    <dgm:pt modelId="{B5284CF8-F5FF-4795-9391-5FC13F28F567}" type="pres">
      <dgm:prSet presAssocID="{E762E055-2DB2-4751-8C01-F9EFBA6B9BA0}" presName="parTrans" presStyleCnt="0"/>
      <dgm:spPr/>
    </dgm:pt>
    <dgm:pt modelId="{68D66C9C-D849-4447-AC20-75C2143ABB9B}" type="pres">
      <dgm:prSet presAssocID="{23C60D36-9313-4FBE-8573-95EA04FBEB1F}" presName="node" presStyleLbl="alignAccFollowNode1" presStyleIdx="0" presStyleCnt="1" custScaleX="216530" custScaleY="1691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8D763D-A4AA-4F7C-858F-CADB08F95856}" srcId="{1C3591EF-E14B-46DC-AC95-4C6BE5965425}" destId="{2A6D733E-2637-42DF-B81E-BABBEC619549}" srcOrd="0" destOrd="0" parTransId="{C7E87969-2C26-474D-9791-EFFEB19F1146}" sibTransId="{ACC5C5DD-756D-491B-BE2E-0C96C409082F}"/>
    <dgm:cxn modelId="{7512CED5-C8C8-455A-A621-01FBDC20BB0B}" type="presOf" srcId="{1C3591EF-E14B-46DC-AC95-4C6BE5965425}" destId="{A5DDF4E9-3074-4A80-95C5-2BAEACD1B153}" srcOrd="0" destOrd="0" presId="urn:microsoft.com/office/officeart/2005/8/layout/lProcess3"/>
    <dgm:cxn modelId="{8CBD5D8C-7AAA-4688-BA0F-3A5C2DCAF6BA}" type="presOf" srcId="{2A6D733E-2637-42DF-B81E-BABBEC619549}" destId="{2854099D-095D-4CBB-A063-FFE05EECE3C3}" srcOrd="0" destOrd="0" presId="urn:microsoft.com/office/officeart/2005/8/layout/lProcess3"/>
    <dgm:cxn modelId="{FF12B599-1FAA-44C1-8C31-E723E29E8815}" type="presOf" srcId="{23C60D36-9313-4FBE-8573-95EA04FBEB1F}" destId="{68D66C9C-D849-4447-AC20-75C2143ABB9B}" srcOrd="0" destOrd="0" presId="urn:microsoft.com/office/officeart/2005/8/layout/lProcess3"/>
    <dgm:cxn modelId="{79F4EB83-23B0-4420-B1C9-649DCD95E2FA}" srcId="{2A6D733E-2637-42DF-B81E-BABBEC619549}" destId="{23C60D36-9313-4FBE-8573-95EA04FBEB1F}" srcOrd="0" destOrd="0" parTransId="{E762E055-2DB2-4751-8C01-F9EFBA6B9BA0}" sibTransId="{2451145D-EC2D-4136-B361-4905179A3B82}"/>
    <dgm:cxn modelId="{5BA14A92-033D-491D-8555-627B52A33F52}" type="presParOf" srcId="{A5DDF4E9-3074-4A80-95C5-2BAEACD1B153}" destId="{523F8B93-6687-4001-82BF-462506FD0CA1}" srcOrd="0" destOrd="0" presId="urn:microsoft.com/office/officeart/2005/8/layout/lProcess3"/>
    <dgm:cxn modelId="{A8C9C7BD-BF85-4EB1-A066-F72FB0084784}" type="presParOf" srcId="{523F8B93-6687-4001-82BF-462506FD0CA1}" destId="{2854099D-095D-4CBB-A063-FFE05EECE3C3}" srcOrd="0" destOrd="0" presId="urn:microsoft.com/office/officeart/2005/8/layout/lProcess3"/>
    <dgm:cxn modelId="{0AC04F20-9A5A-414F-9A02-C529CE9AB6C7}" type="presParOf" srcId="{523F8B93-6687-4001-82BF-462506FD0CA1}" destId="{B5284CF8-F5FF-4795-9391-5FC13F28F567}" srcOrd="1" destOrd="0" presId="urn:microsoft.com/office/officeart/2005/8/layout/lProcess3"/>
    <dgm:cxn modelId="{A09A850D-DBE8-4822-B33D-C30EE8FDB21E}" type="presParOf" srcId="{523F8B93-6687-4001-82BF-462506FD0CA1}" destId="{68D66C9C-D849-4447-AC20-75C2143ABB9B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6195C55-069D-4181-A5C5-6F6D9B1E4A76}" type="doc">
      <dgm:prSet loTypeId="urn:microsoft.com/office/officeart/2005/8/layout/lProcess3" loCatId="process" qsTypeId="urn:microsoft.com/office/officeart/2005/8/quickstyle/simple1#4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A92D8C50-B619-4696-9AA4-3594B4991310}">
      <dgm:prSet phldrT="[Текст]"/>
      <dgm:spPr/>
      <dgm:t>
        <a:bodyPr/>
        <a:lstStyle/>
        <a:p>
          <a:endParaRPr lang="ru-RU" dirty="0"/>
        </a:p>
      </dgm:t>
    </dgm:pt>
    <dgm:pt modelId="{5AC327D3-C860-4B87-A77D-2DEED4FD9437}" type="parTrans" cxnId="{910356DF-54BB-4B54-90D6-129A2DE4F18B}">
      <dgm:prSet/>
      <dgm:spPr/>
      <dgm:t>
        <a:bodyPr/>
        <a:lstStyle/>
        <a:p>
          <a:endParaRPr lang="ru-RU"/>
        </a:p>
      </dgm:t>
    </dgm:pt>
    <dgm:pt modelId="{565E4DFA-F0E2-4C61-B16F-E0DDABC32FA9}" type="sibTrans" cxnId="{910356DF-54BB-4B54-90D6-129A2DE4F18B}">
      <dgm:prSet/>
      <dgm:spPr/>
      <dgm:t>
        <a:bodyPr/>
        <a:lstStyle/>
        <a:p>
          <a:endParaRPr lang="ru-RU"/>
        </a:p>
      </dgm:t>
    </dgm:pt>
    <dgm:pt modelId="{4085B3E9-6F9C-4B2A-8CB3-FC2FDEBA8829}">
      <dgm:prSet phldrT="[Текст]"/>
      <dgm:spPr/>
      <dgm:t>
        <a:bodyPr/>
        <a:lstStyle/>
        <a:p>
          <a:endParaRPr lang="ru-RU" dirty="0"/>
        </a:p>
      </dgm:t>
    </dgm:pt>
    <dgm:pt modelId="{B889CFFB-34A8-4B51-BC26-F756272F5420}" type="parTrans" cxnId="{CCBE88AC-1F15-465D-A058-284C6B4799F4}">
      <dgm:prSet/>
      <dgm:spPr/>
      <dgm:t>
        <a:bodyPr/>
        <a:lstStyle/>
        <a:p>
          <a:endParaRPr lang="ru-RU"/>
        </a:p>
      </dgm:t>
    </dgm:pt>
    <dgm:pt modelId="{C17B750C-166D-4CF3-86F8-D4A30BFD25DF}" type="sibTrans" cxnId="{CCBE88AC-1F15-465D-A058-284C6B4799F4}">
      <dgm:prSet/>
      <dgm:spPr/>
      <dgm:t>
        <a:bodyPr/>
        <a:lstStyle/>
        <a:p>
          <a:endParaRPr lang="ru-RU"/>
        </a:p>
      </dgm:t>
    </dgm:pt>
    <dgm:pt modelId="{9B6906BD-5E9C-4031-B029-C1A48CB43CBF}" type="pres">
      <dgm:prSet presAssocID="{06195C55-069D-4181-A5C5-6F6D9B1E4A7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366D28-66D2-4A48-9623-AC3BAA3E5E90}" type="pres">
      <dgm:prSet presAssocID="{A92D8C50-B619-4696-9AA4-3594B4991310}" presName="horFlow" presStyleCnt="0"/>
      <dgm:spPr/>
    </dgm:pt>
    <dgm:pt modelId="{0DE5F4F8-A2AE-4C67-B254-74F60DF161EF}" type="pres">
      <dgm:prSet presAssocID="{A92D8C50-B619-4696-9AA4-3594B4991310}" presName="bigChev" presStyleLbl="node1" presStyleIdx="0" presStyleCnt="1" custScaleX="112303" custLinFactX="-52406" custLinFactNeighborX="-100000" custLinFactNeighborY="-53"/>
      <dgm:spPr/>
      <dgm:t>
        <a:bodyPr/>
        <a:lstStyle/>
        <a:p>
          <a:endParaRPr lang="ru-RU"/>
        </a:p>
      </dgm:t>
    </dgm:pt>
    <dgm:pt modelId="{D3AAEBD1-C655-45D3-BCEC-8D7B4F1DC59A}" type="pres">
      <dgm:prSet presAssocID="{B889CFFB-34A8-4B51-BC26-F756272F5420}" presName="parTrans" presStyleCnt="0"/>
      <dgm:spPr/>
    </dgm:pt>
    <dgm:pt modelId="{51A1EE8F-0C56-4264-8FA2-6CE9FB37E387}" type="pres">
      <dgm:prSet presAssocID="{4085B3E9-6F9C-4B2A-8CB3-FC2FDEBA8829}" presName="node" presStyleLbl="alignAccFollowNode1" presStyleIdx="0" presStyleCnt="1" custScaleX="142153" custScaleY="120500" custLinFactX="-52895" custLinFactNeighborX="-100000" custLinFactNeighborY="9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C4A5C1-7BCA-477D-B56E-3939D48BE426}" type="presOf" srcId="{06195C55-069D-4181-A5C5-6F6D9B1E4A76}" destId="{9B6906BD-5E9C-4031-B029-C1A48CB43CBF}" srcOrd="0" destOrd="0" presId="urn:microsoft.com/office/officeart/2005/8/layout/lProcess3"/>
    <dgm:cxn modelId="{CCBE88AC-1F15-465D-A058-284C6B4799F4}" srcId="{A92D8C50-B619-4696-9AA4-3594B4991310}" destId="{4085B3E9-6F9C-4B2A-8CB3-FC2FDEBA8829}" srcOrd="0" destOrd="0" parTransId="{B889CFFB-34A8-4B51-BC26-F756272F5420}" sibTransId="{C17B750C-166D-4CF3-86F8-D4A30BFD25DF}"/>
    <dgm:cxn modelId="{7AD9424D-28FC-425C-9894-34573AD30DA1}" type="presOf" srcId="{A92D8C50-B619-4696-9AA4-3594B4991310}" destId="{0DE5F4F8-A2AE-4C67-B254-74F60DF161EF}" srcOrd="0" destOrd="0" presId="urn:microsoft.com/office/officeart/2005/8/layout/lProcess3"/>
    <dgm:cxn modelId="{910356DF-54BB-4B54-90D6-129A2DE4F18B}" srcId="{06195C55-069D-4181-A5C5-6F6D9B1E4A76}" destId="{A92D8C50-B619-4696-9AA4-3594B4991310}" srcOrd="0" destOrd="0" parTransId="{5AC327D3-C860-4B87-A77D-2DEED4FD9437}" sibTransId="{565E4DFA-F0E2-4C61-B16F-E0DDABC32FA9}"/>
    <dgm:cxn modelId="{07E443F2-4F18-4194-B294-CF687647DAC5}" type="presOf" srcId="{4085B3E9-6F9C-4B2A-8CB3-FC2FDEBA8829}" destId="{51A1EE8F-0C56-4264-8FA2-6CE9FB37E387}" srcOrd="0" destOrd="0" presId="urn:microsoft.com/office/officeart/2005/8/layout/lProcess3"/>
    <dgm:cxn modelId="{B115C18F-DF86-4C56-B817-2FDE03002FEF}" type="presParOf" srcId="{9B6906BD-5E9C-4031-B029-C1A48CB43CBF}" destId="{87366D28-66D2-4A48-9623-AC3BAA3E5E90}" srcOrd="0" destOrd="0" presId="urn:microsoft.com/office/officeart/2005/8/layout/lProcess3"/>
    <dgm:cxn modelId="{257412D3-AFC8-4A67-B104-4241AF62DCAC}" type="presParOf" srcId="{87366D28-66D2-4A48-9623-AC3BAA3E5E90}" destId="{0DE5F4F8-A2AE-4C67-B254-74F60DF161EF}" srcOrd="0" destOrd="0" presId="urn:microsoft.com/office/officeart/2005/8/layout/lProcess3"/>
    <dgm:cxn modelId="{9C5BF033-2CDF-4E49-9AE9-25691EF5ACC3}" type="presParOf" srcId="{87366D28-66D2-4A48-9623-AC3BAA3E5E90}" destId="{D3AAEBD1-C655-45D3-BCEC-8D7B4F1DC59A}" srcOrd="1" destOrd="0" presId="urn:microsoft.com/office/officeart/2005/8/layout/lProcess3"/>
    <dgm:cxn modelId="{0203516E-8771-4BA4-8D30-89E00062CBE6}" type="presParOf" srcId="{87366D28-66D2-4A48-9623-AC3BAA3E5E90}" destId="{51A1EE8F-0C56-4264-8FA2-6CE9FB37E387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3B22864-6A03-4740-9773-A9EF6BBD3FD3}" type="doc">
      <dgm:prSet loTypeId="urn:microsoft.com/office/officeart/2005/8/layout/hList7#1" loCatId="relationship" qsTypeId="urn:microsoft.com/office/officeart/2005/8/quickstyle/3d7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875DBA85-CC90-4187-AECB-958370C549E8}">
      <dgm:prSet phldrT="[Текст]" custT="1"/>
      <dgm:spPr/>
      <dgm:t>
        <a:bodyPr/>
        <a:lstStyle/>
        <a:p>
          <a:r>
            <a:rPr lang="ru-RU" sz="1800" dirty="0" smtClean="0">
              <a:latin typeface="Garamond" pitchFamily="18" charset="0"/>
            </a:rPr>
            <a:t>Строительство дороги </a:t>
          </a:r>
          <a:r>
            <a:rPr lang="ru-RU" sz="1800" dirty="0" err="1" smtClean="0">
              <a:latin typeface="Garamond" pitchFamily="18" charset="0"/>
            </a:rPr>
            <a:t>д.Байкал-Юрмаш</a:t>
          </a:r>
          <a:endParaRPr lang="ru-RU" sz="1800" dirty="0">
            <a:latin typeface="Garamond" pitchFamily="18" charset="0"/>
          </a:endParaRPr>
        </a:p>
      </dgm:t>
    </dgm:pt>
    <dgm:pt modelId="{3840A167-F96E-436C-89AC-8DDA5BBBD48E}" type="parTrans" cxnId="{1169F980-0B69-4831-BB10-3771EF26C173}">
      <dgm:prSet/>
      <dgm:spPr/>
      <dgm:t>
        <a:bodyPr/>
        <a:lstStyle/>
        <a:p>
          <a:endParaRPr lang="ru-RU"/>
        </a:p>
      </dgm:t>
    </dgm:pt>
    <dgm:pt modelId="{0D5BFCD1-47B4-4A6C-82FD-B0FFB0B38AE1}" type="sibTrans" cxnId="{1169F980-0B69-4831-BB10-3771EF26C173}">
      <dgm:prSet/>
      <dgm:spPr/>
      <dgm:t>
        <a:bodyPr/>
        <a:lstStyle/>
        <a:p>
          <a:endParaRPr lang="ru-RU"/>
        </a:p>
      </dgm:t>
    </dgm:pt>
    <dgm:pt modelId="{FD7292FB-E799-4727-81AD-A55A266FBCF3}">
      <dgm:prSet phldrT="[Текст]" custT="1"/>
      <dgm:spPr/>
      <dgm:t>
        <a:bodyPr/>
        <a:lstStyle/>
        <a:p>
          <a:pPr algn="ctr"/>
          <a:r>
            <a:rPr lang="ru-RU" sz="1600" dirty="0" smtClean="0">
              <a:latin typeface="Garamond" pitchFamily="18" charset="0"/>
            </a:rPr>
            <a:t>Содержание автомобильных дорог  общего пользования</a:t>
          </a:r>
          <a:endParaRPr lang="ru-RU" sz="1600" dirty="0">
            <a:latin typeface="Garamond" pitchFamily="18" charset="0"/>
          </a:endParaRPr>
        </a:p>
      </dgm:t>
    </dgm:pt>
    <dgm:pt modelId="{358D5FC9-0B46-4654-919C-97F271DEEFAE}" type="parTrans" cxnId="{DD8576E3-3165-4140-BC86-1F7C909C1537}">
      <dgm:prSet/>
      <dgm:spPr/>
      <dgm:t>
        <a:bodyPr/>
        <a:lstStyle/>
        <a:p>
          <a:endParaRPr lang="ru-RU"/>
        </a:p>
      </dgm:t>
    </dgm:pt>
    <dgm:pt modelId="{A6D8EA18-8F2C-4826-9258-CA3C9953F746}" type="sibTrans" cxnId="{DD8576E3-3165-4140-BC86-1F7C909C1537}">
      <dgm:prSet/>
      <dgm:spPr/>
      <dgm:t>
        <a:bodyPr/>
        <a:lstStyle/>
        <a:p>
          <a:endParaRPr lang="ru-RU"/>
        </a:p>
      </dgm:t>
    </dgm:pt>
    <dgm:pt modelId="{EA13DA0F-ED22-4AA9-8DFA-4F632EA67AF5}">
      <dgm:prSet/>
      <dgm:spPr/>
      <dgm:t>
        <a:bodyPr/>
        <a:lstStyle/>
        <a:p>
          <a:pPr algn="l"/>
          <a:endParaRPr lang="ru-RU" sz="1200" dirty="0"/>
        </a:p>
      </dgm:t>
    </dgm:pt>
    <dgm:pt modelId="{79BECECE-E324-4D77-8F3C-EA9A427C76BB}" type="parTrans" cxnId="{3D3B52CE-CFB4-48C9-AECF-96B7317E5C0A}">
      <dgm:prSet/>
      <dgm:spPr/>
      <dgm:t>
        <a:bodyPr/>
        <a:lstStyle/>
        <a:p>
          <a:endParaRPr lang="ru-RU"/>
        </a:p>
      </dgm:t>
    </dgm:pt>
    <dgm:pt modelId="{8832B545-4971-4BB4-A279-87EABDC2E1EE}" type="sibTrans" cxnId="{3D3B52CE-CFB4-48C9-AECF-96B7317E5C0A}">
      <dgm:prSet/>
      <dgm:spPr/>
      <dgm:t>
        <a:bodyPr/>
        <a:lstStyle/>
        <a:p>
          <a:endParaRPr lang="ru-RU"/>
        </a:p>
      </dgm:t>
    </dgm:pt>
    <dgm:pt modelId="{5350E02A-3C70-42B7-88ED-8CE583E17CAE}">
      <dgm:prSet custT="1"/>
      <dgm:spPr/>
      <dgm:t>
        <a:bodyPr/>
        <a:lstStyle/>
        <a:p>
          <a:r>
            <a:rPr lang="ru-RU" sz="1800" dirty="0" smtClean="0">
              <a:latin typeface="Garamond" pitchFamily="18" charset="0"/>
            </a:rPr>
            <a:t>Капитальный ремонт автомобильных дорог общего пользования</a:t>
          </a:r>
        </a:p>
      </dgm:t>
    </dgm:pt>
    <dgm:pt modelId="{1B1D632B-A2BC-492F-A688-08CB8AE66406}" type="parTrans" cxnId="{BEF3A954-C7B4-4F91-B972-B555D619EF3F}">
      <dgm:prSet/>
      <dgm:spPr/>
      <dgm:t>
        <a:bodyPr/>
        <a:lstStyle/>
        <a:p>
          <a:endParaRPr lang="ru-RU"/>
        </a:p>
      </dgm:t>
    </dgm:pt>
    <dgm:pt modelId="{87A885B3-1424-4F9E-B4C5-BAFC7ECB8653}" type="sibTrans" cxnId="{BEF3A954-C7B4-4F91-B972-B555D619EF3F}">
      <dgm:prSet/>
      <dgm:spPr/>
      <dgm:t>
        <a:bodyPr/>
        <a:lstStyle/>
        <a:p>
          <a:endParaRPr lang="ru-RU"/>
        </a:p>
      </dgm:t>
    </dgm:pt>
    <dgm:pt modelId="{BC288A08-8F16-4817-ABC2-0802EB08B4AD}" type="pres">
      <dgm:prSet presAssocID="{73B22864-6A03-4740-9773-A9EF6BBD3FD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D7EC1B-D516-40EF-9FC5-E07924763AFD}" type="pres">
      <dgm:prSet presAssocID="{73B22864-6A03-4740-9773-A9EF6BBD3FD3}" presName="fgShape" presStyleLbl="fgShp" presStyleIdx="0" presStyleCnt="1"/>
      <dgm:spPr/>
      <dgm:t>
        <a:bodyPr/>
        <a:lstStyle/>
        <a:p>
          <a:endParaRPr lang="ru-RU"/>
        </a:p>
      </dgm:t>
    </dgm:pt>
    <dgm:pt modelId="{B9A410C5-8D92-410E-B222-FE89A587BD01}" type="pres">
      <dgm:prSet presAssocID="{73B22864-6A03-4740-9773-A9EF6BBD3FD3}" presName="linComp" presStyleCnt="0"/>
      <dgm:spPr/>
      <dgm:t>
        <a:bodyPr/>
        <a:lstStyle/>
        <a:p>
          <a:endParaRPr lang="ru-RU"/>
        </a:p>
      </dgm:t>
    </dgm:pt>
    <dgm:pt modelId="{E977D444-9116-4EB4-AE3B-0542ABEB623A}" type="pres">
      <dgm:prSet presAssocID="{875DBA85-CC90-4187-AECB-958370C549E8}" presName="compNode" presStyleCnt="0"/>
      <dgm:spPr/>
      <dgm:t>
        <a:bodyPr/>
        <a:lstStyle/>
        <a:p>
          <a:endParaRPr lang="ru-RU"/>
        </a:p>
      </dgm:t>
    </dgm:pt>
    <dgm:pt modelId="{D0F51783-B1D2-4D30-9687-6CE423B6E580}" type="pres">
      <dgm:prSet presAssocID="{875DBA85-CC90-4187-AECB-958370C549E8}" presName="bkgdShape" presStyleLbl="node1" presStyleIdx="0" presStyleCnt="3"/>
      <dgm:spPr/>
      <dgm:t>
        <a:bodyPr/>
        <a:lstStyle/>
        <a:p>
          <a:endParaRPr lang="ru-RU"/>
        </a:p>
      </dgm:t>
    </dgm:pt>
    <dgm:pt modelId="{50596195-F3B6-4EE8-A741-5D0150110C4D}" type="pres">
      <dgm:prSet presAssocID="{875DBA85-CC90-4187-AECB-958370C549E8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811F17-A480-47A5-91B1-0EA3ED3E52A2}" type="pres">
      <dgm:prSet presAssocID="{875DBA85-CC90-4187-AECB-958370C549E8}" presName="invisiNode" presStyleLbl="node1" presStyleIdx="0" presStyleCnt="3"/>
      <dgm:spPr/>
      <dgm:t>
        <a:bodyPr/>
        <a:lstStyle/>
        <a:p>
          <a:endParaRPr lang="ru-RU"/>
        </a:p>
      </dgm:t>
    </dgm:pt>
    <dgm:pt modelId="{67AF3B84-2810-46EA-B5F2-5AF4BB219AB8}" type="pres">
      <dgm:prSet presAssocID="{875DBA85-CC90-4187-AECB-958370C549E8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D0329A2-CC7A-46FF-A474-FFDA8A402855}" type="pres">
      <dgm:prSet presAssocID="{0D5BFCD1-47B4-4A6C-82FD-B0FFB0B38AE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520CAB5-AE12-414F-BAB1-341B03FEB0B1}" type="pres">
      <dgm:prSet presAssocID="{FD7292FB-E799-4727-81AD-A55A266FBCF3}" presName="compNode" presStyleCnt="0"/>
      <dgm:spPr/>
      <dgm:t>
        <a:bodyPr/>
        <a:lstStyle/>
        <a:p>
          <a:endParaRPr lang="ru-RU"/>
        </a:p>
      </dgm:t>
    </dgm:pt>
    <dgm:pt modelId="{262B161D-EB08-4498-9321-BD7CF9273C7A}" type="pres">
      <dgm:prSet presAssocID="{FD7292FB-E799-4727-81AD-A55A266FBCF3}" presName="bkgdShape" presStyleLbl="node1" presStyleIdx="1" presStyleCnt="3"/>
      <dgm:spPr/>
      <dgm:t>
        <a:bodyPr/>
        <a:lstStyle/>
        <a:p>
          <a:endParaRPr lang="ru-RU"/>
        </a:p>
      </dgm:t>
    </dgm:pt>
    <dgm:pt modelId="{A746D178-A5BE-469F-9052-9F72108414BE}" type="pres">
      <dgm:prSet presAssocID="{FD7292FB-E799-4727-81AD-A55A266FBCF3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23778F-3278-4ED0-9161-9102F2B44325}" type="pres">
      <dgm:prSet presAssocID="{FD7292FB-E799-4727-81AD-A55A266FBCF3}" presName="invisiNode" presStyleLbl="node1" presStyleIdx="1" presStyleCnt="3"/>
      <dgm:spPr/>
      <dgm:t>
        <a:bodyPr/>
        <a:lstStyle/>
        <a:p>
          <a:endParaRPr lang="ru-RU"/>
        </a:p>
      </dgm:t>
    </dgm:pt>
    <dgm:pt modelId="{85E8E155-6C5B-47FE-9288-7E1C2CE5F907}" type="pres">
      <dgm:prSet presAssocID="{FD7292FB-E799-4727-81AD-A55A266FBCF3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3546F69-5BEA-41C0-8A18-60BB2326D062}" type="pres">
      <dgm:prSet presAssocID="{A6D8EA18-8F2C-4826-9258-CA3C9953F74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2D5F37C-0E39-482E-90E8-5D68B78C944A}" type="pres">
      <dgm:prSet presAssocID="{5350E02A-3C70-42B7-88ED-8CE583E17CAE}" presName="compNode" presStyleCnt="0"/>
      <dgm:spPr/>
      <dgm:t>
        <a:bodyPr/>
        <a:lstStyle/>
        <a:p>
          <a:endParaRPr lang="ru-RU"/>
        </a:p>
      </dgm:t>
    </dgm:pt>
    <dgm:pt modelId="{506F4D31-4ACC-48ED-A633-DCDA8056F705}" type="pres">
      <dgm:prSet presAssocID="{5350E02A-3C70-42B7-88ED-8CE583E17CAE}" presName="bkgdShape" presStyleLbl="node1" presStyleIdx="2" presStyleCnt="3"/>
      <dgm:spPr/>
      <dgm:t>
        <a:bodyPr/>
        <a:lstStyle/>
        <a:p>
          <a:endParaRPr lang="ru-RU"/>
        </a:p>
      </dgm:t>
    </dgm:pt>
    <dgm:pt modelId="{4632C9BE-70CD-447D-A2CA-96DD4E1CBE69}" type="pres">
      <dgm:prSet presAssocID="{5350E02A-3C70-42B7-88ED-8CE583E17CAE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A6FB93-570E-4E61-AB47-EA152E6507A9}" type="pres">
      <dgm:prSet presAssocID="{5350E02A-3C70-42B7-88ED-8CE583E17CAE}" presName="invisiNode" presStyleLbl="node1" presStyleIdx="2" presStyleCnt="3"/>
      <dgm:spPr/>
      <dgm:t>
        <a:bodyPr/>
        <a:lstStyle/>
        <a:p>
          <a:endParaRPr lang="ru-RU"/>
        </a:p>
      </dgm:t>
    </dgm:pt>
    <dgm:pt modelId="{E09966C1-11C3-401C-8CE4-D501A3533C62}" type="pres">
      <dgm:prSet presAssocID="{5350E02A-3C70-42B7-88ED-8CE583E17CAE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2C9D4369-F10A-41DA-8B46-3F4B3C3F627C}" type="presOf" srcId="{875DBA85-CC90-4187-AECB-958370C549E8}" destId="{50596195-F3B6-4EE8-A741-5D0150110C4D}" srcOrd="1" destOrd="0" presId="urn:microsoft.com/office/officeart/2005/8/layout/hList7#1"/>
    <dgm:cxn modelId="{F755FA38-AD44-4ABA-A028-78298045D3AD}" type="presOf" srcId="{A6D8EA18-8F2C-4826-9258-CA3C9953F746}" destId="{73546F69-5BEA-41C0-8A18-60BB2326D062}" srcOrd="0" destOrd="0" presId="urn:microsoft.com/office/officeart/2005/8/layout/hList7#1"/>
    <dgm:cxn modelId="{080ED642-1F60-4154-9841-6CC1BDB0223D}" type="presOf" srcId="{EA13DA0F-ED22-4AA9-8DFA-4F632EA67AF5}" destId="{262B161D-EB08-4498-9321-BD7CF9273C7A}" srcOrd="0" destOrd="1" presId="urn:microsoft.com/office/officeart/2005/8/layout/hList7#1"/>
    <dgm:cxn modelId="{BEF3A954-C7B4-4F91-B972-B555D619EF3F}" srcId="{73B22864-6A03-4740-9773-A9EF6BBD3FD3}" destId="{5350E02A-3C70-42B7-88ED-8CE583E17CAE}" srcOrd="2" destOrd="0" parTransId="{1B1D632B-A2BC-492F-A688-08CB8AE66406}" sibTransId="{87A885B3-1424-4F9E-B4C5-BAFC7ECB8653}"/>
    <dgm:cxn modelId="{CB343AFB-E9C5-4B7D-8DC5-122CBD5F6ADD}" type="presOf" srcId="{875DBA85-CC90-4187-AECB-958370C549E8}" destId="{D0F51783-B1D2-4D30-9687-6CE423B6E580}" srcOrd="0" destOrd="0" presId="urn:microsoft.com/office/officeart/2005/8/layout/hList7#1"/>
    <dgm:cxn modelId="{FE8B0CAF-6BB4-435E-9F44-FA39E6C53167}" type="presOf" srcId="{EA13DA0F-ED22-4AA9-8DFA-4F632EA67AF5}" destId="{A746D178-A5BE-469F-9052-9F72108414BE}" srcOrd="1" destOrd="1" presId="urn:microsoft.com/office/officeart/2005/8/layout/hList7#1"/>
    <dgm:cxn modelId="{6849AFAA-E2B7-473E-B312-94AEA35F704B}" type="presOf" srcId="{FD7292FB-E799-4727-81AD-A55A266FBCF3}" destId="{262B161D-EB08-4498-9321-BD7CF9273C7A}" srcOrd="0" destOrd="0" presId="urn:microsoft.com/office/officeart/2005/8/layout/hList7#1"/>
    <dgm:cxn modelId="{267D09BC-B3EC-4105-92D3-5B47E9372409}" type="presOf" srcId="{5350E02A-3C70-42B7-88ED-8CE583E17CAE}" destId="{4632C9BE-70CD-447D-A2CA-96DD4E1CBE69}" srcOrd="1" destOrd="0" presId="urn:microsoft.com/office/officeart/2005/8/layout/hList7#1"/>
    <dgm:cxn modelId="{1169F980-0B69-4831-BB10-3771EF26C173}" srcId="{73B22864-6A03-4740-9773-A9EF6BBD3FD3}" destId="{875DBA85-CC90-4187-AECB-958370C549E8}" srcOrd="0" destOrd="0" parTransId="{3840A167-F96E-436C-89AC-8DDA5BBBD48E}" sibTransId="{0D5BFCD1-47B4-4A6C-82FD-B0FFB0B38AE1}"/>
    <dgm:cxn modelId="{3D3B52CE-CFB4-48C9-AECF-96B7317E5C0A}" srcId="{FD7292FB-E799-4727-81AD-A55A266FBCF3}" destId="{EA13DA0F-ED22-4AA9-8DFA-4F632EA67AF5}" srcOrd="0" destOrd="0" parTransId="{79BECECE-E324-4D77-8F3C-EA9A427C76BB}" sibTransId="{8832B545-4971-4BB4-A279-87EABDC2E1EE}"/>
    <dgm:cxn modelId="{9BF09048-7C17-4500-96A4-7C9C21AE4F03}" type="presOf" srcId="{73B22864-6A03-4740-9773-A9EF6BBD3FD3}" destId="{BC288A08-8F16-4817-ABC2-0802EB08B4AD}" srcOrd="0" destOrd="0" presId="urn:microsoft.com/office/officeart/2005/8/layout/hList7#1"/>
    <dgm:cxn modelId="{1A445C5F-5A8A-452B-9CD2-BDA02249BB7F}" type="presOf" srcId="{5350E02A-3C70-42B7-88ED-8CE583E17CAE}" destId="{506F4D31-4ACC-48ED-A633-DCDA8056F705}" srcOrd="0" destOrd="0" presId="urn:microsoft.com/office/officeart/2005/8/layout/hList7#1"/>
    <dgm:cxn modelId="{9CA1768C-7A1B-4521-8C83-75D6BC7C093E}" type="presOf" srcId="{FD7292FB-E799-4727-81AD-A55A266FBCF3}" destId="{A746D178-A5BE-469F-9052-9F72108414BE}" srcOrd="1" destOrd="0" presId="urn:microsoft.com/office/officeart/2005/8/layout/hList7#1"/>
    <dgm:cxn modelId="{EA8CA8FD-F073-4CE7-B89A-9890B3DB5030}" type="presOf" srcId="{0D5BFCD1-47B4-4A6C-82FD-B0FFB0B38AE1}" destId="{9D0329A2-CC7A-46FF-A474-FFDA8A402855}" srcOrd="0" destOrd="0" presId="urn:microsoft.com/office/officeart/2005/8/layout/hList7#1"/>
    <dgm:cxn modelId="{DD8576E3-3165-4140-BC86-1F7C909C1537}" srcId="{73B22864-6A03-4740-9773-A9EF6BBD3FD3}" destId="{FD7292FB-E799-4727-81AD-A55A266FBCF3}" srcOrd="1" destOrd="0" parTransId="{358D5FC9-0B46-4654-919C-97F271DEEFAE}" sibTransId="{A6D8EA18-8F2C-4826-9258-CA3C9953F746}"/>
    <dgm:cxn modelId="{7C01772E-37F9-4F23-BA4D-E244CAF03ECB}" type="presParOf" srcId="{BC288A08-8F16-4817-ABC2-0802EB08B4AD}" destId="{CFD7EC1B-D516-40EF-9FC5-E07924763AFD}" srcOrd="0" destOrd="0" presId="urn:microsoft.com/office/officeart/2005/8/layout/hList7#1"/>
    <dgm:cxn modelId="{38054F09-4339-4ADD-9355-D8509FD11B65}" type="presParOf" srcId="{BC288A08-8F16-4817-ABC2-0802EB08B4AD}" destId="{B9A410C5-8D92-410E-B222-FE89A587BD01}" srcOrd="1" destOrd="0" presId="urn:microsoft.com/office/officeart/2005/8/layout/hList7#1"/>
    <dgm:cxn modelId="{B4B90D2F-9F27-433A-808F-85B48EB91E5E}" type="presParOf" srcId="{B9A410C5-8D92-410E-B222-FE89A587BD01}" destId="{E977D444-9116-4EB4-AE3B-0542ABEB623A}" srcOrd="0" destOrd="0" presId="urn:microsoft.com/office/officeart/2005/8/layout/hList7#1"/>
    <dgm:cxn modelId="{268355EC-7F5B-4E75-88FF-27F442900A45}" type="presParOf" srcId="{E977D444-9116-4EB4-AE3B-0542ABEB623A}" destId="{D0F51783-B1D2-4D30-9687-6CE423B6E580}" srcOrd="0" destOrd="0" presId="urn:microsoft.com/office/officeart/2005/8/layout/hList7#1"/>
    <dgm:cxn modelId="{9118DE23-E2DB-4899-BD3E-A9BFBFBE9F9D}" type="presParOf" srcId="{E977D444-9116-4EB4-AE3B-0542ABEB623A}" destId="{50596195-F3B6-4EE8-A741-5D0150110C4D}" srcOrd="1" destOrd="0" presId="urn:microsoft.com/office/officeart/2005/8/layout/hList7#1"/>
    <dgm:cxn modelId="{4E38A914-86FE-4615-84AE-C523B706D1CD}" type="presParOf" srcId="{E977D444-9116-4EB4-AE3B-0542ABEB623A}" destId="{6C811F17-A480-47A5-91B1-0EA3ED3E52A2}" srcOrd="2" destOrd="0" presId="urn:microsoft.com/office/officeart/2005/8/layout/hList7#1"/>
    <dgm:cxn modelId="{8B9C3FCE-30CD-4256-B65F-ACC07AF3E5E9}" type="presParOf" srcId="{E977D444-9116-4EB4-AE3B-0542ABEB623A}" destId="{67AF3B84-2810-46EA-B5F2-5AF4BB219AB8}" srcOrd="3" destOrd="0" presId="urn:microsoft.com/office/officeart/2005/8/layout/hList7#1"/>
    <dgm:cxn modelId="{C179F35C-BA38-4BBC-AA38-D3D2C2F1A1AF}" type="presParOf" srcId="{B9A410C5-8D92-410E-B222-FE89A587BD01}" destId="{9D0329A2-CC7A-46FF-A474-FFDA8A402855}" srcOrd="1" destOrd="0" presId="urn:microsoft.com/office/officeart/2005/8/layout/hList7#1"/>
    <dgm:cxn modelId="{006AF464-B422-4A96-AC47-42B502876544}" type="presParOf" srcId="{B9A410C5-8D92-410E-B222-FE89A587BD01}" destId="{3520CAB5-AE12-414F-BAB1-341B03FEB0B1}" srcOrd="2" destOrd="0" presId="urn:microsoft.com/office/officeart/2005/8/layout/hList7#1"/>
    <dgm:cxn modelId="{C879FD62-AC10-4368-8D8C-1436561EBD96}" type="presParOf" srcId="{3520CAB5-AE12-414F-BAB1-341B03FEB0B1}" destId="{262B161D-EB08-4498-9321-BD7CF9273C7A}" srcOrd="0" destOrd="0" presId="urn:microsoft.com/office/officeart/2005/8/layout/hList7#1"/>
    <dgm:cxn modelId="{C49DB5A7-6A8F-4855-8255-3FF24CC42B35}" type="presParOf" srcId="{3520CAB5-AE12-414F-BAB1-341B03FEB0B1}" destId="{A746D178-A5BE-469F-9052-9F72108414BE}" srcOrd="1" destOrd="0" presId="urn:microsoft.com/office/officeart/2005/8/layout/hList7#1"/>
    <dgm:cxn modelId="{6DB3C3FB-535E-4B33-ACD4-2E2FE549BB9E}" type="presParOf" srcId="{3520CAB5-AE12-414F-BAB1-341B03FEB0B1}" destId="{2123778F-3278-4ED0-9161-9102F2B44325}" srcOrd="2" destOrd="0" presId="urn:microsoft.com/office/officeart/2005/8/layout/hList7#1"/>
    <dgm:cxn modelId="{41124A40-1544-43C6-9A07-B1EFB41B5D84}" type="presParOf" srcId="{3520CAB5-AE12-414F-BAB1-341B03FEB0B1}" destId="{85E8E155-6C5B-47FE-9288-7E1C2CE5F907}" srcOrd="3" destOrd="0" presId="urn:microsoft.com/office/officeart/2005/8/layout/hList7#1"/>
    <dgm:cxn modelId="{65D502A7-6717-4B6F-92FC-8DD285A64FBF}" type="presParOf" srcId="{B9A410C5-8D92-410E-B222-FE89A587BD01}" destId="{73546F69-5BEA-41C0-8A18-60BB2326D062}" srcOrd="3" destOrd="0" presId="urn:microsoft.com/office/officeart/2005/8/layout/hList7#1"/>
    <dgm:cxn modelId="{AEB61FB1-0248-4C83-B522-4F4EAEAA4CC0}" type="presParOf" srcId="{B9A410C5-8D92-410E-B222-FE89A587BD01}" destId="{F2D5F37C-0E39-482E-90E8-5D68B78C944A}" srcOrd="4" destOrd="0" presId="urn:microsoft.com/office/officeart/2005/8/layout/hList7#1"/>
    <dgm:cxn modelId="{F446425E-9FE6-42A7-AB8B-17A3D96969D9}" type="presParOf" srcId="{F2D5F37C-0E39-482E-90E8-5D68B78C944A}" destId="{506F4D31-4ACC-48ED-A633-DCDA8056F705}" srcOrd="0" destOrd="0" presId="urn:microsoft.com/office/officeart/2005/8/layout/hList7#1"/>
    <dgm:cxn modelId="{50447E59-AE82-4FD7-9A6F-690C833A5974}" type="presParOf" srcId="{F2D5F37C-0E39-482E-90E8-5D68B78C944A}" destId="{4632C9BE-70CD-447D-A2CA-96DD4E1CBE69}" srcOrd="1" destOrd="0" presId="urn:microsoft.com/office/officeart/2005/8/layout/hList7#1"/>
    <dgm:cxn modelId="{21B0DF71-2940-42F5-857F-7CD4BC5EA14D}" type="presParOf" srcId="{F2D5F37C-0E39-482E-90E8-5D68B78C944A}" destId="{0EA6FB93-570E-4E61-AB47-EA152E6507A9}" srcOrd="2" destOrd="0" presId="urn:microsoft.com/office/officeart/2005/8/layout/hList7#1"/>
    <dgm:cxn modelId="{3FED4351-6EB0-4831-B346-B2F714F16587}" type="presParOf" srcId="{F2D5F37C-0E39-482E-90E8-5D68B78C944A}" destId="{E09966C1-11C3-401C-8CE4-D501A3533C62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5D11C51-B3CE-41A9-940A-DC70BD45BD50}" type="doc">
      <dgm:prSet loTypeId="urn:microsoft.com/office/officeart/2005/8/layout/hList6" loCatId="list" qsTypeId="urn:microsoft.com/office/officeart/2005/8/quickstyle/simple1#5" qsCatId="simple" csTypeId="urn:microsoft.com/office/officeart/2005/8/colors/accent1_2#7" csCatId="accent1" phldr="1"/>
      <dgm:spPr/>
      <dgm:t>
        <a:bodyPr/>
        <a:lstStyle/>
        <a:p>
          <a:endParaRPr lang="ru-RU"/>
        </a:p>
      </dgm:t>
    </dgm:pt>
    <dgm:pt modelId="{A190D6B0-EDCA-4582-9FDE-5D5B48B8574A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glow rad="139700">
            <a:schemeClr val="accent2">
              <a:satMod val="175000"/>
              <a:alpha val="40000"/>
            </a:schemeClr>
          </a:glow>
          <a:innerShdw blurRad="63500" dist="50800" dir="13500000">
            <a:prstClr val="black">
              <a:alpha val="50000"/>
            </a:prstClr>
          </a:inn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angle"/>
          <a:contourClr>
            <a:srgbClr val="FFFFFF"/>
          </a:contourClr>
        </a:sp3d>
      </dgm:spPr>
      <dgm:t>
        <a:bodyPr/>
        <a:lstStyle/>
        <a:p>
          <a:r>
            <a:rPr lang="ru-RU" dirty="0" smtClean="0">
              <a:latin typeface="Arial Narrow" pitchFamily="34" charset="0"/>
            </a:rPr>
            <a:t>Обучение специалистов ЖКХ</a:t>
          </a:r>
          <a:endParaRPr lang="ru-RU" dirty="0">
            <a:latin typeface="Arial Narrow" pitchFamily="34" charset="0"/>
          </a:endParaRPr>
        </a:p>
      </dgm:t>
    </dgm:pt>
    <dgm:pt modelId="{4209F767-3D3D-4F2C-BB88-A3D732A2A341}" type="parTrans" cxnId="{4A983AFE-0F84-4FEF-9C2C-E2426ADF440C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CE6D3084-9BA9-465C-A29C-8989DE7E0F69}" type="sibTrans" cxnId="{4A983AFE-0F84-4FEF-9C2C-E2426ADF440C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33ED6911-D51B-436C-936D-DE8E3AFDAD32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noFill/>
        </a:ln>
        <a:effectLst>
          <a:glow rad="139700">
            <a:schemeClr val="accent5">
              <a:satMod val="175000"/>
              <a:alpha val="40000"/>
            </a:schemeClr>
          </a:glow>
          <a:outerShdw blurRad="107950" dist="12700" dir="5400000" algn="ctr">
            <a:srgbClr val="000000"/>
          </a:out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convex"/>
          <a:contourClr>
            <a:srgbClr val="FFFFFF"/>
          </a:contourClr>
        </a:sp3d>
      </dgm:spPr>
      <dgm:t>
        <a:bodyPr/>
        <a:lstStyle/>
        <a:p>
          <a:r>
            <a:rPr lang="ru-RU" dirty="0" smtClean="0">
              <a:latin typeface="Arial Narrow" pitchFamily="34" charset="0"/>
            </a:rPr>
            <a:t>Обеспечение устойчивого функционирования организаций коммунального комплекса, поставляющих коммунальные ресурсы для предоставления коммунальных услуг населению по тарифам, не обеспечивающим возмещение издержек </a:t>
          </a:r>
          <a:endParaRPr lang="ru-RU" dirty="0">
            <a:latin typeface="Arial Narrow" pitchFamily="34" charset="0"/>
          </a:endParaRPr>
        </a:p>
      </dgm:t>
    </dgm:pt>
    <dgm:pt modelId="{56385E84-FCE3-4462-B2FA-C5F2626E3078}" type="parTrans" cxnId="{A4B6E539-CAD9-4067-85CF-6DA858723E88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BC563EDE-461D-4407-865B-8926710FA340}" type="sibTrans" cxnId="{A4B6E539-CAD9-4067-85CF-6DA858723E88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A0298DA7-C4A6-485C-ABB9-C30143C65EB1}" type="pres">
      <dgm:prSet presAssocID="{55D11C51-B3CE-41A9-940A-DC70BD45BD5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929F02-F2AF-4B35-94BA-3C58960675FF}" type="pres">
      <dgm:prSet presAssocID="{A190D6B0-EDCA-4582-9FDE-5D5B48B8574A}" presName="node" presStyleLbl="node1" presStyleIdx="0" presStyleCnt="2" custLinFactX="2321" custLinFactNeighborX="10000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AD142C-3B1E-4299-8EE1-5ACCDEDC5700}" type="pres">
      <dgm:prSet presAssocID="{CE6D3084-9BA9-465C-A29C-8989DE7E0F69}" presName="sibTrans" presStyleCnt="0"/>
      <dgm:spPr/>
    </dgm:pt>
    <dgm:pt modelId="{1F79912D-1FC5-44FA-A13E-C0FE92995860}" type="pres">
      <dgm:prSet presAssocID="{33ED6911-D51B-436C-936D-DE8E3AFDAD32}" presName="node" presStyleLbl="node1" presStyleIdx="1" presStyleCnt="2" custLinFactNeighborX="45095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B6E539-CAD9-4067-85CF-6DA858723E88}" srcId="{55D11C51-B3CE-41A9-940A-DC70BD45BD50}" destId="{33ED6911-D51B-436C-936D-DE8E3AFDAD32}" srcOrd="1" destOrd="0" parTransId="{56385E84-FCE3-4462-B2FA-C5F2626E3078}" sibTransId="{BC563EDE-461D-4407-865B-8926710FA340}"/>
    <dgm:cxn modelId="{31B64A2D-2E6B-41C2-8DD1-2E2DED55268D}" type="presOf" srcId="{55D11C51-B3CE-41A9-940A-DC70BD45BD50}" destId="{A0298DA7-C4A6-485C-ABB9-C30143C65EB1}" srcOrd="0" destOrd="0" presId="urn:microsoft.com/office/officeart/2005/8/layout/hList6"/>
    <dgm:cxn modelId="{7014CAB9-7F9C-4FA3-B076-848BD359ADC1}" type="presOf" srcId="{A190D6B0-EDCA-4582-9FDE-5D5B48B8574A}" destId="{D3929F02-F2AF-4B35-94BA-3C58960675FF}" srcOrd="0" destOrd="0" presId="urn:microsoft.com/office/officeart/2005/8/layout/hList6"/>
    <dgm:cxn modelId="{0B2FA7C9-6D2E-48EB-8736-D889082D90AC}" type="presOf" srcId="{33ED6911-D51B-436C-936D-DE8E3AFDAD32}" destId="{1F79912D-1FC5-44FA-A13E-C0FE92995860}" srcOrd="0" destOrd="0" presId="urn:microsoft.com/office/officeart/2005/8/layout/hList6"/>
    <dgm:cxn modelId="{4A983AFE-0F84-4FEF-9C2C-E2426ADF440C}" srcId="{55D11C51-B3CE-41A9-940A-DC70BD45BD50}" destId="{A190D6B0-EDCA-4582-9FDE-5D5B48B8574A}" srcOrd="0" destOrd="0" parTransId="{4209F767-3D3D-4F2C-BB88-A3D732A2A341}" sibTransId="{CE6D3084-9BA9-465C-A29C-8989DE7E0F69}"/>
    <dgm:cxn modelId="{56763AF2-A405-4742-85A8-FE32BD861BBB}" type="presParOf" srcId="{A0298DA7-C4A6-485C-ABB9-C30143C65EB1}" destId="{D3929F02-F2AF-4B35-94BA-3C58960675FF}" srcOrd="0" destOrd="0" presId="urn:microsoft.com/office/officeart/2005/8/layout/hList6"/>
    <dgm:cxn modelId="{7BA4CF21-8F30-43D7-B442-8307B4D370E8}" type="presParOf" srcId="{A0298DA7-C4A6-485C-ABB9-C30143C65EB1}" destId="{8EAD142C-3B1E-4299-8EE1-5ACCDEDC5700}" srcOrd="1" destOrd="0" presId="urn:microsoft.com/office/officeart/2005/8/layout/hList6"/>
    <dgm:cxn modelId="{3B395503-2374-4F8F-857B-F8292287A029}" type="presParOf" srcId="{A0298DA7-C4A6-485C-ABB9-C30143C65EB1}" destId="{1F79912D-1FC5-44FA-A13E-C0FE92995860}" srcOrd="2" destOrd="0" presId="urn:microsoft.com/office/officeart/2005/8/layout/hList6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3B22864-6A03-4740-9773-A9EF6BBD3FD3}" type="doc">
      <dgm:prSet loTypeId="urn:microsoft.com/office/officeart/2005/8/layout/hList7#1" loCatId="relationship" qsTypeId="urn:microsoft.com/office/officeart/2005/8/quickstyle/3d7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FD7292FB-E799-4727-81AD-A55A266FBCF3}">
      <dgm:prSet phldrT="[Текст]" custT="1"/>
      <dgm:spPr/>
      <dgm:t>
        <a:bodyPr/>
        <a:lstStyle/>
        <a:p>
          <a:pPr algn="ctr"/>
          <a:r>
            <a:rPr lang="ru-RU" sz="1600" dirty="0" smtClean="0">
              <a:latin typeface="Garamond" pitchFamily="18" charset="0"/>
            </a:rPr>
            <a:t>Территориальное планирование</a:t>
          </a:r>
          <a:endParaRPr lang="ru-RU" sz="1600" dirty="0">
            <a:latin typeface="Garamond" pitchFamily="18" charset="0"/>
          </a:endParaRPr>
        </a:p>
      </dgm:t>
    </dgm:pt>
    <dgm:pt modelId="{358D5FC9-0B46-4654-919C-97F271DEEFAE}" type="parTrans" cxnId="{DD8576E3-3165-4140-BC86-1F7C909C1537}">
      <dgm:prSet/>
      <dgm:spPr/>
      <dgm:t>
        <a:bodyPr/>
        <a:lstStyle/>
        <a:p>
          <a:endParaRPr lang="ru-RU"/>
        </a:p>
      </dgm:t>
    </dgm:pt>
    <dgm:pt modelId="{A6D8EA18-8F2C-4826-9258-CA3C9953F746}" type="sibTrans" cxnId="{DD8576E3-3165-4140-BC86-1F7C909C1537}">
      <dgm:prSet/>
      <dgm:spPr/>
      <dgm:t>
        <a:bodyPr/>
        <a:lstStyle/>
        <a:p>
          <a:endParaRPr lang="ru-RU"/>
        </a:p>
      </dgm:t>
    </dgm:pt>
    <dgm:pt modelId="{EA13DA0F-ED22-4AA9-8DFA-4F632EA67AF5}">
      <dgm:prSet/>
      <dgm:spPr/>
      <dgm:t>
        <a:bodyPr/>
        <a:lstStyle/>
        <a:p>
          <a:pPr algn="l"/>
          <a:endParaRPr lang="ru-RU" sz="1200" dirty="0"/>
        </a:p>
      </dgm:t>
    </dgm:pt>
    <dgm:pt modelId="{79BECECE-E324-4D77-8F3C-EA9A427C76BB}" type="parTrans" cxnId="{3D3B52CE-CFB4-48C9-AECF-96B7317E5C0A}">
      <dgm:prSet/>
      <dgm:spPr/>
      <dgm:t>
        <a:bodyPr/>
        <a:lstStyle/>
        <a:p>
          <a:endParaRPr lang="ru-RU"/>
        </a:p>
      </dgm:t>
    </dgm:pt>
    <dgm:pt modelId="{8832B545-4971-4BB4-A279-87EABDC2E1EE}" type="sibTrans" cxnId="{3D3B52CE-CFB4-48C9-AECF-96B7317E5C0A}">
      <dgm:prSet/>
      <dgm:spPr/>
      <dgm:t>
        <a:bodyPr/>
        <a:lstStyle/>
        <a:p>
          <a:endParaRPr lang="ru-RU"/>
        </a:p>
      </dgm:t>
    </dgm:pt>
    <dgm:pt modelId="{5350E02A-3C70-42B7-88ED-8CE583E17CAE}">
      <dgm:prSet custT="1"/>
      <dgm:spPr/>
      <dgm:t>
        <a:bodyPr/>
        <a:lstStyle/>
        <a:p>
          <a:r>
            <a:rPr lang="ru-RU" sz="1800" dirty="0" err="1" smtClean="0">
              <a:latin typeface="Garamond" pitchFamily="18" charset="0"/>
            </a:rPr>
            <a:t>Газофикация</a:t>
          </a:r>
          <a:r>
            <a:rPr lang="ru-RU" sz="1800" dirty="0" smtClean="0">
              <a:latin typeface="Garamond" pitchFamily="18" charset="0"/>
            </a:rPr>
            <a:t> с.Павловка</a:t>
          </a:r>
        </a:p>
      </dgm:t>
    </dgm:pt>
    <dgm:pt modelId="{1B1D632B-A2BC-492F-A688-08CB8AE66406}" type="parTrans" cxnId="{BEF3A954-C7B4-4F91-B972-B555D619EF3F}">
      <dgm:prSet/>
      <dgm:spPr/>
      <dgm:t>
        <a:bodyPr/>
        <a:lstStyle/>
        <a:p>
          <a:endParaRPr lang="ru-RU"/>
        </a:p>
      </dgm:t>
    </dgm:pt>
    <dgm:pt modelId="{87A885B3-1424-4F9E-B4C5-BAFC7ECB8653}" type="sibTrans" cxnId="{BEF3A954-C7B4-4F91-B972-B555D619EF3F}">
      <dgm:prSet/>
      <dgm:spPr/>
      <dgm:t>
        <a:bodyPr/>
        <a:lstStyle/>
        <a:p>
          <a:endParaRPr lang="ru-RU"/>
        </a:p>
      </dgm:t>
    </dgm:pt>
    <dgm:pt modelId="{EE1B3ABE-F29B-41B4-A135-619F4925F9C6}">
      <dgm:prSet phldrT="[Текст]" custT="1"/>
      <dgm:spPr/>
      <dgm:t>
        <a:bodyPr/>
        <a:lstStyle/>
        <a:p>
          <a:pPr algn="ctr"/>
          <a:endParaRPr lang="ru-RU" sz="1800" dirty="0">
            <a:latin typeface="Garamond" pitchFamily="18" charset="0"/>
          </a:endParaRPr>
        </a:p>
      </dgm:t>
    </dgm:pt>
    <dgm:pt modelId="{506C6552-93E1-4ED8-ABD6-0A9777A41586}">
      <dgm:prSet phldrT="[Текст]" custT="1"/>
      <dgm:spPr/>
      <dgm:t>
        <a:bodyPr/>
        <a:lstStyle/>
        <a:p>
          <a:pPr algn="ctr"/>
          <a:r>
            <a:rPr lang="ru-RU" sz="1800" dirty="0" smtClean="0"/>
            <a:t>Обеспечение жильем граждан, проживающих в сельской местности</a:t>
          </a:r>
          <a:endParaRPr lang="ru-RU" sz="1800" dirty="0" smtClean="0">
            <a:latin typeface="Garamond" pitchFamily="18" charset="0"/>
          </a:endParaRPr>
        </a:p>
      </dgm:t>
    </dgm:pt>
    <dgm:pt modelId="{25E30B04-2FF5-451B-9EF1-844BDB0B2BEC}" type="sibTrans" cxnId="{E677FA7A-FCBA-4BC6-BC97-BF3500FE5F6D}">
      <dgm:prSet/>
      <dgm:spPr/>
      <dgm:t>
        <a:bodyPr/>
        <a:lstStyle/>
        <a:p>
          <a:endParaRPr lang="ru-RU"/>
        </a:p>
      </dgm:t>
    </dgm:pt>
    <dgm:pt modelId="{DA6966C8-E988-4AF4-A2B0-999B0B7F5791}" type="parTrans" cxnId="{E677FA7A-FCBA-4BC6-BC97-BF3500FE5F6D}">
      <dgm:prSet/>
      <dgm:spPr/>
      <dgm:t>
        <a:bodyPr/>
        <a:lstStyle/>
        <a:p>
          <a:endParaRPr lang="ru-RU"/>
        </a:p>
      </dgm:t>
    </dgm:pt>
    <dgm:pt modelId="{E0D2DCBD-CF4D-4BFD-9B1D-45749AB8CF89}" type="sibTrans" cxnId="{93232726-7D4C-44AB-8296-2C09C41291CB}">
      <dgm:prSet/>
      <dgm:spPr/>
      <dgm:t>
        <a:bodyPr/>
        <a:lstStyle/>
        <a:p>
          <a:endParaRPr lang="ru-RU"/>
        </a:p>
      </dgm:t>
    </dgm:pt>
    <dgm:pt modelId="{4960EC9E-8496-4A1B-9358-B70450EB668A}" type="parTrans" cxnId="{93232726-7D4C-44AB-8296-2C09C41291CB}">
      <dgm:prSet/>
      <dgm:spPr/>
      <dgm:t>
        <a:bodyPr/>
        <a:lstStyle/>
        <a:p>
          <a:endParaRPr lang="ru-RU"/>
        </a:p>
      </dgm:t>
    </dgm:pt>
    <dgm:pt modelId="{BC288A08-8F16-4817-ABC2-0802EB08B4AD}" type="pres">
      <dgm:prSet presAssocID="{73B22864-6A03-4740-9773-A9EF6BBD3FD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D7EC1B-D516-40EF-9FC5-E07924763AFD}" type="pres">
      <dgm:prSet presAssocID="{73B22864-6A03-4740-9773-A9EF6BBD3FD3}" presName="fgShape" presStyleLbl="fgShp" presStyleIdx="0" presStyleCnt="1"/>
      <dgm:spPr/>
      <dgm:t>
        <a:bodyPr/>
        <a:lstStyle/>
        <a:p>
          <a:endParaRPr lang="ru-RU"/>
        </a:p>
      </dgm:t>
    </dgm:pt>
    <dgm:pt modelId="{B9A410C5-8D92-410E-B222-FE89A587BD01}" type="pres">
      <dgm:prSet presAssocID="{73B22864-6A03-4740-9773-A9EF6BBD3FD3}" presName="linComp" presStyleCnt="0"/>
      <dgm:spPr/>
      <dgm:t>
        <a:bodyPr/>
        <a:lstStyle/>
        <a:p>
          <a:endParaRPr lang="ru-RU"/>
        </a:p>
      </dgm:t>
    </dgm:pt>
    <dgm:pt modelId="{3520CAB5-AE12-414F-BAB1-341B03FEB0B1}" type="pres">
      <dgm:prSet presAssocID="{FD7292FB-E799-4727-81AD-A55A266FBCF3}" presName="compNode" presStyleCnt="0"/>
      <dgm:spPr/>
      <dgm:t>
        <a:bodyPr/>
        <a:lstStyle/>
        <a:p>
          <a:endParaRPr lang="ru-RU"/>
        </a:p>
      </dgm:t>
    </dgm:pt>
    <dgm:pt modelId="{262B161D-EB08-4498-9321-BD7CF9273C7A}" type="pres">
      <dgm:prSet presAssocID="{FD7292FB-E799-4727-81AD-A55A266FBCF3}" presName="bkgdShape" presStyleLbl="node1" presStyleIdx="0" presStyleCnt="3"/>
      <dgm:spPr/>
      <dgm:t>
        <a:bodyPr/>
        <a:lstStyle/>
        <a:p>
          <a:endParaRPr lang="ru-RU"/>
        </a:p>
      </dgm:t>
    </dgm:pt>
    <dgm:pt modelId="{A746D178-A5BE-469F-9052-9F72108414BE}" type="pres">
      <dgm:prSet presAssocID="{FD7292FB-E799-4727-81AD-A55A266FBCF3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23778F-3278-4ED0-9161-9102F2B44325}" type="pres">
      <dgm:prSet presAssocID="{FD7292FB-E799-4727-81AD-A55A266FBCF3}" presName="invisiNode" presStyleLbl="node1" presStyleIdx="0" presStyleCnt="3"/>
      <dgm:spPr/>
      <dgm:t>
        <a:bodyPr/>
        <a:lstStyle/>
        <a:p>
          <a:endParaRPr lang="ru-RU"/>
        </a:p>
      </dgm:t>
    </dgm:pt>
    <dgm:pt modelId="{85E8E155-6C5B-47FE-9288-7E1C2CE5F907}" type="pres">
      <dgm:prSet presAssocID="{FD7292FB-E799-4727-81AD-A55A266FBCF3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3546F69-5BEA-41C0-8A18-60BB2326D062}" type="pres">
      <dgm:prSet presAssocID="{A6D8EA18-8F2C-4826-9258-CA3C9953F74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2D5F37C-0E39-482E-90E8-5D68B78C944A}" type="pres">
      <dgm:prSet presAssocID="{5350E02A-3C70-42B7-88ED-8CE583E17CAE}" presName="compNode" presStyleCnt="0"/>
      <dgm:spPr/>
      <dgm:t>
        <a:bodyPr/>
        <a:lstStyle/>
        <a:p>
          <a:endParaRPr lang="ru-RU"/>
        </a:p>
      </dgm:t>
    </dgm:pt>
    <dgm:pt modelId="{506F4D31-4ACC-48ED-A633-DCDA8056F705}" type="pres">
      <dgm:prSet presAssocID="{5350E02A-3C70-42B7-88ED-8CE583E17CAE}" presName="bkgdShape" presStyleLbl="node1" presStyleIdx="1" presStyleCnt="3"/>
      <dgm:spPr/>
      <dgm:t>
        <a:bodyPr/>
        <a:lstStyle/>
        <a:p>
          <a:endParaRPr lang="ru-RU"/>
        </a:p>
      </dgm:t>
    </dgm:pt>
    <dgm:pt modelId="{4632C9BE-70CD-447D-A2CA-96DD4E1CBE69}" type="pres">
      <dgm:prSet presAssocID="{5350E02A-3C70-42B7-88ED-8CE583E17CAE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A6FB93-570E-4E61-AB47-EA152E6507A9}" type="pres">
      <dgm:prSet presAssocID="{5350E02A-3C70-42B7-88ED-8CE583E17CAE}" presName="invisiNode" presStyleLbl="node1" presStyleIdx="1" presStyleCnt="3"/>
      <dgm:spPr/>
      <dgm:t>
        <a:bodyPr/>
        <a:lstStyle/>
        <a:p>
          <a:endParaRPr lang="ru-RU"/>
        </a:p>
      </dgm:t>
    </dgm:pt>
    <dgm:pt modelId="{E09966C1-11C3-401C-8CE4-D501A3533C62}" type="pres">
      <dgm:prSet presAssocID="{5350E02A-3C70-42B7-88ED-8CE583E17CAE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CC49F33-2625-40B8-8693-35475F62C9AA}" type="pres">
      <dgm:prSet presAssocID="{87A885B3-1424-4F9E-B4C5-BAFC7ECB865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A1660BF-2093-476B-ACB2-82874B74331A}" type="pres">
      <dgm:prSet presAssocID="{506C6552-93E1-4ED8-ABD6-0A9777A41586}" presName="compNode" presStyleCnt="0"/>
      <dgm:spPr/>
      <dgm:t>
        <a:bodyPr/>
        <a:lstStyle/>
        <a:p>
          <a:endParaRPr lang="ru-RU"/>
        </a:p>
      </dgm:t>
    </dgm:pt>
    <dgm:pt modelId="{E01E4C1E-92C3-4B56-BACE-C34E2B3C19B9}" type="pres">
      <dgm:prSet presAssocID="{506C6552-93E1-4ED8-ABD6-0A9777A41586}" presName="bkgdShape" presStyleLbl="node1" presStyleIdx="2" presStyleCnt="3"/>
      <dgm:spPr/>
      <dgm:t>
        <a:bodyPr/>
        <a:lstStyle/>
        <a:p>
          <a:endParaRPr lang="ru-RU"/>
        </a:p>
      </dgm:t>
    </dgm:pt>
    <dgm:pt modelId="{8823CB24-655E-40A6-9075-31A7CEFEE0B4}" type="pres">
      <dgm:prSet presAssocID="{506C6552-93E1-4ED8-ABD6-0A9777A41586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AFE08D-9434-4920-89C5-BB28F6C4282A}" type="pres">
      <dgm:prSet presAssocID="{506C6552-93E1-4ED8-ABD6-0A9777A41586}" presName="invisiNode" presStyleLbl="node1" presStyleIdx="2" presStyleCnt="3"/>
      <dgm:spPr/>
      <dgm:t>
        <a:bodyPr/>
        <a:lstStyle/>
        <a:p>
          <a:endParaRPr lang="ru-RU"/>
        </a:p>
      </dgm:t>
    </dgm:pt>
    <dgm:pt modelId="{7FA694B5-2EEF-45A1-9BA3-35F368A8DB57}" type="pres">
      <dgm:prSet presAssocID="{506C6552-93E1-4ED8-ABD6-0A9777A41586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DCBFAB95-FC46-4772-85DF-EC89927B210E}" type="presOf" srcId="{FD7292FB-E799-4727-81AD-A55A266FBCF3}" destId="{A746D178-A5BE-469F-9052-9F72108414BE}" srcOrd="1" destOrd="0" presId="urn:microsoft.com/office/officeart/2005/8/layout/hList7#1"/>
    <dgm:cxn modelId="{BEF3A954-C7B4-4F91-B972-B555D619EF3F}" srcId="{73B22864-6A03-4740-9773-A9EF6BBD3FD3}" destId="{5350E02A-3C70-42B7-88ED-8CE583E17CAE}" srcOrd="1" destOrd="0" parTransId="{1B1D632B-A2BC-492F-A688-08CB8AE66406}" sibTransId="{87A885B3-1424-4F9E-B4C5-BAFC7ECB8653}"/>
    <dgm:cxn modelId="{47D6F384-5E09-4777-A6B0-BD4C10E1F118}" type="presOf" srcId="{EE1B3ABE-F29B-41B4-A135-619F4925F9C6}" destId="{8823CB24-655E-40A6-9075-31A7CEFEE0B4}" srcOrd="1" destOrd="1" presId="urn:microsoft.com/office/officeart/2005/8/layout/hList7#1"/>
    <dgm:cxn modelId="{93232726-7D4C-44AB-8296-2C09C41291CB}" srcId="{506C6552-93E1-4ED8-ABD6-0A9777A41586}" destId="{EE1B3ABE-F29B-41B4-A135-619F4925F9C6}" srcOrd="0" destOrd="0" parTransId="{4960EC9E-8496-4A1B-9358-B70450EB668A}" sibTransId="{E0D2DCBD-CF4D-4BFD-9B1D-45749AB8CF89}"/>
    <dgm:cxn modelId="{97FE65D1-E875-43A7-9665-F9D4E73167C7}" type="presOf" srcId="{5350E02A-3C70-42B7-88ED-8CE583E17CAE}" destId="{4632C9BE-70CD-447D-A2CA-96DD4E1CBE69}" srcOrd="1" destOrd="0" presId="urn:microsoft.com/office/officeart/2005/8/layout/hList7#1"/>
    <dgm:cxn modelId="{8D6D7FDF-C807-4F4F-BA12-EBE9A0F2E338}" type="presOf" srcId="{EA13DA0F-ED22-4AA9-8DFA-4F632EA67AF5}" destId="{A746D178-A5BE-469F-9052-9F72108414BE}" srcOrd="1" destOrd="1" presId="urn:microsoft.com/office/officeart/2005/8/layout/hList7#1"/>
    <dgm:cxn modelId="{E74ECD02-EE27-4CA2-ACE0-AEE6C3768EE2}" type="presOf" srcId="{506C6552-93E1-4ED8-ABD6-0A9777A41586}" destId="{E01E4C1E-92C3-4B56-BACE-C34E2B3C19B9}" srcOrd="0" destOrd="0" presId="urn:microsoft.com/office/officeart/2005/8/layout/hList7#1"/>
    <dgm:cxn modelId="{2205F27A-D1F5-4C89-BD68-A576C0F6098F}" type="presOf" srcId="{FD7292FB-E799-4727-81AD-A55A266FBCF3}" destId="{262B161D-EB08-4498-9321-BD7CF9273C7A}" srcOrd="0" destOrd="0" presId="urn:microsoft.com/office/officeart/2005/8/layout/hList7#1"/>
    <dgm:cxn modelId="{A60F3E2C-A6DD-4D88-A97D-0FBA8FADAA5F}" type="presOf" srcId="{A6D8EA18-8F2C-4826-9258-CA3C9953F746}" destId="{73546F69-5BEA-41C0-8A18-60BB2326D062}" srcOrd="0" destOrd="0" presId="urn:microsoft.com/office/officeart/2005/8/layout/hList7#1"/>
    <dgm:cxn modelId="{F4F1B351-74CA-4EFC-95A2-9B2801B00861}" type="presOf" srcId="{5350E02A-3C70-42B7-88ED-8CE583E17CAE}" destId="{506F4D31-4ACC-48ED-A633-DCDA8056F705}" srcOrd="0" destOrd="0" presId="urn:microsoft.com/office/officeart/2005/8/layout/hList7#1"/>
    <dgm:cxn modelId="{3D3B52CE-CFB4-48C9-AECF-96B7317E5C0A}" srcId="{FD7292FB-E799-4727-81AD-A55A266FBCF3}" destId="{EA13DA0F-ED22-4AA9-8DFA-4F632EA67AF5}" srcOrd="0" destOrd="0" parTransId="{79BECECE-E324-4D77-8F3C-EA9A427C76BB}" sibTransId="{8832B545-4971-4BB4-A279-87EABDC2E1EE}"/>
    <dgm:cxn modelId="{41167158-B228-43F0-B6DF-51B36EA64691}" type="presOf" srcId="{87A885B3-1424-4F9E-B4C5-BAFC7ECB8653}" destId="{CCC49F33-2625-40B8-8693-35475F62C9AA}" srcOrd="0" destOrd="0" presId="urn:microsoft.com/office/officeart/2005/8/layout/hList7#1"/>
    <dgm:cxn modelId="{799FF5F5-9375-43F1-908A-C5293490CC7A}" type="presOf" srcId="{73B22864-6A03-4740-9773-A9EF6BBD3FD3}" destId="{BC288A08-8F16-4817-ABC2-0802EB08B4AD}" srcOrd="0" destOrd="0" presId="urn:microsoft.com/office/officeart/2005/8/layout/hList7#1"/>
    <dgm:cxn modelId="{3F171F18-0D2D-4A25-A2B0-6FAC0B3ED198}" type="presOf" srcId="{EE1B3ABE-F29B-41B4-A135-619F4925F9C6}" destId="{E01E4C1E-92C3-4B56-BACE-C34E2B3C19B9}" srcOrd="0" destOrd="1" presId="urn:microsoft.com/office/officeart/2005/8/layout/hList7#1"/>
    <dgm:cxn modelId="{ABE90236-C111-448D-856A-027CCAF9115B}" type="presOf" srcId="{506C6552-93E1-4ED8-ABD6-0A9777A41586}" destId="{8823CB24-655E-40A6-9075-31A7CEFEE0B4}" srcOrd="1" destOrd="0" presId="urn:microsoft.com/office/officeart/2005/8/layout/hList7#1"/>
    <dgm:cxn modelId="{E677FA7A-FCBA-4BC6-BC97-BF3500FE5F6D}" srcId="{73B22864-6A03-4740-9773-A9EF6BBD3FD3}" destId="{506C6552-93E1-4ED8-ABD6-0A9777A41586}" srcOrd="2" destOrd="0" parTransId="{DA6966C8-E988-4AF4-A2B0-999B0B7F5791}" sibTransId="{25E30B04-2FF5-451B-9EF1-844BDB0B2BEC}"/>
    <dgm:cxn modelId="{DD8576E3-3165-4140-BC86-1F7C909C1537}" srcId="{73B22864-6A03-4740-9773-A9EF6BBD3FD3}" destId="{FD7292FB-E799-4727-81AD-A55A266FBCF3}" srcOrd="0" destOrd="0" parTransId="{358D5FC9-0B46-4654-919C-97F271DEEFAE}" sibTransId="{A6D8EA18-8F2C-4826-9258-CA3C9953F746}"/>
    <dgm:cxn modelId="{8C1D36B6-9CB4-4383-A5A1-F4BAF1D98EEE}" type="presOf" srcId="{EA13DA0F-ED22-4AA9-8DFA-4F632EA67AF5}" destId="{262B161D-EB08-4498-9321-BD7CF9273C7A}" srcOrd="0" destOrd="1" presId="urn:microsoft.com/office/officeart/2005/8/layout/hList7#1"/>
    <dgm:cxn modelId="{334D3698-5AD0-454E-A11B-39983AEC6EEB}" type="presParOf" srcId="{BC288A08-8F16-4817-ABC2-0802EB08B4AD}" destId="{CFD7EC1B-D516-40EF-9FC5-E07924763AFD}" srcOrd="0" destOrd="0" presId="urn:microsoft.com/office/officeart/2005/8/layout/hList7#1"/>
    <dgm:cxn modelId="{36656013-4FF3-49BC-AF38-15BF87DFCC9B}" type="presParOf" srcId="{BC288A08-8F16-4817-ABC2-0802EB08B4AD}" destId="{B9A410C5-8D92-410E-B222-FE89A587BD01}" srcOrd="1" destOrd="0" presId="urn:microsoft.com/office/officeart/2005/8/layout/hList7#1"/>
    <dgm:cxn modelId="{0CA404FB-F898-48A6-9D46-3FC123CD1DFB}" type="presParOf" srcId="{B9A410C5-8D92-410E-B222-FE89A587BD01}" destId="{3520CAB5-AE12-414F-BAB1-341B03FEB0B1}" srcOrd="0" destOrd="0" presId="urn:microsoft.com/office/officeart/2005/8/layout/hList7#1"/>
    <dgm:cxn modelId="{19505F29-5DF1-4AA1-B76B-C18CE0317048}" type="presParOf" srcId="{3520CAB5-AE12-414F-BAB1-341B03FEB0B1}" destId="{262B161D-EB08-4498-9321-BD7CF9273C7A}" srcOrd="0" destOrd="0" presId="urn:microsoft.com/office/officeart/2005/8/layout/hList7#1"/>
    <dgm:cxn modelId="{4A45001D-0094-4F24-9F59-53AD49819243}" type="presParOf" srcId="{3520CAB5-AE12-414F-BAB1-341B03FEB0B1}" destId="{A746D178-A5BE-469F-9052-9F72108414BE}" srcOrd="1" destOrd="0" presId="urn:microsoft.com/office/officeart/2005/8/layout/hList7#1"/>
    <dgm:cxn modelId="{67A9B906-24D7-44A1-ACD2-FE2FA6180CE0}" type="presParOf" srcId="{3520CAB5-AE12-414F-BAB1-341B03FEB0B1}" destId="{2123778F-3278-4ED0-9161-9102F2B44325}" srcOrd="2" destOrd="0" presId="urn:microsoft.com/office/officeart/2005/8/layout/hList7#1"/>
    <dgm:cxn modelId="{5EE590F6-86DA-4B15-979D-47392432DDD2}" type="presParOf" srcId="{3520CAB5-AE12-414F-BAB1-341B03FEB0B1}" destId="{85E8E155-6C5B-47FE-9288-7E1C2CE5F907}" srcOrd="3" destOrd="0" presId="urn:microsoft.com/office/officeart/2005/8/layout/hList7#1"/>
    <dgm:cxn modelId="{51E2437D-C9E6-4D2F-8DAA-339BD2774631}" type="presParOf" srcId="{B9A410C5-8D92-410E-B222-FE89A587BD01}" destId="{73546F69-5BEA-41C0-8A18-60BB2326D062}" srcOrd="1" destOrd="0" presId="urn:microsoft.com/office/officeart/2005/8/layout/hList7#1"/>
    <dgm:cxn modelId="{FEC01727-DF4F-4F4F-963C-8E2628C13FCA}" type="presParOf" srcId="{B9A410C5-8D92-410E-B222-FE89A587BD01}" destId="{F2D5F37C-0E39-482E-90E8-5D68B78C944A}" srcOrd="2" destOrd="0" presId="urn:microsoft.com/office/officeart/2005/8/layout/hList7#1"/>
    <dgm:cxn modelId="{3E1B3821-14F1-463A-88AE-4A23392CE8E5}" type="presParOf" srcId="{F2D5F37C-0E39-482E-90E8-5D68B78C944A}" destId="{506F4D31-4ACC-48ED-A633-DCDA8056F705}" srcOrd="0" destOrd="0" presId="urn:microsoft.com/office/officeart/2005/8/layout/hList7#1"/>
    <dgm:cxn modelId="{E5E41549-C85D-47A0-8D0C-34ED31123A25}" type="presParOf" srcId="{F2D5F37C-0E39-482E-90E8-5D68B78C944A}" destId="{4632C9BE-70CD-447D-A2CA-96DD4E1CBE69}" srcOrd="1" destOrd="0" presId="urn:microsoft.com/office/officeart/2005/8/layout/hList7#1"/>
    <dgm:cxn modelId="{004D9683-7677-4316-B10A-FB1C03479974}" type="presParOf" srcId="{F2D5F37C-0E39-482E-90E8-5D68B78C944A}" destId="{0EA6FB93-570E-4E61-AB47-EA152E6507A9}" srcOrd="2" destOrd="0" presId="urn:microsoft.com/office/officeart/2005/8/layout/hList7#1"/>
    <dgm:cxn modelId="{7C9A42E8-9489-4FFF-B699-8D366CF46DE6}" type="presParOf" srcId="{F2D5F37C-0E39-482E-90E8-5D68B78C944A}" destId="{E09966C1-11C3-401C-8CE4-D501A3533C62}" srcOrd="3" destOrd="0" presId="urn:microsoft.com/office/officeart/2005/8/layout/hList7#1"/>
    <dgm:cxn modelId="{96F66B96-E368-4097-8C61-BC277692BA97}" type="presParOf" srcId="{B9A410C5-8D92-410E-B222-FE89A587BD01}" destId="{CCC49F33-2625-40B8-8693-35475F62C9AA}" srcOrd="3" destOrd="0" presId="urn:microsoft.com/office/officeart/2005/8/layout/hList7#1"/>
    <dgm:cxn modelId="{70C816DC-97EF-47ED-A232-4DBB2FE5FF42}" type="presParOf" srcId="{B9A410C5-8D92-410E-B222-FE89A587BD01}" destId="{9A1660BF-2093-476B-ACB2-82874B74331A}" srcOrd="4" destOrd="0" presId="urn:microsoft.com/office/officeart/2005/8/layout/hList7#1"/>
    <dgm:cxn modelId="{237364AE-F41F-4496-BA84-304BCBFAA8A8}" type="presParOf" srcId="{9A1660BF-2093-476B-ACB2-82874B74331A}" destId="{E01E4C1E-92C3-4B56-BACE-C34E2B3C19B9}" srcOrd="0" destOrd="0" presId="urn:microsoft.com/office/officeart/2005/8/layout/hList7#1"/>
    <dgm:cxn modelId="{2FDD7AB9-6F1C-4BF8-BE3B-359CC49707B0}" type="presParOf" srcId="{9A1660BF-2093-476B-ACB2-82874B74331A}" destId="{8823CB24-655E-40A6-9075-31A7CEFEE0B4}" srcOrd="1" destOrd="0" presId="urn:microsoft.com/office/officeart/2005/8/layout/hList7#1"/>
    <dgm:cxn modelId="{C8513D0C-DA09-427D-9D94-4DF70060C9DC}" type="presParOf" srcId="{9A1660BF-2093-476B-ACB2-82874B74331A}" destId="{8CAFE08D-9434-4920-89C5-BB28F6C4282A}" srcOrd="2" destOrd="0" presId="urn:microsoft.com/office/officeart/2005/8/layout/hList7#1"/>
    <dgm:cxn modelId="{E01E61B6-CB1A-40A1-B7EE-553F7864D3B9}" type="presParOf" srcId="{9A1660BF-2093-476B-ACB2-82874B74331A}" destId="{7FA694B5-2EEF-45A1-9BA3-35F368A8DB5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709165D-7DA4-4BD0-AE68-B6E72BA172C7}" type="doc">
      <dgm:prSet loTypeId="urn:microsoft.com/office/officeart/2005/8/layout/radial4" loCatId="relationship" qsTypeId="urn:microsoft.com/office/officeart/2005/8/quickstyle/simple1#6" qsCatId="simple" csTypeId="urn:microsoft.com/office/officeart/2005/8/colors/accent1_2#8" csCatId="accent1" phldr="1"/>
      <dgm:spPr/>
      <dgm:t>
        <a:bodyPr/>
        <a:lstStyle/>
        <a:p>
          <a:endParaRPr lang="ru-RU"/>
        </a:p>
      </dgm:t>
    </dgm:pt>
    <dgm:pt modelId="{A6870775-6D4C-4829-939B-BBD570766A3F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</dgm:spPr>
      <dgm:t>
        <a:bodyPr/>
        <a:lstStyle/>
        <a:p>
          <a:endParaRPr lang="ru-RU" sz="1600" dirty="0"/>
        </a:p>
      </dgm:t>
    </dgm:pt>
    <dgm:pt modelId="{A105F93B-FD8A-4293-95E1-7788605768F7}" type="parTrans" cxnId="{1428AB9B-F50B-4429-B675-1FDAC4CC1D16}">
      <dgm:prSet/>
      <dgm:spPr/>
      <dgm:t>
        <a:bodyPr/>
        <a:lstStyle/>
        <a:p>
          <a:endParaRPr lang="ru-RU"/>
        </a:p>
      </dgm:t>
    </dgm:pt>
    <dgm:pt modelId="{2041EA89-DD5D-4E7B-94AE-4A99212AB6E1}" type="sibTrans" cxnId="{1428AB9B-F50B-4429-B675-1FDAC4CC1D16}">
      <dgm:prSet/>
      <dgm:spPr/>
      <dgm:t>
        <a:bodyPr/>
        <a:lstStyle/>
        <a:p>
          <a:endParaRPr lang="ru-RU"/>
        </a:p>
      </dgm:t>
    </dgm:pt>
    <dgm:pt modelId="{6AD1E9A7-4DB3-4692-ACF4-360DC3131AAD}">
      <dgm:prSet custT="1"/>
      <dgm:sp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shape">
            <a:fillToRect l="50000" t="50000" r="50000" b="50000"/>
          </a:path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Cambria" pitchFamily="18" charset="0"/>
            </a:rPr>
            <a:t>Поддержка субъектов малого и среднего предпринимательства</a:t>
          </a:r>
          <a:endParaRPr lang="ru-RU" sz="1400" dirty="0">
            <a:solidFill>
              <a:schemeClr val="tx1"/>
            </a:solidFill>
            <a:latin typeface="Cambria" pitchFamily="18" charset="0"/>
          </a:endParaRPr>
        </a:p>
      </dgm:t>
    </dgm:pt>
    <dgm:pt modelId="{8A98DF07-6ADA-4A5A-AF69-5F6367E34B37}" type="parTrans" cxnId="{06D1F053-F90E-4542-B8C1-46B0706D957D}">
      <dgm:prSet/>
      <dgm:spPr/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020D74C7-6ACA-4134-B19F-D73B8A798DB9}" type="sibTrans" cxnId="{06D1F053-F90E-4542-B8C1-46B0706D957D}">
      <dgm:prSet/>
      <dgm:spPr/>
      <dgm:t>
        <a:bodyPr/>
        <a:lstStyle/>
        <a:p>
          <a:endParaRPr lang="ru-RU"/>
        </a:p>
      </dgm:t>
    </dgm:pt>
    <dgm:pt modelId="{7F4A8370-487D-4533-9D54-D93FCD61587D}">
      <dgm:prSet custT="1"/>
      <dgm:sp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Cambria" pitchFamily="18" charset="0"/>
            </a:rPr>
            <a:t>Создание новых рабочих мест</a:t>
          </a:r>
          <a:endParaRPr lang="ru-RU" sz="1400" dirty="0">
            <a:solidFill>
              <a:schemeClr val="tx1"/>
            </a:solidFill>
            <a:latin typeface="Cambria" pitchFamily="18" charset="0"/>
          </a:endParaRPr>
        </a:p>
      </dgm:t>
    </dgm:pt>
    <dgm:pt modelId="{26D11563-24B9-430E-9CD9-23CD23F8745F}" type="parTrans" cxnId="{58E172B8-0278-4262-9BD5-234D56501234}">
      <dgm:prSet/>
      <dgm:spPr/>
      <dgm:t>
        <a:bodyPr/>
        <a:lstStyle/>
        <a:p>
          <a:endParaRPr lang="ru-RU" dirty="0"/>
        </a:p>
      </dgm:t>
    </dgm:pt>
    <dgm:pt modelId="{3CAD2705-B06E-43E2-B4EE-C41DFC2102A7}" type="sibTrans" cxnId="{58E172B8-0278-4262-9BD5-234D56501234}">
      <dgm:prSet/>
      <dgm:spPr/>
      <dgm:t>
        <a:bodyPr/>
        <a:lstStyle/>
        <a:p>
          <a:endParaRPr lang="ru-RU"/>
        </a:p>
      </dgm:t>
    </dgm:pt>
    <dgm:pt modelId="{58AF3259-7A5C-466D-9E17-DC5B7173CB4D}">
      <dgm:prSet/>
      <dgm:spPr/>
      <dgm:t>
        <a:bodyPr/>
        <a:lstStyle/>
        <a:p>
          <a:endParaRPr lang="ru-RU" dirty="0"/>
        </a:p>
      </dgm:t>
    </dgm:pt>
    <dgm:pt modelId="{A6A6F422-758F-444D-863B-B3103D62F1AE}" type="parTrans" cxnId="{AC388512-FBA4-42E3-B612-E12E18D32A91}">
      <dgm:prSet/>
      <dgm:spPr/>
      <dgm:t>
        <a:bodyPr/>
        <a:lstStyle/>
        <a:p>
          <a:endParaRPr lang="ru-RU"/>
        </a:p>
      </dgm:t>
    </dgm:pt>
    <dgm:pt modelId="{EEF60BC0-329E-4C57-9ABE-A0738D066DB8}" type="sibTrans" cxnId="{AC388512-FBA4-42E3-B612-E12E18D32A91}">
      <dgm:prSet/>
      <dgm:spPr/>
      <dgm:t>
        <a:bodyPr/>
        <a:lstStyle/>
        <a:p>
          <a:endParaRPr lang="ru-RU"/>
        </a:p>
      </dgm:t>
    </dgm:pt>
    <dgm:pt modelId="{702B89F5-3C61-4937-B813-F16CE146D365}">
      <dgm:prSet custT="1"/>
      <dgm:sp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Cambria" pitchFamily="18" charset="0"/>
            </a:rPr>
            <a:t>Развитие внутреннего и въездного туризма</a:t>
          </a:r>
          <a:endParaRPr lang="ru-RU" sz="1200" dirty="0">
            <a:solidFill>
              <a:schemeClr val="tx1"/>
            </a:solidFill>
          </a:endParaRPr>
        </a:p>
      </dgm:t>
    </dgm:pt>
    <dgm:pt modelId="{991ABD65-573C-463D-95F7-9C2D2A165E49}" type="parTrans" cxnId="{92E960AA-9C6A-41CF-8097-F57B1B6AAF89}">
      <dgm:prSet/>
      <dgm:spPr/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C2470B93-6D0A-44CB-BC35-E6C582CB939C}" type="sibTrans" cxnId="{92E960AA-9C6A-41CF-8097-F57B1B6AAF89}">
      <dgm:prSet/>
      <dgm:spPr/>
      <dgm:t>
        <a:bodyPr/>
        <a:lstStyle/>
        <a:p>
          <a:endParaRPr lang="ru-RU"/>
        </a:p>
      </dgm:t>
    </dgm:pt>
    <dgm:pt modelId="{A7F2C838-2244-4EB3-A722-12EB95EF1D9B}" type="pres">
      <dgm:prSet presAssocID="{4709165D-7DA4-4BD0-AE68-B6E72BA172C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D136D8-41FB-4B22-BEAE-59EE413B254C}" type="pres">
      <dgm:prSet presAssocID="{A6870775-6D4C-4829-939B-BBD570766A3F}" presName="centerShape" presStyleLbl="node0" presStyleIdx="0" presStyleCnt="1" custLinFactNeighborX="837" custLinFactNeighborY="-52"/>
      <dgm:spPr/>
      <dgm:t>
        <a:bodyPr/>
        <a:lstStyle/>
        <a:p>
          <a:endParaRPr lang="ru-RU"/>
        </a:p>
      </dgm:t>
    </dgm:pt>
    <dgm:pt modelId="{839FCD3C-59B9-4F49-831D-D9B71D1691CA}" type="pres">
      <dgm:prSet presAssocID="{26D11563-24B9-430E-9CD9-23CD23F8745F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4F512632-307F-4E8D-BB71-E77BE9B23B88}" type="pres">
      <dgm:prSet presAssocID="{7F4A8370-487D-4533-9D54-D93FCD61587D}" presName="node" presStyleLbl="node1" presStyleIdx="0" presStyleCnt="3" custScaleX="110606" custScaleY="131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EEFA0-497D-441B-9A0A-840F57E454B1}" type="pres">
      <dgm:prSet presAssocID="{8A98DF07-6ADA-4A5A-AF69-5F6367E34B37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81ABCCEF-3211-414F-9BEB-A98F25A6DA60}" type="pres">
      <dgm:prSet presAssocID="{6AD1E9A7-4DB3-4692-ACF4-360DC3131AA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9EF88C-7B1A-4250-A2EF-FF6CD1CE4DB2}" type="pres">
      <dgm:prSet presAssocID="{991ABD65-573C-463D-95F7-9C2D2A165E49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FEDF06B9-3E61-440E-822B-54570316A099}" type="pres">
      <dgm:prSet presAssocID="{702B89F5-3C61-4937-B813-F16CE146D365}" presName="node" presStyleLbl="node1" presStyleIdx="2" presStyleCnt="3" custScaleX="97353" custScaleY="979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28AB9B-F50B-4429-B675-1FDAC4CC1D16}" srcId="{4709165D-7DA4-4BD0-AE68-B6E72BA172C7}" destId="{A6870775-6D4C-4829-939B-BBD570766A3F}" srcOrd="0" destOrd="0" parTransId="{A105F93B-FD8A-4293-95E1-7788605768F7}" sibTransId="{2041EA89-DD5D-4E7B-94AE-4A99212AB6E1}"/>
    <dgm:cxn modelId="{AF79B488-0332-41B8-8A8C-61E92545CBD9}" type="presOf" srcId="{6AD1E9A7-4DB3-4692-ACF4-360DC3131AAD}" destId="{81ABCCEF-3211-414F-9BEB-A98F25A6DA60}" srcOrd="0" destOrd="0" presId="urn:microsoft.com/office/officeart/2005/8/layout/radial4"/>
    <dgm:cxn modelId="{A0B4D6A1-A997-4541-8F38-8A1BBF5B4E6B}" type="presOf" srcId="{702B89F5-3C61-4937-B813-F16CE146D365}" destId="{FEDF06B9-3E61-440E-822B-54570316A099}" srcOrd="0" destOrd="0" presId="urn:microsoft.com/office/officeart/2005/8/layout/radial4"/>
    <dgm:cxn modelId="{58E172B8-0278-4262-9BD5-234D56501234}" srcId="{A6870775-6D4C-4829-939B-BBD570766A3F}" destId="{7F4A8370-487D-4533-9D54-D93FCD61587D}" srcOrd="0" destOrd="0" parTransId="{26D11563-24B9-430E-9CD9-23CD23F8745F}" sibTransId="{3CAD2705-B06E-43E2-B4EE-C41DFC2102A7}"/>
    <dgm:cxn modelId="{D7AC42B7-EFC4-44EC-8EA9-3A88C091F3ED}" type="presOf" srcId="{991ABD65-573C-463D-95F7-9C2D2A165E49}" destId="{CD9EF88C-7B1A-4250-A2EF-FF6CD1CE4DB2}" srcOrd="0" destOrd="0" presId="urn:microsoft.com/office/officeart/2005/8/layout/radial4"/>
    <dgm:cxn modelId="{9FED9B9B-B393-4AA9-9908-D47EE640830A}" type="presOf" srcId="{8A98DF07-6ADA-4A5A-AF69-5F6367E34B37}" destId="{D66EEFA0-497D-441B-9A0A-840F57E454B1}" srcOrd="0" destOrd="0" presId="urn:microsoft.com/office/officeart/2005/8/layout/radial4"/>
    <dgm:cxn modelId="{92E960AA-9C6A-41CF-8097-F57B1B6AAF89}" srcId="{A6870775-6D4C-4829-939B-BBD570766A3F}" destId="{702B89F5-3C61-4937-B813-F16CE146D365}" srcOrd="2" destOrd="0" parTransId="{991ABD65-573C-463D-95F7-9C2D2A165E49}" sibTransId="{C2470B93-6D0A-44CB-BC35-E6C582CB939C}"/>
    <dgm:cxn modelId="{10760DB9-4FED-4DC3-AE74-B32A374DB44A}" type="presOf" srcId="{4709165D-7DA4-4BD0-AE68-B6E72BA172C7}" destId="{A7F2C838-2244-4EB3-A722-12EB95EF1D9B}" srcOrd="0" destOrd="0" presId="urn:microsoft.com/office/officeart/2005/8/layout/radial4"/>
    <dgm:cxn modelId="{06D1F053-F90E-4542-B8C1-46B0706D957D}" srcId="{A6870775-6D4C-4829-939B-BBD570766A3F}" destId="{6AD1E9A7-4DB3-4692-ACF4-360DC3131AAD}" srcOrd="1" destOrd="0" parTransId="{8A98DF07-6ADA-4A5A-AF69-5F6367E34B37}" sibTransId="{020D74C7-6ACA-4134-B19F-D73B8A798DB9}"/>
    <dgm:cxn modelId="{0E3E7D56-A3AC-4E16-BDA8-D3F0DF2F2F07}" type="presOf" srcId="{7F4A8370-487D-4533-9D54-D93FCD61587D}" destId="{4F512632-307F-4E8D-BB71-E77BE9B23B88}" srcOrd="0" destOrd="0" presId="urn:microsoft.com/office/officeart/2005/8/layout/radial4"/>
    <dgm:cxn modelId="{771EBE98-CD7C-40C4-A8CA-FB3A71FD773D}" type="presOf" srcId="{A6870775-6D4C-4829-939B-BBD570766A3F}" destId="{B5D136D8-41FB-4B22-BEAE-59EE413B254C}" srcOrd="0" destOrd="0" presId="urn:microsoft.com/office/officeart/2005/8/layout/radial4"/>
    <dgm:cxn modelId="{51ABB0CC-A9CF-4030-B246-FABA3A053962}" type="presOf" srcId="{26D11563-24B9-430E-9CD9-23CD23F8745F}" destId="{839FCD3C-59B9-4F49-831D-D9B71D1691CA}" srcOrd="0" destOrd="0" presId="urn:microsoft.com/office/officeart/2005/8/layout/radial4"/>
    <dgm:cxn modelId="{AC388512-FBA4-42E3-B612-E12E18D32A91}" srcId="{4709165D-7DA4-4BD0-AE68-B6E72BA172C7}" destId="{58AF3259-7A5C-466D-9E17-DC5B7173CB4D}" srcOrd="1" destOrd="0" parTransId="{A6A6F422-758F-444D-863B-B3103D62F1AE}" sibTransId="{EEF60BC0-329E-4C57-9ABE-A0738D066DB8}"/>
    <dgm:cxn modelId="{76594466-604A-462F-984A-27D4F758F39F}" type="presParOf" srcId="{A7F2C838-2244-4EB3-A722-12EB95EF1D9B}" destId="{B5D136D8-41FB-4B22-BEAE-59EE413B254C}" srcOrd="0" destOrd="0" presId="urn:microsoft.com/office/officeart/2005/8/layout/radial4"/>
    <dgm:cxn modelId="{FD0A3C63-82DC-4EBA-B080-BCD8FED8AD20}" type="presParOf" srcId="{A7F2C838-2244-4EB3-A722-12EB95EF1D9B}" destId="{839FCD3C-59B9-4F49-831D-D9B71D1691CA}" srcOrd="1" destOrd="0" presId="urn:microsoft.com/office/officeart/2005/8/layout/radial4"/>
    <dgm:cxn modelId="{83F1F830-3477-4034-83CC-2434A1DB29EB}" type="presParOf" srcId="{A7F2C838-2244-4EB3-A722-12EB95EF1D9B}" destId="{4F512632-307F-4E8D-BB71-E77BE9B23B88}" srcOrd="2" destOrd="0" presId="urn:microsoft.com/office/officeart/2005/8/layout/radial4"/>
    <dgm:cxn modelId="{92225BA8-602F-4018-B714-619FA2B75A3F}" type="presParOf" srcId="{A7F2C838-2244-4EB3-A722-12EB95EF1D9B}" destId="{D66EEFA0-497D-441B-9A0A-840F57E454B1}" srcOrd="3" destOrd="0" presId="urn:microsoft.com/office/officeart/2005/8/layout/radial4"/>
    <dgm:cxn modelId="{21C2757C-8E1B-4A24-BA73-15861C8FF04D}" type="presParOf" srcId="{A7F2C838-2244-4EB3-A722-12EB95EF1D9B}" destId="{81ABCCEF-3211-414F-9BEB-A98F25A6DA60}" srcOrd="4" destOrd="0" presId="urn:microsoft.com/office/officeart/2005/8/layout/radial4"/>
    <dgm:cxn modelId="{65959B94-3065-4A5B-8F34-DC75B9DB2E8C}" type="presParOf" srcId="{A7F2C838-2244-4EB3-A722-12EB95EF1D9B}" destId="{CD9EF88C-7B1A-4250-A2EF-FF6CD1CE4DB2}" srcOrd="5" destOrd="0" presId="urn:microsoft.com/office/officeart/2005/8/layout/radial4"/>
    <dgm:cxn modelId="{D0992C10-BC4D-4629-B8C5-55E4481CFD6E}" type="presParOf" srcId="{A7F2C838-2244-4EB3-A722-12EB95EF1D9B}" destId="{FEDF06B9-3E61-440E-822B-54570316A099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3B22864-6A03-4740-9773-A9EF6BBD3FD3}" type="doc">
      <dgm:prSet loTypeId="urn:microsoft.com/office/officeart/2005/8/layout/hList7#1" loCatId="relationship" qsTypeId="urn:microsoft.com/office/officeart/2005/8/quickstyle/3d7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FD7292FB-E799-4727-81AD-A55A266FBCF3}">
      <dgm:prSet phldrT="[Текст]" custT="1"/>
      <dgm:spPr/>
      <dgm:t>
        <a:bodyPr/>
        <a:lstStyle/>
        <a:p>
          <a:pPr algn="ctr"/>
          <a:r>
            <a:rPr lang="ru-RU" sz="1600" dirty="0" smtClean="0">
              <a:latin typeface="Garamond" pitchFamily="18" charset="0"/>
            </a:rPr>
            <a:t>Обеспечение проведения выборов и референдумов</a:t>
          </a:r>
          <a:endParaRPr lang="ru-RU" sz="1600" dirty="0">
            <a:latin typeface="Garamond" pitchFamily="18" charset="0"/>
          </a:endParaRPr>
        </a:p>
      </dgm:t>
    </dgm:pt>
    <dgm:pt modelId="{358D5FC9-0B46-4654-919C-97F271DEEFAE}" type="parTrans" cxnId="{DD8576E3-3165-4140-BC86-1F7C909C1537}">
      <dgm:prSet/>
      <dgm:spPr/>
      <dgm:t>
        <a:bodyPr/>
        <a:lstStyle/>
        <a:p>
          <a:endParaRPr lang="ru-RU"/>
        </a:p>
      </dgm:t>
    </dgm:pt>
    <dgm:pt modelId="{A6D8EA18-8F2C-4826-9258-CA3C9953F746}" type="sibTrans" cxnId="{DD8576E3-3165-4140-BC86-1F7C909C1537}">
      <dgm:prSet/>
      <dgm:spPr/>
      <dgm:t>
        <a:bodyPr/>
        <a:lstStyle/>
        <a:p>
          <a:endParaRPr lang="ru-RU"/>
        </a:p>
      </dgm:t>
    </dgm:pt>
    <dgm:pt modelId="{506C6552-93E1-4ED8-ABD6-0A9777A41586}">
      <dgm:prSet phldrT="[Текст]" custT="1"/>
      <dgm:spPr/>
      <dgm:t>
        <a:bodyPr/>
        <a:lstStyle/>
        <a:p>
          <a:pPr algn="ctr"/>
          <a:r>
            <a:rPr lang="ru-RU" sz="1800" dirty="0" smtClean="0">
              <a:latin typeface="Garamond" pitchFamily="18" charset="0"/>
            </a:rPr>
            <a:t>Противодействие коррупции</a:t>
          </a:r>
        </a:p>
      </dgm:t>
    </dgm:pt>
    <dgm:pt modelId="{DA6966C8-E988-4AF4-A2B0-999B0B7F5791}" type="parTrans" cxnId="{E677FA7A-FCBA-4BC6-BC97-BF3500FE5F6D}">
      <dgm:prSet/>
      <dgm:spPr/>
      <dgm:t>
        <a:bodyPr/>
        <a:lstStyle/>
        <a:p>
          <a:endParaRPr lang="ru-RU"/>
        </a:p>
      </dgm:t>
    </dgm:pt>
    <dgm:pt modelId="{25E30B04-2FF5-451B-9EF1-844BDB0B2BEC}" type="sibTrans" cxnId="{E677FA7A-FCBA-4BC6-BC97-BF3500FE5F6D}">
      <dgm:prSet/>
      <dgm:spPr/>
      <dgm:t>
        <a:bodyPr/>
        <a:lstStyle/>
        <a:p>
          <a:endParaRPr lang="ru-RU"/>
        </a:p>
      </dgm:t>
    </dgm:pt>
    <dgm:pt modelId="{EA13DA0F-ED22-4AA9-8DFA-4F632EA67AF5}">
      <dgm:prSet/>
      <dgm:spPr/>
      <dgm:t>
        <a:bodyPr/>
        <a:lstStyle/>
        <a:p>
          <a:pPr algn="l"/>
          <a:endParaRPr lang="ru-RU" sz="1200" dirty="0"/>
        </a:p>
      </dgm:t>
    </dgm:pt>
    <dgm:pt modelId="{79BECECE-E324-4D77-8F3C-EA9A427C76BB}" type="parTrans" cxnId="{3D3B52CE-CFB4-48C9-AECF-96B7317E5C0A}">
      <dgm:prSet/>
      <dgm:spPr/>
      <dgm:t>
        <a:bodyPr/>
        <a:lstStyle/>
        <a:p>
          <a:endParaRPr lang="ru-RU"/>
        </a:p>
      </dgm:t>
    </dgm:pt>
    <dgm:pt modelId="{8832B545-4971-4BB4-A279-87EABDC2E1EE}" type="sibTrans" cxnId="{3D3B52CE-CFB4-48C9-AECF-96B7317E5C0A}">
      <dgm:prSet/>
      <dgm:spPr/>
      <dgm:t>
        <a:bodyPr/>
        <a:lstStyle/>
        <a:p>
          <a:endParaRPr lang="ru-RU"/>
        </a:p>
      </dgm:t>
    </dgm:pt>
    <dgm:pt modelId="{5350E02A-3C70-42B7-88ED-8CE583E17CAE}">
      <dgm:prSet custT="1"/>
      <dgm:spPr/>
      <dgm:t>
        <a:bodyPr/>
        <a:lstStyle/>
        <a:p>
          <a:r>
            <a:rPr lang="ru-RU" sz="1800" dirty="0" smtClean="0">
              <a:latin typeface="Garamond" pitchFamily="18" charset="0"/>
            </a:rPr>
            <a:t>Обеспечение деятельности органов местного самоуправления</a:t>
          </a:r>
        </a:p>
      </dgm:t>
    </dgm:pt>
    <dgm:pt modelId="{1B1D632B-A2BC-492F-A688-08CB8AE66406}" type="parTrans" cxnId="{BEF3A954-C7B4-4F91-B972-B555D619EF3F}">
      <dgm:prSet/>
      <dgm:spPr/>
      <dgm:t>
        <a:bodyPr/>
        <a:lstStyle/>
        <a:p>
          <a:endParaRPr lang="ru-RU"/>
        </a:p>
      </dgm:t>
    </dgm:pt>
    <dgm:pt modelId="{87A885B3-1424-4F9E-B4C5-BAFC7ECB8653}" type="sibTrans" cxnId="{BEF3A954-C7B4-4F91-B972-B555D619EF3F}">
      <dgm:prSet/>
      <dgm:spPr/>
      <dgm:t>
        <a:bodyPr/>
        <a:lstStyle/>
        <a:p>
          <a:endParaRPr lang="ru-RU"/>
        </a:p>
      </dgm:t>
    </dgm:pt>
    <dgm:pt modelId="{BC288A08-8F16-4817-ABC2-0802EB08B4AD}" type="pres">
      <dgm:prSet presAssocID="{73B22864-6A03-4740-9773-A9EF6BBD3FD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D7EC1B-D516-40EF-9FC5-E07924763AFD}" type="pres">
      <dgm:prSet presAssocID="{73B22864-6A03-4740-9773-A9EF6BBD3FD3}" presName="fgShape" presStyleLbl="fgShp" presStyleIdx="0" presStyleCnt="1"/>
      <dgm:spPr/>
      <dgm:t>
        <a:bodyPr/>
        <a:lstStyle/>
        <a:p>
          <a:endParaRPr lang="ru-RU"/>
        </a:p>
      </dgm:t>
    </dgm:pt>
    <dgm:pt modelId="{B9A410C5-8D92-410E-B222-FE89A587BD01}" type="pres">
      <dgm:prSet presAssocID="{73B22864-6A03-4740-9773-A9EF6BBD3FD3}" presName="linComp" presStyleCnt="0"/>
      <dgm:spPr/>
      <dgm:t>
        <a:bodyPr/>
        <a:lstStyle/>
        <a:p>
          <a:endParaRPr lang="ru-RU"/>
        </a:p>
      </dgm:t>
    </dgm:pt>
    <dgm:pt modelId="{3520CAB5-AE12-414F-BAB1-341B03FEB0B1}" type="pres">
      <dgm:prSet presAssocID="{FD7292FB-E799-4727-81AD-A55A266FBCF3}" presName="compNode" presStyleCnt="0"/>
      <dgm:spPr/>
      <dgm:t>
        <a:bodyPr/>
        <a:lstStyle/>
        <a:p>
          <a:endParaRPr lang="ru-RU"/>
        </a:p>
      </dgm:t>
    </dgm:pt>
    <dgm:pt modelId="{262B161D-EB08-4498-9321-BD7CF9273C7A}" type="pres">
      <dgm:prSet presAssocID="{FD7292FB-E799-4727-81AD-A55A266FBCF3}" presName="bkgdShape" presStyleLbl="node1" presStyleIdx="0" presStyleCnt="3"/>
      <dgm:spPr/>
      <dgm:t>
        <a:bodyPr/>
        <a:lstStyle/>
        <a:p>
          <a:endParaRPr lang="ru-RU"/>
        </a:p>
      </dgm:t>
    </dgm:pt>
    <dgm:pt modelId="{A746D178-A5BE-469F-9052-9F72108414BE}" type="pres">
      <dgm:prSet presAssocID="{FD7292FB-E799-4727-81AD-A55A266FBCF3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23778F-3278-4ED0-9161-9102F2B44325}" type="pres">
      <dgm:prSet presAssocID="{FD7292FB-E799-4727-81AD-A55A266FBCF3}" presName="invisiNode" presStyleLbl="node1" presStyleIdx="0" presStyleCnt="3"/>
      <dgm:spPr/>
      <dgm:t>
        <a:bodyPr/>
        <a:lstStyle/>
        <a:p>
          <a:endParaRPr lang="ru-RU"/>
        </a:p>
      </dgm:t>
    </dgm:pt>
    <dgm:pt modelId="{85E8E155-6C5B-47FE-9288-7E1C2CE5F907}" type="pres">
      <dgm:prSet presAssocID="{FD7292FB-E799-4727-81AD-A55A266FBCF3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3546F69-5BEA-41C0-8A18-60BB2326D062}" type="pres">
      <dgm:prSet presAssocID="{A6D8EA18-8F2C-4826-9258-CA3C9953F74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2D5F37C-0E39-482E-90E8-5D68B78C944A}" type="pres">
      <dgm:prSet presAssocID="{5350E02A-3C70-42B7-88ED-8CE583E17CAE}" presName="compNode" presStyleCnt="0"/>
      <dgm:spPr/>
      <dgm:t>
        <a:bodyPr/>
        <a:lstStyle/>
        <a:p>
          <a:endParaRPr lang="ru-RU"/>
        </a:p>
      </dgm:t>
    </dgm:pt>
    <dgm:pt modelId="{506F4D31-4ACC-48ED-A633-DCDA8056F705}" type="pres">
      <dgm:prSet presAssocID="{5350E02A-3C70-42B7-88ED-8CE583E17CAE}" presName="bkgdShape" presStyleLbl="node1" presStyleIdx="1" presStyleCnt="3"/>
      <dgm:spPr/>
      <dgm:t>
        <a:bodyPr/>
        <a:lstStyle/>
        <a:p>
          <a:endParaRPr lang="ru-RU"/>
        </a:p>
      </dgm:t>
    </dgm:pt>
    <dgm:pt modelId="{4632C9BE-70CD-447D-A2CA-96DD4E1CBE69}" type="pres">
      <dgm:prSet presAssocID="{5350E02A-3C70-42B7-88ED-8CE583E17CAE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A6FB93-570E-4E61-AB47-EA152E6507A9}" type="pres">
      <dgm:prSet presAssocID="{5350E02A-3C70-42B7-88ED-8CE583E17CAE}" presName="invisiNode" presStyleLbl="node1" presStyleIdx="1" presStyleCnt="3"/>
      <dgm:spPr/>
      <dgm:t>
        <a:bodyPr/>
        <a:lstStyle/>
        <a:p>
          <a:endParaRPr lang="ru-RU"/>
        </a:p>
      </dgm:t>
    </dgm:pt>
    <dgm:pt modelId="{E09966C1-11C3-401C-8CE4-D501A3533C62}" type="pres">
      <dgm:prSet presAssocID="{5350E02A-3C70-42B7-88ED-8CE583E17CAE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CC49F33-2625-40B8-8693-35475F62C9AA}" type="pres">
      <dgm:prSet presAssocID="{87A885B3-1424-4F9E-B4C5-BAFC7ECB865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A1660BF-2093-476B-ACB2-82874B74331A}" type="pres">
      <dgm:prSet presAssocID="{506C6552-93E1-4ED8-ABD6-0A9777A41586}" presName="compNode" presStyleCnt="0"/>
      <dgm:spPr/>
      <dgm:t>
        <a:bodyPr/>
        <a:lstStyle/>
        <a:p>
          <a:endParaRPr lang="ru-RU"/>
        </a:p>
      </dgm:t>
    </dgm:pt>
    <dgm:pt modelId="{E01E4C1E-92C3-4B56-BACE-C34E2B3C19B9}" type="pres">
      <dgm:prSet presAssocID="{506C6552-93E1-4ED8-ABD6-0A9777A41586}" presName="bkgdShape" presStyleLbl="node1" presStyleIdx="2" presStyleCnt="3"/>
      <dgm:spPr/>
      <dgm:t>
        <a:bodyPr/>
        <a:lstStyle/>
        <a:p>
          <a:endParaRPr lang="ru-RU"/>
        </a:p>
      </dgm:t>
    </dgm:pt>
    <dgm:pt modelId="{8823CB24-655E-40A6-9075-31A7CEFEE0B4}" type="pres">
      <dgm:prSet presAssocID="{506C6552-93E1-4ED8-ABD6-0A9777A41586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AFE08D-9434-4920-89C5-BB28F6C4282A}" type="pres">
      <dgm:prSet presAssocID="{506C6552-93E1-4ED8-ABD6-0A9777A41586}" presName="invisiNode" presStyleLbl="node1" presStyleIdx="2" presStyleCnt="3"/>
      <dgm:spPr/>
      <dgm:t>
        <a:bodyPr/>
        <a:lstStyle/>
        <a:p>
          <a:endParaRPr lang="ru-RU"/>
        </a:p>
      </dgm:t>
    </dgm:pt>
    <dgm:pt modelId="{7FA694B5-2EEF-45A1-9BA3-35F368A8DB57}" type="pres">
      <dgm:prSet presAssocID="{506C6552-93E1-4ED8-ABD6-0A9777A41586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7F027B18-FE57-4A59-9B6E-52ECC0847DE0}" type="presOf" srcId="{5350E02A-3C70-42B7-88ED-8CE583E17CAE}" destId="{506F4D31-4ACC-48ED-A633-DCDA8056F705}" srcOrd="0" destOrd="0" presId="urn:microsoft.com/office/officeart/2005/8/layout/hList7#1"/>
    <dgm:cxn modelId="{60BFD052-004F-422A-9A3A-0327F78B863E}" type="presOf" srcId="{506C6552-93E1-4ED8-ABD6-0A9777A41586}" destId="{E01E4C1E-92C3-4B56-BACE-C34E2B3C19B9}" srcOrd="0" destOrd="0" presId="urn:microsoft.com/office/officeart/2005/8/layout/hList7#1"/>
    <dgm:cxn modelId="{66CFEC4A-23F8-4478-908D-29B8B12658D5}" type="presOf" srcId="{FD7292FB-E799-4727-81AD-A55A266FBCF3}" destId="{262B161D-EB08-4498-9321-BD7CF9273C7A}" srcOrd="0" destOrd="0" presId="urn:microsoft.com/office/officeart/2005/8/layout/hList7#1"/>
    <dgm:cxn modelId="{BEF3A954-C7B4-4F91-B972-B555D619EF3F}" srcId="{73B22864-6A03-4740-9773-A9EF6BBD3FD3}" destId="{5350E02A-3C70-42B7-88ED-8CE583E17CAE}" srcOrd="1" destOrd="0" parTransId="{1B1D632B-A2BC-492F-A688-08CB8AE66406}" sibTransId="{87A885B3-1424-4F9E-B4C5-BAFC7ECB8653}"/>
    <dgm:cxn modelId="{ACB5C89F-6F4D-4A0F-853D-1F3D9AE2EB0C}" type="presOf" srcId="{EA13DA0F-ED22-4AA9-8DFA-4F632EA67AF5}" destId="{A746D178-A5BE-469F-9052-9F72108414BE}" srcOrd="1" destOrd="1" presId="urn:microsoft.com/office/officeart/2005/8/layout/hList7#1"/>
    <dgm:cxn modelId="{ACB9FB99-ED04-4656-BC09-AC437F437E93}" type="presOf" srcId="{506C6552-93E1-4ED8-ABD6-0A9777A41586}" destId="{8823CB24-655E-40A6-9075-31A7CEFEE0B4}" srcOrd="1" destOrd="0" presId="urn:microsoft.com/office/officeart/2005/8/layout/hList7#1"/>
    <dgm:cxn modelId="{A6014188-6616-4489-974C-8D6D1194F1A5}" type="presOf" srcId="{A6D8EA18-8F2C-4826-9258-CA3C9953F746}" destId="{73546F69-5BEA-41C0-8A18-60BB2326D062}" srcOrd="0" destOrd="0" presId="urn:microsoft.com/office/officeart/2005/8/layout/hList7#1"/>
    <dgm:cxn modelId="{3D3B52CE-CFB4-48C9-AECF-96B7317E5C0A}" srcId="{FD7292FB-E799-4727-81AD-A55A266FBCF3}" destId="{EA13DA0F-ED22-4AA9-8DFA-4F632EA67AF5}" srcOrd="0" destOrd="0" parTransId="{79BECECE-E324-4D77-8F3C-EA9A427C76BB}" sibTransId="{8832B545-4971-4BB4-A279-87EABDC2E1EE}"/>
    <dgm:cxn modelId="{64EAC7E0-88DA-48B2-A4BD-F19D49A69144}" type="presOf" srcId="{87A885B3-1424-4F9E-B4C5-BAFC7ECB8653}" destId="{CCC49F33-2625-40B8-8693-35475F62C9AA}" srcOrd="0" destOrd="0" presId="urn:microsoft.com/office/officeart/2005/8/layout/hList7#1"/>
    <dgm:cxn modelId="{C98D4356-FD22-4569-A76B-7D574E5E9097}" type="presOf" srcId="{73B22864-6A03-4740-9773-A9EF6BBD3FD3}" destId="{BC288A08-8F16-4817-ABC2-0802EB08B4AD}" srcOrd="0" destOrd="0" presId="urn:microsoft.com/office/officeart/2005/8/layout/hList7#1"/>
    <dgm:cxn modelId="{809B20CE-4C7C-4D68-A8DB-3BF3E3F8C893}" type="presOf" srcId="{5350E02A-3C70-42B7-88ED-8CE583E17CAE}" destId="{4632C9BE-70CD-447D-A2CA-96DD4E1CBE69}" srcOrd="1" destOrd="0" presId="urn:microsoft.com/office/officeart/2005/8/layout/hList7#1"/>
    <dgm:cxn modelId="{E4909AAA-B24F-4658-8BE0-3ABE98CEA6E2}" type="presOf" srcId="{EA13DA0F-ED22-4AA9-8DFA-4F632EA67AF5}" destId="{262B161D-EB08-4498-9321-BD7CF9273C7A}" srcOrd="0" destOrd="1" presId="urn:microsoft.com/office/officeart/2005/8/layout/hList7#1"/>
    <dgm:cxn modelId="{E677FA7A-FCBA-4BC6-BC97-BF3500FE5F6D}" srcId="{73B22864-6A03-4740-9773-A9EF6BBD3FD3}" destId="{506C6552-93E1-4ED8-ABD6-0A9777A41586}" srcOrd="2" destOrd="0" parTransId="{DA6966C8-E988-4AF4-A2B0-999B0B7F5791}" sibTransId="{25E30B04-2FF5-451B-9EF1-844BDB0B2BEC}"/>
    <dgm:cxn modelId="{DD8576E3-3165-4140-BC86-1F7C909C1537}" srcId="{73B22864-6A03-4740-9773-A9EF6BBD3FD3}" destId="{FD7292FB-E799-4727-81AD-A55A266FBCF3}" srcOrd="0" destOrd="0" parTransId="{358D5FC9-0B46-4654-919C-97F271DEEFAE}" sibTransId="{A6D8EA18-8F2C-4826-9258-CA3C9953F746}"/>
    <dgm:cxn modelId="{17F8D4B5-79A4-4EF5-B8F9-A8D1992C68DF}" type="presOf" srcId="{FD7292FB-E799-4727-81AD-A55A266FBCF3}" destId="{A746D178-A5BE-469F-9052-9F72108414BE}" srcOrd="1" destOrd="0" presId="urn:microsoft.com/office/officeart/2005/8/layout/hList7#1"/>
    <dgm:cxn modelId="{F7B99673-7578-4F6B-88A2-F61BB62E8B7F}" type="presParOf" srcId="{BC288A08-8F16-4817-ABC2-0802EB08B4AD}" destId="{CFD7EC1B-D516-40EF-9FC5-E07924763AFD}" srcOrd="0" destOrd="0" presId="urn:microsoft.com/office/officeart/2005/8/layout/hList7#1"/>
    <dgm:cxn modelId="{CDE06E36-D133-4D1F-A959-B5E4F2B8A32F}" type="presParOf" srcId="{BC288A08-8F16-4817-ABC2-0802EB08B4AD}" destId="{B9A410C5-8D92-410E-B222-FE89A587BD01}" srcOrd="1" destOrd="0" presId="urn:microsoft.com/office/officeart/2005/8/layout/hList7#1"/>
    <dgm:cxn modelId="{35E5732E-AA07-4439-9E49-CF8C0143EEF1}" type="presParOf" srcId="{B9A410C5-8D92-410E-B222-FE89A587BD01}" destId="{3520CAB5-AE12-414F-BAB1-341B03FEB0B1}" srcOrd="0" destOrd="0" presId="urn:microsoft.com/office/officeart/2005/8/layout/hList7#1"/>
    <dgm:cxn modelId="{5BB2A790-6970-4D69-A746-9ADB793E95C1}" type="presParOf" srcId="{3520CAB5-AE12-414F-BAB1-341B03FEB0B1}" destId="{262B161D-EB08-4498-9321-BD7CF9273C7A}" srcOrd="0" destOrd="0" presId="urn:microsoft.com/office/officeart/2005/8/layout/hList7#1"/>
    <dgm:cxn modelId="{83B32F6E-03F4-4A1C-9969-73902B707A45}" type="presParOf" srcId="{3520CAB5-AE12-414F-BAB1-341B03FEB0B1}" destId="{A746D178-A5BE-469F-9052-9F72108414BE}" srcOrd="1" destOrd="0" presId="urn:microsoft.com/office/officeart/2005/8/layout/hList7#1"/>
    <dgm:cxn modelId="{DDBD2004-C0B5-40C1-9881-E73FDEE764B6}" type="presParOf" srcId="{3520CAB5-AE12-414F-BAB1-341B03FEB0B1}" destId="{2123778F-3278-4ED0-9161-9102F2B44325}" srcOrd="2" destOrd="0" presId="urn:microsoft.com/office/officeart/2005/8/layout/hList7#1"/>
    <dgm:cxn modelId="{207E167D-960F-4B33-B446-C8624D1318FF}" type="presParOf" srcId="{3520CAB5-AE12-414F-BAB1-341B03FEB0B1}" destId="{85E8E155-6C5B-47FE-9288-7E1C2CE5F907}" srcOrd="3" destOrd="0" presId="urn:microsoft.com/office/officeart/2005/8/layout/hList7#1"/>
    <dgm:cxn modelId="{FC1F36D6-36BE-41CB-8104-7493B8B13DD2}" type="presParOf" srcId="{B9A410C5-8D92-410E-B222-FE89A587BD01}" destId="{73546F69-5BEA-41C0-8A18-60BB2326D062}" srcOrd="1" destOrd="0" presId="urn:microsoft.com/office/officeart/2005/8/layout/hList7#1"/>
    <dgm:cxn modelId="{B026D363-2CE5-43EE-9999-4DEDCD7A6EFD}" type="presParOf" srcId="{B9A410C5-8D92-410E-B222-FE89A587BD01}" destId="{F2D5F37C-0E39-482E-90E8-5D68B78C944A}" srcOrd="2" destOrd="0" presId="urn:microsoft.com/office/officeart/2005/8/layout/hList7#1"/>
    <dgm:cxn modelId="{967E1F6C-1870-496D-A30D-53BC56EF7985}" type="presParOf" srcId="{F2D5F37C-0E39-482E-90E8-5D68B78C944A}" destId="{506F4D31-4ACC-48ED-A633-DCDA8056F705}" srcOrd="0" destOrd="0" presId="urn:microsoft.com/office/officeart/2005/8/layout/hList7#1"/>
    <dgm:cxn modelId="{B514FC41-018D-4DC4-90EF-78D10838E4A4}" type="presParOf" srcId="{F2D5F37C-0E39-482E-90E8-5D68B78C944A}" destId="{4632C9BE-70CD-447D-A2CA-96DD4E1CBE69}" srcOrd="1" destOrd="0" presId="urn:microsoft.com/office/officeart/2005/8/layout/hList7#1"/>
    <dgm:cxn modelId="{62CD9FF7-8F53-4DBB-A258-C1D3B739EEEC}" type="presParOf" srcId="{F2D5F37C-0E39-482E-90E8-5D68B78C944A}" destId="{0EA6FB93-570E-4E61-AB47-EA152E6507A9}" srcOrd="2" destOrd="0" presId="urn:microsoft.com/office/officeart/2005/8/layout/hList7#1"/>
    <dgm:cxn modelId="{20C77928-A6F6-454F-89A1-860565874E3E}" type="presParOf" srcId="{F2D5F37C-0E39-482E-90E8-5D68B78C944A}" destId="{E09966C1-11C3-401C-8CE4-D501A3533C62}" srcOrd="3" destOrd="0" presId="urn:microsoft.com/office/officeart/2005/8/layout/hList7#1"/>
    <dgm:cxn modelId="{597AC1F3-56E7-4537-9380-2B4BDD76E875}" type="presParOf" srcId="{B9A410C5-8D92-410E-B222-FE89A587BD01}" destId="{CCC49F33-2625-40B8-8693-35475F62C9AA}" srcOrd="3" destOrd="0" presId="urn:microsoft.com/office/officeart/2005/8/layout/hList7#1"/>
    <dgm:cxn modelId="{D38F333F-99AE-44EF-A8CD-1750DC609691}" type="presParOf" srcId="{B9A410C5-8D92-410E-B222-FE89A587BD01}" destId="{9A1660BF-2093-476B-ACB2-82874B74331A}" srcOrd="4" destOrd="0" presId="urn:microsoft.com/office/officeart/2005/8/layout/hList7#1"/>
    <dgm:cxn modelId="{7F4EE9D1-AF60-4208-860D-36361EEAEA72}" type="presParOf" srcId="{9A1660BF-2093-476B-ACB2-82874B74331A}" destId="{E01E4C1E-92C3-4B56-BACE-C34E2B3C19B9}" srcOrd="0" destOrd="0" presId="urn:microsoft.com/office/officeart/2005/8/layout/hList7#1"/>
    <dgm:cxn modelId="{7A95041F-40F3-4090-A603-E1FB22D95268}" type="presParOf" srcId="{9A1660BF-2093-476B-ACB2-82874B74331A}" destId="{8823CB24-655E-40A6-9075-31A7CEFEE0B4}" srcOrd="1" destOrd="0" presId="urn:microsoft.com/office/officeart/2005/8/layout/hList7#1"/>
    <dgm:cxn modelId="{CC95AA32-2EF7-4FBD-B9AC-87C96D9A7594}" type="presParOf" srcId="{9A1660BF-2093-476B-ACB2-82874B74331A}" destId="{8CAFE08D-9434-4920-89C5-BB28F6C4282A}" srcOrd="2" destOrd="0" presId="urn:microsoft.com/office/officeart/2005/8/layout/hList7#1"/>
    <dgm:cxn modelId="{D8854085-BD75-4B3F-A709-33FF4F20AB2B}" type="presParOf" srcId="{9A1660BF-2093-476B-ACB2-82874B74331A}" destId="{7FA694B5-2EEF-45A1-9BA3-35F368A8DB5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40BEAD3-B0CD-4682-9E57-809CF1C86375}" type="doc">
      <dgm:prSet loTypeId="urn:microsoft.com/office/officeart/2005/8/layout/vList4#1" loCatId="list" qsTypeId="urn:microsoft.com/office/officeart/2005/8/quickstyle/simple1#7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BA5286ED-4F05-40CC-A652-65DFD7A87886}">
      <dgm:prSet phldrT="[Текст]" custT="1"/>
      <dgm:spPr/>
      <dgm:t>
        <a:bodyPr/>
        <a:lstStyle/>
        <a:p>
          <a:r>
            <a:rPr lang="ru-RU" sz="1600" dirty="0" smtClean="0">
              <a:latin typeface="Constantia" pitchFamily="18" charset="0"/>
            </a:rPr>
            <a:t>  Единая система муниципальных закупок</a:t>
          </a:r>
          <a:endParaRPr lang="ru-RU" sz="1600" dirty="0">
            <a:latin typeface="Constantia" pitchFamily="18" charset="0"/>
          </a:endParaRPr>
        </a:p>
      </dgm:t>
    </dgm:pt>
    <dgm:pt modelId="{0340498E-AAED-4399-A82B-45C11F409167}" type="parTrans" cxnId="{DD8EFB8F-E271-4B26-8BE3-6C12AAD37643}">
      <dgm:prSet/>
      <dgm:spPr/>
      <dgm:t>
        <a:bodyPr/>
        <a:lstStyle/>
        <a:p>
          <a:endParaRPr lang="ru-RU"/>
        </a:p>
      </dgm:t>
    </dgm:pt>
    <dgm:pt modelId="{761074A2-1FB2-45AD-917C-CC7E579CF82C}" type="sibTrans" cxnId="{DD8EFB8F-E271-4B26-8BE3-6C12AAD37643}">
      <dgm:prSet/>
      <dgm:spPr/>
      <dgm:t>
        <a:bodyPr/>
        <a:lstStyle/>
        <a:p>
          <a:endParaRPr lang="ru-RU"/>
        </a:p>
      </dgm:t>
    </dgm:pt>
    <dgm:pt modelId="{2DF8BB7D-06CF-4310-BD88-5EC23F398F55}">
      <dgm:prSet phldrT="[Текст]" custT="1"/>
      <dgm:spPr/>
      <dgm:t>
        <a:bodyPr/>
        <a:lstStyle/>
        <a:p>
          <a:endParaRPr lang="ru-RU" sz="1600" dirty="0" smtClean="0">
            <a:latin typeface="Constantia" pitchFamily="18" charset="0"/>
          </a:endParaRPr>
        </a:p>
        <a:p>
          <a:r>
            <a:rPr lang="ru-RU" sz="1600" dirty="0" smtClean="0">
              <a:latin typeface="Constantia" pitchFamily="18" charset="0"/>
            </a:rPr>
            <a:t>Организация единой методологии бюджетного учета</a:t>
          </a:r>
          <a:endParaRPr lang="ru-RU" sz="1600" dirty="0">
            <a:latin typeface="Constantia" pitchFamily="18" charset="0"/>
          </a:endParaRPr>
        </a:p>
      </dgm:t>
    </dgm:pt>
    <dgm:pt modelId="{CDAB73E3-C929-4B16-AB89-A2035C70C57E}" type="parTrans" cxnId="{43F167F7-3ACC-46B7-8A15-DFDED0CB2038}">
      <dgm:prSet/>
      <dgm:spPr/>
      <dgm:t>
        <a:bodyPr/>
        <a:lstStyle/>
        <a:p>
          <a:endParaRPr lang="ru-RU"/>
        </a:p>
      </dgm:t>
    </dgm:pt>
    <dgm:pt modelId="{72498D4C-5639-4D2A-BD14-DC5EFDFA95F5}" type="sibTrans" cxnId="{43F167F7-3ACC-46B7-8A15-DFDED0CB2038}">
      <dgm:prSet/>
      <dgm:spPr/>
      <dgm:t>
        <a:bodyPr/>
        <a:lstStyle/>
        <a:p>
          <a:endParaRPr lang="ru-RU"/>
        </a:p>
      </dgm:t>
    </dgm:pt>
    <dgm:pt modelId="{C1724CE2-C453-4A45-A0A7-AC3B000E12E9}">
      <dgm:prSet custT="1"/>
      <dgm:spPr/>
      <dgm:t>
        <a:bodyPr/>
        <a:lstStyle/>
        <a:p>
          <a:r>
            <a:rPr lang="ru-RU" sz="1600" dirty="0" smtClean="0">
              <a:latin typeface="Constantia" pitchFamily="18" charset="0"/>
            </a:rPr>
            <a:t>Централизация бюджетного учета</a:t>
          </a:r>
          <a:endParaRPr lang="ru-RU" sz="1600" dirty="0">
            <a:latin typeface="Constantia" pitchFamily="18" charset="0"/>
          </a:endParaRPr>
        </a:p>
      </dgm:t>
    </dgm:pt>
    <dgm:pt modelId="{799A732E-E2C1-42A1-813F-C9309DA298A4}" type="parTrans" cxnId="{772259FD-A4F5-43BC-A8C7-94BAC67E17E3}">
      <dgm:prSet/>
      <dgm:spPr/>
      <dgm:t>
        <a:bodyPr/>
        <a:lstStyle/>
        <a:p>
          <a:endParaRPr lang="ru-RU"/>
        </a:p>
      </dgm:t>
    </dgm:pt>
    <dgm:pt modelId="{E291429D-7815-4E3E-B27C-A8CE684072FB}" type="sibTrans" cxnId="{772259FD-A4F5-43BC-A8C7-94BAC67E17E3}">
      <dgm:prSet/>
      <dgm:spPr/>
      <dgm:t>
        <a:bodyPr/>
        <a:lstStyle/>
        <a:p>
          <a:endParaRPr lang="ru-RU"/>
        </a:p>
      </dgm:t>
    </dgm:pt>
    <dgm:pt modelId="{A17D1E34-6D05-48AE-86D3-BE10FF8FD465}">
      <dgm:prSet phldrT="[Текст]" custT="1"/>
      <dgm:spPr/>
      <dgm:t>
        <a:bodyPr/>
        <a:lstStyle/>
        <a:p>
          <a:r>
            <a:rPr lang="ru-RU" sz="1600" dirty="0" smtClean="0">
              <a:latin typeface="Constantia" pitchFamily="18" charset="0"/>
            </a:rPr>
            <a:t>Комплексное обслуживание имущества муниципальных бюджетных учреждений</a:t>
          </a:r>
          <a:endParaRPr lang="ru-RU" sz="1600" dirty="0">
            <a:latin typeface="Constantia" pitchFamily="18" charset="0"/>
          </a:endParaRPr>
        </a:p>
      </dgm:t>
    </dgm:pt>
    <dgm:pt modelId="{DF7229C6-902E-4797-9F50-B8213F18C5DE}" type="parTrans" cxnId="{FBC7FCC8-22C0-451B-B819-BB33821A89FC}">
      <dgm:prSet/>
      <dgm:spPr/>
      <dgm:t>
        <a:bodyPr/>
        <a:lstStyle/>
        <a:p>
          <a:endParaRPr lang="ru-RU"/>
        </a:p>
      </dgm:t>
    </dgm:pt>
    <dgm:pt modelId="{A91F8E1F-DC73-48FC-ADB5-F756CCE320AA}" type="sibTrans" cxnId="{FBC7FCC8-22C0-451B-B819-BB33821A89FC}">
      <dgm:prSet/>
      <dgm:spPr/>
      <dgm:t>
        <a:bodyPr/>
        <a:lstStyle/>
        <a:p>
          <a:endParaRPr lang="ru-RU"/>
        </a:p>
      </dgm:t>
    </dgm:pt>
    <dgm:pt modelId="{489352DB-709C-4471-BA19-3C23874EE061}" type="pres">
      <dgm:prSet presAssocID="{C40BEAD3-B0CD-4682-9E57-809CF1C8637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38F8DB-68BA-451D-951F-173C7B145274}" type="pres">
      <dgm:prSet presAssocID="{C1724CE2-C453-4A45-A0A7-AC3B000E12E9}" presName="comp" presStyleCnt="0"/>
      <dgm:spPr/>
    </dgm:pt>
    <dgm:pt modelId="{E515E893-BB1F-4792-9492-DB9085FE013B}" type="pres">
      <dgm:prSet presAssocID="{C1724CE2-C453-4A45-A0A7-AC3B000E12E9}" presName="box" presStyleLbl="node1" presStyleIdx="0" presStyleCnt="4" custScaleY="88181"/>
      <dgm:spPr/>
      <dgm:t>
        <a:bodyPr/>
        <a:lstStyle/>
        <a:p>
          <a:endParaRPr lang="ru-RU"/>
        </a:p>
      </dgm:t>
    </dgm:pt>
    <dgm:pt modelId="{D24B7170-E20C-4253-AECC-39AE7561A86A}" type="pres">
      <dgm:prSet presAssocID="{C1724CE2-C453-4A45-A0A7-AC3B000E12E9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023351-A658-451E-9604-2B990E8EC1DE}" type="pres">
      <dgm:prSet presAssocID="{C1724CE2-C453-4A45-A0A7-AC3B000E12E9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F0D2F5-C7A4-40F4-AEB7-85609B18B509}" type="pres">
      <dgm:prSet presAssocID="{E291429D-7815-4E3E-B27C-A8CE684072FB}" presName="spacer" presStyleCnt="0"/>
      <dgm:spPr/>
    </dgm:pt>
    <dgm:pt modelId="{6DB22AAC-3A3A-47B1-9C05-3F84C71D295E}" type="pres">
      <dgm:prSet presAssocID="{2DF8BB7D-06CF-4310-BD88-5EC23F398F55}" presName="comp" presStyleCnt="0"/>
      <dgm:spPr/>
    </dgm:pt>
    <dgm:pt modelId="{3ABEC407-65E2-48CF-8D94-F5539FD4B5BA}" type="pres">
      <dgm:prSet presAssocID="{2DF8BB7D-06CF-4310-BD88-5EC23F398F55}" presName="box" presStyleLbl="node1" presStyleIdx="1" presStyleCnt="4"/>
      <dgm:spPr/>
      <dgm:t>
        <a:bodyPr/>
        <a:lstStyle/>
        <a:p>
          <a:endParaRPr lang="ru-RU"/>
        </a:p>
      </dgm:t>
    </dgm:pt>
    <dgm:pt modelId="{89B74158-6B8A-4BE6-8D2E-D2D1306CB46A}" type="pres">
      <dgm:prSet presAssocID="{2DF8BB7D-06CF-4310-BD88-5EC23F398F55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6A4D64A-E76E-46D1-B2F5-A4947DABDD2A}" type="pres">
      <dgm:prSet presAssocID="{2DF8BB7D-06CF-4310-BD88-5EC23F398F55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4D20E1-FDA0-4EB5-839C-D139DC7082A3}" type="pres">
      <dgm:prSet presAssocID="{72498D4C-5639-4D2A-BD14-DC5EFDFA95F5}" presName="spacer" presStyleCnt="0"/>
      <dgm:spPr/>
    </dgm:pt>
    <dgm:pt modelId="{3C8939CB-FD43-4591-ACAE-8681081EEB21}" type="pres">
      <dgm:prSet presAssocID="{BA5286ED-4F05-40CC-A652-65DFD7A87886}" presName="comp" presStyleCnt="0"/>
      <dgm:spPr/>
    </dgm:pt>
    <dgm:pt modelId="{A777B060-98A0-43CC-A2B3-9D6B74B9939E}" type="pres">
      <dgm:prSet presAssocID="{BA5286ED-4F05-40CC-A652-65DFD7A87886}" presName="box" presStyleLbl="node1" presStyleIdx="2" presStyleCnt="4" custLinFactNeighborY="-1677"/>
      <dgm:spPr/>
      <dgm:t>
        <a:bodyPr/>
        <a:lstStyle/>
        <a:p>
          <a:endParaRPr lang="ru-RU"/>
        </a:p>
      </dgm:t>
    </dgm:pt>
    <dgm:pt modelId="{A939DF5E-3922-47DA-82F2-F26785822385}" type="pres">
      <dgm:prSet presAssocID="{BA5286ED-4F05-40CC-A652-65DFD7A87886}" presName="img" presStyleLbl="fgImgPlace1" presStyleIdx="2" presStyleCnt="4" custLinFactNeighborX="4595" custLinFactNeighborY="-390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3113DAD-6B02-49C9-9CBF-C0D0655571D6}" type="pres">
      <dgm:prSet presAssocID="{BA5286ED-4F05-40CC-A652-65DFD7A87886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C9A733-33CB-48E8-8DC6-DEB3C412832A}" type="pres">
      <dgm:prSet presAssocID="{761074A2-1FB2-45AD-917C-CC7E579CF82C}" presName="spacer" presStyleCnt="0"/>
      <dgm:spPr/>
    </dgm:pt>
    <dgm:pt modelId="{39527958-544B-43DF-AFB3-CB8CF75744BE}" type="pres">
      <dgm:prSet presAssocID="{A17D1E34-6D05-48AE-86D3-BE10FF8FD465}" presName="comp" presStyleCnt="0"/>
      <dgm:spPr/>
    </dgm:pt>
    <dgm:pt modelId="{30BC18D1-027D-4DFD-853B-ABD619C80D57}" type="pres">
      <dgm:prSet presAssocID="{A17D1E34-6D05-48AE-86D3-BE10FF8FD465}" presName="box" presStyleLbl="node1" presStyleIdx="3" presStyleCnt="4" custLinFactNeighborX="-57437" custLinFactNeighborY="36254"/>
      <dgm:spPr/>
      <dgm:t>
        <a:bodyPr/>
        <a:lstStyle/>
        <a:p>
          <a:endParaRPr lang="ru-RU"/>
        </a:p>
      </dgm:t>
    </dgm:pt>
    <dgm:pt modelId="{AD3BB723-B357-494C-AA5E-F25964DC93BF}" type="pres">
      <dgm:prSet presAssocID="{A17D1E34-6D05-48AE-86D3-BE10FF8FD465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4A8BBC2-B2E0-4860-BE49-CEA5CE38F92F}" type="pres">
      <dgm:prSet presAssocID="{A17D1E34-6D05-48AE-86D3-BE10FF8FD465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F167F7-3ACC-46B7-8A15-DFDED0CB2038}" srcId="{C40BEAD3-B0CD-4682-9E57-809CF1C86375}" destId="{2DF8BB7D-06CF-4310-BD88-5EC23F398F55}" srcOrd="1" destOrd="0" parTransId="{CDAB73E3-C929-4B16-AB89-A2035C70C57E}" sibTransId="{72498D4C-5639-4D2A-BD14-DC5EFDFA95F5}"/>
    <dgm:cxn modelId="{15657152-CA9B-497C-B1AD-86954867A2F3}" type="presOf" srcId="{2DF8BB7D-06CF-4310-BD88-5EC23F398F55}" destId="{C6A4D64A-E76E-46D1-B2F5-A4947DABDD2A}" srcOrd="1" destOrd="0" presId="urn:microsoft.com/office/officeart/2005/8/layout/vList4#1"/>
    <dgm:cxn modelId="{194166F8-23EB-4685-89E8-EEF371C68BF1}" type="presOf" srcId="{BA5286ED-4F05-40CC-A652-65DFD7A87886}" destId="{43113DAD-6B02-49C9-9CBF-C0D0655571D6}" srcOrd="1" destOrd="0" presId="urn:microsoft.com/office/officeart/2005/8/layout/vList4#1"/>
    <dgm:cxn modelId="{772259FD-A4F5-43BC-A8C7-94BAC67E17E3}" srcId="{C40BEAD3-B0CD-4682-9E57-809CF1C86375}" destId="{C1724CE2-C453-4A45-A0A7-AC3B000E12E9}" srcOrd="0" destOrd="0" parTransId="{799A732E-E2C1-42A1-813F-C9309DA298A4}" sibTransId="{E291429D-7815-4E3E-B27C-A8CE684072FB}"/>
    <dgm:cxn modelId="{385AE5F7-7CC1-4CA0-99E0-49D6F9242EC2}" type="presOf" srcId="{2DF8BB7D-06CF-4310-BD88-5EC23F398F55}" destId="{3ABEC407-65E2-48CF-8D94-F5539FD4B5BA}" srcOrd="0" destOrd="0" presId="urn:microsoft.com/office/officeart/2005/8/layout/vList4#1"/>
    <dgm:cxn modelId="{B6813425-A437-47C3-9FE6-5B934F385AE5}" type="presOf" srcId="{A17D1E34-6D05-48AE-86D3-BE10FF8FD465}" destId="{A4A8BBC2-B2E0-4860-BE49-CEA5CE38F92F}" srcOrd="1" destOrd="0" presId="urn:microsoft.com/office/officeart/2005/8/layout/vList4#1"/>
    <dgm:cxn modelId="{4073710A-A685-4C53-9C3C-716C428D2217}" type="presOf" srcId="{A17D1E34-6D05-48AE-86D3-BE10FF8FD465}" destId="{30BC18D1-027D-4DFD-853B-ABD619C80D57}" srcOrd="0" destOrd="0" presId="urn:microsoft.com/office/officeart/2005/8/layout/vList4#1"/>
    <dgm:cxn modelId="{DD8EFB8F-E271-4B26-8BE3-6C12AAD37643}" srcId="{C40BEAD3-B0CD-4682-9E57-809CF1C86375}" destId="{BA5286ED-4F05-40CC-A652-65DFD7A87886}" srcOrd="2" destOrd="0" parTransId="{0340498E-AAED-4399-A82B-45C11F409167}" sibTransId="{761074A2-1FB2-45AD-917C-CC7E579CF82C}"/>
    <dgm:cxn modelId="{2C3E7381-658F-4C4E-8A3D-3B09A426CC5B}" type="presOf" srcId="{BA5286ED-4F05-40CC-A652-65DFD7A87886}" destId="{A777B060-98A0-43CC-A2B3-9D6B74B9939E}" srcOrd="0" destOrd="0" presId="urn:microsoft.com/office/officeart/2005/8/layout/vList4#1"/>
    <dgm:cxn modelId="{FBC7FCC8-22C0-451B-B819-BB33821A89FC}" srcId="{C40BEAD3-B0CD-4682-9E57-809CF1C86375}" destId="{A17D1E34-6D05-48AE-86D3-BE10FF8FD465}" srcOrd="3" destOrd="0" parTransId="{DF7229C6-902E-4797-9F50-B8213F18C5DE}" sibTransId="{A91F8E1F-DC73-48FC-ADB5-F756CCE320AA}"/>
    <dgm:cxn modelId="{D454EF4B-1798-409D-A711-A243CD83FC9D}" type="presOf" srcId="{C1724CE2-C453-4A45-A0A7-AC3B000E12E9}" destId="{E515E893-BB1F-4792-9492-DB9085FE013B}" srcOrd="0" destOrd="0" presId="urn:microsoft.com/office/officeart/2005/8/layout/vList4#1"/>
    <dgm:cxn modelId="{CB79A95B-DCFA-449B-950E-B9A436D6BA79}" type="presOf" srcId="{C1724CE2-C453-4A45-A0A7-AC3B000E12E9}" destId="{3E023351-A658-451E-9604-2B990E8EC1DE}" srcOrd="1" destOrd="0" presId="urn:microsoft.com/office/officeart/2005/8/layout/vList4#1"/>
    <dgm:cxn modelId="{D426A749-C51F-497A-98AB-D1D08A577211}" type="presOf" srcId="{C40BEAD3-B0CD-4682-9E57-809CF1C86375}" destId="{489352DB-709C-4471-BA19-3C23874EE061}" srcOrd="0" destOrd="0" presId="urn:microsoft.com/office/officeart/2005/8/layout/vList4#1"/>
    <dgm:cxn modelId="{48FCF83E-5B1E-44D4-99FE-0A4C31B02806}" type="presParOf" srcId="{489352DB-709C-4471-BA19-3C23874EE061}" destId="{D638F8DB-68BA-451D-951F-173C7B145274}" srcOrd="0" destOrd="0" presId="urn:microsoft.com/office/officeart/2005/8/layout/vList4#1"/>
    <dgm:cxn modelId="{770997D6-8FEC-48F6-813E-F023E57B1A2E}" type="presParOf" srcId="{D638F8DB-68BA-451D-951F-173C7B145274}" destId="{E515E893-BB1F-4792-9492-DB9085FE013B}" srcOrd="0" destOrd="0" presId="urn:microsoft.com/office/officeart/2005/8/layout/vList4#1"/>
    <dgm:cxn modelId="{833F8BD6-77C2-4128-BD65-A4D022A90035}" type="presParOf" srcId="{D638F8DB-68BA-451D-951F-173C7B145274}" destId="{D24B7170-E20C-4253-AECC-39AE7561A86A}" srcOrd="1" destOrd="0" presId="urn:microsoft.com/office/officeart/2005/8/layout/vList4#1"/>
    <dgm:cxn modelId="{7A32018E-4BE0-4A60-8B15-0633E6817339}" type="presParOf" srcId="{D638F8DB-68BA-451D-951F-173C7B145274}" destId="{3E023351-A658-451E-9604-2B990E8EC1DE}" srcOrd="2" destOrd="0" presId="urn:microsoft.com/office/officeart/2005/8/layout/vList4#1"/>
    <dgm:cxn modelId="{4B980E74-F79C-44E1-8391-9F236524BF28}" type="presParOf" srcId="{489352DB-709C-4471-BA19-3C23874EE061}" destId="{B1F0D2F5-C7A4-40F4-AEB7-85609B18B509}" srcOrd="1" destOrd="0" presId="urn:microsoft.com/office/officeart/2005/8/layout/vList4#1"/>
    <dgm:cxn modelId="{DAA05B68-C72B-403D-92C0-9C0C95D3D101}" type="presParOf" srcId="{489352DB-709C-4471-BA19-3C23874EE061}" destId="{6DB22AAC-3A3A-47B1-9C05-3F84C71D295E}" srcOrd="2" destOrd="0" presId="urn:microsoft.com/office/officeart/2005/8/layout/vList4#1"/>
    <dgm:cxn modelId="{4D2E18DD-CA8E-4B25-A3F4-FC5CD54EE020}" type="presParOf" srcId="{6DB22AAC-3A3A-47B1-9C05-3F84C71D295E}" destId="{3ABEC407-65E2-48CF-8D94-F5539FD4B5BA}" srcOrd="0" destOrd="0" presId="urn:microsoft.com/office/officeart/2005/8/layout/vList4#1"/>
    <dgm:cxn modelId="{C8642E20-2413-424A-A852-99A3572960F6}" type="presParOf" srcId="{6DB22AAC-3A3A-47B1-9C05-3F84C71D295E}" destId="{89B74158-6B8A-4BE6-8D2E-D2D1306CB46A}" srcOrd="1" destOrd="0" presId="urn:microsoft.com/office/officeart/2005/8/layout/vList4#1"/>
    <dgm:cxn modelId="{912A9A44-E666-45BB-BC8F-F2C4F2C64F62}" type="presParOf" srcId="{6DB22AAC-3A3A-47B1-9C05-3F84C71D295E}" destId="{C6A4D64A-E76E-46D1-B2F5-A4947DABDD2A}" srcOrd="2" destOrd="0" presId="urn:microsoft.com/office/officeart/2005/8/layout/vList4#1"/>
    <dgm:cxn modelId="{F5947FA0-AE94-4276-8FD7-1BB69D85EE03}" type="presParOf" srcId="{489352DB-709C-4471-BA19-3C23874EE061}" destId="{E44D20E1-FDA0-4EB5-839C-D139DC7082A3}" srcOrd="3" destOrd="0" presId="urn:microsoft.com/office/officeart/2005/8/layout/vList4#1"/>
    <dgm:cxn modelId="{656E42CB-C5BC-401E-9595-C169FA304E80}" type="presParOf" srcId="{489352DB-709C-4471-BA19-3C23874EE061}" destId="{3C8939CB-FD43-4591-ACAE-8681081EEB21}" srcOrd="4" destOrd="0" presId="urn:microsoft.com/office/officeart/2005/8/layout/vList4#1"/>
    <dgm:cxn modelId="{AF124D19-04E3-4416-8BFD-829A389CD54E}" type="presParOf" srcId="{3C8939CB-FD43-4591-ACAE-8681081EEB21}" destId="{A777B060-98A0-43CC-A2B3-9D6B74B9939E}" srcOrd="0" destOrd="0" presId="urn:microsoft.com/office/officeart/2005/8/layout/vList4#1"/>
    <dgm:cxn modelId="{A3EFC719-70B0-477D-AC73-9511BDFBD3F5}" type="presParOf" srcId="{3C8939CB-FD43-4591-ACAE-8681081EEB21}" destId="{A939DF5E-3922-47DA-82F2-F26785822385}" srcOrd="1" destOrd="0" presId="urn:microsoft.com/office/officeart/2005/8/layout/vList4#1"/>
    <dgm:cxn modelId="{C8827B0B-BCD6-4200-BDEB-140388F04E84}" type="presParOf" srcId="{3C8939CB-FD43-4591-ACAE-8681081EEB21}" destId="{43113DAD-6B02-49C9-9CBF-C0D0655571D6}" srcOrd="2" destOrd="0" presId="urn:microsoft.com/office/officeart/2005/8/layout/vList4#1"/>
    <dgm:cxn modelId="{B15A9045-A341-4AB4-8CF1-3D04A45A00AD}" type="presParOf" srcId="{489352DB-709C-4471-BA19-3C23874EE061}" destId="{5BC9A733-33CB-48E8-8DC6-DEB3C412832A}" srcOrd="5" destOrd="0" presId="urn:microsoft.com/office/officeart/2005/8/layout/vList4#1"/>
    <dgm:cxn modelId="{2AF9EF30-1FA2-4F39-BEC9-FE51EF95F553}" type="presParOf" srcId="{489352DB-709C-4471-BA19-3C23874EE061}" destId="{39527958-544B-43DF-AFB3-CB8CF75744BE}" srcOrd="6" destOrd="0" presId="urn:microsoft.com/office/officeart/2005/8/layout/vList4#1"/>
    <dgm:cxn modelId="{F9E6694A-A753-4E27-B9B6-61DF665CAF8F}" type="presParOf" srcId="{39527958-544B-43DF-AFB3-CB8CF75744BE}" destId="{30BC18D1-027D-4DFD-853B-ABD619C80D57}" srcOrd="0" destOrd="0" presId="urn:microsoft.com/office/officeart/2005/8/layout/vList4#1"/>
    <dgm:cxn modelId="{0752BC84-4F1C-469E-89BC-879BA9C1E072}" type="presParOf" srcId="{39527958-544B-43DF-AFB3-CB8CF75744BE}" destId="{AD3BB723-B357-494C-AA5E-F25964DC93BF}" srcOrd="1" destOrd="0" presId="urn:microsoft.com/office/officeart/2005/8/layout/vList4#1"/>
    <dgm:cxn modelId="{2E85A495-3DBD-4D21-BDE7-5F7BBEBC3593}" type="presParOf" srcId="{39527958-544B-43DF-AFB3-CB8CF75744BE}" destId="{A4A8BBC2-B2E0-4860-BE49-CEA5CE38F92F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C3591EF-E14B-46DC-AC95-4C6BE5965425}" type="doc">
      <dgm:prSet loTypeId="urn:microsoft.com/office/officeart/2005/8/layout/lProcess3" loCatId="process" qsTypeId="urn:microsoft.com/office/officeart/2005/8/quickstyle/simple1#8" qsCatId="simple" csTypeId="urn:microsoft.com/office/officeart/2005/8/colors/accent5_4" csCatId="accent5" phldr="1"/>
      <dgm:spPr/>
      <dgm:t>
        <a:bodyPr/>
        <a:lstStyle/>
        <a:p>
          <a:endParaRPr lang="ru-RU"/>
        </a:p>
      </dgm:t>
    </dgm:pt>
    <dgm:pt modelId="{2A6D733E-2637-42DF-B81E-BABBEC619549}">
      <dgm:prSet phldrT="[Текст]" custT="1"/>
      <dgm:spPr/>
      <dgm:t>
        <a:bodyPr/>
        <a:lstStyle/>
        <a:p>
          <a:r>
            <a:rPr lang="ru-RU" sz="1200" dirty="0" smtClean="0"/>
            <a:t>Мероприятия по охране семьи и детства</a:t>
          </a:r>
          <a:endParaRPr lang="ru-RU" sz="1200" dirty="0"/>
        </a:p>
      </dgm:t>
    </dgm:pt>
    <dgm:pt modelId="{C7E87969-2C26-474D-9791-EFFEB19F1146}" type="parTrans" cxnId="{ED8D763D-A4AA-4F7C-858F-CADB08F95856}">
      <dgm:prSet/>
      <dgm:spPr/>
      <dgm:t>
        <a:bodyPr/>
        <a:lstStyle/>
        <a:p>
          <a:endParaRPr lang="ru-RU"/>
        </a:p>
      </dgm:t>
    </dgm:pt>
    <dgm:pt modelId="{ACC5C5DD-756D-491B-BE2E-0C96C409082F}" type="sibTrans" cxnId="{ED8D763D-A4AA-4F7C-858F-CADB08F95856}">
      <dgm:prSet/>
      <dgm:spPr/>
      <dgm:t>
        <a:bodyPr/>
        <a:lstStyle/>
        <a:p>
          <a:endParaRPr lang="ru-RU"/>
        </a:p>
      </dgm:t>
    </dgm:pt>
    <dgm:pt modelId="{23C60D36-9313-4FBE-8573-95EA04FBEB1F}">
      <dgm:prSet phldrT="[Текст]" custT="1"/>
      <dgm:spPr/>
      <dgm:t>
        <a:bodyPr/>
        <a:lstStyle/>
        <a:p>
          <a:r>
            <a:rPr lang="ru-RU" sz="1200" dirty="0" smtClean="0"/>
            <a:t>Организация подписки на местную газету участников Великой Отечественной войны</a:t>
          </a:r>
          <a:endParaRPr lang="ru-RU" sz="1200" dirty="0"/>
        </a:p>
      </dgm:t>
    </dgm:pt>
    <dgm:pt modelId="{E762E055-2DB2-4751-8C01-F9EFBA6B9BA0}" type="parTrans" cxnId="{79F4EB83-23B0-4420-B1C9-649DCD95E2FA}">
      <dgm:prSet/>
      <dgm:spPr/>
      <dgm:t>
        <a:bodyPr/>
        <a:lstStyle/>
        <a:p>
          <a:endParaRPr lang="ru-RU"/>
        </a:p>
      </dgm:t>
    </dgm:pt>
    <dgm:pt modelId="{2451145D-EC2D-4136-B361-4905179A3B82}" type="sibTrans" cxnId="{79F4EB83-23B0-4420-B1C9-649DCD95E2FA}">
      <dgm:prSet/>
      <dgm:spPr/>
      <dgm:t>
        <a:bodyPr/>
        <a:lstStyle/>
        <a:p>
          <a:endParaRPr lang="ru-RU"/>
        </a:p>
      </dgm:t>
    </dgm:pt>
    <dgm:pt modelId="{A307594F-9FD8-443A-A8C6-CB1B5350A87A}">
      <dgm:prSet phldrT="[Текст]" custT="1"/>
      <dgm:spPr/>
      <dgm:t>
        <a:bodyPr/>
        <a:lstStyle/>
        <a:p>
          <a:r>
            <a:rPr lang="ru-RU" sz="1200" dirty="0" smtClean="0"/>
            <a:t>Обеспечение доступной среды для </a:t>
          </a:r>
          <a:r>
            <a:rPr lang="ru-RU" sz="1200" dirty="0" err="1" smtClean="0"/>
            <a:t>маломобильной</a:t>
          </a:r>
          <a:r>
            <a:rPr lang="ru-RU" sz="1200" dirty="0" smtClean="0"/>
            <a:t> группы населения</a:t>
          </a:r>
          <a:endParaRPr lang="ru-RU" sz="1200" dirty="0"/>
        </a:p>
      </dgm:t>
    </dgm:pt>
    <dgm:pt modelId="{61233420-E984-4F4A-B1D1-1F9F53CC0703}" type="parTrans" cxnId="{0DDA4D4C-112D-4C0B-A7F2-FD95AA33C345}">
      <dgm:prSet/>
      <dgm:spPr/>
      <dgm:t>
        <a:bodyPr/>
        <a:lstStyle/>
        <a:p>
          <a:endParaRPr lang="ru-RU"/>
        </a:p>
      </dgm:t>
    </dgm:pt>
    <dgm:pt modelId="{B1715F1F-AAEE-4337-B98D-4B70476EBAD2}" type="sibTrans" cxnId="{0DDA4D4C-112D-4C0B-A7F2-FD95AA33C345}">
      <dgm:prSet/>
      <dgm:spPr/>
      <dgm:t>
        <a:bodyPr/>
        <a:lstStyle/>
        <a:p>
          <a:endParaRPr lang="ru-RU"/>
        </a:p>
      </dgm:t>
    </dgm:pt>
    <dgm:pt modelId="{1238DC23-5202-43CA-9A78-C8D81E5629A6}">
      <dgm:prSet phldrT="[Текст]" custT="1"/>
      <dgm:spPr/>
      <dgm:t>
        <a:bodyPr/>
        <a:lstStyle/>
        <a:p>
          <a:r>
            <a:rPr lang="ru-RU" sz="1200" dirty="0" smtClean="0"/>
            <a:t>Проведение мероприятий с участием населения «серебряного возраста»</a:t>
          </a:r>
          <a:endParaRPr lang="ru-RU" sz="1200" dirty="0"/>
        </a:p>
      </dgm:t>
    </dgm:pt>
    <dgm:pt modelId="{96358B17-71A4-476F-8217-F4557E9CBF39}" type="parTrans" cxnId="{335A2AEE-320A-42A4-8EB0-4D41EAF11A05}">
      <dgm:prSet/>
      <dgm:spPr/>
      <dgm:t>
        <a:bodyPr/>
        <a:lstStyle/>
        <a:p>
          <a:endParaRPr lang="ru-RU"/>
        </a:p>
      </dgm:t>
    </dgm:pt>
    <dgm:pt modelId="{7399645C-4F76-4FC3-A246-366243AF4722}" type="sibTrans" cxnId="{335A2AEE-320A-42A4-8EB0-4D41EAF11A05}">
      <dgm:prSet/>
      <dgm:spPr/>
      <dgm:t>
        <a:bodyPr/>
        <a:lstStyle/>
        <a:p>
          <a:endParaRPr lang="ru-RU"/>
        </a:p>
      </dgm:t>
    </dgm:pt>
    <dgm:pt modelId="{06011134-6FCB-4D92-BFF7-39A245168AAD}">
      <dgm:prSet phldrT="[Текст]" custT="1"/>
      <dgm:spPr/>
      <dgm:t>
        <a:bodyPr/>
        <a:lstStyle/>
        <a:p>
          <a:r>
            <a:rPr lang="ru-RU" sz="1200" dirty="0" smtClean="0"/>
            <a:t>Социальная поддержка граждан, оказавшихся в трудной жизненной ситуации</a:t>
          </a:r>
          <a:endParaRPr lang="ru-RU" sz="1200" dirty="0"/>
        </a:p>
      </dgm:t>
    </dgm:pt>
    <dgm:pt modelId="{74CABA32-7C65-4045-A683-954D10D7FE7C}" type="parTrans" cxnId="{4D585FA5-D5B9-4564-BDF0-5AC00EBEEDC0}">
      <dgm:prSet/>
      <dgm:spPr/>
      <dgm:t>
        <a:bodyPr/>
        <a:lstStyle/>
        <a:p>
          <a:endParaRPr lang="ru-RU"/>
        </a:p>
      </dgm:t>
    </dgm:pt>
    <dgm:pt modelId="{DB06923A-09DF-463A-9571-CC38AC1B8302}" type="sibTrans" cxnId="{4D585FA5-D5B9-4564-BDF0-5AC00EBEEDC0}">
      <dgm:prSet/>
      <dgm:spPr/>
      <dgm:t>
        <a:bodyPr/>
        <a:lstStyle/>
        <a:p>
          <a:endParaRPr lang="ru-RU"/>
        </a:p>
      </dgm:t>
    </dgm:pt>
    <dgm:pt modelId="{A5DDF4E9-3074-4A80-95C5-2BAEACD1B153}" type="pres">
      <dgm:prSet presAssocID="{1C3591EF-E14B-46DC-AC95-4C6BE5965425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23F8B93-6687-4001-82BF-462506FD0CA1}" type="pres">
      <dgm:prSet presAssocID="{2A6D733E-2637-42DF-B81E-BABBEC619549}" presName="horFlow" presStyleCnt="0"/>
      <dgm:spPr/>
    </dgm:pt>
    <dgm:pt modelId="{2854099D-095D-4CBB-A063-FFE05EECE3C3}" type="pres">
      <dgm:prSet presAssocID="{2A6D733E-2637-42DF-B81E-BABBEC619549}" presName="bigChev" presStyleLbl="node1" presStyleIdx="0" presStyleCnt="3" custScaleX="157449" custScaleY="140361"/>
      <dgm:spPr/>
      <dgm:t>
        <a:bodyPr/>
        <a:lstStyle/>
        <a:p>
          <a:endParaRPr lang="ru-RU"/>
        </a:p>
      </dgm:t>
    </dgm:pt>
    <dgm:pt modelId="{B5284CF8-F5FF-4795-9391-5FC13F28F567}" type="pres">
      <dgm:prSet presAssocID="{E762E055-2DB2-4751-8C01-F9EFBA6B9BA0}" presName="parTrans" presStyleCnt="0"/>
      <dgm:spPr/>
    </dgm:pt>
    <dgm:pt modelId="{68D66C9C-D849-4447-AC20-75C2143ABB9B}" type="pres">
      <dgm:prSet presAssocID="{23C60D36-9313-4FBE-8573-95EA04FBEB1F}" presName="node" presStyleLbl="alignAccFollowNode1" presStyleIdx="0" presStyleCnt="2" custScaleX="216530" custScaleY="1691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26F0A8-934F-4606-AA6F-7247982282F2}" type="pres">
      <dgm:prSet presAssocID="{2A6D733E-2637-42DF-B81E-BABBEC619549}" presName="vSp" presStyleCnt="0"/>
      <dgm:spPr/>
    </dgm:pt>
    <dgm:pt modelId="{83DE14BB-9827-47DC-BF8B-5EA996B36CA6}" type="pres">
      <dgm:prSet presAssocID="{A307594F-9FD8-443A-A8C6-CB1B5350A87A}" presName="horFlow" presStyleCnt="0"/>
      <dgm:spPr/>
    </dgm:pt>
    <dgm:pt modelId="{9C2B9D44-766F-4381-B110-475F8981552F}" type="pres">
      <dgm:prSet presAssocID="{A307594F-9FD8-443A-A8C6-CB1B5350A87A}" presName="bigChev" presStyleLbl="node1" presStyleIdx="1" presStyleCnt="3" custScaleX="161464" custScaleY="136464"/>
      <dgm:spPr/>
      <dgm:t>
        <a:bodyPr/>
        <a:lstStyle/>
        <a:p>
          <a:endParaRPr lang="ru-RU"/>
        </a:p>
      </dgm:t>
    </dgm:pt>
    <dgm:pt modelId="{AC60C03C-1F3B-4400-88C1-BE928B53EC32}" type="pres">
      <dgm:prSet presAssocID="{96358B17-71A4-476F-8217-F4557E9CBF39}" presName="parTrans" presStyleCnt="0"/>
      <dgm:spPr/>
    </dgm:pt>
    <dgm:pt modelId="{5EB4C7A0-B467-4BEC-9B47-7DAD762268F5}" type="pres">
      <dgm:prSet presAssocID="{1238DC23-5202-43CA-9A78-C8D81E5629A6}" presName="node" presStyleLbl="alignAccFollowNode1" presStyleIdx="1" presStyleCnt="2" custScaleX="227997" custScaleY="1644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E84FF7-C114-4246-ACF6-3AD5DAD1C641}" type="pres">
      <dgm:prSet presAssocID="{A307594F-9FD8-443A-A8C6-CB1B5350A87A}" presName="vSp" presStyleCnt="0"/>
      <dgm:spPr/>
    </dgm:pt>
    <dgm:pt modelId="{2078955C-C828-4873-89C6-F3FD0D2659F8}" type="pres">
      <dgm:prSet presAssocID="{06011134-6FCB-4D92-BFF7-39A245168AAD}" presName="horFlow" presStyleCnt="0"/>
      <dgm:spPr/>
    </dgm:pt>
    <dgm:pt modelId="{895DD2B6-8AAD-4FEF-AD0E-12DC141BD54B}" type="pres">
      <dgm:prSet presAssocID="{06011134-6FCB-4D92-BFF7-39A245168AAD}" presName="bigChev" presStyleLbl="node1" presStyleIdx="2" presStyleCnt="3" custScaleX="171851" custScaleY="170158"/>
      <dgm:spPr/>
      <dgm:t>
        <a:bodyPr/>
        <a:lstStyle/>
        <a:p>
          <a:endParaRPr lang="ru-RU"/>
        </a:p>
      </dgm:t>
    </dgm:pt>
  </dgm:ptLst>
  <dgm:cxnLst>
    <dgm:cxn modelId="{AA045626-F4C8-4CFF-8D88-C5ABD001F472}" type="presOf" srcId="{23C60D36-9313-4FBE-8573-95EA04FBEB1F}" destId="{68D66C9C-D849-4447-AC20-75C2143ABB9B}" srcOrd="0" destOrd="0" presId="urn:microsoft.com/office/officeart/2005/8/layout/lProcess3"/>
    <dgm:cxn modelId="{A4EB369B-88B3-403F-A349-4B9386A97B22}" type="presOf" srcId="{1C3591EF-E14B-46DC-AC95-4C6BE5965425}" destId="{A5DDF4E9-3074-4A80-95C5-2BAEACD1B153}" srcOrd="0" destOrd="0" presId="urn:microsoft.com/office/officeart/2005/8/layout/lProcess3"/>
    <dgm:cxn modelId="{751AEC73-4861-47AA-85C3-773C54F32A43}" type="presOf" srcId="{06011134-6FCB-4D92-BFF7-39A245168AAD}" destId="{895DD2B6-8AAD-4FEF-AD0E-12DC141BD54B}" srcOrd="0" destOrd="0" presId="urn:microsoft.com/office/officeart/2005/8/layout/lProcess3"/>
    <dgm:cxn modelId="{4D585FA5-D5B9-4564-BDF0-5AC00EBEEDC0}" srcId="{1C3591EF-E14B-46DC-AC95-4C6BE5965425}" destId="{06011134-6FCB-4D92-BFF7-39A245168AAD}" srcOrd="2" destOrd="0" parTransId="{74CABA32-7C65-4045-A683-954D10D7FE7C}" sibTransId="{DB06923A-09DF-463A-9571-CC38AC1B8302}"/>
    <dgm:cxn modelId="{AB1B9599-02C3-4CD0-AB36-875204A21207}" type="presOf" srcId="{A307594F-9FD8-443A-A8C6-CB1B5350A87A}" destId="{9C2B9D44-766F-4381-B110-475F8981552F}" srcOrd="0" destOrd="0" presId="urn:microsoft.com/office/officeart/2005/8/layout/lProcess3"/>
    <dgm:cxn modelId="{89EDB89E-F6B8-4478-B833-DA3ABD00A49D}" type="presOf" srcId="{2A6D733E-2637-42DF-B81E-BABBEC619549}" destId="{2854099D-095D-4CBB-A063-FFE05EECE3C3}" srcOrd="0" destOrd="0" presId="urn:microsoft.com/office/officeart/2005/8/layout/lProcess3"/>
    <dgm:cxn modelId="{ED8D763D-A4AA-4F7C-858F-CADB08F95856}" srcId="{1C3591EF-E14B-46DC-AC95-4C6BE5965425}" destId="{2A6D733E-2637-42DF-B81E-BABBEC619549}" srcOrd="0" destOrd="0" parTransId="{C7E87969-2C26-474D-9791-EFFEB19F1146}" sibTransId="{ACC5C5DD-756D-491B-BE2E-0C96C409082F}"/>
    <dgm:cxn modelId="{79F4EB83-23B0-4420-B1C9-649DCD95E2FA}" srcId="{2A6D733E-2637-42DF-B81E-BABBEC619549}" destId="{23C60D36-9313-4FBE-8573-95EA04FBEB1F}" srcOrd="0" destOrd="0" parTransId="{E762E055-2DB2-4751-8C01-F9EFBA6B9BA0}" sibTransId="{2451145D-EC2D-4136-B361-4905179A3B82}"/>
    <dgm:cxn modelId="{0DDA4D4C-112D-4C0B-A7F2-FD95AA33C345}" srcId="{1C3591EF-E14B-46DC-AC95-4C6BE5965425}" destId="{A307594F-9FD8-443A-A8C6-CB1B5350A87A}" srcOrd="1" destOrd="0" parTransId="{61233420-E984-4F4A-B1D1-1F9F53CC0703}" sibTransId="{B1715F1F-AAEE-4337-B98D-4B70476EBAD2}"/>
    <dgm:cxn modelId="{335A2AEE-320A-42A4-8EB0-4D41EAF11A05}" srcId="{A307594F-9FD8-443A-A8C6-CB1B5350A87A}" destId="{1238DC23-5202-43CA-9A78-C8D81E5629A6}" srcOrd="0" destOrd="0" parTransId="{96358B17-71A4-476F-8217-F4557E9CBF39}" sibTransId="{7399645C-4F76-4FC3-A246-366243AF4722}"/>
    <dgm:cxn modelId="{E25A35DB-94A4-4CBB-AA17-23CB183C9483}" type="presOf" srcId="{1238DC23-5202-43CA-9A78-C8D81E5629A6}" destId="{5EB4C7A0-B467-4BEC-9B47-7DAD762268F5}" srcOrd="0" destOrd="0" presId="urn:microsoft.com/office/officeart/2005/8/layout/lProcess3"/>
    <dgm:cxn modelId="{8052266C-1D54-41D0-8AF2-B521E04DC954}" type="presParOf" srcId="{A5DDF4E9-3074-4A80-95C5-2BAEACD1B153}" destId="{523F8B93-6687-4001-82BF-462506FD0CA1}" srcOrd="0" destOrd="0" presId="urn:microsoft.com/office/officeart/2005/8/layout/lProcess3"/>
    <dgm:cxn modelId="{4BA2F924-63A9-4E31-9BC1-B7A16A50DB83}" type="presParOf" srcId="{523F8B93-6687-4001-82BF-462506FD0CA1}" destId="{2854099D-095D-4CBB-A063-FFE05EECE3C3}" srcOrd="0" destOrd="0" presId="urn:microsoft.com/office/officeart/2005/8/layout/lProcess3"/>
    <dgm:cxn modelId="{71318117-471D-41C2-A49B-EA9B203EA2C4}" type="presParOf" srcId="{523F8B93-6687-4001-82BF-462506FD0CA1}" destId="{B5284CF8-F5FF-4795-9391-5FC13F28F567}" srcOrd="1" destOrd="0" presId="urn:microsoft.com/office/officeart/2005/8/layout/lProcess3"/>
    <dgm:cxn modelId="{CF59B791-745E-4EB5-9249-96D77716C3B3}" type="presParOf" srcId="{523F8B93-6687-4001-82BF-462506FD0CA1}" destId="{68D66C9C-D849-4447-AC20-75C2143ABB9B}" srcOrd="2" destOrd="0" presId="urn:microsoft.com/office/officeart/2005/8/layout/lProcess3"/>
    <dgm:cxn modelId="{C9114932-0651-4257-B5CC-7447E53D3FB3}" type="presParOf" srcId="{A5DDF4E9-3074-4A80-95C5-2BAEACD1B153}" destId="{A026F0A8-934F-4606-AA6F-7247982282F2}" srcOrd="1" destOrd="0" presId="urn:microsoft.com/office/officeart/2005/8/layout/lProcess3"/>
    <dgm:cxn modelId="{305506F7-19BA-40C2-B5D0-625C1FCC5048}" type="presParOf" srcId="{A5DDF4E9-3074-4A80-95C5-2BAEACD1B153}" destId="{83DE14BB-9827-47DC-BF8B-5EA996B36CA6}" srcOrd="2" destOrd="0" presId="urn:microsoft.com/office/officeart/2005/8/layout/lProcess3"/>
    <dgm:cxn modelId="{7FEFAB2E-AAB1-4C5B-9B3A-0A7D696CB9B6}" type="presParOf" srcId="{83DE14BB-9827-47DC-BF8B-5EA996B36CA6}" destId="{9C2B9D44-766F-4381-B110-475F8981552F}" srcOrd="0" destOrd="0" presId="urn:microsoft.com/office/officeart/2005/8/layout/lProcess3"/>
    <dgm:cxn modelId="{6AA45A65-6257-4B6F-BF18-2FABD9F2E91C}" type="presParOf" srcId="{83DE14BB-9827-47DC-BF8B-5EA996B36CA6}" destId="{AC60C03C-1F3B-4400-88C1-BE928B53EC32}" srcOrd="1" destOrd="0" presId="urn:microsoft.com/office/officeart/2005/8/layout/lProcess3"/>
    <dgm:cxn modelId="{1E81A0B8-EEE3-4E95-8615-A65C2A105605}" type="presParOf" srcId="{83DE14BB-9827-47DC-BF8B-5EA996B36CA6}" destId="{5EB4C7A0-B467-4BEC-9B47-7DAD762268F5}" srcOrd="2" destOrd="0" presId="urn:microsoft.com/office/officeart/2005/8/layout/lProcess3"/>
    <dgm:cxn modelId="{18BD6235-F2C9-4A6F-BA6E-E2CC58A66BC8}" type="presParOf" srcId="{A5DDF4E9-3074-4A80-95C5-2BAEACD1B153}" destId="{93E84FF7-C114-4246-ACF6-3AD5DAD1C641}" srcOrd="3" destOrd="0" presId="urn:microsoft.com/office/officeart/2005/8/layout/lProcess3"/>
    <dgm:cxn modelId="{C335F619-9B2D-4346-A836-18E39130C585}" type="presParOf" srcId="{A5DDF4E9-3074-4A80-95C5-2BAEACD1B153}" destId="{2078955C-C828-4873-89C6-F3FD0D2659F8}" srcOrd="4" destOrd="0" presId="urn:microsoft.com/office/officeart/2005/8/layout/lProcess3"/>
    <dgm:cxn modelId="{EA60896A-D0DB-4209-96FA-DCB373C0A214}" type="presParOf" srcId="{2078955C-C828-4873-89C6-F3FD0D2659F8}" destId="{895DD2B6-8AAD-4FEF-AD0E-12DC141BD54B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6195C55-069D-4181-A5C5-6F6D9B1E4A76}" type="doc">
      <dgm:prSet loTypeId="urn:microsoft.com/office/officeart/2005/8/layout/lProcess3" loCatId="process" qsTypeId="urn:microsoft.com/office/officeart/2005/8/quickstyle/simple1#9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A92D8C50-B619-4696-9AA4-3594B4991310}">
      <dgm:prSet phldrT="[Текст]"/>
      <dgm:spPr/>
      <dgm:t>
        <a:bodyPr/>
        <a:lstStyle/>
        <a:p>
          <a:endParaRPr lang="ru-RU" dirty="0"/>
        </a:p>
      </dgm:t>
    </dgm:pt>
    <dgm:pt modelId="{5AC327D3-C860-4B87-A77D-2DEED4FD9437}" type="parTrans" cxnId="{910356DF-54BB-4B54-90D6-129A2DE4F18B}">
      <dgm:prSet/>
      <dgm:spPr/>
      <dgm:t>
        <a:bodyPr/>
        <a:lstStyle/>
        <a:p>
          <a:endParaRPr lang="ru-RU"/>
        </a:p>
      </dgm:t>
    </dgm:pt>
    <dgm:pt modelId="{565E4DFA-F0E2-4C61-B16F-E0DDABC32FA9}" type="sibTrans" cxnId="{910356DF-54BB-4B54-90D6-129A2DE4F18B}">
      <dgm:prSet/>
      <dgm:spPr/>
      <dgm:t>
        <a:bodyPr/>
        <a:lstStyle/>
        <a:p>
          <a:endParaRPr lang="ru-RU"/>
        </a:p>
      </dgm:t>
    </dgm:pt>
    <dgm:pt modelId="{4085B3E9-6F9C-4B2A-8CB3-FC2FDEBA8829}">
      <dgm:prSet phldrT="[Текст]"/>
      <dgm:spPr/>
      <dgm:t>
        <a:bodyPr/>
        <a:lstStyle/>
        <a:p>
          <a:endParaRPr lang="ru-RU" dirty="0"/>
        </a:p>
      </dgm:t>
    </dgm:pt>
    <dgm:pt modelId="{B889CFFB-34A8-4B51-BC26-F756272F5420}" type="parTrans" cxnId="{CCBE88AC-1F15-465D-A058-284C6B4799F4}">
      <dgm:prSet/>
      <dgm:spPr/>
      <dgm:t>
        <a:bodyPr/>
        <a:lstStyle/>
        <a:p>
          <a:endParaRPr lang="ru-RU"/>
        </a:p>
      </dgm:t>
    </dgm:pt>
    <dgm:pt modelId="{C17B750C-166D-4CF3-86F8-D4A30BFD25DF}" type="sibTrans" cxnId="{CCBE88AC-1F15-465D-A058-284C6B4799F4}">
      <dgm:prSet/>
      <dgm:spPr/>
      <dgm:t>
        <a:bodyPr/>
        <a:lstStyle/>
        <a:p>
          <a:endParaRPr lang="ru-RU"/>
        </a:p>
      </dgm:t>
    </dgm:pt>
    <dgm:pt modelId="{9B6906BD-5E9C-4031-B029-C1A48CB43CBF}" type="pres">
      <dgm:prSet presAssocID="{06195C55-069D-4181-A5C5-6F6D9B1E4A7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366D28-66D2-4A48-9623-AC3BAA3E5E90}" type="pres">
      <dgm:prSet presAssocID="{A92D8C50-B619-4696-9AA4-3594B4991310}" presName="horFlow" presStyleCnt="0"/>
      <dgm:spPr/>
    </dgm:pt>
    <dgm:pt modelId="{0DE5F4F8-A2AE-4C67-B254-74F60DF161EF}" type="pres">
      <dgm:prSet presAssocID="{A92D8C50-B619-4696-9AA4-3594B4991310}" presName="bigChev" presStyleLbl="node1" presStyleIdx="0" presStyleCnt="1" custScaleX="112303" custLinFactX="-52406" custLinFactNeighborX="-100000" custLinFactNeighborY="-53"/>
      <dgm:spPr/>
      <dgm:t>
        <a:bodyPr/>
        <a:lstStyle/>
        <a:p>
          <a:endParaRPr lang="ru-RU"/>
        </a:p>
      </dgm:t>
    </dgm:pt>
    <dgm:pt modelId="{D3AAEBD1-C655-45D3-BCEC-8D7B4F1DC59A}" type="pres">
      <dgm:prSet presAssocID="{B889CFFB-34A8-4B51-BC26-F756272F5420}" presName="parTrans" presStyleCnt="0"/>
      <dgm:spPr/>
    </dgm:pt>
    <dgm:pt modelId="{51A1EE8F-0C56-4264-8FA2-6CE9FB37E387}" type="pres">
      <dgm:prSet presAssocID="{4085B3E9-6F9C-4B2A-8CB3-FC2FDEBA8829}" presName="node" presStyleLbl="alignAccFollowNode1" presStyleIdx="0" presStyleCnt="1" custScaleX="142153" custScaleY="120500" custLinFactX="-52895" custLinFactNeighborX="-100000" custLinFactNeighborY="9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1DA1A4-25B1-4425-96AC-577B4CC3EB72}" type="presOf" srcId="{A92D8C50-B619-4696-9AA4-3594B4991310}" destId="{0DE5F4F8-A2AE-4C67-B254-74F60DF161EF}" srcOrd="0" destOrd="0" presId="urn:microsoft.com/office/officeart/2005/8/layout/lProcess3"/>
    <dgm:cxn modelId="{AA74D700-2868-4C3A-BA4C-19496256978E}" type="presOf" srcId="{06195C55-069D-4181-A5C5-6F6D9B1E4A76}" destId="{9B6906BD-5E9C-4031-B029-C1A48CB43CBF}" srcOrd="0" destOrd="0" presId="urn:microsoft.com/office/officeart/2005/8/layout/lProcess3"/>
    <dgm:cxn modelId="{910356DF-54BB-4B54-90D6-129A2DE4F18B}" srcId="{06195C55-069D-4181-A5C5-6F6D9B1E4A76}" destId="{A92D8C50-B619-4696-9AA4-3594B4991310}" srcOrd="0" destOrd="0" parTransId="{5AC327D3-C860-4B87-A77D-2DEED4FD9437}" sibTransId="{565E4DFA-F0E2-4C61-B16F-E0DDABC32FA9}"/>
    <dgm:cxn modelId="{CCBE88AC-1F15-465D-A058-284C6B4799F4}" srcId="{A92D8C50-B619-4696-9AA4-3594B4991310}" destId="{4085B3E9-6F9C-4B2A-8CB3-FC2FDEBA8829}" srcOrd="0" destOrd="0" parTransId="{B889CFFB-34A8-4B51-BC26-F756272F5420}" sibTransId="{C17B750C-166D-4CF3-86F8-D4A30BFD25DF}"/>
    <dgm:cxn modelId="{9687F7EB-D98B-46A9-8A60-6044E204E16A}" type="presOf" srcId="{4085B3E9-6F9C-4B2A-8CB3-FC2FDEBA8829}" destId="{51A1EE8F-0C56-4264-8FA2-6CE9FB37E387}" srcOrd="0" destOrd="0" presId="urn:microsoft.com/office/officeart/2005/8/layout/lProcess3"/>
    <dgm:cxn modelId="{E3112022-E64F-4831-9E00-82D01A5E6C99}" type="presParOf" srcId="{9B6906BD-5E9C-4031-B029-C1A48CB43CBF}" destId="{87366D28-66D2-4A48-9623-AC3BAA3E5E90}" srcOrd="0" destOrd="0" presId="urn:microsoft.com/office/officeart/2005/8/layout/lProcess3"/>
    <dgm:cxn modelId="{63269F15-D45A-4F84-99BE-B7B58D4DA374}" type="presParOf" srcId="{87366D28-66D2-4A48-9623-AC3BAA3E5E90}" destId="{0DE5F4F8-A2AE-4C67-B254-74F60DF161EF}" srcOrd="0" destOrd="0" presId="urn:microsoft.com/office/officeart/2005/8/layout/lProcess3"/>
    <dgm:cxn modelId="{9C2A603B-F796-4FB3-B04C-3F0013865693}" type="presParOf" srcId="{87366D28-66D2-4A48-9623-AC3BAA3E5E90}" destId="{D3AAEBD1-C655-45D3-BCEC-8D7B4F1DC59A}" srcOrd="1" destOrd="0" presId="urn:microsoft.com/office/officeart/2005/8/layout/lProcess3"/>
    <dgm:cxn modelId="{4FD708E2-5A7E-4C6A-8F20-F29C8E40E51E}" type="presParOf" srcId="{87366D28-66D2-4A48-9623-AC3BAA3E5E90}" destId="{51A1EE8F-0C56-4264-8FA2-6CE9FB37E387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463D5B-AF8E-4811-9823-E605EACE34BF}" type="doc">
      <dgm:prSet loTypeId="urn:microsoft.com/office/officeart/2005/8/layout/radial2" loCatId="relationship" qsTypeId="urn:microsoft.com/office/officeart/2005/8/quickstyle/simple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D2C4FDCF-AAAD-4482-8109-6EBB5BA5273D}" type="pres">
      <dgm:prSet presAssocID="{39463D5B-AF8E-4811-9823-E605EACE34BF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8AF310-B958-43DF-B9AA-6541E80C8DCE}" type="pres">
      <dgm:prSet presAssocID="{39463D5B-AF8E-4811-9823-E605EACE34BF}" presName="cycle" presStyleCnt="0"/>
      <dgm:spPr/>
    </dgm:pt>
  </dgm:ptLst>
  <dgm:cxnLst>
    <dgm:cxn modelId="{A6EB8BD3-E6B5-4BB9-AEB9-2724FB9E5F8D}" type="presOf" srcId="{39463D5B-AF8E-4811-9823-E605EACE34BF}" destId="{D2C4FDCF-AAAD-4482-8109-6EBB5BA5273D}" srcOrd="0" destOrd="0" presId="urn:microsoft.com/office/officeart/2005/8/layout/radial2"/>
    <dgm:cxn modelId="{9584EF0C-A244-4690-A06A-F3F7ED4BA125}" type="presParOf" srcId="{D2C4FDCF-AAAD-4482-8109-6EBB5BA5273D}" destId="{0A8AF310-B958-43DF-B9AA-6541E80C8DCE}" srcOrd="0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709165D-7DA4-4BD0-AE68-B6E72BA172C7}" type="doc">
      <dgm:prSet loTypeId="urn:microsoft.com/office/officeart/2005/8/layout/radial4" loCatId="relationship" qsTypeId="urn:microsoft.com/office/officeart/2005/8/quickstyle/simple1#10" qsCatId="simple" csTypeId="urn:microsoft.com/office/officeart/2005/8/colors/accent1_2#9" csCatId="accent1" phldr="1"/>
      <dgm:spPr/>
      <dgm:t>
        <a:bodyPr/>
        <a:lstStyle/>
        <a:p>
          <a:endParaRPr lang="ru-RU"/>
        </a:p>
      </dgm:t>
    </dgm:pt>
    <dgm:pt modelId="{A6870775-6D4C-4829-939B-BBD570766A3F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</dgm:spPr>
      <dgm:t>
        <a:bodyPr/>
        <a:lstStyle/>
        <a:p>
          <a:endParaRPr lang="ru-RU" sz="1600" dirty="0"/>
        </a:p>
      </dgm:t>
    </dgm:pt>
    <dgm:pt modelId="{A105F93B-FD8A-4293-95E1-7788605768F7}" type="parTrans" cxnId="{1428AB9B-F50B-4429-B675-1FDAC4CC1D16}">
      <dgm:prSet/>
      <dgm:spPr/>
      <dgm:t>
        <a:bodyPr/>
        <a:lstStyle/>
        <a:p>
          <a:endParaRPr lang="ru-RU"/>
        </a:p>
      </dgm:t>
    </dgm:pt>
    <dgm:pt modelId="{2041EA89-DD5D-4E7B-94AE-4A99212AB6E1}" type="sibTrans" cxnId="{1428AB9B-F50B-4429-B675-1FDAC4CC1D16}">
      <dgm:prSet/>
      <dgm:spPr/>
      <dgm:t>
        <a:bodyPr/>
        <a:lstStyle/>
        <a:p>
          <a:endParaRPr lang="ru-RU"/>
        </a:p>
      </dgm:t>
    </dgm:pt>
    <dgm:pt modelId="{583A6698-566A-4981-B515-C08198052A4A}">
      <dgm:prSet phldrT="[Текст]" custT="1"/>
      <dgm:sp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Cambria" pitchFamily="18" charset="0"/>
            </a:rPr>
            <a:t>Проведение мероприятий в молодежной политики и в сфере физической культуры и спорта</a:t>
          </a:r>
          <a:endParaRPr lang="ru-RU" sz="1400" dirty="0">
            <a:solidFill>
              <a:schemeClr val="tx1"/>
            </a:solidFill>
            <a:latin typeface="Cambria" pitchFamily="18" charset="0"/>
          </a:endParaRPr>
        </a:p>
      </dgm:t>
    </dgm:pt>
    <dgm:pt modelId="{6802CE62-1562-43FF-9AF4-F19FAA9F3243}" type="parTrans" cxnId="{72251B64-7C40-467D-99EC-A796DAB75FDB}">
      <dgm:prSet/>
      <dgm:spPr/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AC91BF79-6FDF-4C9F-A3DB-9DDB2187A088}" type="sibTrans" cxnId="{72251B64-7C40-467D-99EC-A796DAB75FDB}">
      <dgm:prSet/>
      <dgm:spPr/>
      <dgm:t>
        <a:bodyPr/>
        <a:lstStyle/>
        <a:p>
          <a:endParaRPr lang="ru-RU"/>
        </a:p>
      </dgm:t>
    </dgm:pt>
    <dgm:pt modelId="{6AD1E9A7-4DB3-4692-ACF4-360DC3131AAD}">
      <dgm:prSet custT="1"/>
      <dgm:sp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shape">
            <a:fillToRect l="50000" t="50000" r="50000" b="50000"/>
          </a:path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Cambria" pitchFamily="18" charset="0"/>
            </a:rPr>
            <a:t>Приобретение спортивной формы и экипировка команд</a:t>
          </a:r>
          <a:endParaRPr lang="ru-RU" sz="1400" dirty="0">
            <a:solidFill>
              <a:schemeClr val="tx1"/>
            </a:solidFill>
            <a:latin typeface="Cambria" pitchFamily="18" charset="0"/>
          </a:endParaRPr>
        </a:p>
      </dgm:t>
    </dgm:pt>
    <dgm:pt modelId="{8A98DF07-6ADA-4A5A-AF69-5F6367E34B37}" type="parTrans" cxnId="{06D1F053-F90E-4542-B8C1-46B0706D957D}">
      <dgm:prSet/>
      <dgm:spPr/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020D74C7-6ACA-4134-B19F-D73B8A798DB9}" type="sibTrans" cxnId="{06D1F053-F90E-4542-B8C1-46B0706D957D}">
      <dgm:prSet/>
      <dgm:spPr/>
      <dgm:t>
        <a:bodyPr/>
        <a:lstStyle/>
        <a:p>
          <a:endParaRPr lang="ru-RU"/>
        </a:p>
      </dgm:t>
    </dgm:pt>
    <dgm:pt modelId="{7F4A8370-487D-4533-9D54-D93FCD61587D}">
      <dgm:prSet custT="1"/>
      <dgm:sp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Cambria" pitchFamily="18" charset="0"/>
            </a:rPr>
            <a:t>Участие сборных команд в республиканских соревнованиях</a:t>
          </a:r>
          <a:endParaRPr lang="ru-RU" sz="1400" dirty="0">
            <a:solidFill>
              <a:schemeClr val="tx1"/>
            </a:solidFill>
            <a:latin typeface="Cambria" pitchFamily="18" charset="0"/>
          </a:endParaRPr>
        </a:p>
      </dgm:t>
    </dgm:pt>
    <dgm:pt modelId="{26D11563-24B9-430E-9CD9-23CD23F8745F}" type="parTrans" cxnId="{58E172B8-0278-4262-9BD5-234D56501234}">
      <dgm:prSet/>
      <dgm:spPr/>
      <dgm:t>
        <a:bodyPr/>
        <a:lstStyle/>
        <a:p>
          <a:endParaRPr lang="ru-RU" dirty="0"/>
        </a:p>
      </dgm:t>
    </dgm:pt>
    <dgm:pt modelId="{3CAD2705-B06E-43E2-B4EE-C41DFC2102A7}" type="sibTrans" cxnId="{58E172B8-0278-4262-9BD5-234D56501234}">
      <dgm:prSet/>
      <dgm:spPr/>
      <dgm:t>
        <a:bodyPr/>
        <a:lstStyle/>
        <a:p>
          <a:endParaRPr lang="ru-RU"/>
        </a:p>
      </dgm:t>
    </dgm:pt>
    <dgm:pt modelId="{58AF3259-7A5C-466D-9E17-DC5B7173CB4D}">
      <dgm:prSet/>
      <dgm:spPr/>
      <dgm:t>
        <a:bodyPr/>
        <a:lstStyle/>
        <a:p>
          <a:endParaRPr lang="ru-RU" dirty="0"/>
        </a:p>
      </dgm:t>
    </dgm:pt>
    <dgm:pt modelId="{A6A6F422-758F-444D-863B-B3103D62F1AE}" type="parTrans" cxnId="{AC388512-FBA4-42E3-B612-E12E18D32A91}">
      <dgm:prSet/>
      <dgm:spPr/>
      <dgm:t>
        <a:bodyPr/>
        <a:lstStyle/>
        <a:p>
          <a:endParaRPr lang="ru-RU"/>
        </a:p>
      </dgm:t>
    </dgm:pt>
    <dgm:pt modelId="{EEF60BC0-329E-4C57-9ABE-A0738D066DB8}" type="sibTrans" cxnId="{AC388512-FBA4-42E3-B612-E12E18D32A91}">
      <dgm:prSet/>
      <dgm:spPr/>
      <dgm:t>
        <a:bodyPr/>
        <a:lstStyle/>
        <a:p>
          <a:endParaRPr lang="ru-RU"/>
        </a:p>
      </dgm:t>
    </dgm:pt>
    <dgm:pt modelId="{702B89F5-3C61-4937-B813-F16CE146D365}">
      <dgm:prSet custT="1"/>
      <dgm:sp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Функционирование 1 учреждения в сфере молодежной политики</a:t>
          </a:r>
          <a:endParaRPr lang="ru-RU" sz="1200" dirty="0">
            <a:solidFill>
              <a:schemeClr val="tx1"/>
            </a:solidFill>
          </a:endParaRPr>
        </a:p>
      </dgm:t>
    </dgm:pt>
    <dgm:pt modelId="{991ABD65-573C-463D-95F7-9C2D2A165E49}" type="parTrans" cxnId="{92E960AA-9C6A-41CF-8097-F57B1B6AAF89}">
      <dgm:prSet/>
      <dgm:spPr/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C2470B93-6D0A-44CB-BC35-E6C582CB939C}" type="sibTrans" cxnId="{92E960AA-9C6A-41CF-8097-F57B1B6AAF89}">
      <dgm:prSet/>
      <dgm:spPr/>
      <dgm:t>
        <a:bodyPr/>
        <a:lstStyle/>
        <a:p>
          <a:endParaRPr lang="ru-RU"/>
        </a:p>
      </dgm:t>
    </dgm:pt>
    <dgm:pt modelId="{A7F2C838-2244-4EB3-A722-12EB95EF1D9B}" type="pres">
      <dgm:prSet presAssocID="{4709165D-7DA4-4BD0-AE68-B6E72BA172C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D136D8-41FB-4B22-BEAE-59EE413B254C}" type="pres">
      <dgm:prSet presAssocID="{A6870775-6D4C-4829-939B-BBD570766A3F}" presName="centerShape" presStyleLbl="node0" presStyleIdx="0" presStyleCnt="1" custLinFactNeighborX="837" custLinFactNeighborY="-52"/>
      <dgm:spPr/>
      <dgm:t>
        <a:bodyPr/>
        <a:lstStyle/>
        <a:p>
          <a:endParaRPr lang="ru-RU"/>
        </a:p>
      </dgm:t>
    </dgm:pt>
    <dgm:pt modelId="{839FCD3C-59B9-4F49-831D-D9B71D1691CA}" type="pres">
      <dgm:prSet presAssocID="{26D11563-24B9-430E-9CD9-23CD23F8745F}" presName="parTrans" presStyleLbl="bgSibTrans2D1" presStyleIdx="0" presStyleCnt="4"/>
      <dgm:spPr/>
      <dgm:t>
        <a:bodyPr/>
        <a:lstStyle/>
        <a:p>
          <a:endParaRPr lang="ru-RU"/>
        </a:p>
      </dgm:t>
    </dgm:pt>
    <dgm:pt modelId="{4F512632-307F-4E8D-BB71-E77BE9B23B88}" type="pres">
      <dgm:prSet presAssocID="{7F4A8370-487D-4533-9D54-D93FCD61587D}" presName="node" presStyleLbl="node1" presStyleIdx="0" presStyleCnt="4" custScaleX="110606" custScaleY="131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EEFA0-497D-441B-9A0A-840F57E454B1}" type="pres">
      <dgm:prSet presAssocID="{8A98DF07-6ADA-4A5A-AF69-5F6367E34B37}" presName="parTrans" presStyleLbl="bgSibTrans2D1" presStyleIdx="1" presStyleCnt="4"/>
      <dgm:spPr/>
      <dgm:t>
        <a:bodyPr/>
        <a:lstStyle/>
        <a:p>
          <a:endParaRPr lang="ru-RU"/>
        </a:p>
      </dgm:t>
    </dgm:pt>
    <dgm:pt modelId="{81ABCCEF-3211-414F-9BEB-A98F25A6DA60}" type="pres">
      <dgm:prSet presAssocID="{6AD1E9A7-4DB3-4692-ACF4-360DC3131AA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6DC86A-BD82-43F1-AB7D-66EAB487F740}" type="pres">
      <dgm:prSet presAssocID="{6802CE62-1562-43FF-9AF4-F19FAA9F3243}" presName="parTrans" presStyleLbl="bgSibTrans2D1" presStyleIdx="2" presStyleCnt="4"/>
      <dgm:spPr/>
      <dgm:t>
        <a:bodyPr/>
        <a:lstStyle/>
        <a:p>
          <a:endParaRPr lang="ru-RU"/>
        </a:p>
      </dgm:t>
    </dgm:pt>
    <dgm:pt modelId="{B12C46B9-A9F0-4F4D-812A-04047441CC09}" type="pres">
      <dgm:prSet presAssocID="{583A6698-566A-4981-B515-C08198052A4A}" presName="node" presStyleLbl="node1" presStyleIdx="2" presStyleCnt="4" custRadScaleRad="98842" custRadScaleInc="-69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9EF88C-7B1A-4250-A2EF-FF6CD1CE4DB2}" type="pres">
      <dgm:prSet presAssocID="{991ABD65-573C-463D-95F7-9C2D2A165E49}" presName="parTrans" presStyleLbl="bgSibTrans2D1" presStyleIdx="3" presStyleCnt="4"/>
      <dgm:spPr/>
      <dgm:t>
        <a:bodyPr/>
        <a:lstStyle/>
        <a:p>
          <a:endParaRPr lang="ru-RU"/>
        </a:p>
      </dgm:t>
    </dgm:pt>
    <dgm:pt modelId="{FEDF06B9-3E61-440E-822B-54570316A099}" type="pres">
      <dgm:prSet presAssocID="{702B89F5-3C61-4937-B813-F16CE146D365}" presName="node" presStyleLbl="node1" presStyleIdx="3" presStyleCnt="4" custScaleX="97353" custScaleY="979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0343A1-F416-49BE-87F5-0FDD34678EA0}" type="presOf" srcId="{4709165D-7DA4-4BD0-AE68-B6E72BA172C7}" destId="{A7F2C838-2244-4EB3-A722-12EB95EF1D9B}" srcOrd="0" destOrd="0" presId="urn:microsoft.com/office/officeart/2005/8/layout/radial4"/>
    <dgm:cxn modelId="{48A7C902-158B-4D3D-9EF9-DD5F937EBE15}" type="presOf" srcId="{8A98DF07-6ADA-4A5A-AF69-5F6367E34B37}" destId="{D66EEFA0-497D-441B-9A0A-840F57E454B1}" srcOrd="0" destOrd="0" presId="urn:microsoft.com/office/officeart/2005/8/layout/radial4"/>
    <dgm:cxn modelId="{72251B64-7C40-467D-99EC-A796DAB75FDB}" srcId="{A6870775-6D4C-4829-939B-BBD570766A3F}" destId="{583A6698-566A-4981-B515-C08198052A4A}" srcOrd="2" destOrd="0" parTransId="{6802CE62-1562-43FF-9AF4-F19FAA9F3243}" sibTransId="{AC91BF79-6FDF-4C9F-A3DB-9DDB2187A088}"/>
    <dgm:cxn modelId="{1428AB9B-F50B-4429-B675-1FDAC4CC1D16}" srcId="{4709165D-7DA4-4BD0-AE68-B6E72BA172C7}" destId="{A6870775-6D4C-4829-939B-BBD570766A3F}" srcOrd="0" destOrd="0" parTransId="{A105F93B-FD8A-4293-95E1-7788605768F7}" sibTransId="{2041EA89-DD5D-4E7B-94AE-4A99212AB6E1}"/>
    <dgm:cxn modelId="{58E172B8-0278-4262-9BD5-234D56501234}" srcId="{A6870775-6D4C-4829-939B-BBD570766A3F}" destId="{7F4A8370-487D-4533-9D54-D93FCD61587D}" srcOrd="0" destOrd="0" parTransId="{26D11563-24B9-430E-9CD9-23CD23F8745F}" sibTransId="{3CAD2705-B06E-43E2-B4EE-C41DFC2102A7}"/>
    <dgm:cxn modelId="{1C23A647-1371-48CC-8414-BFE311DFE279}" type="presOf" srcId="{A6870775-6D4C-4829-939B-BBD570766A3F}" destId="{B5D136D8-41FB-4B22-BEAE-59EE413B254C}" srcOrd="0" destOrd="0" presId="urn:microsoft.com/office/officeart/2005/8/layout/radial4"/>
    <dgm:cxn modelId="{92E960AA-9C6A-41CF-8097-F57B1B6AAF89}" srcId="{A6870775-6D4C-4829-939B-BBD570766A3F}" destId="{702B89F5-3C61-4937-B813-F16CE146D365}" srcOrd="3" destOrd="0" parTransId="{991ABD65-573C-463D-95F7-9C2D2A165E49}" sibTransId="{C2470B93-6D0A-44CB-BC35-E6C582CB939C}"/>
    <dgm:cxn modelId="{0C28B320-95CE-46F9-97F5-723A3590F0B5}" type="presOf" srcId="{991ABD65-573C-463D-95F7-9C2D2A165E49}" destId="{CD9EF88C-7B1A-4250-A2EF-FF6CD1CE4DB2}" srcOrd="0" destOrd="0" presId="urn:microsoft.com/office/officeart/2005/8/layout/radial4"/>
    <dgm:cxn modelId="{2D35BA6D-11CE-44B3-934E-9FE22C825A60}" type="presOf" srcId="{26D11563-24B9-430E-9CD9-23CD23F8745F}" destId="{839FCD3C-59B9-4F49-831D-D9B71D1691CA}" srcOrd="0" destOrd="0" presId="urn:microsoft.com/office/officeart/2005/8/layout/radial4"/>
    <dgm:cxn modelId="{91C7FF1C-2B50-4415-B837-E65C9D14D70B}" type="presOf" srcId="{7F4A8370-487D-4533-9D54-D93FCD61587D}" destId="{4F512632-307F-4E8D-BB71-E77BE9B23B88}" srcOrd="0" destOrd="0" presId="urn:microsoft.com/office/officeart/2005/8/layout/radial4"/>
    <dgm:cxn modelId="{A50CF16E-A5D8-490A-8DE0-8D635AAF9BB6}" type="presOf" srcId="{6AD1E9A7-4DB3-4692-ACF4-360DC3131AAD}" destId="{81ABCCEF-3211-414F-9BEB-A98F25A6DA60}" srcOrd="0" destOrd="0" presId="urn:microsoft.com/office/officeart/2005/8/layout/radial4"/>
    <dgm:cxn modelId="{06D1F053-F90E-4542-B8C1-46B0706D957D}" srcId="{A6870775-6D4C-4829-939B-BBD570766A3F}" destId="{6AD1E9A7-4DB3-4692-ACF4-360DC3131AAD}" srcOrd="1" destOrd="0" parTransId="{8A98DF07-6ADA-4A5A-AF69-5F6367E34B37}" sibTransId="{020D74C7-6ACA-4134-B19F-D73B8A798DB9}"/>
    <dgm:cxn modelId="{81E2EE58-5B34-4B24-9252-1C7B418251C4}" type="presOf" srcId="{6802CE62-1562-43FF-9AF4-F19FAA9F3243}" destId="{986DC86A-BD82-43F1-AB7D-66EAB487F740}" srcOrd="0" destOrd="0" presId="urn:microsoft.com/office/officeart/2005/8/layout/radial4"/>
    <dgm:cxn modelId="{B3FA0C64-5930-4323-9586-561C204B9357}" type="presOf" srcId="{583A6698-566A-4981-B515-C08198052A4A}" destId="{B12C46B9-A9F0-4F4D-812A-04047441CC09}" srcOrd="0" destOrd="0" presId="urn:microsoft.com/office/officeart/2005/8/layout/radial4"/>
    <dgm:cxn modelId="{2CE15600-4CDC-42A8-8773-F4D2F8D2EBFD}" type="presOf" srcId="{702B89F5-3C61-4937-B813-F16CE146D365}" destId="{FEDF06B9-3E61-440E-822B-54570316A099}" srcOrd="0" destOrd="0" presId="urn:microsoft.com/office/officeart/2005/8/layout/radial4"/>
    <dgm:cxn modelId="{AC388512-FBA4-42E3-B612-E12E18D32A91}" srcId="{4709165D-7DA4-4BD0-AE68-B6E72BA172C7}" destId="{58AF3259-7A5C-466D-9E17-DC5B7173CB4D}" srcOrd="1" destOrd="0" parTransId="{A6A6F422-758F-444D-863B-B3103D62F1AE}" sibTransId="{EEF60BC0-329E-4C57-9ABE-A0738D066DB8}"/>
    <dgm:cxn modelId="{5B5DE4A3-C314-4D5E-B53B-4C8865C95C92}" type="presParOf" srcId="{A7F2C838-2244-4EB3-A722-12EB95EF1D9B}" destId="{B5D136D8-41FB-4B22-BEAE-59EE413B254C}" srcOrd="0" destOrd="0" presId="urn:microsoft.com/office/officeart/2005/8/layout/radial4"/>
    <dgm:cxn modelId="{2A06B54E-551A-4BC2-9A34-6FBB27018E63}" type="presParOf" srcId="{A7F2C838-2244-4EB3-A722-12EB95EF1D9B}" destId="{839FCD3C-59B9-4F49-831D-D9B71D1691CA}" srcOrd="1" destOrd="0" presId="urn:microsoft.com/office/officeart/2005/8/layout/radial4"/>
    <dgm:cxn modelId="{F9BD39F9-E34D-45F1-910F-193078D4AC70}" type="presParOf" srcId="{A7F2C838-2244-4EB3-A722-12EB95EF1D9B}" destId="{4F512632-307F-4E8D-BB71-E77BE9B23B88}" srcOrd="2" destOrd="0" presId="urn:microsoft.com/office/officeart/2005/8/layout/radial4"/>
    <dgm:cxn modelId="{460F46D9-1ADE-4D60-AE01-63C8D4A70605}" type="presParOf" srcId="{A7F2C838-2244-4EB3-A722-12EB95EF1D9B}" destId="{D66EEFA0-497D-441B-9A0A-840F57E454B1}" srcOrd="3" destOrd="0" presId="urn:microsoft.com/office/officeart/2005/8/layout/radial4"/>
    <dgm:cxn modelId="{5C1B6FCA-E9BB-42E5-ADDF-0462C6FACDE3}" type="presParOf" srcId="{A7F2C838-2244-4EB3-A722-12EB95EF1D9B}" destId="{81ABCCEF-3211-414F-9BEB-A98F25A6DA60}" srcOrd="4" destOrd="0" presId="urn:microsoft.com/office/officeart/2005/8/layout/radial4"/>
    <dgm:cxn modelId="{1B562BFD-D1B0-4543-960C-5DCBAEC2B50B}" type="presParOf" srcId="{A7F2C838-2244-4EB3-A722-12EB95EF1D9B}" destId="{986DC86A-BD82-43F1-AB7D-66EAB487F740}" srcOrd="5" destOrd="0" presId="urn:microsoft.com/office/officeart/2005/8/layout/radial4"/>
    <dgm:cxn modelId="{603F2FC9-B291-497D-BEC6-907899F97475}" type="presParOf" srcId="{A7F2C838-2244-4EB3-A722-12EB95EF1D9B}" destId="{B12C46B9-A9F0-4F4D-812A-04047441CC09}" srcOrd="6" destOrd="0" presId="urn:microsoft.com/office/officeart/2005/8/layout/radial4"/>
    <dgm:cxn modelId="{130C533C-D132-48B9-A177-88DE871FCA7F}" type="presParOf" srcId="{A7F2C838-2244-4EB3-A722-12EB95EF1D9B}" destId="{CD9EF88C-7B1A-4250-A2EF-FF6CD1CE4DB2}" srcOrd="7" destOrd="0" presId="urn:microsoft.com/office/officeart/2005/8/layout/radial4"/>
    <dgm:cxn modelId="{3EAC5D2A-9BE1-4A7D-89E3-2D19DAE18D00}" type="presParOf" srcId="{A7F2C838-2244-4EB3-A722-12EB95EF1D9B}" destId="{FEDF06B9-3E61-440E-822B-54570316A099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40BEAD3-B0CD-4682-9E57-809CF1C86375}" type="doc">
      <dgm:prSet loTypeId="urn:microsoft.com/office/officeart/2005/8/layout/vList4#1" loCatId="list" qsTypeId="urn:microsoft.com/office/officeart/2005/8/quickstyle/simple1#1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BA5286ED-4F05-40CC-A652-65DFD7A87886}">
      <dgm:prSet phldrT="[Текст]" custT="1"/>
      <dgm:spPr/>
      <dgm:t>
        <a:bodyPr/>
        <a:lstStyle/>
        <a:p>
          <a:r>
            <a:rPr lang="ru-RU" sz="1600" dirty="0" smtClean="0">
              <a:latin typeface="Constantia" pitchFamily="18" charset="0"/>
            </a:rPr>
            <a:t>  Поддержка молодых специалистов </a:t>
          </a:r>
          <a:endParaRPr lang="ru-RU" sz="1600" dirty="0">
            <a:latin typeface="Constantia" pitchFamily="18" charset="0"/>
          </a:endParaRPr>
        </a:p>
      </dgm:t>
    </dgm:pt>
    <dgm:pt modelId="{0340498E-AAED-4399-A82B-45C11F409167}" type="parTrans" cxnId="{DD8EFB8F-E271-4B26-8BE3-6C12AAD37643}">
      <dgm:prSet/>
      <dgm:spPr/>
      <dgm:t>
        <a:bodyPr/>
        <a:lstStyle/>
        <a:p>
          <a:endParaRPr lang="ru-RU"/>
        </a:p>
      </dgm:t>
    </dgm:pt>
    <dgm:pt modelId="{761074A2-1FB2-45AD-917C-CC7E579CF82C}" type="sibTrans" cxnId="{DD8EFB8F-E271-4B26-8BE3-6C12AAD37643}">
      <dgm:prSet/>
      <dgm:spPr/>
      <dgm:t>
        <a:bodyPr/>
        <a:lstStyle/>
        <a:p>
          <a:endParaRPr lang="ru-RU"/>
        </a:p>
      </dgm:t>
    </dgm:pt>
    <dgm:pt modelId="{2DF8BB7D-06CF-4310-BD88-5EC23F398F55}">
      <dgm:prSet phldrT="[Текст]" custT="1"/>
      <dgm:spPr/>
      <dgm:t>
        <a:bodyPr/>
        <a:lstStyle/>
        <a:p>
          <a:r>
            <a:rPr lang="ru-RU" sz="1600" dirty="0" smtClean="0">
              <a:latin typeface="Constantia" pitchFamily="18" charset="0"/>
            </a:rPr>
            <a:t>Проведен капитальный ремонт школы в СОШ </a:t>
          </a:r>
          <a:r>
            <a:rPr lang="ru-RU" sz="1600" dirty="0" err="1" smtClean="0">
              <a:latin typeface="Constantia" pitchFamily="18" charset="0"/>
            </a:rPr>
            <a:t>с.Старокулево</a:t>
          </a:r>
          <a:r>
            <a:rPr lang="ru-RU" sz="1600" dirty="0" smtClean="0">
              <a:latin typeface="Constantia" pitchFamily="18" charset="0"/>
            </a:rPr>
            <a:t>, ООШ д.Новый </a:t>
          </a:r>
          <a:r>
            <a:rPr lang="ru-RU" sz="1600" dirty="0" err="1" smtClean="0">
              <a:latin typeface="Constantia" pitchFamily="18" charset="0"/>
            </a:rPr>
            <a:t>Субай</a:t>
          </a:r>
          <a:r>
            <a:rPr lang="ru-RU" sz="1600" dirty="0" smtClean="0">
              <a:latin typeface="Constantia" pitchFamily="18" charset="0"/>
            </a:rPr>
            <a:t> и </a:t>
          </a:r>
          <a:r>
            <a:rPr lang="ru-RU" sz="1600" dirty="0" err="1" smtClean="0">
              <a:latin typeface="Constantia" pitchFamily="18" charset="0"/>
            </a:rPr>
            <a:t>д.Сарва</a:t>
          </a:r>
          <a:endParaRPr lang="ru-RU" sz="1600" dirty="0">
            <a:latin typeface="Constantia" pitchFamily="18" charset="0"/>
          </a:endParaRPr>
        </a:p>
      </dgm:t>
    </dgm:pt>
    <dgm:pt modelId="{CDAB73E3-C929-4B16-AB89-A2035C70C57E}" type="parTrans" cxnId="{43F167F7-3ACC-46B7-8A15-DFDED0CB2038}">
      <dgm:prSet/>
      <dgm:spPr/>
      <dgm:t>
        <a:bodyPr/>
        <a:lstStyle/>
        <a:p>
          <a:endParaRPr lang="ru-RU"/>
        </a:p>
      </dgm:t>
    </dgm:pt>
    <dgm:pt modelId="{72498D4C-5639-4D2A-BD14-DC5EFDFA95F5}" type="sibTrans" cxnId="{43F167F7-3ACC-46B7-8A15-DFDED0CB2038}">
      <dgm:prSet/>
      <dgm:spPr/>
      <dgm:t>
        <a:bodyPr/>
        <a:lstStyle/>
        <a:p>
          <a:endParaRPr lang="ru-RU"/>
        </a:p>
      </dgm:t>
    </dgm:pt>
    <dgm:pt modelId="{5A3D0E27-62F2-459F-9828-6C6C71853817}">
      <dgm:prSet custT="1"/>
      <dgm:spPr/>
      <dgm:t>
        <a:bodyPr/>
        <a:lstStyle/>
        <a:p>
          <a:r>
            <a:rPr lang="ru-RU" sz="1600" dirty="0" smtClean="0">
              <a:latin typeface="Constantia" pitchFamily="18" charset="0"/>
            </a:rPr>
            <a:t>Обеспечено функционирование</a:t>
          </a:r>
        </a:p>
        <a:p>
          <a:r>
            <a:rPr lang="ru-RU" sz="1600" dirty="0" smtClean="0">
              <a:latin typeface="Constantia" pitchFamily="18" charset="0"/>
            </a:rPr>
            <a:t>4 учреждений дошкольного образования</a:t>
          </a:r>
        </a:p>
        <a:p>
          <a:r>
            <a:rPr lang="ru-RU" sz="1600" dirty="0" smtClean="0">
              <a:latin typeface="Constantia" pitchFamily="18" charset="0"/>
            </a:rPr>
            <a:t>7 общеобразовательных учреждений</a:t>
          </a:r>
        </a:p>
        <a:p>
          <a:r>
            <a:rPr lang="ru-RU" sz="1600" dirty="0" smtClean="0">
              <a:latin typeface="Constantia" pitchFamily="18" charset="0"/>
            </a:rPr>
            <a:t>2  учреждений дополнительного образования </a:t>
          </a:r>
          <a:endParaRPr lang="ru-RU" sz="1600" dirty="0">
            <a:latin typeface="Constantia" pitchFamily="18" charset="0"/>
          </a:endParaRPr>
        </a:p>
      </dgm:t>
    </dgm:pt>
    <dgm:pt modelId="{7C00ADA1-F749-4046-8548-8722A684B0C8}" type="parTrans" cxnId="{0574BDAA-EBF9-422E-B30C-AE0821C64EEC}">
      <dgm:prSet/>
      <dgm:spPr/>
      <dgm:t>
        <a:bodyPr/>
        <a:lstStyle/>
        <a:p>
          <a:endParaRPr lang="ru-RU"/>
        </a:p>
      </dgm:t>
    </dgm:pt>
    <dgm:pt modelId="{67B31559-5E15-4882-A316-6D6508EA1A06}" type="sibTrans" cxnId="{0574BDAA-EBF9-422E-B30C-AE0821C64EEC}">
      <dgm:prSet/>
      <dgm:spPr/>
      <dgm:t>
        <a:bodyPr/>
        <a:lstStyle/>
        <a:p>
          <a:endParaRPr lang="ru-RU"/>
        </a:p>
      </dgm:t>
    </dgm:pt>
    <dgm:pt modelId="{C1724CE2-C453-4A45-A0A7-AC3B000E12E9}">
      <dgm:prSet custT="1"/>
      <dgm:spPr/>
      <dgm:t>
        <a:bodyPr/>
        <a:lstStyle/>
        <a:p>
          <a:r>
            <a:rPr lang="ru-RU" sz="1600" dirty="0" smtClean="0">
              <a:latin typeface="Constantia" pitchFamily="18" charset="0"/>
            </a:rPr>
            <a:t>Реализованы мероприятия по организации</a:t>
          </a:r>
          <a:endParaRPr lang="en-US" sz="1600" dirty="0" smtClean="0">
            <a:latin typeface="Constantia" pitchFamily="18" charset="0"/>
          </a:endParaRPr>
        </a:p>
        <a:p>
          <a:r>
            <a:rPr lang="ru-RU" sz="1600" dirty="0" smtClean="0">
              <a:latin typeface="Constantia" pitchFamily="18" charset="0"/>
            </a:rPr>
            <a:t> отдыха и оздоровления детей в каникулярное время </a:t>
          </a:r>
          <a:endParaRPr lang="ru-RU" sz="1600" dirty="0">
            <a:latin typeface="Constantia" pitchFamily="18" charset="0"/>
          </a:endParaRPr>
        </a:p>
      </dgm:t>
    </dgm:pt>
    <dgm:pt modelId="{799A732E-E2C1-42A1-813F-C9309DA298A4}" type="parTrans" cxnId="{772259FD-A4F5-43BC-A8C7-94BAC67E17E3}">
      <dgm:prSet/>
      <dgm:spPr/>
      <dgm:t>
        <a:bodyPr/>
        <a:lstStyle/>
        <a:p>
          <a:endParaRPr lang="ru-RU"/>
        </a:p>
      </dgm:t>
    </dgm:pt>
    <dgm:pt modelId="{E291429D-7815-4E3E-B27C-A8CE684072FB}" type="sibTrans" cxnId="{772259FD-A4F5-43BC-A8C7-94BAC67E17E3}">
      <dgm:prSet/>
      <dgm:spPr/>
      <dgm:t>
        <a:bodyPr/>
        <a:lstStyle/>
        <a:p>
          <a:endParaRPr lang="ru-RU"/>
        </a:p>
      </dgm:t>
    </dgm:pt>
    <dgm:pt modelId="{A17D1E34-6D05-48AE-86D3-BE10FF8FD465}">
      <dgm:prSet phldrT="[Текст]" custT="1"/>
      <dgm:spPr/>
      <dgm:t>
        <a:bodyPr/>
        <a:lstStyle/>
        <a:p>
          <a:r>
            <a:rPr lang="ru-RU" sz="1600" dirty="0" smtClean="0">
              <a:latin typeface="Constantia" pitchFamily="18" charset="0"/>
            </a:rPr>
            <a:t>Создание в общеобразовательных организациях условий для инклюзивного образования детей - инвалидов</a:t>
          </a:r>
          <a:endParaRPr lang="ru-RU" sz="1600" dirty="0">
            <a:latin typeface="Constantia" pitchFamily="18" charset="0"/>
          </a:endParaRPr>
        </a:p>
      </dgm:t>
    </dgm:pt>
    <dgm:pt modelId="{DF7229C6-902E-4797-9F50-B8213F18C5DE}" type="parTrans" cxnId="{FBC7FCC8-22C0-451B-B819-BB33821A89FC}">
      <dgm:prSet/>
      <dgm:spPr/>
      <dgm:t>
        <a:bodyPr/>
        <a:lstStyle/>
        <a:p>
          <a:endParaRPr lang="ru-RU"/>
        </a:p>
      </dgm:t>
    </dgm:pt>
    <dgm:pt modelId="{A91F8E1F-DC73-48FC-ADB5-F756CCE320AA}" type="sibTrans" cxnId="{FBC7FCC8-22C0-451B-B819-BB33821A89FC}">
      <dgm:prSet/>
      <dgm:spPr/>
      <dgm:t>
        <a:bodyPr/>
        <a:lstStyle/>
        <a:p>
          <a:endParaRPr lang="ru-RU"/>
        </a:p>
      </dgm:t>
    </dgm:pt>
    <dgm:pt modelId="{489352DB-709C-4471-BA19-3C23874EE061}" type="pres">
      <dgm:prSet presAssocID="{C40BEAD3-B0CD-4682-9E57-809CF1C8637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DCFF86-ABAD-4699-871F-7A7F1D77D2EC}" type="pres">
      <dgm:prSet presAssocID="{5A3D0E27-62F2-459F-9828-6C6C71853817}" presName="comp" presStyleCnt="0"/>
      <dgm:spPr/>
    </dgm:pt>
    <dgm:pt modelId="{15E6774B-EAD3-48A7-9DCB-CCE0FF9B31C9}" type="pres">
      <dgm:prSet presAssocID="{5A3D0E27-62F2-459F-9828-6C6C71853817}" presName="box" presStyleLbl="node1" presStyleIdx="0" presStyleCnt="5" custScaleY="129370"/>
      <dgm:spPr/>
      <dgm:t>
        <a:bodyPr/>
        <a:lstStyle/>
        <a:p>
          <a:endParaRPr lang="ru-RU"/>
        </a:p>
      </dgm:t>
    </dgm:pt>
    <dgm:pt modelId="{20641AD4-62E1-4018-8FC2-05774BCBB8CF}" type="pres">
      <dgm:prSet presAssocID="{5A3D0E27-62F2-459F-9828-6C6C71853817}" presName="img" presStyleLbl="fgImgPlace1" presStyleIdx="0" presStyleCnt="5" custScaleX="92274" custScaleY="14456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D6880B0-279A-4D92-8DF2-62783AD2879B}" type="pres">
      <dgm:prSet presAssocID="{5A3D0E27-62F2-459F-9828-6C6C71853817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67BB80-0550-45F0-91D6-16495772DD1F}" type="pres">
      <dgm:prSet presAssocID="{67B31559-5E15-4882-A316-6D6508EA1A06}" presName="spacer" presStyleCnt="0"/>
      <dgm:spPr/>
    </dgm:pt>
    <dgm:pt modelId="{D638F8DB-68BA-451D-951F-173C7B145274}" type="pres">
      <dgm:prSet presAssocID="{C1724CE2-C453-4A45-A0A7-AC3B000E12E9}" presName="comp" presStyleCnt="0"/>
      <dgm:spPr/>
    </dgm:pt>
    <dgm:pt modelId="{E515E893-BB1F-4792-9492-DB9085FE013B}" type="pres">
      <dgm:prSet presAssocID="{C1724CE2-C453-4A45-A0A7-AC3B000E12E9}" presName="box" presStyleLbl="node1" presStyleIdx="1" presStyleCnt="5" custScaleY="88181" custLinFactNeighborY="-3631"/>
      <dgm:spPr/>
      <dgm:t>
        <a:bodyPr/>
        <a:lstStyle/>
        <a:p>
          <a:endParaRPr lang="ru-RU"/>
        </a:p>
      </dgm:t>
    </dgm:pt>
    <dgm:pt modelId="{D24B7170-E20C-4253-AECC-39AE7561A86A}" type="pres">
      <dgm:prSet presAssocID="{C1724CE2-C453-4A45-A0A7-AC3B000E12E9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023351-A658-451E-9604-2B990E8EC1DE}" type="pres">
      <dgm:prSet presAssocID="{C1724CE2-C453-4A45-A0A7-AC3B000E12E9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F0D2F5-C7A4-40F4-AEB7-85609B18B509}" type="pres">
      <dgm:prSet presAssocID="{E291429D-7815-4E3E-B27C-A8CE684072FB}" presName="spacer" presStyleCnt="0"/>
      <dgm:spPr/>
    </dgm:pt>
    <dgm:pt modelId="{6DB22AAC-3A3A-47B1-9C05-3F84C71D295E}" type="pres">
      <dgm:prSet presAssocID="{2DF8BB7D-06CF-4310-BD88-5EC23F398F55}" presName="comp" presStyleCnt="0"/>
      <dgm:spPr/>
    </dgm:pt>
    <dgm:pt modelId="{3ABEC407-65E2-48CF-8D94-F5539FD4B5BA}" type="pres">
      <dgm:prSet presAssocID="{2DF8BB7D-06CF-4310-BD88-5EC23F398F55}" presName="box" presStyleLbl="node1" presStyleIdx="2" presStyleCnt="5"/>
      <dgm:spPr/>
      <dgm:t>
        <a:bodyPr/>
        <a:lstStyle/>
        <a:p>
          <a:endParaRPr lang="ru-RU"/>
        </a:p>
      </dgm:t>
    </dgm:pt>
    <dgm:pt modelId="{89B74158-6B8A-4BE6-8D2E-D2D1306CB46A}" type="pres">
      <dgm:prSet presAssocID="{2DF8BB7D-06CF-4310-BD88-5EC23F398F55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6A4D64A-E76E-46D1-B2F5-A4947DABDD2A}" type="pres">
      <dgm:prSet presAssocID="{2DF8BB7D-06CF-4310-BD88-5EC23F398F55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4D20E1-FDA0-4EB5-839C-D139DC7082A3}" type="pres">
      <dgm:prSet presAssocID="{72498D4C-5639-4D2A-BD14-DC5EFDFA95F5}" presName="spacer" presStyleCnt="0"/>
      <dgm:spPr/>
    </dgm:pt>
    <dgm:pt modelId="{3C8939CB-FD43-4591-ACAE-8681081EEB21}" type="pres">
      <dgm:prSet presAssocID="{BA5286ED-4F05-40CC-A652-65DFD7A87886}" presName="comp" presStyleCnt="0"/>
      <dgm:spPr/>
    </dgm:pt>
    <dgm:pt modelId="{A777B060-98A0-43CC-A2B3-9D6B74B9939E}" type="pres">
      <dgm:prSet presAssocID="{BA5286ED-4F05-40CC-A652-65DFD7A87886}" presName="box" presStyleLbl="node1" presStyleIdx="3" presStyleCnt="5" custLinFactNeighborY="311"/>
      <dgm:spPr/>
      <dgm:t>
        <a:bodyPr/>
        <a:lstStyle/>
        <a:p>
          <a:endParaRPr lang="ru-RU"/>
        </a:p>
      </dgm:t>
    </dgm:pt>
    <dgm:pt modelId="{A939DF5E-3922-47DA-82F2-F26785822385}" type="pres">
      <dgm:prSet presAssocID="{BA5286ED-4F05-40CC-A652-65DFD7A87886}" presName="img" presStyleLbl="fgImgPlace1" presStyleIdx="3" presStyleCnt="5" custLinFactNeighborX="4595" custLinFactNeighborY="-390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3113DAD-6B02-49C9-9CBF-C0D0655571D6}" type="pres">
      <dgm:prSet presAssocID="{BA5286ED-4F05-40CC-A652-65DFD7A87886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C9A733-33CB-48E8-8DC6-DEB3C412832A}" type="pres">
      <dgm:prSet presAssocID="{761074A2-1FB2-45AD-917C-CC7E579CF82C}" presName="spacer" presStyleCnt="0"/>
      <dgm:spPr/>
    </dgm:pt>
    <dgm:pt modelId="{39527958-544B-43DF-AFB3-CB8CF75744BE}" type="pres">
      <dgm:prSet presAssocID="{A17D1E34-6D05-48AE-86D3-BE10FF8FD465}" presName="comp" presStyleCnt="0"/>
      <dgm:spPr/>
    </dgm:pt>
    <dgm:pt modelId="{30BC18D1-027D-4DFD-853B-ABD619C80D57}" type="pres">
      <dgm:prSet presAssocID="{A17D1E34-6D05-48AE-86D3-BE10FF8FD465}" presName="box" presStyleLbl="node1" presStyleIdx="4" presStyleCnt="5" custLinFactNeighborX="-57437" custLinFactNeighborY="36254"/>
      <dgm:spPr/>
      <dgm:t>
        <a:bodyPr/>
        <a:lstStyle/>
        <a:p>
          <a:endParaRPr lang="ru-RU"/>
        </a:p>
      </dgm:t>
    </dgm:pt>
    <dgm:pt modelId="{AD3BB723-B357-494C-AA5E-F25964DC93BF}" type="pres">
      <dgm:prSet presAssocID="{A17D1E34-6D05-48AE-86D3-BE10FF8FD465}" presName="img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A4A8BBC2-B2E0-4860-BE49-CEA5CE38F92F}" type="pres">
      <dgm:prSet presAssocID="{A17D1E34-6D05-48AE-86D3-BE10FF8FD465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4CB93A-F474-4618-B8D7-36A4CC5A8E6E}" type="presOf" srcId="{2DF8BB7D-06CF-4310-BD88-5EC23F398F55}" destId="{C6A4D64A-E76E-46D1-B2F5-A4947DABDD2A}" srcOrd="1" destOrd="0" presId="urn:microsoft.com/office/officeart/2005/8/layout/vList4#1"/>
    <dgm:cxn modelId="{6933D029-63AC-4978-9C51-0E0E99C3AB72}" type="presOf" srcId="{A17D1E34-6D05-48AE-86D3-BE10FF8FD465}" destId="{30BC18D1-027D-4DFD-853B-ABD619C80D57}" srcOrd="0" destOrd="0" presId="urn:microsoft.com/office/officeart/2005/8/layout/vList4#1"/>
    <dgm:cxn modelId="{43F167F7-3ACC-46B7-8A15-DFDED0CB2038}" srcId="{C40BEAD3-B0CD-4682-9E57-809CF1C86375}" destId="{2DF8BB7D-06CF-4310-BD88-5EC23F398F55}" srcOrd="2" destOrd="0" parTransId="{CDAB73E3-C929-4B16-AB89-A2035C70C57E}" sibTransId="{72498D4C-5639-4D2A-BD14-DC5EFDFA95F5}"/>
    <dgm:cxn modelId="{0574BDAA-EBF9-422E-B30C-AE0821C64EEC}" srcId="{C40BEAD3-B0CD-4682-9E57-809CF1C86375}" destId="{5A3D0E27-62F2-459F-9828-6C6C71853817}" srcOrd="0" destOrd="0" parTransId="{7C00ADA1-F749-4046-8548-8722A684B0C8}" sibTransId="{67B31559-5E15-4882-A316-6D6508EA1A06}"/>
    <dgm:cxn modelId="{1B2B7770-5791-4767-8BDB-EBCD34032D14}" type="presOf" srcId="{C1724CE2-C453-4A45-A0A7-AC3B000E12E9}" destId="{3E023351-A658-451E-9604-2B990E8EC1DE}" srcOrd="1" destOrd="0" presId="urn:microsoft.com/office/officeart/2005/8/layout/vList4#1"/>
    <dgm:cxn modelId="{772259FD-A4F5-43BC-A8C7-94BAC67E17E3}" srcId="{C40BEAD3-B0CD-4682-9E57-809CF1C86375}" destId="{C1724CE2-C453-4A45-A0A7-AC3B000E12E9}" srcOrd="1" destOrd="0" parTransId="{799A732E-E2C1-42A1-813F-C9309DA298A4}" sibTransId="{E291429D-7815-4E3E-B27C-A8CE684072FB}"/>
    <dgm:cxn modelId="{98CBAE8C-3841-429B-8CEE-F034CFF83894}" type="presOf" srcId="{C40BEAD3-B0CD-4682-9E57-809CF1C86375}" destId="{489352DB-709C-4471-BA19-3C23874EE061}" srcOrd="0" destOrd="0" presId="urn:microsoft.com/office/officeart/2005/8/layout/vList4#1"/>
    <dgm:cxn modelId="{DD8EFB8F-E271-4B26-8BE3-6C12AAD37643}" srcId="{C40BEAD3-B0CD-4682-9E57-809CF1C86375}" destId="{BA5286ED-4F05-40CC-A652-65DFD7A87886}" srcOrd="3" destOrd="0" parTransId="{0340498E-AAED-4399-A82B-45C11F409167}" sibTransId="{761074A2-1FB2-45AD-917C-CC7E579CF82C}"/>
    <dgm:cxn modelId="{6CCF611C-A0AE-49E0-9ECE-AC5D707247F9}" type="presOf" srcId="{C1724CE2-C453-4A45-A0A7-AC3B000E12E9}" destId="{E515E893-BB1F-4792-9492-DB9085FE013B}" srcOrd="0" destOrd="0" presId="urn:microsoft.com/office/officeart/2005/8/layout/vList4#1"/>
    <dgm:cxn modelId="{7820D117-15A6-46D0-95C1-4BFEC93E50F5}" type="presOf" srcId="{A17D1E34-6D05-48AE-86D3-BE10FF8FD465}" destId="{A4A8BBC2-B2E0-4860-BE49-CEA5CE38F92F}" srcOrd="1" destOrd="0" presId="urn:microsoft.com/office/officeart/2005/8/layout/vList4#1"/>
    <dgm:cxn modelId="{5486128F-A730-4158-BB70-675A0D820210}" type="presOf" srcId="{5A3D0E27-62F2-459F-9828-6C6C71853817}" destId="{7D6880B0-279A-4D92-8DF2-62783AD2879B}" srcOrd="1" destOrd="0" presId="urn:microsoft.com/office/officeart/2005/8/layout/vList4#1"/>
    <dgm:cxn modelId="{FBC7FCC8-22C0-451B-B819-BB33821A89FC}" srcId="{C40BEAD3-B0CD-4682-9E57-809CF1C86375}" destId="{A17D1E34-6D05-48AE-86D3-BE10FF8FD465}" srcOrd="4" destOrd="0" parTransId="{DF7229C6-902E-4797-9F50-B8213F18C5DE}" sibTransId="{A91F8E1F-DC73-48FC-ADB5-F756CCE320AA}"/>
    <dgm:cxn modelId="{C94C2715-90DA-4813-BE9D-2880FF4822E9}" type="presOf" srcId="{BA5286ED-4F05-40CC-A652-65DFD7A87886}" destId="{A777B060-98A0-43CC-A2B3-9D6B74B9939E}" srcOrd="0" destOrd="0" presId="urn:microsoft.com/office/officeart/2005/8/layout/vList4#1"/>
    <dgm:cxn modelId="{CCA4C4DE-0CD9-4B22-98F0-208CD544B9BD}" type="presOf" srcId="{BA5286ED-4F05-40CC-A652-65DFD7A87886}" destId="{43113DAD-6B02-49C9-9CBF-C0D0655571D6}" srcOrd="1" destOrd="0" presId="urn:microsoft.com/office/officeart/2005/8/layout/vList4#1"/>
    <dgm:cxn modelId="{CCBA1D67-4B9F-4ED2-B8B0-5EAFA6B601A8}" type="presOf" srcId="{2DF8BB7D-06CF-4310-BD88-5EC23F398F55}" destId="{3ABEC407-65E2-48CF-8D94-F5539FD4B5BA}" srcOrd="0" destOrd="0" presId="urn:microsoft.com/office/officeart/2005/8/layout/vList4#1"/>
    <dgm:cxn modelId="{D20C703B-EA74-49F8-A028-0F37566D01B4}" type="presOf" srcId="{5A3D0E27-62F2-459F-9828-6C6C71853817}" destId="{15E6774B-EAD3-48A7-9DCB-CCE0FF9B31C9}" srcOrd="0" destOrd="0" presId="urn:microsoft.com/office/officeart/2005/8/layout/vList4#1"/>
    <dgm:cxn modelId="{EAD4E1B4-13F5-4224-B195-3C7A4032B2B9}" type="presParOf" srcId="{489352DB-709C-4471-BA19-3C23874EE061}" destId="{A3DCFF86-ABAD-4699-871F-7A7F1D77D2EC}" srcOrd="0" destOrd="0" presId="urn:microsoft.com/office/officeart/2005/8/layout/vList4#1"/>
    <dgm:cxn modelId="{3E846DF0-72E6-4FBC-8B76-10BFE48BE13F}" type="presParOf" srcId="{A3DCFF86-ABAD-4699-871F-7A7F1D77D2EC}" destId="{15E6774B-EAD3-48A7-9DCB-CCE0FF9B31C9}" srcOrd="0" destOrd="0" presId="urn:microsoft.com/office/officeart/2005/8/layout/vList4#1"/>
    <dgm:cxn modelId="{210BC7FB-FBD9-42F9-BF9A-D0763E225997}" type="presParOf" srcId="{A3DCFF86-ABAD-4699-871F-7A7F1D77D2EC}" destId="{20641AD4-62E1-4018-8FC2-05774BCBB8CF}" srcOrd="1" destOrd="0" presId="urn:microsoft.com/office/officeart/2005/8/layout/vList4#1"/>
    <dgm:cxn modelId="{9910E8CD-0621-45DC-8A18-4D3B9AE6C2FF}" type="presParOf" srcId="{A3DCFF86-ABAD-4699-871F-7A7F1D77D2EC}" destId="{7D6880B0-279A-4D92-8DF2-62783AD2879B}" srcOrd="2" destOrd="0" presId="urn:microsoft.com/office/officeart/2005/8/layout/vList4#1"/>
    <dgm:cxn modelId="{CABCA1B3-F893-4B6E-82A1-12D7ED00DBD3}" type="presParOf" srcId="{489352DB-709C-4471-BA19-3C23874EE061}" destId="{5B67BB80-0550-45F0-91D6-16495772DD1F}" srcOrd="1" destOrd="0" presId="urn:microsoft.com/office/officeart/2005/8/layout/vList4#1"/>
    <dgm:cxn modelId="{DB33C889-2FD5-4C51-B267-B61828BC5415}" type="presParOf" srcId="{489352DB-709C-4471-BA19-3C23874EE061}" destId="{D638F8DB-68BA-451D-951F-173C7B145274}" srcOrd="2" destOrd="0" presId="urn:microsoft.com/office/officeart/2005/8/layout/vList4#1"/>
    <dgm:cxn modelId="{3B140168-C76F-437E-8EB7-3D610FBC2514}" type="presParOf" srcId="{D638F8DB-68BA-451D-951F-173C7B145274}" destId="{E515E893-BB1F-4792-9492-DB9085FE013B}" srcOrd="0" destOrd="0" presId="urn:microsoft.com/office/officeart/2005/8/layout/vList4#1"/>
    <dgm:cxn modelId="{D84ADE27-1940-4752-860C-C6566E3E35F4}" type="presParOf" srcId="{D638F8DB-68BA-451D-951F-173C7B145274}" destId="{D24B7170-E20C-4253-AECC-39AE7561A86A}" srcOrd="1" destOrd="0" presId="urn:microsoft.com/office/officeart/2005/8/layout/vList4#1"/>
    <dgm:cxn modelId="{A7BD3FE4-E4AC-4DFE-9461-7DC0BA2D6D8F}" type="presParOf" srcId="{D638F8DB-68BA-451D-951F-173C7B145274}" destId="{3E023351-A658-451E-9604-2B990E8EC1DE}" srcOrd="2" destOrd="0" presId="urn:microsoft.com/office/officeart/2005/8/layout/vList4#1"/>
    <dgm:cxn modelId="{459F12DA-E99F-4A8E-8912-649B2AD19A5C}" type="presParOf" srcId="{489352DB-709C-4471-BA19-3C23874EE061}" destId="{B1F0D2F5-C7A4-40F4-AEB7-85609B18B509}" srcOrd="3" destOrd="0" presId="urn:microsoft.com/office/officeart/2005/8/layout/vList4#1"/>
    <dgm:cxn modelId="{1E433AB5-1AFB-45A8-A2BE-96C7CC6A5C12}" type="presParOf" srcId="{489352DB-709C-4471-BA19-3C23874EE061}" destId="{6DB22AAC-3A3A-47B1-9C05-3F84C71D295E}" srcOrd="4" destOrd="0" presId="urn:microsoft.com/office/officeart/2005/8/layout/vList4#1"/>
    <dgm:cxn modelId="{0A2FBC3C-4EF5-47B3-8F57-8629E2C802D5}" type="presParOf" srcId="{6DB22AAC-3A3A-47B1-9C05-3F84C71D295E}" destId="{3ABEC407-65E2-48CF-8D94-F5539FD4B5BA}" srcOrd="0" destOrd="0" presId="urn:microsoft.com/office/officeart/2005/8/layout/vList4#1"/>
    <dgm:cxn modelId="{7FC4C12E-34B3-44BF-87E9-517EBBC2DBD7}" type="presParOf" srcId="{6DB22AAC-3A3A-47B1-9C05-3F84C71D295E}" destId="{89B74158-6B8A-4BE6-8D2E-D2D1306CB46A}" srcOrd="1" destOrd="0" presId="urn:microsoft.com/office/officeart/2005/8/layout/vList4#1"/>
    <dgm:cxn modelId="{442883ED-5F56-4972-8291-BDBF4F380DD2}" type="presParOf" srcId="{6DB22AAC-3A3A-47B1-9C05-3F84C71D295E}" destId="{C6A4D64A-E76E-46D1-B2F5-A4947DABDD2A}" srcOrd="2" destOrd="0" presId="urn:microsoft.com/office/officeart/2005/8/layout/vList4#1"/>
    <dgm:cxn modelId="{8D3BF9E6-7CDB-4B89-B5D6-3B9C26657799}" type="presParOf" srcId="{489352DB-709C-4471-BA19-3C23874EE061}" destId="{E44D20E1-FDA0-4EB5-839C-D139DC7082A3}" srcOrd="5" destOrd="0" presId="urn:microsoft.com/office/officeart/2005/8/layout/vList4#1"/>
    <dgm:cxn modelId="{759681E4-4A41-412C-B9DA-9A82BA30FF68}" type="presParOf" srcId="{489352DB-709C-4471-BA19-3C23874EE061}" destId="{3C8939CB-FD43-4591-ACAE-8681081EEB21}" srcOrd="6" destOrd="0" presId="urn:microsoft.com/office/officeart/2005/8/layout/vList4#1"/>
    <dgm:cxn modelId="{14D10C3A-3021-4035-AA3A-FE52AF4C09DD}" type="presParOf" srcId="{3C8939CB-FD43-4591-ACAE-8681081EEB21}" destId="{A777B060-98A0-43CC-A2B3-9D6B74B9939E}" srcOrd="0" destOrd="0" presId="urn:microsoft.com/office/officeart/2005/8/layout/vList4#1"/>
    <dgm:cxn modelId="{059D40AD-D4C8-46CC-8C51-E06292E740C5}" type="presParOf" srcId="{3C8939CB-FD43-4591-ACAE-8681081EEB21}" destId="{A939DF5E-3922-47DA-82F2-F26785822385}" srcOrd="1" destOrd="0" presId="urn:microsoft.com/office/officeart/2005/8/layout/vList4#1"/>
    <dgm:cxn modelId="{DCD791CF-0714-448E-819F-179DFDAED9D3}" type="presParOf" srcId="{3C8939CB-FD43-4591-ACAE-8681081EEB21}" destId="{43113DAD-6B02-49C9-9CBF-C0D0655571D6}" srcOrd="2" destOrd="0" presId="urn:microsoft.com/office/officeart/2005/8/layout/vList4#1"/>
    <dgm:cxn modelId="{ADC15814-1E1C-4F49-B853-0AD3622DBE93}" type="presParOf" srcId="{489352DB-709C-4471-BA19-3C23874EE061}" destId="{5BC9A733-33CB-48E8-8DC6-DEB3C412832A}" srcOrd="7" destOrd="0" presId="urn:microsoft.com/office/officeart/2005/8/layout/vList4#1"/>
    <dgm:cxn modelId="{F3B2B53D-F69C-4A4F-9A7A-1208C6BD8524}" type="presParOf" srcId="{489352DB-709C-4471-BA19-3C23874EE061}" destId="{39527958-544B-43DF-AFB3-CB8CF75744BE}" srcOrd="8" destOrd="0" presId="urn:microsoft.com/office/officeart/2005/8/layout/vList4#1"/>
    <dgm:cxn modelId="{C5BCBA12-60F2-4B79-BBD6-9BB4375CD753}" type="presParOf" srcId="{39527958-544B-43DF-AFB3-CB8CF75744BE}" destId="{30BC18D1-027D-4DFD-853B-ABD619C80D57}" srcOrd="0" destOrd="0" presId="urn:microsoft.com/office/officeart/2005/8/layout/vList4#1"/>
    <dgm:cxn modelId="{02CEAEBB-EBBD-4D55-A725-407FBB6BFE05}" type="presParOf" srcId="{39527958-544B-43DF-AFB3-CB8CF75744BE}" destId="{AD3BB723-B357-494C-AA5E-F25964DC93BF}" srcOrd="1" destOrd="0" presId="urn:microsoft.com/office/officeart/2005/8/layout/vList4#1"/>
    <dgm:cxn modelId="{378C862D-43D9-4E97-A4C7-1F069144E631}" type="presParOf" srcId="{39527958-544B-43DF-AFB3-CB8CF75744BE}" destId="{A4A8BBC2-B2E0-4860-BE49-CEA5CE38F92F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40BEAD3-B0CD-4682-9E57-809CF1C86375}" type="doc">
      <dgm:prSet loTypeId="urn:microsoft.com/office/officeart/2005/8/layout/vList4#1" loCatId="list" qsTypeId="urn:microsoft.com/office/officeart/2005/8/quickstyle/simple1#12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BA5286ED-4F05-40CC-A652-65DFD7A87886}">
      <dgm:prSet phldrT="[Текст]" custT="1"/>
      <dgm:spPr/>
      <dgm:t>
        <a:bodyPr/>
        <a:lstStyle/>
        <a:p>
          <a:r>
            <a:rPr lang="ru-RU" sz="1600" dirty="0" smtClean="0">
              <a:latin typeface="Constantia" pitchFamily="18" charset="0"/>
            </a:rPr>
            <a:t>  Дошкольное образование</a:t>
          </a:r>
          <a:endParaRPr lang="ru-RU" sz="1600" dirty="0">
            <a:latin typeface="Constantia" pitchFamily="18" charset="0"/>
          </a:endParaRPr>
        </a:p>
      </dgm:t>
    </dgm:pt>
    <dgm:pt modelId="{0340498E-AAED-4399-A82B-45C11F409167}" type="parTrans" cxnId="{DD8EFB8F-E271-4B26-8BE3-6C12AAD37643}">
      <dgm:prSet/>
      <dgm:spPr/>
      <dgm:t>
        <a:bodyPr/>
        <a:lstStyle/>
        <a:p>
          <a:endParaRPr lang="ru-RU"/>
        </a:p>
      </dgm:t>
    </dgm:pt>
    <dgm:pt modelId="{761074A2-1FB2-45AD-917C-CC7E579CF82C}" type="sibTrans" cxnId="{DD8EFB8F-E271-4B26-8BE3-6C12AAD37643}">
      <dgm:prSet/>
      <dgm:spPr/>
      <dgm:t>
        <a:bodyPr/>
        <a:lstStyle/>
        <a:p>
          <a:endParaRPr lang="ru-RU"/>
        </a:p>
      </dgm:t>
    </dgm:pt>
    <dgm:pt modelId="{2DF8BB7D-06CF-4310-BD88-5EC23F398F55}">
      <dgm:prSet phldrT="[Текст]" custT="1"/>
      <dgm:spPr/>
      <dgm:t>
        <a:bodyPr/>
        <a:lstStyle/>
        <a:p>
          <a:r>
            <a:rPr lang="ru-RU" sz="1600" dirty="0" smtClean="0">
              <a:latin typeface="Constantia" pitchFamily="18" charset="0"/>
            </a:rPr>
            <a:t>Внешкольная работа с детьми</a:t>
          </a:r>
          <a:endParaRPr lang="ru-RU" sz="1600" dirty="0">
            <a:latin typeface="Constantia" pitchFamily="18" charset="0"/>
          </a:endParaRPr>
        </a:p>
      </dgm:t>
    </dgm:pt>
    <dgm:pt modelId="{CDAB73E3-C929-4B16-AB89-A2035C70C57E}" type="parTrans" cxnId="{43F167F7-3ACC-46B7-8A15-DFDED0CB2038}">
      <dgm:prSet/>
      <dgm:spPr/>
      <dgm:t>
        <a:bodyPr/>
        <a:lstStyle/>
        <a:p>
          <a:endParaRPr lang="ru-RU"/>
        </a:p>
      </dgm:t>
    </dgm:pt>
    <dgm:pt modelId="{72498D4C-5639-4D2A-BD14-DC5EFDFA95F5}" type="sibTrans" cxnId="{43F167F7-3ACC-46B7-8A15-DFDED0CB2038}">
      <dgm:prSet/>
      <dgm:spPr/>
      <dgm:t>
        <a:bodyPr/>
        <a:lstStyle/>
        <a:p>
          <a:endParaRPr lang="ru-RU"/>
        </a:p>
      </dgm:t>
    </dgm:pt>
    <dgm:pt modelId="{5A3D0E27-62F2-459F-9828-6C6C71853817}">
      <dgm:prSet custT="1"/>
      <dgm:spPr/>
      <dgm:t>
        <a:bodyPr/>
        <a:lstStyle/>
        <a:p>
          <a:r>
            <a:rPr lang="ru-RU" sz="1600" dirty="0" smtClean="0">
              <a:latin typeface="Constantia" pitchFamily="18" charset="0"/>
            </a:rPr>
            <a:t>Отдых и оздоровление детей</a:t>
          </a:r>
          <a:endParaRPr lang="ru-RU" sz="1600" dirty="0">
            <a:latin typeface="Constantia" pitchFamily="18" charset="0"/>
          </a:endParaRPr>
        </a:p>
      </dgm:t>
    </dgm:pt>
    <dgm:pt modelId="{7C00ADA1-F749-4046-8548-8722A684B0C8}" type="parTrans" cxnId="{0574BDAA-EBF9-422E-B30C-AE0821C64EEC}">
      <dgm:prSet/>
      <dgm:spPr/>
      <dgm:t>
        <a:bodyPr/>
        <a:lstStyle/>
        <a:p>
          <a:endParaRPr lang="ru-RU"/>
        </a:p>
      </dgm:t>
    </dgm:pt>
    <dgm:pt modelId="{67B31559-5E15-4882-A316-6D6508EA1A06}" type="sibTrans" cxnId="{0574BDAA-EBF9-422E-B30C-AE0821C64EEC}">
      <dgm:prSet/>
      <dgm:spPr/>
      <dgm:t>
        <a:bodyPr/>
        <a:lstStyle/>
        <a:p>
          <a:endParaRPr lang="ru-RU"/>
        </a:p>
      </dgm:t>
    </dgm:pt>
    <dgm:pt modelId="{C1724CE2-C453-4A45-A0A7-AC3B000E12E9}">
      <dgm:prSet custT="1"/>
      <dgm:spPr/>
      <dgm:t>
        <a:bodyPr/>
        <a:lstStyle/>
        <a:p>
          <a:r>
            <a:rPr lang="ru-RU" sz="1600" dirty="0" smtClean="0">
              <a:latin typeface="Constantia" pitchFamily="18" charset="0"/>
            </a:rPr>
            <a:t>Организация предоставления общего образования</a:t>
          </a:r>
          <a:endParaRPr lang="ru-RU" sz="1600" dirty="0">
            <a:latin typeface="Constantia" pitchFamily="18" charset="0"/>
          </a:endParaRPr>
        </a:p>
      </dgm:t>
    </dgm:pt>
    <dgm:pt modelId="{799A732E-E2C1-42A1-813F-C9309DA298A4}" type="parTrans" cxnId="{772259FD-A4F5-43BC-A8C7-94BAC67E17E3}">
      <dgm:prSet/>
      <dgm:spPr/>
      <dgm:t>
        <a:bodyPr/>
        <a:lstStyle/>
        <a:p>
          <a:endParaRPr lang="ru-RU"/>
        </a:p>
      </dgm:t>
    </dgm:pt>
    <dgm:pt modelId="{E291429D-7815-4E3E-B27C-A8CE684072FB}" type="sibTrans" cxnId="{772259FD-A4F5-43BC-A8C7-94BAC67E17E3}">
      <dgm:prSet/>
      <dgm:spPr/>
      <dgm:t>
        <a:bodyPr/>
        <a:lstStyle/>
        <a:p>
          <a:endParaRPr lang="ru-RU"/>
        </a:p>
      </dgm:t>
    </dgm:pt>
    <dgm:pt modelId="{A17D1E34-6D05-48AE-86D3-BE10FF8FD465}">
      <dgm:prSet phldrT="[Текст]" custT="1"/>
      <dgm:spPr/>
      <dgm:t>
        <a:bodyPr/>
        <a:lstStyle/>
        <a:p>
          <a:r>
            <a:rPr lang="ru-RU" sz="1600" dirty="0" smtClean="0">
              <a:latin typeface="Constantia" pitchFamily="18" charset="0"/>
            </a:rPr>
            <a:t>Информационно-методическое обеспечение системы образования</a:t>
          </a:r>
          <a:endParaRPr lang="ru-RU" sz="1600" dirty="0">
            <a:latin typeface="Constantia" pitchFamily="18" charset="0"/>
          </a:endParaRPr>
        </a:p>
      </dgm:t>
    </dgm:pt>
    <dgm:pt modelId="{DF7229C6-902E-4797-9F50-B8213F18C5DE}" type="parTrans" cxnId="{FBC7FCC8-22C0-451B-B819-BB33821A89FC}">
      <dgm:prSet/>
      <dgm:spPr/>
      <dgm:t>
        <a:bodyPr/>
        <a:lstStyle/>
        <a:p>
          <a:endParaRPr lang="ru-RU"/>
        </a:p>
      </dgm:t>
    </dgm:pt>
    <dgm:pt modelId="{A91F8E1F-DC73-48FC-ADB5-F756CCE320AA}" type="sibTrans" cxnId="{FBC7FCC8-22C0-451B-B819-BB33821A89FC}">
      <dgm:prSet/>
      <dgm:spPr/>
      <dgm:t>
        <a:bodyPr/>
        <a:lstStyle/>
        <a:p>
          <a:endParaRPr lang="ru-RU"/>
        </a:p>
      </dgm:t>
    </dgm:pt>
    <dgm:pt modelId="{489352DB-709C-4471-BA19-3C23874EE061}" type="pres">
      <dgm:prSet presAssocID="{C40BEAD3-B0CD-4682-9E57-809CF1C8637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DCFF86-ABAD-4699-871F-7A7F1D77D2EC}" type="pres">
      <dgm:prSet presAssocID="{5A3D0E27-62F2-459F-9828-6C6C71853817}" presName="comp" presStyleCnt="0"/>
      <dgm:spPr/>
    </dgm:pt>
    <dgm:pt modelId="{15E6774B-EAD3-48A7-9DCB-CCE0FF9B31C9}" type="pres">
      <dgm:prSet presAssocID="{5A3D0E27-62F2-459F-9828-6C6C71853817}" presName="box" presStyleLbl="node1" presStyleIdx="0" presStyleCnt="5" custScaleY="129370"/>
      <dgm:spPr/>
      <dgm:t>
        <a:bodyPr/>
        <a:lstStyle/>
        <a:p>
          <a:endParaRPr lang="ru-RU"/>
        </a:p>
      </dgm:t>
    </dgm:pt>
    <dgm:pt modelId="{20641AD4-62E1-4018-8FC2-05774BCBB8CF}" type="pres">
      <dgm:prSet presAssocID="{5A3D0E27-62F2-459F-9828-6C6C71853817}" presName="img" presStyleLbl="fgImgPlace1" presStyleIdx="0" presStyleCnt="5" custScaleX="92274" custScaleY="14456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D6880B0-279A-4D92-8DF2-62783AD2879B}" type="pres">
      <dgm:prSet presAssocID="{5A3D0E27-62F2-459F-9828-6C6C71853817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67BB80-0550-45F0-91D6-16495772DD1F}" type="pres">
      <dgm:prSet presAssocID="{67B31559-5E15-4882-A316-6D6508EA1A06}" presName="spacer" presStyleCnt="0"/>
      <dgm:spPr/>
    </dgm:pt>
    <dgm:pt modelId="{D638F8DB-68BA-451D-951F-173C7B145274}" type="pres">
      <dgm:prSet presAssocID="{C1724CE2-C453-4A45-A0A7-AC3B000E12E9}" presName="comp" presStyleCnt="0"/>
      <dgm:spPr/>
    </dgm:pt>
    <dgm:pt modelId="{E515E893-BB1F-4792-9492-DB9085FE013B}" type="pres">
      <dgm:prSet presAssocID="{C1724CE2-C453-4A45-A0A7-AC3B000E12E9}" presName="box" presStyleLbl="node1" presStyleIdx="1" presStyleCnt="5" custScaleY="88181"/>
      <dgm:spPr/>
      <dgm:t>
        <a:bodyPr/>
        <a:lstStyle/>
        <a:p>
          <a:endParaRPr lang="ru-RU"/>
        </a:p>
      </dgm:t>
    </dgm:pt>
    <dgm:pt modelId="{D24B7170-E20C-4253-AECC-39AE7561A86A}" type="pres">
      <dgm:prSet presAssocID="{C1724CE2-C453-4A45-A0A7-AC3B000E12E9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023351-A658-451E-9604-2B990E8EC1DE}" type="pres">
      <dgm:prSet presAssocID="{C1724CE2-C453-4A45-A0A7-AC3B000E12E9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F0D2F5-C7A4-40F4-AEB7-85609B18B509}" type="pres">
      <dgm:prSet presAssocID="{E291429D-7815-4E3E-B27C-A8CE684072FB}" presName="spacer" presStyleCnt="0"/>
      <dgm:spPr/>
    </dgm:pt>
    <dgm:pt modelId="{6DB22AAC-3A3A-47B1-9C05-3F84C71D295E}" type="pres">
      <dgm:prSet presAssocID="{2DF8BB7D-06CF-4310-BD88-5EC23F398F55}" presName="comp" presStyleCnt="0"/>
      <dgm:spPr/>
    </dgm:pt>
    <dgm:pt modelId="{3ABEC407-65E2-48CF-8D94-F5539FD4B5BA}" type="pres">
      <dgm:prSet presAssocID="{2DF8BB7D-06CF-4310-BD88-5EC23F398F55}" presName="box" presStyleLbl="node1" presStyleIdx="2" presStyleCnt="5"/>
      <dgm:spPr/>
      <dgm:t>
        <a:bodyPr/>
        <a:lstStyle/>
        <a:p>
          <a:endParaRPr lang="ru-RU"/>
        </a:p>
      </dgm:t>
    </dgm:pt>
    <dgm:pt modelId="{89B74158-6B8A-4BE6-8D2E-D2D1306CB46A}" type="pres">
      <dgm:prSet presAssocID="{2DF8BB7D-06CF-4310-BD88-5EC23F398F55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6A4D64A-E76E-46D1-B2F5-A4947DABDD2A}" type="pres">
      <dgm:prSet presAssocID="{2DF8BB7D-06CF-4310-BD88-5EC23F398F55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4D20E1-FDA0-4EB5-839C-D139DC7082A3}" type="pres">
      <dgm:prSet presAssocID="{72498D4C-5639-4D2A-BD14-DC5EFDFA95F5}" presName="spacer" presStyleCnt="0"/>
      <dgm:spPr/>
    </dgm:pt>
    <dgm:pt modelId="{3C8939CB-FD43-4591-ACAE-8681081EEB21}" type="pres">
      <dgm:prSet presAssocID="{BA5286ED-4F05-40CC-A652-65DFD7A87886}" presName="comp" presStyleCnt="0"/>
      <dgm:spPr/>
    </dgm:pt>
    <dgm:pt modelId="{A777B060-98A0-43CC-A2B3-9D6B74B9939E}" type="pres">
      <dgm:prSet presAssocID="{BA5286ED-4F05-40CC-A652-65DFD7A87886}" presName="box" presStyleLbl="node1" presStyleIdx="3" presStyleCnt="5" custLinFactNeighborY="311"/>
      <dgm:spPr/>
      <dgm:t>
        <a:bodyPr/>
        <a:lstStyle/>
        <a:p>
          <a:endParaRPr lang="ru-RU"/>
        </a:p>
      </dgm:t>
    </dgm:pt>
    <dgm:pt modelId="{A939DF5E-3922-47DA-82F2-F26785822385}" type="pres">
      <dgm:prSet presAssocID="{BA5286ED-4F05-40CC-A652-65DFD7A87886}" presName="img" presStyleLbl="fgImgPlace1" presStyleIdx="3" presStyleCnt="5" custLinFactNeighborX="4595" custLinFactNeighborY="-390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3113DAD-6B02-49C9-9CBF-C0D0655571D6}" type="pres">
      <dgm:prSet presAssocID="{BA5286ED-4F05-40CC-A652-65DFD7A87886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C9A733-33CB-48E8-8DC6-DEB3C412832A}" type="pres">
      <dgm:prSet presAssocID="{761074A2-1FB2-45AD-917C-CC7E579CF82C}" presName="spacer" presStyleCnt="0"/>
      <dgm:spPr/>
    </dgm:pt>
    <dgm:pt modelId="{39527958-544B-43DF-AFB3-CB8CF75744BE}" type="pres">
      <dgm:prSet presAssocID="{A17D1E34-6D05-48AE-86D3-BE10FF8FD465}" presName="comp" presStyleCnt="0"/>
      <dgm:spPr/>
    </dgm:pt>
    <dgm:pt modelId="{30BC18D1-027D-4DFD-853B-ABD619C80D57}" type="pres">
      <dgm:prSet presAssocID="{A17D1E34-6D05-48AE-86D3-BE10FF8FD465}" presName="box" presStyleLbl="node1" presStyleIdx="4" presStyleCnt="5" custLinFactNeighborX="-57437" custLinFactNeighborY="36254"/>
      <dgm:spPr/>
      <dgm:t>
        <a:bodyPr/>
        <a:lstStyle/>
        <a:p>
          <a:endParaRPr lang="ru-RU"/>
        </a:p>
      </dgm:t>
    </dgm:pt>
    <dgm:pt modelId="{AD3BB723-B357-494C-AA5E-F25964DC93BF}" type="pres">
      <dgm:prSet presAssocID="{A17D1E34-6D05-48AE-86D3-BE10FF8FD465}" presName="img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4A8BBC2-B2E0-4860-BE49-CEA5CE38F92F}" type="pres">
      <dgm:prSet presAssocID="{A17D1E34-6D05-48AE-86D3-BE10FF8FD465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E60939-5EA5-471B-AB98-CA576C9DA22B}" type="presOf" srcId="{C1724CE2-C453-4A45-A0A7-AC3B000E12E9}" destId="{3E023351-A658-451E-9604-2B990E8EC1DE}" srcOrd="1" destOrd="0" presId="urn:microsoft.com/office/officeart/2005/8/layout/vList4#1"/>
    <dgm:cxn modelId="{09D70C5B-2BFD-4086-BDB3-A2881D430C64}" type="presOf" srcId="{BA5286ED-4F05-40CC-A652-65DFD7A87886}" destId="{A777B060-98A0-43CC-A2B3-9D6B74B9939E}" srcOrd="0" destOrd="0" presId="urn:microsoft.com/office/officeart/2005/8/layout/vList4#1"/>
    <dgm:cxn modelId="{43F167F7-3ACC-46B7-8A15-DFDED0CB2038}" srcId="{C40BEAD3-B0CD-4682-9E57-809CF1C86375}" destId="{2DF8BB7D-06CF-4310-BD88-5EC23F398F55}" srcOrd="2" destOrd="0" parTransId="{CDAB73E3-C929-4B16-AB89-A2035C70C57E}" sibTransId="{72498D4C-5639-4D2A-BD14-DC5EFDFA95F5}"/>
    <dgm:cxn modelId="{E610306C-B32E-4D45-8759-ED33B1DCBFD2}" type="presOf" srcId="{2DF8BB7D-06CF-4310-BD88-5EC23F398F55}" destId="{3ABEC407-65E2-48CF-8D94-F5539FD4B5BA}" srcOrd="0" destOrd="0" presId="urn:microsoft.com/office/officeart/2005/8/layout/vList4#1"/>
    <dgm:cxn modelId="{77556C53-8782-484F-BAA1-C7BCFCFFACBF}" type="presOf" srcId="{BA5286ED-4F05-40CC-A652-65DFD7A87886}" destId="{43113DAD-6B02-49C9-9CBF-C0D0655571D6}" srcOrd="1" destOrd="0" presId="urn:microsoft.com/office/officeart/2005/8/layout/vList4#1"/>
    <dgm:cxn modelId="{0574BDAA-EBF9-422E-B30C-AE0821C64EEC}" srcId="{C40BEAD3-B0CD-4682-9E57-809CF1C86375}" destId="{5A3D0E27-62F2-459F-9828-6C6C71853817}" srcOrd="0" destOrd="0" parTransId="{7C00ADA1-F749-4046-8548-8722A684B0C8}" sibTransId="{67B31559-5E15-4882-A316-6D6508EA1A06}"/>
    <dgm:cxn modelId="{C96EFF5B-54E1-4555-A148-B35714FDAC93}" type="presOf" srcId="{C40BEAD3-B0CD-4682-9E57-809CF1C86375}" destId="{489352DB-709C-4471-BA19-3C23874EE061}" srcOrd="0" destOrd="0" presId="urn:microsoft.com/office/officeart/2005/8/layout/vList4#1"/>
    <dgm:cxn modelId="{37BD382D-84E8-4231-B021-EAF6A3D137C6}" type="presOf" srcId="{C1724CE2-C453-4A45-A0A7-AC3B000E12E9}" destId="{E515E893-BB1F-4792-9492-DB9085FE013B}" srcOrd="0" destOrd="0" presId="urn:microsoft.com/office/officeart/2005/8/layout/vList4#1"/>
    <dgm:cxn modelId="{772259FD-A4F5-43BC-A8C7-94BAC67E17E3}" srcId="{C40BEAD3-B0CD-4682-9E57-809CF1C86375}" destId="{C1724CE2-C453-4A45-A0A7-AC3B000E12E9}" srcOrd="1" destOrd="0" parTransId="{799A732E-E2C1-42A1-813F-C9309DA298A4}" sibTransId="{E291429D-7815-4E3E-B27C-A8CE684072FB}"/>
    <dgm:cxn modelId="{DD8EFB8F-E271-4B26-8BE3-6C12AAD37643}" srcId="{C40BEAD3-B0CD-4682-9E57-809CF1C86375}" destId="{BA5286ED-4F05-40CC-A652-65DFD7A87886}" srcOrd="3" destOrd="0" parTransId="{0340498E-AAED-4399-A82B-45C11F409167}" sibTransId="{761074A2-1FB2-45AD-917C-CC7E579CF82C}"/>
    <dgm:cxn modelId="{05B97E62-E260-4942-9DC2-77A98D214022}" type="presOf" srcId="{5A3D0E27-62F2-459F-9828-6C6C71853817}" destId="{7D6880B0-279A-4D92-8DF2-62783AD2879B}" srcOrd="1" destOrd="0" presId="urn:microsoft.com/office/officeart/2005/8/layout/vList4#1"/>
    <dgm:cxn modelId="{FBC7FCC8-22C0-451B-B819-BB33821A89FC}" srcId="{C40BEAD3-B0CD-4682-9E57-809CF1C86375}" destId="{A17D1E34-6D05-48AE-86D3-BE10FF8FD465}" srcOrd="4" destOrd="0" parTransId="{DF7229C6-902E-4797-9F50-B8213F18C5DE}" sibTransId="{A91F8E1F-DC73-48FC-ADB5-F756CCE320AA}"/>
    <dgm:cxn modelId="{FC303A31-CF49-4DE9-96D2-BA93FAB2605B}" type="presOf" srcId="{5A3D0E27-62F2-459F-9828-6C6C71853817}" destId="{15E6774B-EAD3-48A7-9DCB-CCE0FF9B31C9}" srcOrd="0" destOrd="0" presId="urn:microsoft.com/office/officeart/2005/8/layout/vList4#1"/>
    <dgm:cxn modelId="{ABE89C09-5E12-41D3-AA2B-7EC439A7649A}" type="presOf" srcId="{A17D1E34-6D05-48AE-86D3-BE10FF8FD465}" destId="{30BC18D1-027D-4DFD-853B-ABD619C80D57}" srcOrd="0" destOrd="0" presId="urn:microsoft.com/office/officeart/2005/8/layout/vList4#1"/>
    <dgm:cxn modelId="{CB2D1171-47B8-4560-A050-30E22B765BC8}" type="presOf" srcId="{A17D1E34-6D05-48AE-86D3-BE10FF8FD465}" destId="{A4A8BBC2-B2E0-4860-BE49-CEA5CE38F92F}" srcOrd="1" destOrd="0" presId="urn:microsoft.com/office/officeart/2005/8/layout/vList4#1"/>
    <dgm:cxn modelId="{3CD8ABA2-74FD-4570-846B-ED48D8DEB666}" type="presOf" srcId="{2DF8BB7D-06CF-4310-BD88-5EC23F398F55}" destId="{C6A4D64A-E76E-46D1-B2F5-A4947DABDD2A}" srcOrd="1" destOrd="0" presId="urn:microsoft.com/office/officeart/2005/8/layout/vList4#1"/>
    <dgm:cxn modelId="{B616A651-CA03-46ED-8E69-A5284E499930}" type="presParOf" srcId="{489352DB-709C-4471-BA19-3C23874EE061}" destId="{A3DCFF86-ABAD-4699-871F-7A7F1D77D2EC}" srcOrd="0" destOrd="0" presId="urn:microsoft.com/office/officeart/2005/8/layout/vList4#1"/>
    <dgm:cxn modelId="{214E7EF5-F539-4D40-BFC4-5613C25A3C5F}" type="presParOf" srcId="{A3DCFF86-ABAD-4699-871F-7A7F1D77D2EC}" destId="{15E6774B-EAD3-48A7-9DCB-CCE0FF9B31C9}" srcOrd="0" destOrd="0" presId="urn:microsoft.com/office/officeart/2005/8/layout/vList4#1"/>
    <dgm:cxn modelId="{E6CE1C89-A182-4866-BA7C-92A6E94D2204}" type="presParOf" srcId="{A3DCFF86-ABAD-4699-871F-7A7F1D77D2EC}" destId="{20641AD4-62E1-4018-8FC2-05774BCBB8CF}" srcOrd="1" destOrd="0" presId="urn:microsoft.com/office/officeart/2005/8/layout/vList4#1"/>
    <dgm:cxn modelId="{65B344C7-F20C-4D86-9C3A-5CFBD01DB620}" type="presParOf" srcId="{A3DCFF86-ABAD-4699-871F-7A7F1D77D2EC}" destId="{7D6880B0-279A-4D92-8DF2-62783AD2879B}" srcOrd="2" destOrd="0" presId="urn:microsoft.com/office/officeart/2005/8/layout/vList4#1"/>
    <dgm:cxn modelId="{3CF160E5-1376-4FB8-A482-91D665A3FB0E}" type="presParOf" srcId="{489352DB-709C-4471-BA19-3C23874EE061}" destId="{5B67BB80-0550-45F0-91D6-16495772DD1F}" srcOrd="1" destOrd="0" presId="urn:microsoft.com/office/officeart/2005/8/layout/vList4#1"/>
    <dgm:cxn modelId="{D45ADD01-5FD6-4E32-BA03-ACB98F51C4F1}" type="presParOf" srcId="{489352DB-709C-4471-BA19-3C23874EE061}" destId="{D638F8DB-68BA-451D-951F-173C7B145274}" srcOrd="2" destOrd="0" presId="urn:microsoft.com/office/officeart/2005/8/layout/vList4#1"/>
    <dgm:cxn modelId="{629046CA-F36A-4F7B-9DB3-45156A96AF3D}" type="presParOf" srcId="{D638F8DB-68BA-451D-951F-173C7B145274}" destId="{E515E893-BB1F-4792-9492-DB9085FE013B}" srcOrd="0" destOrd="0" presId="urn:microsoft.com/office/officeart/2005/8/layout/vList4#1"/>
    <dgm:cxn modelId="{02E0EAC2-0E98-4BC3-82C4-7C5826A8F169}" type="presParOf" srcId="{D638F8DB-68BA-451D-951F-173C7B145274}" destId="{D24B7170-E20C-4253-AECC-39AE7561A86A}" srcOrd="1" destOrd="0" presId="urn:microsoft.com/office/officeart/2005/8/layout/vList4#1"/>
    <dgm:cxn modelId="{1B6F4815-865D-4DE9-A5BF-7609A1B823E9}" type="presParOf" srcId="{D638F8DB-68BA-451D-951F-173C7B145274}" destId="{3E023351-A658-451E-9604-2B990E8EC1DE}" srcOrd="2" destOrd="0" presId="urn:microsoft.com/office/officeart/2005/8/layout/vList4#1"/>
    <dgm:cxn modelId="{A38A023F-3F99-4E82-AB9F-9309CC65ECE5}" type="presParOf" srcId="{489352DB-709C-4471-BA19-3C23874EE061}" destId="{B1F0D2F5-C7A4-40F4-AEB7-85609B18B509}" srcOrd="3" destOrd="0" presId="urn:microsoft.com/office/officeart/2005/8/layout/vList4#1"/>
    <dgm:cxn modelId="{C1E8B443-5CAE-4E5E-B568-F4B54933FA51}" type="presParOf" srcId="{489352DB-709C-4471-BA19-3C23874EE061}" destId="{6DB22AAC-3A3A-47B1-9C05-3F84C71D295E}" srcOrd="4" destOrd="0" presId="urn:microsoft.com/office/officeart/2005/8/layout/vList4#1"/>
    <dgm:cxn modelId="{5A9F9708-0D1C-49F4-8EB9-823E9C77574F}" type="presParOf" srcId="{6DB22AAC-3A3A-47B1-9C05-3F84C71D295E}" destId="{3ABEC407-65E2-48CF-8D94-F5539FD4B5BA}" srcOrd="0" destOrd="0" presId="urn:microsoft.com/office/officeart/2005/8/layout/vList4#1"/>
    <dgm:cxn modelId="{F274E291-4639-43FC-A250-3AA2791BD3FE}" type="presParOf" srcId="{6DB22AAC-3A3A-47B1-9C05-3F84C71D295E}" destId="{89B74158-6B8A-4BE6-8D2E-D2D1306CB46A}" srcOrd="1" destOrd="0" presId="urn:microsoft.com/office/officeart/2005/8/layout/vList4#1"/>
    <dgm:cxn modelId="{979A5B0B-6D16-436F-8DA4-BC3A18FC4B8A}" type="presParOf" srcId="{6DB22AAC-3A3A-47B1-9C05-3F84C71D295E}" destId="{C6A4D64A-E76E-46D1-B2F5-A4947DABDD2A}" srcOrd="2" destOrd="0" presId="urn:microsoft.com/office/officeart/2005/8/layout/vList4#1"/>
    <dgm:cxn modelId="{278631B1-2A83-4648-A62D-C6CCF4E137CD}" type="presParOf" srcId="{489352DB-709C-4471-BA19-3C23874EE061}" destId="{E44D20E1-FDA0-4EB5-839C-D139DC7082A3}" srcOrd="5" destOrd="0" presId="urn:microsoft.com/office/officeart/2005/8/layout/vList4#1"/>
    <dgm:cxn modelId="{D24566B8-5D7D-4E11-9B6A-707EE8F815A0}" type="presParOf" srcId="{489352DB-709C-4471-BA19-3C23874EE061}" destId="{3C8939CB-FD43-4591-ACAE-8681081EEB21}" srcOrd="6" destOrd="0" presId="urn:microsoft.com/office/officeart/2005/8/layout/vList4#1"/>
    <dgm:cxn modelId="{1A381BCE-DC62-4101-B285-D7B76367DE1D}" type="presParOf" srcId="{3C8939CB-FD43-4591-ACAE-8681081EEB21}" destId="{A777B060-98A0-43CC-A2B3-9D6B74B9939E}" srcOrd="0" destOrd="0" presId="urn:microsoft.com/office/officeart/2005/8/layout/vList4#1"/>
    <dgm:cxn modelId="{EAC9AEEF-3981-42F7-A233-6405695A26DD}" type="presParOf" srcId="{3C8939CB-FD43-4591-ACAE-8681081EEB21}" destId="{A939DF5E-3922-47DA-82F2-F26785822385}" srcOrd="1" destOrd="0" presId="urn:microsoft.com/office/officeart/2005/8/layout/vList4#1"/>
    <dgm:cxn modelId="{6C47144B-7E3C-4808-A773-5C7DECBFE756}" type="presParOf" srcId="{3C8939CB-FD43-4591-ACAE-8681081EEB21}" destId="{43113DAD-6B02-49C9-9CBF-C0D0655571D6}" srcOrd="2" destOrd="0" presId="urn:microsoft.com/office/officeart/2005/8/layout/vList4#1"/>
    <dgm:cxn modelId="{085B3159-21CE-40E0-9C9C-7A09E38593EE}" type="presParOf" srcId="{489352DB-709C-4471-BA19-3C23874EE061}" destId="{5BC9A733-33CB-48E8-8DC6-DEB3C412832A}" srcOrd="7" destOrd="0" presId="urn:microsoft.com/office/officeart/2005/8/layout/vList4#1"/>
    <dgm:cxn modelId="{B4341200-9E42-4227-A518-782A459C9005}" type="presParOf" srcId="{489352DB-709C-4471-BA19-3C23874EE061}" destId="{39527958-544B-43DF-AFB3-CB8CF75744BE}" srcOrd="8" destOrd="0" presId="urn:microsoft.com/office/officeart/2005/8/layout/vList4#1"/>
    <dgm:cxn modelId="{8B25F3D6-1AAA-4A4B-A0A5-EA32FF18CED3}" type="presParOf" srcId="{39527958-544B-43DF-AFB3-CB8CF75744BE}" destId="{30BC18D1-027D-4DFD-853B-ABD619C80D57}" srcOrd="0" destOrd="0" presId="urn:microsoft.com/office/officeart/2005/8/layout/vList4#1"/>
    <dgm:cxn modelId="{6557F439-0D44-43F5-9C57-4614D42A5518}" type="presParOf" srcId="{39527958-544B-43DF-AFB3-CB8CF75744BE}" destId="{AD3BB723-B357-494C-AA5E-F25964DC93BF}" srcOrd="1" destOrd="0" presId="urn:microsoft.com/office/officeart/2005/8/layout/vList4#1"/>
    <dgm:cxn modelId="{8D511DAC-56F4-447A-9782-C5E068061907}" type="presParOf" srcId="{39527958-544B-43DF-AFB3-CB8CF75744BE}" destId="{A4A8BBC2-B2E0-4860-BE49-CEA5CE38F92F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D860024-0000-4DBE-8934-470D5596CA43}" type="doc">
      <dgm:prSet loTypeId="urn:microsoft.com/office/officeart/2005/8/layout/vList4#2" loCatId="list" qsTypeId="urn:microsoft.com/office/officeart/2005/8/quickstyle/simple1#13" qsCatId="simple" csTypeId="urn:microsoft.com/office/officeart/2005/8/colors/colorful5" csCatId="colorful" phldr="1"/>
      <dgm:spPr/>
    </dgm:pt>
    <dgm:pt modelId="{9D4B3348-0752-4B69-AD61-65EBBBCCAAB1}">
      <dgm:prSet phldrT="[Текст]"/>
      <dgm:spPr/>
      <dgm:t>
        <a:bodyPr/>
        <a:lstStyle/>
        <a:p>
          <a:r>
            <a:rPr lang="ru-RU" sz="1400" dirty="0" smtClean="0"/>
            <a:t>Обеспечено функционирование </a:t>
          </a:r>
        </a:p>
        <a:p>
          <a:r>
            <a:rPr lang="ru-RU" sz="1400" dirty="0" smtClean="0"/>
            <a:t>1 учреждения культуры с 45 филиалами </a:t>
          </a:r>
        </a:p>
        <a:p>
          <a:r>
            <a:rPr lang="ru-RU" sz="1400" dirty="0" smtClean="0"/>
            <a:t>1 учреждений дополнительного образования в сфере культуры</a:t>
          </a:r>
        </a:p>
        <a:p>
          <a:endParaRPr lang="ru-RU" sz="1400" dirty="0"/>
        </a:p>
      </dgm:t>
    </dgm:pt>
    <dgm:pt modelId="{C913C41C-8793-4B08-8B0E-D5090E40581E}" type="parTrans" cxnId="{F6DF58F4-2B59-4384-94F0-7CE9E3D37B9B}">
      <dgm:prSet/>
      <dgm:spPr/>
      <dgm:t>
        <a:bodyPr/>
        <a:lstStyle/>
        <a:p>
          <a:endParaRPr lang="ru-RU"/>
        </a:p>
      </dgm:t>
    </dgm:pt>
    <dgm:pt modelId="{13FA5AC7-2831-43EE-81BA-E7A03DDF0D9B}" type="sibTrans" cxnId="{F6DF58F4-2B59-4384-94F0-7CE9E3D37B9B}">
      <dgm:prSet/>
      <dgm:spPr/>
      <dgm:t>
        <a:bodyPr/>
        <a:lstStyle/>
        <a:p>
          <a:endParaRPr lang="ru-RU"/>
        </a:p>
      </dgm:t>
    </dgm:pt>
    <dgm:pt modelId="{29DBD2AA-26F1-4EC9-9EF7-C86E3EFADAE5}">
      <dgm:prSet phldrT="[Текст]" custT="1"/>
      <dgm:spPr/>
      <dgm:t>
        <a:bodyPr/>
        <a:lstStyle/>
        <a:p>
          <a:r>
            <a:rPr lang="ru-RU" sz="1600" dirty="0" smtClean="0"/>
            <a:t>обеспечение услугами по организации досуга и услугами организаций культуры</a:t>
          </a:r>
          <a:endParaRPr lang="ru-RU" sz="1600" dirty="0"/>
        </a:p>
      </dgm:t>
    </dgm:pt>
    <dgm:pt modelId="{DAB0E5FE-3D07-4B7C-B42D-DB23388F73ED}" type="parTrans" cxnId="{AA35CE3F-CB35-4387-87DA-0C3468AAA546}">
      <dgm:prSet/>
      <dgm:spPr/>
      <dgm:t>
        <a:bodyPr/>
        <a:lstStyle/>
        <a:p>
          <a:endParaRPr lang="ru-RU"/>
        </a:p>
      </dgm:t>
    </dgm:pt>
    <dgm:pt modelId="{14DF4BC0-5602-4163-A010-197CEE4B76DA}" type="sibTrans" cxnId="{AA35CE3F-CB35-4387-87DA-0C3468AAA546}">
      <dgm:prSet/>
      <dgm:spPr/>
      <dgm:t>
        <a:bodyPr/>
        <a:lstStyle/>
        <a:p>
          <a:endParaRPr lang="ru-RU"/>
        </a:p>
      </dgm:t>
    </dgm:pt>
    <dgm:pt modelId="{FC1C9581-86AF-46A3-B3B7-7CCF52C7575E}">
      <dgm:prSet phldrT="[Текст]" custT="1"/>
      <dgm:spPr/>
      <dgm:t>
        <a:bodyPr/>
        <a:lstStyle/>
        <a:p>
          <a:r>
            <a:rPr lang="ru-RU" sz="1600" dirty="0" smtClean="0"/>
            <a:t>Организация предоставления дополнительного  образования детям в сфере искусств</a:t>
          </a:r>
          <a:endParaRPr lang="ru-RU" sz="1600" dirty="0"/>
        </a:p>
      </dgm:t>
    </dgm:pt>
    <dgm:pt modelId="{1E2BBC14-F81F-411E-AFC2-F80FFE070F7D}" type="parTrans" cxnId="{A1D24EAD-4D14-47F0-BE18-D0F42851E59A}">
      <dgm:prSet/>
      <dgm:spPr/>
      <dgm:t>
        <a:bodyPr/>
        <a:lstStyle/>
        <a:p>
          <a:endParaRPr lang="ru-RU"/>
        </a:p>
      </dgm:t>
    </dgm:pt>
    <dgm:pt modelId="{C6AFE8E3-5038-4393-BCCA-1A48B61BBC07}" type="sibTrans" cxnId="{A1D24EAD-4D14-47F0-BE18-D0F42851E59A}">
      <dgm:prSet/>
      <dgm:spPr/>
      <dgm:t>
        <a:bodyPr/>
        <a:lstStyle/>
        <a:p>
          <a:endParaRPr lang="ru-RU"/>
        </a:p>
      </dgm:t>
    </dgm:pt>
    <dgm:pt modelId="{B03EDAE9-0F1F-47FE-A7AB-FA13632571AA}">
      <dgm:prSet custT="1"/>
      <dgm:spPr/>
      <dgm:t>
        <a:bodyPr/>
        <a:lstStyle/>
        <a:p>
          <a:r>
            <a:rPr lang="ru-RU" sz="1600" dirty="0" smtClean="0"/>
            <a:t>Организация библиотечного обслуживания населения, формирование и хранение библиотечных фондов муниципальных библиотек</a:t>
          </a:r>
        </a:p>
      </dgm:t>
    </dgm:pt>
    <dgm:pt modelId="{11626252-2529-4738-82D9-FE6317ABBEEE}" type="parTrans" cxnId="{CCF90CB6-F556-4882-AD7C-7F720D4475AD}">
      <dgm:prSet/>
      <dgm:spPr/>
      <dgm:t>
        <a:bodyPr/>
        <a:lstStyle/>
        <a:p>
          <a:endParaRPr lang="ru-RU"/>
        </a:p>
      </dgm:t>
    </dgm:pt>
    <dgm:pt modelId="{0C7221CF-9E4E-4FB9-9BF3-3EF8DEC18346}" type="sibTrans" cxnId="{CCF90CB6-F556-4882-AD7C-7F720D4475AD}">
      <dgm:prSet/>
      <dgm:spPr/>
      <dgm:t>
        <a:bodyPr/>
        <a:lstStyle/>
        <a:p>
          <a:endParaRPr lang="ru-RU"/>
        </a:p>
      </dgm:t>
    </dgm:pt>
    <dgm:pt modelId="{E80581CE-8EDE-4B2C-B3DF-E94FAE3054CA}" type="pres">
      <dgm:prSet presAssocID="{DD860024-0000-4DBE-8934-470D5596CA43}" presName="linear" presStyleCnt="0">
        <dgm:presLayoutVars>
          <dgm:dir/>
          <dgm:resizeHandles val="exact"/>
        </dgm:presLayoutVars>
      </dgm:prSet>
      <dgm:spPr/>
    </dgm:pt>
    <dgm:pt modelId="{DD32D790-8017-4906-A4D2-7B3413A83DF0}" type="pres">
      <dgm:prSet presAssocID="{9D4B3348-0752-4B69-AD61-65EBBBCCAAB1}" presName="comp" presStyleCnt="0"/>
      <dgm:spPr/>
    </dgm:pt>
    <dgm:pt modelId="{F7B1A683-C3E7-4CFE-8472-EC05F5DC2425}" type="pres">
      <dgm:prSet presAssocID="{9D4B3348-0752-4B69-AD61-65EBBBCCAAB1}" presName="box" presStyleLbl="node1" presStyleIdx="0" presStyleCnt="4"/>
      <dgm:spPr/>
      <dgm:t>
        <a:bodyPr/>
        <a:lstStyle/>
        <a:p>
          <a:endParaRPr lang="ru-RU"/>
        </a:p>
      </dgm:t>
    </dgm:pt>
    <dgm:pt modelId="{A9604275-1C5D-4645-8637-F7E99CCA88C9}" type="pres">
      <dgm:prSet presAssocID="{9D4B3348-0752-4B69-AD61-65EBBBCCAAB1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BCCD5B8-0158-4A3E-95F1-90DA7C466D2E}" type="pres">
      <dgm:prSet presAssocID="{9D4B3348-0752-4B69-AD61-65EBBBCCAAB1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FFB6F-9D4D-4B14-8C97-1308C1D688FF}" type="pres">
      <dgm:prSet presAssocID="{13FA5AC7-2831-43EE-81BA-E7A03DDF0D9B}" presName="spacer" presStyleCnt="0"/>
      <dgm:spPr/>
    </dgm:pt>
    <dgm:pt modelId="{B9A732BC-CB21-4A35-A08A-2F1DA145433F}" type="pres">
      <dgm:prSet presAssocID="{29DBD2AA-26F1-4EC9-9EF7-C86E3EFADAE5}" presName="comp" presStyleCnt="0"/>
      <dgm:spPr/>
    </dgm:pt>
    <dgm:pt modelId="{7EEF6131-1C8D-47F8-AF13-E1C045DAE7B0}" type="pres">
      <dgm:prSet presAssocID="{29DBD2AA-26F1-4EC9-9EF7-C86E3EFADAE5}" presName="box" presStyleLbl="node1" presStyleIdx="1" presStyleCnt="4" custScaleY="73696" custLinFactNeighborY="2383"/>
      <dgm:spPr/>
      <dgm:t>
        <a:bodyPr/>
        <a:lstStyle/>
        <a:p>
          <a:endParaRPr lang="ru-RU"/>
        </a:p>
      </dgm:t>
    </dgm:pt>
    <dgm:pt modelId="{8CF9604F-81E8-4195-91D3-D108706B1C15}" type="pres">
      <dgm:prSet presAssocID="{29DBD2AA-26F1-4EC9-9EF7-C86E3EFADAE5}" presName="img" presStyleLbl="fgImgPlace1" presStyleIdx="1" presStyleCnt="4" custScaleY="7278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F9B27A8-49BC-4F6F-BE9B-DC90D46D974E}" type="pres">
      <dgm:prSet presAssocID="{29DBD2AA-26F1-4EC9-9EF7-C86E3EFADAE5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09BCD0-37F3-4C6A-8309-A4B3D768D27A}" type="pres">
      <dgm:prSet presAssocID="{14DF4BC0-5602-4163-A010-197CEE4B76DA}" presName="spacer" presStyleCnt="0"/>
      <dgm:spPr/>
    </dgm:pt>
    <dgm:pt modelId="{BDFDCE7B-6A5E-4FCB-B91E-81ABE8010972}" type="pres">
      <dgm:prSet presAssocID="{FC1C9581-86AF-46A3-B3B7-7CCF52C7575E}" presName="comp" presStyleCnt="0"/>
      <dgm:spPr/>
    </dgm:pt>
    <dgm:pt modelId="{833EDE69-7A12-41CD-813F-87F25923436D}" type="pres">
      <dgm:prSet presAssocID="{FC1C9581-86AF-46A3-B3B7-7CCF52C7575E}" presName="box" presStyleLbl="node1" presStyleIdx="2" presStyleCnt="4" custScaleY="75710"/>
      <dgm:spPr/>
      <dgm:t>
        <a:bodyPr/>
        <a:lstStyle/>
        <a:p>
          <a:endParaRPr lang="ru-RU"/>
        </a:p>
      </dgm:t>
    </dgm:pt>
    <dgm:pt modelId="{B4CDC73C-39ED-4D4A-A648-192631275A08}" type="pres">
      <dgm:prSet presAssocID="{FC1C9581-86AF-46A3-B3B7-7CCF52C7575E}" presName="img" presStyleLbl="fgImgPlace1" presStyleIdx="2" presStyleCnt="4" custScaleY="8567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75EC62E-363F-4F52-9CE6-33FC9438D572}" type="pres">
      <dgm:prSet presAssocID="{FC1C9581-86AF-46A3-B3B7-7CCF52C7575E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1A3886-F503-4EBB-844E-88B1251C30AB}" type="pres">
      <dgm:prSet presAssocID="{C6AFE8E3-5038-4393-BCCA-1A48B61BBC07}" presName="spacer" presStyleCnt="0"/>
      <dgm:spPr/>
    </dgm:pt>
    <dgm:pt modelId="{3F76BF80-3D79-4730-80FF-9E3AD1106A23}" type="pres">
      <dgm:prSet presAssocID="{B03EDAE9-0F1F-47FE-A7AB-FA13632571AA}" presName="comp" presStyleCnt="0"/>
      <dgm:spPr/>
    </dgm:pt>
    <dgm:pt modelId="{B0C84D7E-11E9-4C4A-918F-0A14BA78E0B4}" type="pres">
      <dgm:prSet presAssocID="{B03EDAE9-0F1F-47FE-A7AB-FA13632571AA}" presName="box" presStyleLbl="node1" presStyleIdx="3" presStyleCnt="4"/>
      <dgm:spPr/>
      <dgm:t>
        <a:bodyPr/>
        <a:lstStyle/>
        <a:p>
          <a:endParaRPr lang="ru-RU"/>
        </a:p>
      </dgm:t>
    </dgm:pt>
    <dgm:pt modelId="{4903EBF6-087C-42C2-BA0E-87E4850DE830}" type="pres">
      <dgm:prSet presAssocID="{B03EDAE9-0F1F-47FE-A7AB-FA13632571AA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DC97219E-3026-4403-9A03-63271A4A6D01}" type="pres">
      <dgm:prSet presAssocID="{B03EDAE9-0F1F-47FE-A7AB-FA13632571AA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09D244-2A17-49CA-8E00-122CF43550E2}" type="presOf" srcId="{B03EDAE9-0F1F-47FE-A7AB-FA13632571AA}" destId="{DC97219E-3026-4403-9A03-63271A4A6D01}" srcOrd="1" destOrd="0" presId="urn:microsoft.com/office/officeart/2005/8/layout/vList4#2"/>
    <dgm:cxn modelId="{52BD9858-EDEE-4EE6-A2A8-A6168A73079B}" type="presOf" srcId="{B03EDAE9-0F1F-47FE-A7AB-FA13632571AA}" destId="{B0C84D7E-11E9-4C4A-918F-0A14BA78E0B4}" srcOrd="0" destOrd="0" presId="urn:microsoft.com/office/officeart/2005/8/layout/vList4#2"/>
    <dgm:cxn modelId="{A07C35B7-C748-4591-B7C9-23BC12F3592C}" type="presOf" srcId="{29DBD2AA-26F1-4EC9-9EF7-C86E3EFADAE5}" destId="{7EEF6131-1C8D-47F8-AF13-E1C045DAE7B0}" srcOrd="0" destOrd="0" presId="urn:microsoft.com/office/officeart/2005/8/layout/vList4#2"/>
    <dgm:cxn modelId="{A1D24EAD-4D14-47F0-BE18-D0F42851E59A}" srcId="{DD860024-0000-4DBE-8934-470D5596CA43}" destId="{FC1C9581-86AF-46A3-B3B7-7CCF52C7575E}" srcOrd="2" destOrd="0" parTransId="{1E2BBC14-F81F-411E-AFC2-F80FFE070F7D}" sibTransId="{C6AFE8E3-5038-4393-BCCA-1A48B61BBC07}"/>
    <dgm:cxn modelId="{CCF90CB6-F556-4882-AD7C-7F720D4475AD}" srcId="{DD860024-0000-4DBE-8934-470D5596CA43}" destId="{B03EDAE9-0F1F-47FE-A7AB-FA13632571AA}" srcOrd="3" destOrd="0" parTransId="{11626252-2529-4738-82D9-FE6317ABBEEE}" sibTransId="{0C7221CF-9E4E-4FB9-9BF3-3EF8DEC18346}"/>
    <dgm:cxn modelId="{F6DF58F4-2B59-4384-94F0-7CE9E3D37B9B}" srcId="{DD860024-0000-4DBE-8934-470D5596CA43}" destId="{9D4B3348-0752-4B69-AD61-65EBBBCCAAB1}" srcOrd="0" destOrd="0" parTransId="{C913C41C-8793-4B08-8B0E-D5090E40581E}" sibTransId="{13FA5AC7-2831-43EE-81BA-E7A03DDF0D9B}"/>
    <dgm:cxn modelId="{AA35CE3F-CB35-4387-87DA-0C3468AAA546}" srcId="{DD860024-0000-4DBE-8934-470D5596CA43}" destId="{29DBD2AA-26F1-4EC9-9EF7-C86E3EFADAE5}" srcOrd="1" destOrd="0" parTransId="{DAB0E5FE-3D07-4B7C-B42D-DB23388F73ED}" sibTransId="{14DF4BC0-5602-4163-A010-197CEE4B76DA}"/>
    <dgm:cxn modelId="{426AC76C-83D5-432F-A57A-39BA04F241E8}" type="presOf" srcId="{29DBD2AA-26F1-4EC9-9EF7-C86E3EFADAE5}" destId="{9F9B27A8-49BC-4F6F-BE9B-DC90D46D974E}" srcOrd="1" destOrd="0" presId="urn:microsoft.com/office/officeart/2005/8/layout/vList4#2"/>
    <dgm:cxn modelId="{8C143B9A-2AE2-4128-9E2D-EA40E58FBD02}" type="presOf" srcId="{FC1C9581-86AF-46A3-B3B7-7CCF52C7575E}" destId="{375EC62E-363F-4F52-9CE6-33FC9438D572}" srcOrd="1" destOrd="0" presId="urn:microsoft.com/office/officeart/2005/8/layout/vList4#2"/>
    <dgm:cxn modelId="{C164472A-BD1E-4A65-A9E8-475B35540484}" type="presOf" srcId="{9D4B3348-0752-4B69-AD61-65EBBBCCAAB1}" destId="{F7B1A683-C3E7-4CFE-8472-EC05F5DC2425}" srcOrd="0" destOrd="0" presId="urn:microsoft.com/office/officeart/2005/8/layout/vList4#2"/>
    <dgm:cxn modelId="{DC81C36A-D30C-4DEE-84AA-65296E31006D}" type="presOf" srcId="{DD860024-0000-4DBE-8934-470D5596CA43}" destId="{E80581CE-8EDE-4B2C-B3DF-E94FAE3054CA}" srcOrd="0" destOrd="0" presId="urn:microsoft.com/office/officeart/2005/8/layout/vList4#2"/>
    <dgm:cxn modelId="{7E794D1D-C50D-4229-8C52-5B711ED35C3A}" type="presOf" srcId="{9D4B3348-0752-4B69-AD61-65EBBBCCAAB1}" destId="{BBCCD5B8-0158-4A3E-95F1-90DA7C466D2E}" srcOrd="1" destOrd="0" presId="urn:microsoft.com/office/officeart/2005/8/layout/vList4#2"/>
    <dgm:cxn modelId="{21F063B9-AC62-46C8-A8D2-1B40E777E216}" type="presOf" srcId="{FC1C9581-86AF-46A3-B3B7-7CCF52C7575E}" destId="{833EDE69-7A12-41CD-813F-87F25923436D}" srcOrd="0" destOrd="0" presId="urn:microsoft.com/office/officeart/2005/8/layout/vList4#2"/>
    <dgm:cxn modelId="{CB17CCC6-E100-4037-81A7-E904510A388F}" type="presParOf" srcId="{E80581CE-8EDE-4B2C-B3DF-E94FAE3054CA}" destId="{DD32D790-8017-4906-A4D2-7B3413A83DF0}" srcOrd="0" destOrd="0" presId="urn:microsoft.com/office/officeart/2005/8/layout/vList4#2"/>
    <dgm:cxn modelId="{7A950A99-8900-4F02-A58B-F36FFFDF17EA}" type="presParOf" srcId="{DD32D790-8017-4906-A4D2-7B3413A83DF0}" destId="{F7B1A683-C3E7-4CFE-8472-EC05F5DC2425}" srcOrd="0" destOrd="0" presId="urn:microsoft.com/office/officeart/2005/8/layout/vList4#2"/>
    <dgm:cxn modelId="{52AFC31F-1B28-44D0-92C7-4FEBF459FC8D}" type="presParOf" srcId="{DD32D790-8017-4906-A4D2-7B3413A83DF0}" destId="{A9604275-1C5D-4645-8637-F7E99CCA88C9}" srcOrd="1" destOrd="0" presId="urn:microsoft.com/office/officeart/2005/8/layout/vList4#2"/>
    <dgm:cxn modelId="{E589D490-76C8-43C2-9B15-BA93DC4AEACA}" type="presParOf" srcId="{DD32D790-8017-4906-A4D2-7B3413A83DF0}" destId="{BBCCD5B8-0158-4A3E-95F1-90DA7C466D2E}" srcOrd="2" destOrd="0" presId="urn:microsoft.com/office/officeart/2005/8/layout/vList4#2"/>
    <dgm:cxn modelId="{8B878910-E359-41EE-B7EC-5753709012D1}" type="presParOf" srcId="{E80581CE-8EDE-4B2C-B3DF-E94FAE3054CA}" destId="{AC6FFB6F-9D4D-4B14-8C97-1308C1D688FF}" srcOrd="1" destOrd="0" presId="urn:microsoft.com/office/officeart/2005/8/layout/vList4#2"/>
    <dgm:cxn modelId="{2863EFF8-1456-4AC0-91A3-AE03C25B3329}" type="presParOf" srcId="{E80581CE-8EDE-4B2C-B3DF-E94FAE3054CA}" destId="{B9A732BC-CB21-4A35-A08A-2F1DA145433F}" srcOrd="2" destOrd="0" presId="urn:microsoft.com/office/officeart/2005/8/layout/vList4#2"/>
    <dgm:cxn modelId="{198025E0-1C11-4060-902C-A00C5C0A4112}" type="presParOf" srcId="{B9A732BC-CB21-4A35-A08A-2F1DA145433F}" destId="{7EEF6131-1C8D-47F8-AF13-E1C045DAE7B0}" srcOrd="0" destOrd="0" presId="urn:microsoft.com/office/officeart/2005/8/layout/vList4#2"/>
    <dgm:cxn modelId="{EC2451BD-504B-4C53-A507-DF5C68392AF0}" type="presParOf" srcId="{B9A732BC-CB21-4A35-A08A-2F1DA145433F}" destId="{8CF9604F-81E8-4195-91D3-D108706B1C15}" srcOrd="1" destOrd="0" presId="urn:microsoft.com/office/officeart/2005/8/layout/vList4#2"/>
    <dgm:cxn modelId="{FA4B8B98-3CB7-478B-961F-B09BF484B4FF}" type="presParOf" srcId="{B9A732BC-CB21-4A35-A08A-2F1DA145433F}" destId="{9F9B27A8-49BC-4F6F-BE9B-DC90D46D974E}" srcOrd="2" destOrd="0" presId="urn:microsoft.com/office/officeart/2005/8/layout/vList4#2"/>
    <dgm:cxn modelId="{8D50F4D2-0385-4FC2-8AF4-58044F333883}" type="presParOf" srcId="{E80581CE-8EDE-4B2C-B3DF-E94FAE3054CA}" destId="{5109BCD0-37F3-4C6A-8309-A4B3D768D27A}" srcOrd="3" destOrd="0" presId="urn:microsoft.com/office/officeart/2005/8/layout/vList4#2"/>
    <dgm:cxn modelId="{0D5D91DF-0FD4-48E2-BC37-31447E6B439A}" type="presParOf" srcId="{E80581CE-8EDE-4B2C-B3DF-E94FAE3054CA}" destId="{BDFDCE7B-6A5E-4FCB-B91E-81ABE8010972}" srcOrd="4" destOrd="0" presId="urn:microsoft.com/office/officeart/2005/8/layout/vList4#2"/>
    <dgm:cxn modelId="{B7210BFF-5533-4281-9988-B84E5815664C}" type="presParOf" srcId="{BDFDCE7B-6A5E-4FCB-B91E-81ABE8010972}" destId="{833EDE69-7A12-41CD-813F-87F25923436D}" srcOrd="0" destOrd="0" presId="urn:microsoft.com/office/officeart/2005/8/layout/vList4#2"/>
    <dgm:cxn modelId="{A9DBE377-EBDD-48C3-91A2-DAFAD299F194}" type="presParOf" srcId="{BDFDCE7B-6A5E-4FCB-B91E-81ABE8010972}" destId="{B4CDC73C-39ED-4D4A-A648-192631275A08}" srcOrd="1" destOrd="0" presId="urn:microsoft.com/office/officeart/2005/8/layout/vList4#2"/>
    <dgm:cxn modelId="{9D198DC8-5D8E-4E4A-970D-BE6CC5212D52}" type="presParOf" srcId="{BDFDCE7B-6A5E-4FCB-B91E-81ABE8010972}" destId="{375EC62E-363F-4F52-9CE6-33FC9438D572}" srcOrd="2" destOrd="0" presId="urn:microsoft.com/office/officeart/2005/8/layout/vList4#2"/>
    <dgm:cxn modelId="{FBE49FBC-F816-413A-BF28-0094B7650C36}" type="presParOf" srcId="{E80581CE-8EDE-4B2C-B3DF-E94FAE3054CA}" destId="{5D1A3886-F503-4EBB-844E-88B1251C30AB}" srcOrd="5" destOrd="0" presId="urn:microsoft.com/office/officeart/2005/8/layout/vList4#2"/>
    <dgm:cxn modelId="{0D4D410A-ED8B-4438-8D2C-20AB6D6DA35E}" type="presParOf" srcId="{E80581CE-8EDE-4B2C-B3DF-E94FAE3054CA}" destId="{3F76BF80-3D79-4730-80FF-9E3AD1106A23}" srcOrd="6" destOrd="0" presId="urn:microsoft.com/office/officeart/2005/8/layout/vList4#2"/>
    <dgm:cxn modelId="{60E72BA5-DB68-4B5B-A4BA-2CD3BD59AFF3}" type="presParOf" srcId="{3F76BF80-3D79-4730-80FF-9E3AD1106A23}" destId="{B0C84D7E-11E9-4C4A-918F-0A14BA78E0B4}" srcOrd="0" destOrd="0" presId="urn:microsoft.com/office/officeart/2005/8/layout/vList4#2"/>
    <dgm:cxn modelId="{A8019820-8CA2-47E8-B508-9EBC1790B0C4}" type="presParOf" srcId="{3F76BF80-3D79-4730-80FF-9E3AD1106A23}" destId="{4903EBF6-087C-42C2-BA0E-87E4850DE830}" srcOrd="1" destOrd="0" presId="urn:microsoft.com/office/officeart/2005/8/layout/vList4#2"/>
    <dgm:cxn modelId="{DD619391-8C96-4370-8BC7-2A524AD5681A}" type="presParOf" srcId="{3F76BF80-3D79-4730-80FF-9E3AD1106A23}" destId="{DC97219E-3026-4403-9A03-63271A4A6D01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59CE74F-469C-4E49-A5C4-B39FB6DDC2D5}" type="doc">
      <dgm:prSet loTypeId="urn:microsoft.com/office/officeart/2005/8/layout/list1" loCatId="list" qsTypeId="urn:microsoft.com/office/officeart/2005/8/quickstyle/simple1#14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A6BB1970-E6AA-4339-9B80-FE2099A15C1E}">
      <dgm:prSet phldrT="[Текст]" custT="1"/>
      <dgm:spPr/>
      <dgm:t>
        <a:bodyPr/>
        <a:lstStyle/>
        <a:p>
          <a:r>
            <a:rPr lang="ru-RU" sz="1700" dirty="0" smtClean="0"/>
            <a:t>Обеспечение публичности бюджета муниципального района</a:t>
          </a:r>
          <a:endParaRPr lang="ru-RU" sz="1700" dirty="0"/>
        </a:p>
      </dgm:t>
    </dgm:pt>
    <dgm:pt modelId="{B1A01EF6-E7C1-47B5-A34A-D855BF038621}" type="parTrans" cxnId="{912496DA-242C-4206-A904-A632DB5C0331}">
      <dgm:prSet/>
      <dgm:spPr/>
      <dgm:t>
        <a:bodyPr/>
        <a:lstStyle/>
        <a:p>
          <a:endParaRPr lang="ru-RU"/>
        </a:p>
      </dgm:t>
    </dgm:pt>
    <dgm:pt modelId="{8BDDCC91-F02A-404B-9996-0DE856A27DFD}" type="sibTrans" cxnId="{912496DA-242C-4206-A904-A632DB5C0331}">
      <dgm:prSet/>
      <dgm:spPr/>
      <dgm:t>
        <a:bodyPr/>
        <a:lstStyle/>
        <a:p>
          <a:endParaRPr lang="ru-RU"/>
        </a:p>
      </dgm:t>
    </dgm:pt>
    <dgm:pt modelId="{EC43E93B-A4CD-4D21-B429-AE33D9523836}">
      <dgm:prSet phldrT="[Текст]"/>
      <dgm:spPr/>
      <dgm:t>
        <a:bodyPr/>
        <a:lstStyle/>
        <a:p>
          <a:r>
            <a:rPr lang="ru-RU" dirty="0" smtClean="0"/>
            <a:t>Повышение финансовой устойчивости местных бюджетов</a:t>
          </a:r>
          <a:endParaRPr lang="ru-RU" dirty="0"/>
        </a:p>
      </dgm:t>
    </dgm:pt>
    <dgm:pt modelId="{AD0789AA-D8CC-424E-8F61-477D80C2CE32}" type="parTrans" cxnId="{C9FA8365-DC18-4483-8428-EA83454C2E9A}">
      <dgm:prSet/>
      <dgm:spPr/>
      <dgm:t>
        <a:bodyPr/>
        <a:lstStyle/>
        <a:p>
          <a:endParaRPr lang="ru-RU"/>
        </a:p>
      </dgm:t>
    </dgm:pt>
    <dgm:pt modelId="{BA3E3B71-86EC-457D-B660-8209E13BE5F5}" type="sibTrans" cxnId="{C9FA8365-DC18-4483-8428-EA83454C2E9A}">
      <dgm:prSet/>
      <dgm:spPr/>
      <dgm:t>
        <a:bodyPr/>
        <a:lstStyle/>
        <a:p>
          <a:endParaRPr lang="ru-RU"/>
        </a:p>
      </dgm:t>
    </dgm:pt>
    <dgm:pt modelId="{7ACE0445-1983-464F-928B-DEF913F4DE82}">
      <dgm:prSet phldrT="[Текст]"/>
      <dgm:spPr/>
      <dgm:t>
        <a:bodyPr/>
        <a:lstStyle/>
        <a:p>
          <a:r>
            <a:rPr lang="ru-RU" dirty="0" smtClean="0"/>
            <a:t>Обеспечение реализации муниципальной программы</a:t>
          </a:r>
          <a:endParaRPr lang="ru-RU" dirty="0"/>
        </a:p>
      </dgm:t>
    </dgm:pt>
    <dgm:pt modelId="{C94E2A8C-4B82-463C-8C3C-6EDD52C681C4}" type="parTrans" cxnId="{B16363CE-979A-4DAC-BA3C-4D4DEA4E8D8E}">
      <dgm:prSet/>
      <dgm:spPr/>
      <dgm:t>
        <a:bodyPr/>
        <a:lstStyle/>
        <a:p>
          <a:endParaRPr lang="ru-RU"/>
        </a:p>
      </dgm:t>
    </dgm:pt>
    <dgm:pt modelId="{9D0D5EAF-1AC5-4290-962D-1720CACAB8D2}" type="sibTrans" cxnId="{B16363CE-979A-4DAC-BA3C-4D4DEA4E8D8E}">
      <dgm:prSet/>
      <dgm:spPr/>
      <dgm:t>
        <a:bodyPr/>
        <a:lstStyle/>
        <a:p>
          <a:endParaRPr lang="ru-RU"/>
        </a:p>
      </dgm:t>
    </dgm:pt>
    <dgm:pt modelId="{DF03EC53-EE69-4559-8089-DB1F39CB7C8E}" type="pres">
      <dgm:prSet presAssocID="{E59CE74F-469C-4E49-A5C4-B39FB6DDC2D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12C95C-AC17-4844-B12C-2A1075E3D477}" type="pres">
      <dgm:prSet presAssocID="{A6BB1970-E6AA-4339-9B80-FE2099A15C1E}" presName="parentLin" presStyleCnt="0"/>
      <dgm:spPr/>
      <dgm:t>
        <a:bodyPr/>
        <a:lstStyle/>
        <a:p>
          <a:endParaRPr lang="ru-RU"/>
        </a:p>
      </dgm:t>
    </dgm:pt>
    <dgm:pt modelId="{1879A6F3-864E-48F3-8A67-6C0709B39073}" type="pres">
      <dgm:prSet presAssocID="{A6BB1970-E6AA-4339-9B80-FE2099A15C1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1C2EA18-1873-4093-B909-85D6A6BFD7BB}" type="pres">
      <dgm:prSet presAssocID="{A6BB1970-E6AA-4339-9B80-FE2099A15C1E}" presName="parentText" presStyleLbl="node1" presStyleIdx="0" presStyleCnt="3" custScaleY="135673" custLinFactNeighborX="-2330" custLinFactNeighborY="197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201B9C-E7EE-4A6F-A9CD-867AA1F3CEA2}" type="pres">
      <dgm:prSet presAssocID="{A6BB1970-E6AA-4339-9B80-FE2099A15C1E}" presName="negativeSpace" presStyleCnt="0"/>
      <dgm:spPr/>
      <dgm:t>
        <a:bodyPr/>
        <a:lstStyle/>
        <a:p>
          <a:endParaRPr lang="ru-RU"/>
        </a:p>
      </dgm:t>
    </dgm:pt>
    <dgm:pt modelId="{099E8F92-2871-4DB2-A344-B44E4C7CBD9E}" type="pres">
      <dgm:prSet presAssocID="{A6BB1970-E6AA-4339-9B80-FE2099A15C1E}" presName="childText" presStyleLbl="conFgAcc1" presStyleIdx="0" presStyleCnt="3" custLinFactY="-2052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30AC71-A342-40AF-9C50-38E398B65221}" type="pres">
      <dgm:prSet presAssocID="{8BDDCC91-F02A-404B-9996-0DE856A27DFD}" presName="spaceBetweenRectangles" presStyleCnt="0"/>
      <dgm:spPr/>
      <dgm:t>
        <a:bodyPr/>
        <a:lstStyle/>
        <a:p>
          <a:endParaRPr lang="ru-RU"/>
        </a:p>
      </dgm:t>
    </dgm:pt>
    <dgm:pt modelId="{4FCA0BA3-6DFF-4E74-8924-9D915672EC88}" type="pres">
      <dgm:prSet presAssocID="{EC43E93B-A4CD-4D21-B429-AE33D9523836}" presName="parentLin" presStyleCnt="0"/>
      <dgm:spPr/>
      <dgm:t>
        <a:bodyPr/>
        <a:lstStyle/>
        <a:p>
          <a:endParaRPr lang="ru-RU"/>
        </a:p>
      </dgm:t>
    </dgm:pt>
    <dgm:pt modelId="{329B884D-A664-44AD-8991-15DC5661FC85}" type="pres">
      <dgm:prSet presAssocID="{EC43E93B-A4CD-4D21-B429-AE33D952383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A20B02E-F27A-4D12-929F-16AC3620B82A}" type="pres">
      <dgm:prSet presAssocID="{EC43E93B-A4CD-4D21-B429-AE33D952383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613EDF-3DD2-4656-B4FC-BCA67968E48A}" type="pres">
      <dgm:prSet presAssocID="{EC43E93B-A4CD-4D21-B429-AE33D9523836}" presName="negativeSpace" presStyleCnt="0"/>
      <dgm:spPr/>
      <dgm:t>
        <a:bodyPr/>
        <a:lstStyle/>
        <a:p>
          <a:endParaRPr lang="ru-RU"/>
        </a:p>
      </dgm:t>
    </dgm:pt>
    <dgm:pt modelId="{544FBE24-141E-40C2-85A7-EADAC1CF5E57}" type="pres">
      <dgm:prSet presAssocID="{EC43E93B-A4CD-4D21-B429-AE33D9523836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480E59-911D-4C6B-A863-9EBED2456D0A}" type="pres">
      <dgm:prSet presAssocID="{BA3E3B71-86EC-457D-B660-8209E13BE5F5}" presName="spaceBetweenRectangles" presStyleCnt="0"/>
      <dgm:spPr/>
      <dgm:t>
        <a:bodyPr/>
        <a:lstStyle/>
        <a:p>
          <a:endParaRPr lang="ru-RU"/>
        </a:p>
      </dgm:t>
    </dgm:pt>
    <dgm:pt modelId="{EE1601FF-76FE-41AD-B5A1-DC8C6AC1EDAF}" type="pres">
      <dgm:prSet presAssocID="{7ACE0445-1983-464F-928B-DEF913F4DE82}" presName="parentLin" presStyleCnt="0"/>
      <dgm:spPr/>
      <dgm:t>
        <a:bodyPr/>
        <a:lstStyle/>
        <a:p>
          <a:endParaRPr lang="ru-RU"/>
        </a:p>
      </dgm:t>
    </dgm:pt>
    <dgm:pt modelId="{177E6DBC-913C-44FE-BE13-35E82F153D36}" type="pres">
      <dgm:prSet presAssocID="{7ACE0445-1983-464F-928B-DEF913F4DE82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D7234296-98C0-4141-8DB1-637C093864FF}" type="pres">
      <dgm:prSet presAssocID="{7ACE0445-1983-464F-928B-DEF913F4DE8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D7C145-6153-44BB-A4ED-7D6C28EC31C8}" type="pres">
      <dgm:prSet presAssocID="{7ACE0445-1983-464F-928B-DEF913F4DE82}" presName="negativeSpace" presStyleCnt="0"/>
      <dgm:spPr/>
      <dgm:t>
        <a:bodyPr/>
        <a:lstStyle/>
        <a:p>
          <a:endParaRPr lang="ru-RU"/>
        </a:p>
      </dgm:t>
    </dgm:pt>
    <dgm:pt modelId="{A20894AD-F0B8-4AD1-9D8C-F08A8551C6C4}" type="pres">
      <dgm:prSet presAssocID="{7ACE0445-1983-464F-928B-DEF913F4DE82}" presName="childText" presStyleLbl="conFgAcc1" presStyleIdx="2" presStyleCnt="3" custLinFactNeighborY="-349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4EF183-35E6-49A5-96B3-8F99A2A5C3AB}" type="presOf" srcId="{EC43E93B-A4CD-4D21-B429-AE33D9523836}" destId="{1A20B02E-F27A-4D12-929F-16AC3620B82A}" srcOrd="1" destOrd="0" presId="urn:microsoft.com/office/officeart/2005/8/layout/list1"/>
    <dgm:cxn modelId="{B3FBBDA9-A3BE-4683-BC46-BA3D30C30F02}" type="presOf" srcId="{7ACE0445-1983-464F-928B-DEF913F4DE82}" destId="{D7234296-98C0-4141-8DB1-637C093864FF}" srcOrd="1" destOrd="0" presId="urn:microsoft.com/office/officeart/2005/8/layout/list1"/>
    <dgm:cxn modelId="{912496DA-242C-4206-A904-A632DB5C0331}" srcId="{E59CE74F-469C-4E49-A5C4-B39FB6DDC2D5}" destId="{A6BB1970-E6AA-4339-9B80-FE2099A15C1E}" srcOrd="0" destOrd="0" parTransId="{B1A01EF6-E7C1-47B5-A34A-D855BF038621}" sibTransId="{8BDDCC91-F02A-404B-9996-0DE856A27DFD}"/>
    <dgm:cxn modelId="{8A26BFB0-8BC8-4A28-813A-D7C070B9AED8}" type="presOf" srcId="{A6BB1970-E6AA-4339-9B80-FE2099A15C1E}" destId="{1879A6F3-864E-48F3-8A67-6C0709B39073}" srcOrd="0" destOrd="0" presId="urn:microsoft.com/office/officeart/2005/8/layout/list1"/>
    <dgm:cxn modelId="{E092DA77-CCC1-41E5-A73E-3C95A28DEA91}" type="presOf" srcId="{A6BB1970-E6AA-4339-9B80-FE2099A15C1E}" destId="{11C2EA18-1873-4093-B909-85D6A6BFD7BB}" srcOrd="1" destOrd="0" presId="urn:microsoft.com/office/officeart/2005/8/layout/list1"/>
    <dgm:cxn modelId="{C9FA8365-DC18-4483-8428-EA83454C2E9A}" srcId="{E59CE74F-469C-4E49-A5C4-B39FB6DDC2D5}" destId="{EC43E93B-A4CD-4D21-B429-AE33D9523836}" srcOrd="1" destOrd="0" parTransId="{AD0789AA-D8CC-424E-8F61-477D80C2CE32}" sibTransId="{BA3E3B71-86EC-457D-B660-8209E13BE5F5}"/>
    <dgm:cxn modelId="{282738D8-A5B5-408D-AB4E-C0835AA90F6D}" type="presOf" srcId="{E59CE74F-469C-4E49-A5C4-B39FB6DDC2D5}" destId="{DF03EC53-EE69-4559-8089-DB1F39CB7C8E}" srcOrd="0" destOrd="0" presId="urn:microsoft.com/office/officeart/2005/8/layout/list1"/>
    <dgm:cxn modelId="{B16363CE-979A-4DAC-BA3C-4D4DEA4E8D8E}" srcId="{E59CE74F-469C-4E49-A5C4-B39FB6DDC2D5}" destId="{7ACE0445-1983-464F-928B-DEF913F4DE82}" srcOrd="2" destOrd="0" parTransId="{C94E2A8C-4B82-463C-8C3C-6EDD52C681C4}" sibTransId="{9D0D5EAF-1AC5-4290-962D-1720CACAB8D2}"/>
    <dgm:cxn modelId="{10643A3E-7D28-4C67-BF9C-91B03D21EE54}" type="presOf" srcId="{EC43E93B-A4CD-4D21-B429-AE33D9523836}" destId="{329B884D-A664-44AD-8991-15DC5661FC85}" srcOrd="0" destOrd="0" presId="urn:microsoft.com/office/officeart/2005/8/layout/list1"/>
    <dgm:cxn modelId="{5C4FCEFA-5395-4534-B3F7-32C168808919}" type="presOf" srcId="{7ACE0445-1983-464F-928B-DEF913F4DE82}" destId="{177E6DBC-913C-44FE-BE13-35E82F153D36}" srcOrd="0" destOrd="0" presId="urn:microsoft.com/office/officeart/2005/8/layout/list1"/>
    <dgm:cxn modelId="{69855AAB-7A5E-460B-ABA9-AD9A2860671C}" type="presParOf" srcId="{DF03EC53-EE69-4559-8089-DB1F39CB7C8E}" destId="{9D12C95C-AC17-4844-B12C-2A1075E3D477}" srcOrd="0" destOrd="0" presId="urn:microsoft.com/office/officeart/2005/8/layout/list1"/>
    <dgm:cxn modelId="{89D18041-8A25-4D33-8ACC-01C37F60C0DD}" type="presParOf" srcId="{9D12C95C-AC17-4844-B12C-2A1075E3D477}" destId="{1879A6F3-864E-48F3-8A67-6C0709B39073}" srcOrd="0" destOrd="0" presId="urn:microsoft.com/office/officeart/2005/8/layout/list1"/>
    <dgm:cxn modelId="{CC666AAB-E50E-4E24-8E7B-2E40EEB991BF}" type="presParOf" srcId="{9D12C95C-AC17-4844-B12C-2A1075E3D477}" destId="{11C2EA18-1873-4093-B909-85D6A6BFD7BB}" srcOrd="1" destOrd="0" presId="urn:microsoft.com/office/officeart/2005/8/layout/list1"/>
    <dgm:cxn modelId="{A7A15F43-17BC-4399-AFF5-C3C3601A643F}" type="presParOf" srcId="{DF03EC53-EE69-4559-8089-DB1F39CB7C8E}" destId="{B6201B9C-E7EE-4A6F-A9CD-867AA1F3CEA2}" srcOrd="1" destOrd="0" presId="urn:microsoft.com/office/officeart/2005/8/layout/list1"/>
    <dgm:cxn modelId="{A66C6355-36DA-4F34-B303-5697930344A5}" type="presParOf" srcId="{DF03EC53-EE69-4559-8089-DB1F39CB7C8E}" destId="{099E8F92-2871-4DB2-A344-B44E4C7CBD9E}" srcOrd="2" destOrd="0" presId="urn:microsoft.com/office/officeart/2005/8/layout/list1"/>
    <dgm:cxn modelId="{3AE1C96E-82EB-462F-9586-79233E00ABA4}" type="presParOf" srcId="{DF03EC53-EE69-4559-8089-DB1F39CB7C8E}" destId="{9930AC71-A342-40AF-9C50-38E398B65221}" srcOrd="3" destOrd="0" presId="urn:microsoft.com/office/officeart/2005/8/layout/list1"/>
    <dgm:cxn modelId="{01ECC96E-4B4F-4CF2-A25A-AC165B2FE216}" type="presParOf" srcId="{DF03EC53-EE69-4559-8089-DB1F39CB7C8E}" destId="{4FCA0BA3-6DFF-4E74-8924-9D915672EC88}" srcOrd="4" destOrd="0" presId="urn:microsoft.com/office/officeart/2005/8/layout/list1"/>
    <dgm:cxn modelId="{406AC2AD-1EF9-459C-B583-C21449FCA8E5}" type="presParOf" srcId="{4FCA0BA3-6DFF-4E74-8924-9D915672EC88}" destId="{329B884D-A664-44AD-8991-15DC5661FC85}" srcOrd="0" destOrd="0" presId="urn:microsoft.com/office/officeart/2005/8/layout/list1"/>
    <dgm:cxn modelId="{A36CA182-E84C-46C8-8DC8-A1F3DADF97BB}" type="presParOf" srcId="{4FCA0BA3-6DFF-4E74-8924-9D915672EC88}" destId="{1A20B02E-F27A-4D12-929F-16AC3620B82A}" srcOrd="1" destOrd="0" presId="urn:microsoft.com/office/officeart/2005/8/layout/list1"/>
    <dgm:cxn modelId="{DC0E7062-72D8-4BD6-81C5-F869E9EAFC60}" type="presParOf" srcId="{DF03EC53-EE69-4559-8089-DB1F39CB7C8E}" destId="{99613EDF-3DD2-4656-B4FC-BCA67968E48A}" srcOrd="5" destOrd="0" presId="urn:microsoft.com/office/officeart/2005/8/layout/list1"/>
    <dgm:cxn modelId="{850021AB-F26A-4917-9908-7174BEDADBD2}" type="presParOf" srcId="{DF03EC53-EE69-4559-8089-DB1F39CB7C8E}" destId="{544FBE24-141E-40C2-85A7-EADAC1CF5E57}" srcOrd="6" destOrd="0" presId="urn:microsoft.com/office/officeart/2005/8/layout/list1"/>
    <dgm:cxn modelId="{593A0E3F-D5F5-494B-BB79-E06CFDCF4A00}" type="presParOf" srcId="{DF03EC53-EE69-4559-8089-DB1F39CB7C8E}" destId="{FF480E59-911D-4C6B-A863-9EBED2456D0A}" srcOrd="7" destOrd="0" presId="urn:microsoft.com/office/officeart/2005/8/layout/list1"/>
    <dgm:cxn modelId="{DFDDBC90-40FB-456F-88A4-179E51BF9FC1}" type="presParOf" srcId="{DF03EC53-EE69-4559-8089-DB1F39CB7C8E}" destId="{EE1601FF-76FE-41AD-B5A1-DC8C6AC1EDAF}" srcOrd="8" destOrd="0" presId="urn:microsoft.com/office/officeart/2005/8/layout/list1"/>
    <dgm:cxn modelId="{7FEA8F0C-E5BB-4114-9AEB-62526B8AD909}" type="presParOf" srcId="{EE1601FF-76FE-41AD-B5A1-DC8C6AC1EDAF}" destId="{177E6DBC-913C-44FE-BE13-35E82F153D36}" srcOrd="0" destOrd="0" presId="urn:microsoft.com/office/officeart/2005/8/layout/list1"/>
    <dgm:cxn modelId="{40611C28-13CB-47DB-A163-FB4379E0621A}" type="presParOf" srcId="{EE1601FF-76FE-41AD-B5A1-DC8C6AC1EDAF}" destId="{D7234296-98C0-4141-8DB1-637C093864FF}" srcOrd="1" destOrd="0" presId="urn:microsoft.com/office/officeart/2005/8/layout/list1"/>
    <dgm:cxn modelId="{28D508FE-2B7F-4C93-BDF0-71A7684D87D1}" type="presParOf" srcId="{DF03EC53-EE69-4559-8089-DB1F39CB7C8E}" destId="{30D7C145-6153-44BB-A4ED-7D6C28EC31C8}" srcOrd="9" destOrd="0" presId="urn:microsoft.com/office/officeart/2005/8/layout/list1"/>
    <dgm:cxn modelId="{E46650DB-B31C-41F2-AA10-5C4C06BD3ECC}" type="presParOf" srcId="{DF03EC53-EE69-4559-8089-DB1F39CB7C8E}" destId="{A20894AD-F0B8-4AD1-9D8C-F08A8551C6C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4709165D-7DA4-4BD0-AE68-B6E72BA172C7}" type="doc">
      <dgm:prSet loTypeId="urn:microsoft.com/office/officeart/2005/8/layout/radial4" loCatId="relationship" qsTypeId="urn:microsoft.com/office/officeart/2005/8/quickstyle/simple1#15" qsCatId="simple" csTypeId="urn:microsoft.com/office/officeart/2005/8/colors/accent1_2#10" csCatId="accent1" phldr="1"/>
      <dgm:spPr/>
      <dgm:t>
        <a:bodyPr/>
        <a:lstStyle/>
        <a:p>
          <a:endParaRPr lang="ru-RU"/>
        </a:p>
      </dgm:t>
    </dgm:pt>
    <dgm:pt modelId="{A6870775-6D4C-4829-939B-BBD570766A3F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</dgm:spPr>
      <dgm:t>
        <a:bodyPr/>
        <a:lstStyle/>
        <a:p>
          <a:r>
            <a:rPr lang="ru-RU" sz="1600" dirty="0" smtClean="0"/>
            <a:t>Приобретение препаратов для  </a:t>
          </a:r>
          <a:r>
            <a:rPr lang="ru-RU" sz="1600" dirty="0" err="1" smtClean="0"/>
            <a:t>наркотеста</a:t>
          </a:r>
          <a:r>
            <a:rPr lang="ru-RU" sz="1600" dirty="0" smtClean="0"/>
            <a:t> в школах</a:t>
          </a:r>
          <a:endParaRPr lang="ru-RU" sz="1600" dirty="0"/>
        </a:p>
      </dgm:t>
    </dgm:pt>
    <dgm:pt modelId="{A105F93B-FD8A-4293-95E1-7788605768F7}" type="parTrans" cxnId="{1428AB9B-F50B-4429-B675-1FDAC4CC1D16}">
      <dgm:prSet/>
      <dgm:spPr/>
      <dgm:t>
        <a:bodyPr/>
        <a:lstStyle/>
        <a:p>
          <a:endParaRPr lang="ru-RU"/>
        </a:p>
      </dgm:t>
    </dgm:pt>
    <dgm:pt modelId="{2041EA89-DD5D-4E7B-94AE-4A99212AB6E1}" type="sibTrans" cxnId="{1428AB9B-F50B-4429-B675-1FDAC4CC1D16}">
      <dgm:prSet/>
      <dgm:spPr/>
      <dgm:t>
        <a:bodyPr/>
        <a:lstStyle/>
        <a:p>
          <a:endParaRPr lang="ru-RU"/>
        </a:p>
      </dgm:t>
    </dgm:pt>
    <dgm:pt modelId="{58AF3259-7A5C-466D-9E17-DC5B7173CB4D}">
      <dgm:prSet/>
      <dgm:spPr/>
      <dgm:t>
        <a:bodyPr/>
        <a:lstStyle/>
        <a:p>
          <a:endParaRPr lang="ru-RU" dirty="0"/>
        </a:p>
      </dgm:t>
    </dgm:pt>
    <dgm:pt modelId="{A6A6F422-758F-444D-863B-B3103D62F1AE}" type="parTrans" cxnId="{AC388512-FBA4-42E3-B612-E12E18D32A91}">
      <dgm:prSet/>
      <dgm:spPr/>
      <dgm:t>
        <a:bodyPr/>
        <a:lstStyle/>
        <a:p>
          <a:endParaRPr lang="ru-RU"/>
        </a:p>
      </dgm:t>
    </dgm:pt>
    <dgm:pt modelId="{EEF60BC0-329E-4C57-9ABE-A0738D066DB8}" type="sibTrans" cxnId="{AC388512-FBA4-42E3-B612-E12E18D32A91}">
      <dgm:prSet/>
      <dgm:spPr/>
      <dgm:t>
        <a:bodyPr/>
        <a:lstStyle/>
        <a:p>
          <a:endParaRPr lang="ru-RU"/>
        </a:p>
      </dgm:t>
    </dgm:pt>
    <dgm:pt modelId="{A7F2C838-2244-4EB3-A722-12EB95EF1D9B}" type="pres">
      <dgm:prSet presAssocID="{4709165D-7DA4-4BD0-AE68-B6E72BA172C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D136D8-41FB-4B22-BEAE-59EE413B254C}" type="pres">
      <dgm:prSet presAssocID="{A6870775-6D4C-4829-939B-BBD570766A3F}" presName="centerShape" presStyleLbl="node0" presStyleIdx="0" presStyleCnt="1" custScaleX="88520" custLinFactNeighborX="837" custLinFactNeighborY="-379"/>
      <dgm:spPr/>
      <dgm:t>
        <a:bodyPr/>
        <a:lstStyle/>
        <a:p>
          <a:endParaRPr lang="ru-RU"/>
        </a:p>
      </dgm:t>
    </dgm:pt>
  </dgm:ptLst>
  <dgm:cxnLst>
    <dgm:cxn modelId="{1428AB9B-F50B-4429-B675-1FDAC4CC1D16}" srcId="{4709165D-7DA4-4BD0-AE68-B6E72BA172C7}" destId="{A6870775-6D4C-4829-939B-BBD570766A3F}" srcOrd="0" destOrd="0" parTransId="{A105F93B-FD8A-4293-95E1-7788605768F7}" sibTransId="{2041EA89-DD5D-4E7B-94AE-4A99212AB6E1}"/>
    <dgm:cxn modelId="{AC388512-FBA4-42E3-B612-E12E18D32A91}" srcId="{4709165D-7DA4-4BD0-AE68-B6E72BA172C7}" destId="{58AF3259-7A5C-466D-9E17-DC5B7173CB4D}" srcOrd="1" destOrd="0" parTransId="{A6A6F422-758F-444D-863B-B3103D62F1AE}" sibTransId="{EEF60BC0-329E-4C57-9ABE-A0738D066DB8}"/>
    <dgm:cxn modelId="{FDF671F6-91DE-4627-8F58-0D9E95287B78}" type="presOf" srcId="{4709165D-7DA4-4BD0-AE68-B6E72BA172C7}" destId="{A7F2C838-2244-4EB3-A722-12EB95EF1D9B}" srcOrd="0" destOrd="0" presId="urn:microsoft.com/office/officeart/2005/8/layout/radial4"/>
    <dgm:cxn modelId="{B73E6F71-D21C-4C4D-90C1-5A042CD339C0}" type="presOf" srcId="{A6870775-6D4C-4829-939B-BBD570766A3F}" destId="{B5D136D8-41FB-4B22-BEAE-59EE413B254C}" srcOrd="0" destOrd="0" presId="urn:microsoft.com/office/officeart/2005/8/layout/radial4"/>
    <dgm:cxn modelId="{18DAE0F6-5BF3-4304-9D65-7EEF1850D6D5}" type="presParOf" srcId="{A7F2C838-2244-4EB3-A722-12EB95EF1D9B}" destId="{B5D136D8-41FB-4B22-BEAE-59EE413B254C}" srcOrd="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55D11C51-B3CE-41A9-940A-DC70BD45BD50}" type="doc">
      <dgm:prSet loTypeId="urn:microsoft.com/office/officeart/2005/8/layout/hList6" loCatId="list" qsTypeId="urn:microsoft.com/office/officeart/2005/8/quickstyle/simple1#16" qsCatId="simple" csTypeId="urn:microsoft.com/office/officeart/2005/8/colors/accent1_2#11" csCatId="accent1" phldr="1"/>
      <dgm:spPr/>
      <dgm:t>
        <a:bodyPr/>
        <a:lstStyle/>
        <a:p>
          <a:endParaRPr lang="ru-RU"/>
        </a:p>
      </dgm:t>
    </dgm:pt>
    <dgm:pt modelId="{A190D6B0-EDCA-4582-9FDE-5D5B48B8574A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glow rad="139700">
            <a:schemeClr val="accent2">
              <a:satMod val="175000"/>
              <a:alpha val="40000"/>
            </a:schemeClr>
          </a:glow>
          <a:innerShdw blurRad="63500" dist="50800" dir="13500000">
            <a:prstClr val="black">
              <a:alpha val="50000"/>
            </a:prstClr>
          </a:inn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angle"/>
          <a:contourClr>
            <a:srgbClr val="FFFFFF"/>
          </a:contourClr>
        </a:sp3d>
      </dgm:spPr>
      <dgm:t>
        <a:bodyPr/>
        <a:lstStyle/>
        <a:p>
          <a:r>
            <a:rPr lang="ru-RU" dirty="0" smtClean="0">
              <a:latin typeface="Arial Narrow" pitchFamily="34" charset="0"/>
            </a:rPr>
            <a:t>Содержание ЕДДС</a:t>
          </a:r>
          <a:endParaRPr lang="ru-RU" dirty="0">
            <a:latin typeface="Arial Narrow" pitchFamily="34" charset="0"/>
          </a:endParaRPr>
        </a:p>
      </dgm:t>
    </dgm:pt>
    <dgm:pt modelId="{4209F767-3D3D-4F2C-BB88-A3D732A2A341}" type="parTrans" cxnId="{4A983AFE-0F84-4FEF-9C2C-E2426ADF440C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CE6D3084-9BA9-465C-A29C-8989DE7E0F69}" type="sibTrans" cxnId="{4A983AFE-0F84-4FEF-9C2C-E2426ADF440C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95E79F0F-5CF8-4629-AA9E-AD748614276D}">
      <dgm:prSet phldrT="[Текст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ln>
          <a:noFill/>
        </a:ln>
        <a:effectLst>
          <a:glow rad="139700">
            <a:schemeClr val="accent1">
              <a:satMod val="175000"/>
              <a:alpha val="40000"/>
            </a:schemeClr>
          </a:glow>
          <a:innerShdw blurRad="63500" dist="50800" dir="16200000">
            <a:prstClr val="black">
              <a:alpha val="50000"/>
            </a:prstClr>
          </a:inn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angle"/>
          <a:contourClr>
            <a:srgbClr val="FFFFFF"/>
          </a:contourClr>
        </a:sp3d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Arial Narrow" pitchFamily="34" charset="0"/>
            </a:rPr>
            <a:t>Приобретение оборудования для ЕДДС</a:t>
          </a:r>
          <a:endParaRPr lang="ru-RU" dirty="0">
            <a:solidFill>
              <a:schemeClr val="tx1"/>
            </a:solidFill>
            <a:latin typeface="Arial Narrow" pitchFamily="34" charset="0"/>
          </a:endParaRPr>
        </a:p>
      </dgm:t>
    </dgm:pt>
    <dgm:pt modelId="{B098FDCE-D35B-40FC-A298-B103D911F572}" type="parTrans" cxnId="{97A4C442-11B0-4DE6-9D13-08D9E1DEAEDA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E03F5B73-9BB9-4F81-A083-38432350CA32}" type="sibTrans" cxnId="{97A4C442-11B0-4DE6-9D13-08D9E1DEAEDA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A0298DA7-C4A6-485C-ABB9-C30143C65EB1}" type="pres">
      <dgm:prSet presAssocID="{55D11C51-B3CE-41A9-940A-DC70BD45BD5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929F02-F2AF-4B35-94BA-3C58960675FF}" type="pres">
      <dgm:prSet presAssocID="{A190D6B0-EDCA-4582-9FDE-5D5B48B8574A}" presName="node" presStyleLbl="node1" presStyleIdx="0" presStyleCnt="2" custLinFactX="2321" custLinFactNeighborX="10000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AD142C-3B1E-4299-8EE1-5ACCDEDC5700}" type="pres">
      <dgm:prSet presAssocID="{CE6D3084-9BA9-465C-A29C-8989DE7E0F69}" presName="sibTrans" presStyleCnt="0"/>
      <dgm:spPr/>
    </dgm:pt>
    <dgm:pt modelId="{ACCC6441-3A84-49AB-B3FD-678558818922}" type="pres">
      <dgm:prSet presAssocID="{95E79F0F-5CF8-4629-AA9E-AD748614276D}" presName="node" presStyleLbl="node1" presStyleIdx="1" presStyleCnt="2" custLinFactNeighborX="-40759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3D50C6-07A6-4EC9-99E5-99B13B76CACF}" type="presOf" srcId="{95E79F0F-5CF8-4629-AA9E-AD748614276D}" destId="{ACCC6441-3A84-49AB-B3FD-678558818922}" srcOrd="0" destOrd="0" presId="urn:microsoft.com/office/officeart/2005/8/layout/hList6"/>
    <dgm:cxn modelId="{2DDA0748-3DC3-4DCF-9745-B3971B29EC5A}" type="presOf" srcId="{55D11C51-B3CE-41A9-940A-DC70BD45BD50}" destId="{A0298DA7-C4A6-485C-ABB9-C30143C65EB1}" srcOrd="0" destOrd="0" presId="urn:microsoft.com/office/officeart/2005/8/layout/hList6"/>
    <dgm:cxn modelId="{C81C53E1-6EAD-4EA4-9BF0-D540032566C3}" type="presOf" srcId="{A190D6B0-EDCA-4582-9FDE-5D5B48B8574A}" destId="{D3929F02-F2AF-4B35-94BA-3C58960675FF}" srcOrd="0" destOrd="0" presId="urn:microsoft.com/office/officeart/2005/8/layout/hList6"/>
    <dgm:cxn modelId="{97A4C442-11B0-4DE6-9D13-08D9E1DEAEDA}" srcId="{55D11C51-B3CE-41A9-940A-DC70BD45BD50}" destId="{95E79F0F-5CF8-4629-AA9E-AD748614276D}" srcOrd="1" destOrd="0" parTransId="{B098FDCE-D35B-40FC-A298-B103D911F572}" sibTransId="{E03F5B73-9BB9-4F81-A083-38432350CA32}"/>
    <dgm:cxn modelId="{4A983AFE-0F84-4FEF-9C2C-E2426ADF440C}" srcId="{55D11C51-B3CE-41A9-940A-DC70BD45BD50}" destId="{A190D6B0-EDCA-4582-9FDE-5D5B48B8574A}" srcOrd="0" destOrd="0" parTransId="{4209F767-3D3D-4F2C-BB88-A3D732A2A341}" sibTransId="{CE6D3084-9BA9-465C-A29C-8989DE7E0F69}"/>
    <dgm:cxn modelId="{F6AB34FF-6CD1-40DC-A37A-5359D03B3C77}" type="presParOf" srcId="{A0298DA7-C4A6-485C-ABB9-C30143C65EB1}" destId="{D3929F02-F2AF-4B35-94BA-3C58960675FF}" srcOrd="0" destOrd="0" presId="urn:microsoft.com/office/officeart/2005/8/layout/hList6"/>
    <dgm:cxn modelId="{857F9BBE-6DB5-4B13-A0A0-28B91659819A}" type="presParOf" srcId="{A0298DA7-C4A6-485C-ABB9-C30143C65EB1}" destId="{8EAD142C-3B1E-4299-8EE1-5ACCDEDC5700}" srcOrd="1" destOrd="0" presId="urn:microsoft.com/office/officeart/2005/8/layout/hList6"/>
    <dgm:cxn modelId="{085BBD57-62F3-4306-AA7B-2F2D87464E5E}" type="presParOf" srcId="{A0298DA7-C4A6-485C-ABB9-C30143C65EB1}" destId="{ACCC6441-3A84-49AB-B3FD-678558818922}" srcOrd="2" destOrd="0" presId="urn:microsoft.com/office/officeart/2005/8/layout/hList6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5EF98C-DA9C-4180-94A7-2A4BA9406730}" type="doc">
      <dgm:prSet loTypeId="urn:microsoft.com/office/officeart/2005/8/layout/radial2" loCatId="relationship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FC51994-B5F4-44F2-8CFB-0E7D9217B3DD}">
      <dgm:prSet phldrT="[Текст]" custT="1"/>
      <dgm:spPr/>
      <dgm:t>
        <a:bodyPr/>
        <a:lstStyle/>
        <a:p>
          <a:r>
            <a:rPr lang="ru-RU" sz="2000" b="1" i="0" u="none" dirty="0" smtClean="0">
              <a:latin typeface="Times New Roman" pitchFamily="18" charset="0"/>
              <a:cs typeface="Times New Roman" pitchFamily="18" charset="0"/>
            </a:rPr>
            <a:t>Субсидии </a:t>
          </a:r>
          <a:endParaRPr lang="ru-RU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163 173,6</a:t>
          </a:r>
        </a:p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тыс. руб.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963E2A4A-AC06-455D-AC6E-2B82C5083BC4}" type="parTrans" cxnId="{4B32386D-063C-46B1-851D-883B91A9CCC6}">
      <dgm:prSet/>
      <dgm:spPr/>
      <dgm:t>
        <a:bodyPr/>
        <a:lstStyle/>
        <a:p>
          <a:endParaRPr lang="ru-RU" sz="1000" dirty="0">
            <a:solidFill>
              <a:srgbClr val="002060"/>
            </a:solidFill>
          </a:endParaRPr>
        </a:p>
      </dgm:t>
    </dgm:pt>
    <dgm:pt modelId="{FE68540D-77E0-4B20-ACE0-47825BF44481}" type="sibTrans" cxnId="{4B32386D-063C-46B1-851D-883B91A9CCC6}">
      <dgm:prSet/>
      <dgm:spPr/>
      <dgm:t>
        <a:bodyPr/>
        <a:lstStyle/>
        <a:p>
          <a:endParaRPr lang="ru-RU" sz="1000">
            <a:solidFill>
              <a:srgbClr val="002060"/>
            </a:solidFill>
          </a:endParaRPr>
        </a:p>
      </dgm:t>
    </dgm:pt>
    <dgm:pt modelId="{B01220BE-2528-4871-AC37-2538F5EA92FE}">
      <dgm:prSet phldrT="[Текст]" custT="1"/>
      <dgm:spPr/>
      <dgm:t>
        <a:bodyPr/>
        <a:lstStyle/>
        <a:p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софинансирование социальных выплат молодым семьям на приобретение (строительство) жилья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6DCACBF-55B4-48E5-8027-CE460B6E22F6}" type="parTrans" cxnId="{F8C96A5F-93D6-43E4-B141-505E6ED233D9}">
      <dgm:prSet/>
      <dgm:spPr/>
      <dgm:t>
        <a:bodyPr/>
        <a:lstStyle/>
        <a:p>
          <a:endParaRPr lang="ru-RU" sz="1000">
            <a:solidFill>
              <a:srgbClr val="002060"/>
            </a:solidFill>
          </a:endParaRPr>
        </a:p>
      </dgm:t>
    </dgm:pt>
    <dgm:pt modelId="{9282982F-270B-4FB7-8F04-8BFE5627E194}" type="sibTrans" cxnId="{F8C96A5F-93D6-43E4-B141-505E6ED233D9}">
      <dgm:prSet/>
      <dgm:spPr/>
      <dgm:t>
        <a:bodyPr/>
        <a:lstStyle/>
        <a:p>
          <a:endParaRPr lang="ru-RU" sz="1000">
            <a:solidFill>
              <a:srgbClr val="002060"/>
            </a:solidFill>
          </a:endParaRPr>
        </a:p>
      </dgm:t>
    </dgm:pt>
    <dgm:pt modelId="{A6000230-F3AF-4112-9A40-1B0B379073A2}">
      <dgm:prSet custT="1"/>
      <dgm:spPr/>
      <dgm:t>
        <a:bodyPr/>
        <a:lstStyle/>
        <a:p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организацию питания в общеобразовательных учреждениях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DDEF294-34CC-4545-9978-C4FDB5970D8F}" type="parTrans" cxnId="{AE04C348-DB59-4433-B2F2-0DC01123FBFF}">
      <dgm:prSet/>
      <dgm:spPr/>
      <dgm:t>
        <a:bodyPr/>
        <a:lstStyle/>
        <a:p>
          <a:endParaRPr lang="ru-RU" sz="1000">
            <a:solidFill>
              <a:srgbClr val="002060"/>
            </a:solidFill>
          </a:endParaRPr>
        </a:p>
      </dgm:t>
    </dgm:pt>
    <dgm:pt modelId="{4574382B-59A0-4352-88E9-8C98A5FB80E3}" type="sibTrans" cxnId="{AE04C348-DB59-4433-B2F2-0DC01123FBFF}">
      <dgm:prSet/>
      <dgm:spPr/>
      <dgm:t>
        <a:bodyPr/>
        <a:lstStyle/>
        <a:p>
          <a:endParaRPr lang="ru-RU" sz="1000">
            <a:solidFill>
              <a:srgbClr val="002060"/>
            </a:solidFill>
          </a:endParaRPr>
        </a:p>
      </dgm:t>
    </dgm:pt>
    <dgm:pt modelId="{C1022002-C6E6-4679-8B4A-EBFD04291CE7}">
      <dgm:prSet custT="1"/>
      <dgm:spPr/>
      <dgm:t>
        <a:bodyPr/>
        <a:lstStyle/>
        <a:p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осуществление дорожной деятельности, а также капитального ремонта и ремонта дворовых территорий многоквартирных домов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D29A002-0D62-4214-B6F0-901E1CECCE3F}" type="parTrans" cxnId="{B3588BB1-4205-4D8F-B2AC-4FC02C219CFD}">
      <dgm:prSet/>
      <dgm:spPr/>
      <dgm:t>
        <a:bodyPr/>
        <a:lstStyle/>
        <a:p>
          <a:endParaRPr lang="ru-RU" sz="1000">
            <a:solidFill>
              <a:srgbClr val="002060"/>
            </a:solidFill>
          </a:endParaRPr>
        </a:p>
      </dgm:t>
    </dgm:pt>
    <dgm:pt modelId="{FE1D60C4-46FF-4829-8B00-0623291D8893}" type="sibTrans" cxnId="{B3588BB1-4205-4D8F-B2AC-4FC02C219CFD}">
      <dgm:prSet/>
      <dgm:spPr/>
      <dgm:t>
        <a:bodyPr/>
        <a:lstStyle/>
        <a:p>
          <a:endParaRPr lang="ru-RU" sz="1000">
            <a:solidFill>
              <a:srgbClr val="002060"/>
            </a:solidFill>
          </a:endParaRPr>
        </a:p>
      </dgm:t>
    </dgm:pt>
    <dgm:pt modelId="{1E56CE44-23EF-45AD-8AEF-FD48B86CCD79}">
      <dgm:prSet custT="1"/>
      <dgm:spPr/>
      <dgm:t>
        <a:bodyPr/>
        <a:lstStyle/>
        <a:p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организацию отдыха детей в каникулярное время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ED14BC-9FCA-44A1-AE3C-002987EFF644}" type="parTrans" cxnId="{0FFB1CCA-9874-4D8C-9DB9-BFF46585AA5C}">
      <dgm:prSet/>
      <dgm:spPr/>
      <dgm:t>
        <a:bodyPr/>
        <a:lstStyle/>
        <a:p>
          <a:endParaRPr lang="ru-RU" sz="1000"/>
        </a:p>
      </dgm:t>
    </dgm:pt>
    <dgm:pt modelId="{611078CA-FDF2-4E8A-8E98-703333E3682D}" type="sibTrans" cxnId="{0FFB1CCA-9874-4D8C-9DB9-BFF46585AA5C}">
      <dgm:prSet/>
      <dgm:spPr/>
      <dgm:t>
        <a:bodyPr/>
        <a:lstStyle/>
        <a:p>
          <a:endParaRPr lang="ru-RU" sz="1000"/>
        </a:p>
      </dgm:t>
    </dgm:pt>
    <dgm:pt modelId="{53AE0BF8-423D-4D7B-8903-4ED7A9BCCBB9}">
      <dgm:prSet custT="1"/>
      <dgm:spPr/>
      <dgm:t>
        <a:bodyPr/>
        <a:lstStyle/>
        <a:p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 </a:t>
          </a:r>
          <a:r>
            <a:rPr lang="ru-RU" sz="1200" b="0" i="0" u="none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софинансирование</a:t>
          </a:r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расходных обязательств муниципалитетов по выплате заработной платы работникам бюджетной сферы, капитальный ремонт и оплату коммунальных услуг бюджетных учреждений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5659273-6D16-47FE-857C-E4CBACFDC553}" type="parTrans" cxnId="{92101DF1-C95E-4E11-B876-C5CCFF5B4FE9}">
      <dgm:prSet/>
      <dgm:spPr/>
      <dgm:t>
        <a:bodyPr/>
        <a:lstStyle/>
        <a:p>
          <a:endParaRPr lang="ru-RU" sz="1000"/>
        </a:p>
      </dgm:t>
    </dgm:pt>
    <dgm:pt modelId="{12392266-B128-4E1C-A25F-BDA68CE10D5E}" type="sibTrans" cxnId="{92101DF1-C95E-4E11-B876-C5CCFF5B4FE9}">
      <dgm:prSet/>
      <dgm:spPr/>
      <dgm:t>
        <a:bodyPr/>
        <a:lstStyle/>
        <a:p>
          <a:endParaRPr lang="ru-RU" sz="1000"/>
        </a:p>
      </dgm:t>
    </dgm:pt>
    <dgm:pt modelId="{CDBDFE99-FDEC-4E01-9215-CBE976F9B16D}">
      <dgm:prSet custT="1"/>
      <dgm:spPr/>
      <dgm:t>
        <a:bodyPr/>
        <a:lstStyle/>
        <a:p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оснащение детских музыкальных школ и школ искусств музыкальными инструментами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B4B780-9059-4C80-BB1B-421C49425AE0}" type="parTrans" cxnId="{D9CE05BE-5046-4FDF-9E17-A1BFDC3A458E}">
      <dgm:prSet/>
      <dgm:spPr/>
      <dgm:t>
        <a:bodyPr/>
        <a:lstStyle/>
        <a:p>
          <a:endParaRPr lang="ru-RU"/>
        </a:p>
      </dgm:t>
    </dgm:pt>
    <dgm:pt modelId="{76F5C526-9397-4DCD-BDDC-940EF66A3332}" type="sibTrans" cxnId="{D9CE05BE-5046-4FDF-9E17-A1BFDC3A458E}">
      <dgm:prSet/>
      <dgm:spPr/>
      <dgm:t>
        <a:bodyPr/>
        <a:lstStyle/>
        <a:p>
          <a:endParaRPr lang="ru-RU"/>
        </a:p>
      </dgm:t>
    </dgm:pt>
    <dgm:pt modelId="{6E35818B-1454-4DA7-9460-128DCAB7A1BC}">
      <dgm:prSet custT="1"/>
      <dgm:spPr/>
      <dgm:t>
        <a:bodyPr/>
        <a:lstStyle/>
        <a:p>
          <a:endParaRPr lang="ru-RU" sz="1200" dirty="0"/>
        </a:p>
      </dgm:t>
    </dgm:pt>
    <dgm:pt modelId="{AC7039E6-C002-4B1B-941D-FBDC78E8CB92}" type="parTrans" cxnId="{912C26C3-8691-4E66-9000-CBB6863FD2A7}">
      <dgm:prSet/>
      <dgm:spPr/>
      <dgm:t>
        <a:bodyPr/>
        <a:lstStyle/>
        <a:p>
          <a:endParaRPr lang="ru-RU"/>
        </a:p>
      </dgm:t>
    </dgm:pt>
    <dgm:pt modelId="{F22C9E4D-989D-44BA-BE9F-B1D718449162}" type="sibTrans" cxnId="{912C26C3-8691-4E66-9000-CBB6863FD2A7}">
      <dgm:prSet/>
      <dgm:spPr/>
      <dgm:t>
        <a:bodyPr/>
        <a:lstStyle/>
        <a:p>
          <a:endParaRPr lang="ru-RU"/>
        </a:p>
      </dgm:t>
    </dgm:pt>
    <dgm:pt modelId="{408CE459-6EDD-4A13-8B41-19A757DDEDBB}">
      <dgm:prSet custT="1"/>
      <dgm:spPr/>
      <dgm:t>
        <a:bodyPr/>
        <a:lstStyle/>
        <a:p>
          <a:endParaRPr lang="ru-RU" sz="1200" dirty="0"/>
        </a:p>
      </dgm:t>
    </dgm:pt>
    <dgm:pt modelId="{8C33EB49-22CC-439B-9368-A7963B7B3B66}" type="parTrans" cxnId="{685017D7-F50B-4A63-AD12-6D49A211DCDC}">
      <dgm:prSet/>
      <dgm:spPr/>
      <dgm:t>
        <a:bodyPr/>
        <a:lstStyle/>
        <a:p>
          <a:endParaRPr lang="ru-RU"/>
        </a:p>
      </dgm:t>
    </dgm:pt>
    <dgm:pt modelId="{8104F47A-909D-4E98-AE90-2926D327DEE3}" type="sibTrans" cxnId="{685017D7-F50B-4A63-AD12-6D49A211DCDC}">
      <dgm:prSet/>
      <dgm:spPr/>
      <dgm:t>
        <a:bodyPr/>
        <a:lstStyle/>
        <a:p>
          <a:endParaRPr lang="ru-RU"/>
        </a:p>
      </dgm:t>
    </dgm:pt>
    <dgm:pt modelId="{E09FBDC5-89D5-43A9-B20C-156628857BA6}">
      <dgm:prSet custT="1"/>
      <dgm:spPr/>
      <dgm:t>
        <a:bodyPr/>
        <a:lstStyle/>
        <a:p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реализацию федеральных целевых программ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DCBAAF4-C133-4C0F-A38A-EEE833E56E04}" type="parTrans" cxnId="{89DE90FB-9A97-4403-AEB2-D0BFF33A0F96}">
      <dgm:prSet/>
      <dgm:spPr/>
      <dgm:t>
        <a:bodyPr/>
        <a:lstStyle/>
        <a:p>
          <a:endParaRPr lang="ru-RU"/>
        </a:p>
      </dgm:t>
    </dgm:pt>
    <dgm:pt modelId="{9574EACF-89AA-4761-A4D1-04F14EFC5E33}" type="sibTrans" cxnId="{89DE90FB-9A97-4403-AEB2-D0BFF33A0F96}">
      <dgm:prSet/>
      <dgm:spPr/>
      <dgm:t>
        <a:bodyPr/>
        <a:lstStyle/>
        <a:p>
          <a:endParaRPr lang="ru-RU"/>
        </a:p>
      </dgm:t>
    </dgm:pt>
    <dgm:pt modelId="{0EE14C23-8C82-49AA-ADDE-B5E9D4FF94F7}">
      <dgm:prSet custT="1"/>
      <dgm:spPr/>
      <dgm:t>
        <a:bodyPr/>
        <a:lstStyle/>
        <a:p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</a:t>
          </a:r>
          <a:r>
            <a:rPr lang="ru-RU" sz="1200" b="0" i="0" u="none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софинансирование</a:t>
          </a:r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расходов по обеспечению устойчивого функционирования коммунальных организаций, поставляющих коммунальные ресурсы для предоставления коммунальных услуг населению по тарифам, не обеспечивающим возмещение издержек, и подготовке объектов коммунального хозяйства к работе в осенне-зимний период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EEA992B-5929-447F-AE26-5C24D109E8CB}" type="parTrans" cxnId="{609DA918-AE05-4910-9D3F-D14DF6854188}">
      <dgm:prSet/>
      <dgm:spPr/>
      <dgm:t>
        <a:bodyPr/>
        <a:lstStyle/>
        <a:p>
          <a:endParaRPr lang="ru-RU"/>
        </a:p>
      </dgm:t>
    </dgm:pt>
    <dgm:pt modelId="{D2457D52-F8CD-4392-AE86-E8A9A1221E4E}" type="sibTrans" cxnId="{609DA918-AE05-4910-9D3F-D14DF6854188}">
      <dgm:prSet/>
      <dgm:spPr/>
      <dgm:t>
        <a:bodyPr/>
        <a:lstStyle/>
        <a:p>
          <a:endParaRPr lang="ru-RU"/>
        </a:p>
      </dgm:t>
    </dgm:pt>
    <dgm:pt modelId="{2D6CF2DF-FF58-4D43-8A87-76F23FBCD90C}">
      <dgm:prSet custT="1"/>
      <dgm:spPr/>
      <dgm:t>
        <a:bodyPr/>
        <a:lstStyle/>
        <a:p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</a:t>
          </a:r>
          <a:r>
            <a:rPr lang="ru-RU" sz="1200" b="0" i="0" u="none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софинансирование</a:t>
          </a:r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капитальных вложений в объекты муниципальной собственности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1AF3690-0FFA-4CC7-BF33-B048E45273E7}" type="parTrans" cxnId="{8503A13F-948E-4DB1-BB6B-ECBB712F9D04}">
      <dgm:prSet/>
      <dgm:spPr/>
      <dgm:t>
        <a:bodyPr/>
        <a:lstStyle/>
        <a:p>
          <a:endParaRPr lang="ru-RU"/>
        </a:p>
      </dgm:t>
    </dgm:pt>
    <dgm:pt modelId="{BE192D40-823B-4789-BDF1-695E77B64347}" type="sibTrans" cxnId="{8503A13F-948E-4DB1-BB6B-ECBB712F9D04}">
      <dgm:prSet/>
      <dgm:spPr/>
      <dgm:t>
        <a:bodyPr/>
        <a:lstStyle/>
        <a:p>
          <a:endParaRPr lang="ru-RU"/>
        </a:p>
      </dgm:t>
    </dgm:pt>
    <dgm:pt modelId="{D685E4D8-2AFB-488F-B5D8-0D6E6F9D806A}">
      <dgm:prSet custT="1"/>
      <dgm:spPr/>
      <dgm:t>
        <a:bodyPr/>
        <a:lstStyle/>
        <a:p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мероприятия государственной программы РФ "Доступная среда" (формирование условий для беспрепятственного доступа к объектам и услугам маломобильных групп  населения</a:t>
          </a:r>
          <a:r>
            <a:rPr lang="en-US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3CE1F37-44E8-494B-A7DB-A2FE375E035B}" type="parTrans" cxnId="{C975F07F-64F0-4045-BD99-6B53BB525F3E}">
      <dgm:prSet/>
      <dgm:spPr/>
      <dgm:t>
        <a:bodyPr/>
        <a:lstStyle/>
        <a:p>
          <a:endParaRPr lang="ru-RU"/>
        </a:p>
      </dgm:t>
    </dgm:pt>
    <dgm:pt modelId="{BEBA6E4E-621D-4037-99E1-C35820C6982B}" type="sibTrans" cxnId="{C975F07F-64F0-4045-BD99-6B53BB525F3E}">
      <dgm:prSet/>
      <dgm:spPr/>
      <dgm:t>
        <a:bodyPr/>
        <a:lstStyle/>
        <a:p>
          <a:endParaRPr lang="ru-RU"/>
        </a:p>
      </dgm:t>
    </dgm:pt>
    <dgm:pt modelId="{0361AAB6-DF90-49F7-8403-E400B8DA8CE0}">
      <dgm:prSet custT="1"/>
      <dgm:spPr/>
      <dgm:t>
        <a:bodyPr/>
        <a:lstStyle/>
        <a:p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создание в общеобразовательных организациях условий для инклюзивного образования детей-инвалидов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01646FA-344E-494A-AF39-BED3E9E24985}" type="parTrans" cxnId="{6B48A0F2-BAFB-4474-807E-18D94034915B}">
      <dgm:prSet/>
      <dgm:spPr/>
      <dgm:t>
        <a:bodyPr/>
        <a:lstStyle/>
        <a:p>
          <a:endParaRPr lang="ru-RU"/>
        </a:p>
      </dgm:t>
    </dgm:pt>
    <dgm:pt modelId="{67A8EF70-1023-421C-859B-7FEFAC470712}" type="sibTrans" cxnId="{6B48A0F2-BAFB-4474-807E-18D94034915B}">
      <dgm:prSet/>
      <dgm:spPr/>
      <dgm:t>
        <a:bodyPr/>
        <a:lstStyle/>
        <a:p>
          <a:endParaRPr lang="ru-RU"/>
        </a:p>
      </dgm:t>
    </dgm:pt>
    <dgm:pt modelId="{02CD5386-593D-4C08-B4DD-4498E4ED07F4}">
      <dgm:prSet custT="1"/>
      <dgm:spPr/>
      <dgm:t>
        <a:bodyPr/>
        <a:lstStyle/>
        <a:p>
          <a:r>
            <a:rPr lang="ru-RU" sz="12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государственную поддержку малого и среднего предпринимательства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AA6A252-D759-4897-B8C2-6905C4E32A86}" type="parTrans" cxnId="{5F862018-D4D4-4960-B6F5-3432206C8199}">
      <dgm:prSet/>
      <dgm:spPr/>
      <dgm:t>
        <a:bodyPr/>
        <a:lstStyle/>
        <a:p>
          <a:endParaRPr lang="ru-RU"/>
        </a:p>
      </dgm:t>
    </dgm:pt>
    <dgm:pt modelId="{A96BF41C-6EA5-4597-8B64-2A63ECE9EA6F}" type="sibTrans" cxnId="{5F862018-D4D4-4960-B6F5-3432206C8199}">
      <dgm:prSet/>
      <dgm:spPr/>
      <dgm:t>
        <a:bodyPr/>
        <a:lstStyle/>
        <a:p>
          <a:endParaRPr lang="ru-RU"/>
        </a:p>
      </dgm:t>
    </dgm:pt>
    <dgm:pt modelId="{EFFD80AD-1AA0-43A5-B9A6-98DB81F9901C}" type="pres">
      <dgm:prSet presAssocID="{705EF98C-DA9C-4180-94A7-2A4BA9406730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87A08B-241A-4246-91B2-EF020B8592EA}" type="pres">
      <dgm:prSet presAssocID="{705EF98C-DA9C-4180-94A7-2A4BA9406730}" presName="cycle" presStyleCnt="0"/>
      <dgm:spPr/>
    </dgm:pt>
    <dgm:pt modelId="{1A8D4DFC-7F4A-43F9-A161-2CF8D0AA3901}" type="pres">
      <dgm:prSet presAssocID="{705EF98C-DA9C-4180-94A7-2A4BA9406730}" presName="centerShape" presStyleCnt="0"/>
      <dgm:spPr/>
    </dgm:pt>
    <dgm:pt modelId="{71D958ED-7EA0-4851-8E54-2FFCA49252D9}" type="pres">
      <dgm:prSet presAssocID="{705EF98C-DA9C-4180-94A7-2A4BA9406730}" presName="connSite" presStyleLbl="node1" presStyleIdx="0" presStyleCnt="2"/>
      <dgm:spPr/>
    </dgm:pt>
    <dgm:pt modelId="{43B409AA-4898-4BAF-AC7C-610451851849}" type="pres">
      <dgm:prSet presAssocID="{705EF98C-DA9C-4180-94A7-2A4BA9406730}" presName="visible" presStyleLbl="node1" presStyleIdx="0" presStyleCnt="2" custScaleX="57329" custScaleY="60405" custLinFactNeighborX="-13899" custLinFactNeighborY="-86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0F4D37E-F171-474F-B1AA-ADDF01F9DF7A}" type="pres">
      <dgm:prSet presAssocID="{963E2A4A-AC06-455D-AC6E-2B82C5083BC4}" presName="Name25" presStyleLbl="parChTrans1D1" presStyleIdx="0" presStyleCnt="1"/>
      <dgm:spPr/>
      <dgm:t>
        <a:bodyPr/>
        <a:lstStyle/>
        <a:p>
          <a:endParaRPr lang="ru-RU"/>
        </a:p>
      </dgm:t>
    </dgm:pt>
    <dgm:pt modelId="{75DF568C-5A5A-44F3-9D93-33503FFFCC00}" type="pres">
      <dgm:prSet presAssocID="{BFC51994-B5F4-44F2-8CFB-0E7D9217B3DD}" presName="node" presStyleCnt="0"/>
      <dgm:spPr/>
    </dgm:pt>
    <dgm:pt modelId="{5C85BB71-8644-4BE5-A82F-1ABFE372AD39}" type="pres">
      <dgm:prSet presAssocID="{BFC51994-B5F4-44F2-8CFB-0E7D9217B3DD}" presName="parentNode" presStyleLbl="node1" presStyleIdx="1" presStyleCnt="2" custLinFactNeighborX="-89901" custLinFactNeighborY="-178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33F4BB-CC92-45CA-9242-95332F172157}" type="pres">
      <dgm:prSet presAssocID="{BFC51994-B5F4-44F2-8CFB-0E7D9217B3DD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03A13F-948E-4DB1-BB6B-ECBB712F9D04}" srcId="{BFC51994-B5F4-44F2-8CFB-0E7D9217B3DD}" destId="{2D6CF2DF-FF58-4D43-8A87-76F23FBCD90C}" srcOrd="8" destOrd="0" parTransId="{01AF3690-0FFA-4CC7-BF33-B048E45273E7}" sibTransId="{BE192D40-823B-4789-BDF1-695E77B64347}"/>
    <dgm:cxn modelId="{C4FE84CB-12C5-4DFF-9A0D-1B3AE328E012}" type="presOf" srcId="{705EF98C-DA9C-4180-94A7-2A4BA9406730}" destId="{EFFD80AD-1AA0-43A5-B9A6-98DB81F9901C}" srcOrd="0" destOrd="0" presId="urn:microsoft.com/office/officeart/2005/8/layout/radial2"/>
    <dgm:cxn modelId="{89DE90FB-9A97-4403-AEB2-D0BFF33A0F96}" srcId="{BFC51994-B5F4-44F2-8CFB-0E7D9217B3DD}" destId="{E09FBDC5-89D5-43A9-B20C-156628857BA6}" srcOrd="6" destOrd="0" parTransId="{FDCBAAF4-C133-4C0F-A38A-EEE833E56E04}" sibTransId="{9574EACF-89AA-4761-A4D1-04F14EFC5E33}"/>
    <dgm:cxn modelId="{609DA918-AE05-4910-9D3F-D14DF6854188}" srcId="{BFC51994-B5F4-44F2-8CFB-0E7D9217B3DD}" destId="{0EE14C23-8C82-49AA-ADDE-B5E9D4FF94F7}" srcOrd="7" destOrd="0" parTransId="{DEEA992B-5929-447F-AE26-5C24D109E8CB}" sibTransId="{D2457D52-F8CD-4392-AE86-E8A9A1221E4E}"/>
    <dgm:cxn modelId="{A99AFB3A-6889-435B-9BE9-6A5BFC711067}" type="presOf" srcId="{0361AAB6-DF90-49F7-8403-E400B8DA8CE0}" destId="{9933F4BB-CC92-45CA-9242-95332F172157}" srcOrd="0" destOrd="9" presId="urn:microsoft.com/office/officeart/2005/8/layout/radial2"/>
    <dgm:cxn modelId="{F8C96A5F-93D6-43E4-B141-505E6ED233D9}" srcId="{BFC51994-B5F4-44F2-8CFB-0E7D9217B3DD}" destId="{B01220BE-2528-4871-AC37-2538F5EA92FE}" srcOrd="0" destOrd="0" parTransId="{36DCACBF-55B4-48E5-8027-CE460B6E22F6}" sibTransId="{9282982F-270B-4FB7-8F04-8BFE5627E194}"/>
    <dgm:cxn modelId="{40C1B6D2-936E-46DA-B302-1A80BF7A1469}" type="presOf" srcId="{963E2A4A-AC06-455D-AC6E-2B82C5083BC4}" destId="{50F4D37E-F171-474F-B1AA-ADDF01F9DF7A}" srcOrd="0" destOrd="0" presId="urn:microsoft.com/office/officeart/2005/8/layout/radial2"/>
    <dgm:cxn modelId="{5F862018-D4D4-4960-B6F5-3432206C8199}" srcId="{BFC51994-B5F4-44F2-8CFB-0E7D9217B3DD}" destId="{02CD5386-593D-4C08-B4DD-4498E4ED07F4}" srcOrd="10" destOrd="0" parTransId="{DAA6A252-D759-4897-B8C2-6905C4E32A86}" sibTransId="{A96BF41C-6EA5-4597-8B64-2A63ECE9EA6F}"/>
    <dgm:cxn modelId="{6B48A0F2-BAFB-4474-807E-18D94034915B}" srcId="{BFC51994-B5F4-44F2-8CFB-0E7D9217B3DD}" destId="{0361AAB6-DF90-49F7-8403-E400B8DA8CE0}" srcOrd="9" destOrd="0" parTransId="{301646FA-344E-494A-AF39-BED3E9E24985}" sibTransId="{67A8EF70-1023-421C-859B-7FEFAC470712}"/>
    <dgm:cxn modelId="{4C14FCB5-11E0-472B-9DE7-B8BE60E5B211}" type="presOf" srcId="{0EE14C23-8C82-49AA-ADDE-B5E9D4FF94F7}" destId="{9933F4BB-CC92-45CA-9242-95332F172157}" srcOrd="0" destOrd="7" presId="urn:microsoft.com/office/officeart/2005/8/layout/radial2"/>
    <dgm:cxn modelId="{B6D8CAAD-0229-4F6A-A4E0-0CA4B5C67A55}" type="presOf" srcId="{A6000230-F3AF-4112-9A40-1B0B379073A2}" destId="{9933F4BB-CC92-45CA-9242-95332F172157}" srcOrd="0" destOrd="3" presId="urn:microsoft.com/office/officeart/2005/8/layout/radial2"/>
    <dgm:cxn modelId="{D1761739-0ED2-4459-98EE-B10F3CC348D0}" type="presOf" srcId="{2D6CF2DF-FF58-4D43-8A87-76F23FBCD90C}" destId="{9933F4BB-CC92-45CA-9242-95332F172157}" srcOrd="0" destOrd="8" presId="urn:microsoft.com/office/officeart/2005/8/layout/radial2"/>
    <dgm:cxn modelId="{C975F07F-64F0-4045-BD99-6B53BB525F3E}" srcId="{BFC51994-B5F4-44F2-8CFB-0E7D9217B3DD}" destId="{D685E4D8-2AFB-488F-B5D8-0D6E6F9D806A}" srcOrd="11" destOrd="0" parTransId="{03CE1F37-44E8-494B-A7DB-A2FE375E035B}" sibTransId="{BEBA6E4E-621D-4037-99E1-C35820C6982B}"/>
    <dgm:cxn modelId="{01064C26-72A3-4BFD-8866-8ED01749050C}" type="presOf" srcId="{E09FBDC5-89D5-43A9-B20C-156628857BA6}" destId="{9933F4BB-CC92-45CA-9242-95332F172157}" srcOrd="0" destOrd="6" presId="urn:microsoft.com/office/officeart/2005/8/layout/radial2"/>
    <dgm:cxn modelId="{8B8FE9BF-F3E7-412F-A23C-65757CB6A1C7}" type="presOf" srcId="{6E35818B-1454-4DA7-9460-128DCAB7A1BC}" destId="{9933F4BB-CC92-45CA-9242-95332F172157}" srcOrd="0" destOrd="13" presId="urn:microsoft.com/office/officeart/2005/8/layout/radial2"/>
    <dgm:cxn modelId="{EA6F7244-C0D8-499D-80FF-C7D3A0DDB185}" type="presOf" srcId="{BFC51994-B5F4-44F2-8CFB-0E7D9217B3DD}" destId="{5C85BB71-8644-4BE5-A82F-1ABFE372AD39}" srcOrd="0" destOrd="0" presId="urn:microsoft.com/office/officeart/2005/8/layout/radial2"/>
    <dgm:cxn modelId="{4B32386D-063C-46B1-851D-883B91A9CCC6}" srcId="{705EF98C-DA9C-4180-94A7-2A4BA9406730}" destId="{BFC51994-B5F4-44F2-8CFB-0E7D9217B3DD}" srcOrd="0" destOrd="0" parTransId="{963E2A4A-AC06-455D-AC6E-2B82C5083BC4}" sibTransId="{FE68540D-77E0-4B20-ACE0-47825BF44481}"/>
    <dgm:cxn modelId="{5AD04773-0B6A-4018-A8E7-DE9B08FAC3B9}" type="presOf" srcId="{B01220BE-2528-4871-AC37-2538F5EA92FE}" destId="{9933F4BB-CC92-45CA-9242-95332F172157}" srcOrd="0" destOrd="0" presId="urn:microsoft.com/office/officeart/2005/8/layout/radial2"/>
    <dgm:cxn modelId="{685017D7-F50B-4A63-AD12-6D49A211DCDC}" srcId="{BFC51994-B5F4-44F2-8CFB-0E7D9217B3DD}" destId="{408CE459-6EDD-4A13-8B41-19A757DDEDBB}" srcOrd="12" destOrd="0" parTransId="{8C33EB49-22CC-439B-9368-A7963B7B3B66}" sibTransId="{8104F47A-909D-4E98-AE90-2926D327DEE3}"/>
    <dgm:cxn modelId="{C20FE81D-BDA2-4129-88F8-796B8A590267}" type="presOf" srcId="{1E56CE44-23EF-45AD-8AEF-FD48B86CCD79}" destId="{9933F4BB-CC92-45CA-9242-95332F172157}" srcOrd="0" destOrd="4" presId="urn:microsoft.com/office/officeart/2005/8/layout/radial2"/>
    <dgm:cxn modelId="{06BCC28F-921D-49CD-8BD7-BFC40ADFEF4B}" type="presOf" srcId="{CDBDFE99-FDEC-4E01-9215-CBE976F9B16D}" destId="{9933F4BB-CC92-45CA-9242-95332F172157}" srcOrd="0" destOrd="5" presId="urn:microsoft.com/office/officeart/2005/8/layout/radial2"/>
    <dgm:cxn modelId="{B3588BB1-4205-4D8F-B2AC-4FC02C219CFD}" srcId="{BFC51994-B5F4-44F2-8CFB-0E7D9217B3DD}" destId="{C1022002-C6E6-4679-8B4A-EBFD04291CE7}" srcOrd="2" destOrd="0" parTransId="{FD29A002-0D62-4214-B6F0-901E1CECCE3F}" sibTransId="{FE1D60C4-46FF-4829-8B00-0623291D8893}"/>
    <dgm:cxn modelId="{6D346A66-2441-46DB-8D27-E4806229B63C}" type="presOf" srcId="{C1022002-C6E6-4679-8B4A-EBFD04291CE7}" destId="{9933F4BB-CC92-45CA-9242-95332F172157}" srcOrd="0" destOrd="2" presId="urn:microsoft.com/office/officeart/2005/8/layout/radial2"/>
    <dgm:cxn modelId="{0FFB1CCA-9874-4D8C-9DB9-BFF46585AA5C}" srcId="{BFC51994-B5F4-44F2-8CFB-0E7D9217B3DD}" destId="{1E56CE44-23EF-45AD-8AEF-FD48B86CCD79}" srcOrd="4" destOrd="0" parTransId="{C6ED14BC-9FCA-44A1-AE3C-002987EFF644}" sibTransId="{611078CA-FDF2-4E8A-8E98-703333E3682D}"/>
    <dgm:cxn modelId="{C9E4C229-D9F2-4CD6-BE2D-E4FD9EF3C2F8}" type="presOf" srcId="{02CD5386-593D-4C08-B4DD-4498E4ED07F4}" destId="{9933F4BB-CC92-45CA-9242-95332F172157}" srcOrd="0" destOrd="10" presId="urn:microsoft.com/office/officeart/2005/8/layout/radial2"/>
    <dgm:cxn modelId="{DDC9B891-A0F4-4DCA-98AA-25511A513C45}" type="presOf" srcId="{53AE0BF8-423D-4D7B-8903-4ED7A9BCCBB9}" destId="{9933F4BB-CC92-45CA-9242-95332F172157}" srcOrd="0" destOrd="1" presId="urn:microsoft.com/office/officeart/2005/8/layout/radial2"/>
    <dgm:cxn modelId="{EF1458DD-8BA3-477E-AD90-D147940803C0}" type="presOf" srcId="{408CE459-6EDD-4A13-8B41-19A757DDEDBB}" destId="{9933F4BB-CC92-45CA-9242-95332F172157}" srcOrd="0" destOrd="12" presId="urn:microsoft.com/office/officeart/2005/8/layout/radial2"/>
    <dgm:cxn modelId="{912C26C3-8691-4E66-9000-CBB6863FD2A7}" srcId="{BFC51994-B5F4-44F2-8CFB-0E7D9217B3DD}" destId="{6E35818B-1454-4DA7-9460-128DCAB7A1BC}" srcOrd="13" destOrd="0" parTransId="{AC7039E6-C002-4B1B-941D-FBDC78E8CB92}" sibTransId="{F22C9E4D-989D-44BA-BE9F-B1D718449162}"/>
    <dgm:cxn modelId="{92101DF1-C95E-4E11-B876-C5CCFF5B4FE9}" srcId="{BFC51994-B5F4-44F2-8CFB-0E7D9217B3DD}" destId="{53AE0BF8-423D-4D7B-8903-4ED7A9BCCBB9}" srcOrd="1" destOrd="0" parTransId="{35659273-6D16-47FE-857C-E4CBACFDC553}" sibTransId="{12392266-B128-4E1C-A25F-BDA68CE10D5E}"/>
    <dgm:cxn modelId="{AE04C348-DB59-4433-B2F2-0DC01123FBFF}" srcId="{BFC51994-B5F4-44F2-8CFB-0E7D9217B3DD}" destId="{A6000230-F3AF-4112-9A40-1B0B379073A2}" srcOrd="3" destOrd="0" parTransId="{9DDEF294-34CC-4545-9978-C4FDB5970D8F}" sibTransId="{4574382B-59A0-4352-88E9-8C98A5FB80E3}"/>
    <dgm:cxn modelId="{27662297-2082-49DC-B554-D73366303B34}" type="presOf" srcId="{D685E4D8-2AFB-488F-B5D8-0D6E6F9D806A}" destId="{9933F4BB-CC92-45CA-9242-95332F172157}" srcOrd="0" destOrd="11" presId="urn:microsoft.com/office/officeart/2005/8/layout/radial2"/>
    <dgm:cxn modelId="{D9CE05BE-5046-4FDF-9E17-A1BFDC3A458E}" srcId="{BFC51994-B5F4-44F2-8CFB-0E7D9217B3DD}" destId="{CDBDFE99-FDEC-4E01-9215-CBE976F9B16D}" srcOrd="5" destOrd="0" parTransId="{26B4B780-9059-4C80-BB1B-421C49425AE0}" sibTransId="{76F5C526-9397-4DCD-BDDC-940EF66A3332}"/>
    <dgm:cxn modelId="{455C88F4-182D-406A-A90C-1894B820295B}" type="presParOf" srcId="{EFFD80AD-1AA0-43A5-B9A6-98DB81F9901C}" destId="{0A87A08B-241A-4246-91B2-EF020B8592EA}" srcOrd="0" destOrd="0" presId="urn:microsoft.com/office/officeart/2005/8/layout/radial2"/>
    <dgm:cxn modelId="{247FA082-9D00-4200-96B9-B605F3E6548E}" type="presParOf" srcId="{0A87A08B-241A-4246-91B2-EF020B8592EA}" destId="{1A8D4DFC-7F4A-43F9-A161-2CF8D0AA3901}" srcOrd="0" destOrd="0" presId="urn:microsoft.com/office/officeart/2005/8/layout/radial2"/>
    <dgm:cxn modelId="{3BB6D343-6B52-46F5-905A-50221D2BBEF4}" type="presParOf" srcId="{1A8D4DFC-7F4A-43F9-A161-2CF8D0AA3901}" destId="{71D958ED-7EA0-4851-8E54-2FFCA49252D9}" srcOrd="0" destOrd="0" presId="urn:microsoft.com/office/officeart/2005/8/layout/radial2"/>
    <dgm:cxn modelId="{274E2F5C-CA39-42A7-8556-884D130AB8A0}" type="presParOf" srcId="{1A8D4DFC-7F4A-43F9-A161-2CF8D0AA3901}" destId="{43B409AA-4898-4BAF-AC7C-610451851849}" srcOrd="1" destOrd="0" presId="urn:microsoft.com/office/officeart/2005/8/layout/radial2"/>
    <dgm:cxn modelId="{42D59351-E599-4C76-A531-5EBB88092F9B}" type="presParOf" srcId="{0A87A08B-241A-4246-91B2-EF020B8592EA}" destId="{50F4D37E-F171-474F-B1AA-ADDF01F9DF7A}" srcOrd="1" destOrd="0" presId="urn:microsoft.com/office/officeart/2005/8/layout/radial2"/>
    <dgm:cxn modelId="{BE08979A-A131-42EC-9392-F01343023936}" type="presParOf" srcId="{0A87A08B-241A-4246-91B2-EF020B8592EA}" destId="{75DF568C-5A5A-44F3-9D93-33503FFFCC00}" srcOrd="2" destOrd="0" presId="urn:microsoft.com/office/officeart/2005/8/layout/radial2"/>
    <dgm:cxn modelId="{22994EDD-2FCC-4477-A4FD-4121C7A4F504}" type="presParOf" srcId="{75DF568C-5A5A-44F3-9D93-33503FFFCC00}" destId="{5C85BB71-8644-4BE5-A82F-1ABFE372AD39}" srcOrd="0" destOrd="0" presId="urn:microsoft.com/office/officeart/2005/8/layout/radial2"/>
    <dgm:cxn modelId="{58040974-41E2-44CC-99C6-A34FA97BB171}" type="presParOf" srcId="{75DF568C-5A5A-44F3-9D93-33503FFFCC00}" destId="{9933F4BB-CC92-45CA-9242-95332F172157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463D5B-AF8E-4811-9823-E605EACE34BF}" type="doc">
      <dgm:prSet loTypeId="urn:microsoft.com/office/officeart/2005/8/layout/radial2" loCatId="relationship" qsTypeId="urn:microsoft.com/office/officeart/2005/8/quickstyle/simple2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D2C4FDCF-AAAD-4482-8109-6EBB5BA5273D}" type="pres">
      <dgm:prSet presAssocID="{39463D5B-AF8E-4811-9823-E605EACE34BF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8AF310-B958-43DF-B9AA-6541E80C8DCE}" type="pres">
      <dgm:prSet presAssocID="{39463D5B-AF8E-4811-9823-E605EACE34BF}" presName="cycle" presStyleCnt="0"/>
      <dgm:spPr/>
    </dgm:pt>
  </dgm:ptLst>
  <dgm:cxnLst>
    <dgm:cxn modelId="{8D85E8A1-4C88-4748-B56D-3085B5F19140}" type="presOf" srcId="{39463D5B-AF8E-4811-9823-E605EACE34BF}" destId="{D2C4FDCF-AAAD-4482-8109-6EBB5BA5273D}" srcOrd="0" destOrd="0" presId="urn:microsoft.com/office/officeart/2005/8/layout/radial2"/>
    <dgm:cxn modelId="{CF516396-AA60-49AC-B396-05F072BCDDD0}" type="presParOf" srcId="{D2C4FDCF-AAAD-4482-8109-6EBB5BA5273D}" destId="{0A8AF310-B958-43DF-B9AA-6541E80C8DCE}" srcOrd="0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276EEA-2E07-4A19-A122-5A983CCA238A}" type="doc">
      <dgm:prSet loTypeId="urn:microsoft.com/office/officeart/2005/8/layout/pyramid2" loCatId="pyramid" qsTypeId="urn:microsoft.com/office/officeart/2005/8/quickstyle/simple1#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15474DB1-2056-43FE-A595-F79B89651B68}" type="pres">
      <dgm:prSet presAssocID="{E8276EEA-2E07-4A19-A122-5A983CCA238A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8423A134-46B4-46E2-9414-1119B742E445}" type="presOf" srcId="{E8276EEA-2E07-4A19-A122-5A983CCA238A}" destId="{15474DB1-2056-43FE-A595-F79B89651B68}" srcOrd="0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9463D5B-AF8E-4811-9823-E605EACE34BF}" type="doc">
      <dgm:prSet loTypeId="urn:microsoft.com/office/officeart/2005/8/layout/radial2" loCatId="relationship" qsTypeId="urn:microsoft.com/office/officeart/2005/8/quickstyle/simple2" qsCatId="simple" csTypeId="urn:microsoft.com/office/officeart/2005/8/colors/accent1_2#4" csCatId="accent1" phldr="1"/>
      <dgm:spPr/>
      <dgm:t>
        <a:bodyPr/>
        <a:lstStyle/>
        <a:p>
          <a:endParaRPr lang="ru-RU"/>
        </a:p>
      </dgm:t>
    </dgm:pt>
    <dgm:pt modelId="{D2C4FDCF-AAAD-4482-8109-6EBB5BA5273D}" type="pres">
      <dgm:prSet presAssocID="{39463D5B-AF8E-4811-9823-E605EACE34BF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8AF310-B958-43DF-B9AA-6541E80C8DCE}" type="pres">
      <dgm:prSet presAssocID="{39463D5B-AF8E-4811-9823-E605EACE34BF}" presName="cycle" presStyleCnt="0"/>
      <dgm:spPr/>
    </dgm:pt>
  </dgm:ptLst>
  <dgm:cxnLst>
    <dgm:cxn modelId="{695C621D-D0A1-48D8-BDF2-B02619376389}" type="presOf" srcId="{39463D5B-AF8E-4811-9823-E605EACE34BF}" destId="{D2C4FDCF-AAAD-4482-8109-6EBB5BA5273D}" srcOrd="0" destOrd="0" presId="urn:microsoft.com/office/officeart/2005/8/layout/radial2"/>
    <dgm:cxn modelId="{572675EB-9466-40FD-9DAE-264EE80FA85C}" type="presParOf" srcId="{D2C4FDCF-AAAD-4482-8109-6EBB5BA5273D}" destId="{0A8AF310-B958-43DF-B9AA-6541E80C8DCE}" srcOrd="0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5EF98C-DA9C-4180-94A7-2A4BA9406730}" type="doc">
      <dgm:prSet loTypeId="urn:microsoft.com/office/officeart/2005/8/layout/radial4" loCatId="relationship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FC51994-B5F4-44F2-8CFB-0E7D9217B3DD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Иные межбюджетные трансферты </a:t>
          </a:r>
        </a:p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9 245,6</a:t>
          </a:r>
        </a:p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тыс. руб.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3E2A4A-AC06-455D-AC6E-2B82C5083BC4}" type="parTrans" cxnId="{4B32386D-063C-46B1-851D-883B91A9CCC6}">
      <dgm:prSet/>
      <dgm:spPr/>
      <dgm:t>
        <a:bodyPr/>
        <a:lstStyle/>
        <a:p>
          <a:endParaRPr lang="ru-RU" sz="1200">
            <a:solidFill>
              <a:srgbClr val="002060"/>
            </a:solidFill>
          </a:endParaRPr>
        </a:p>
      </dgm:t>
    </dgm:pt>
    <dgm:pt modelId="{FE68540D-77E0-4B20-ACE0-47825BF44481}" type="sibTrans" cxnId="{4B32386D-063C-46B1-851D-883B91A9CCC6}">
      <dgm:prSet/>
      <dgm:spPr/>
      <dgm:t>
        <a:bodyPr/>
        <a:lstStyle/>
        <a:p>
          <a:endParaRPr lang="ru-RU" sz="1200">
            <a:solidFill>
              <a:srgbClr val="002060"/>
            </a:solidFill>
          </a:endParaRPr>
        </a:p>
      </dgm:t>
    </dgm:pt>
    <dgm:pt modelId="{A6000230-F3AF-4112-9A40-1B0B379073A2}">
      <dgm:prSet custT="1"/>
      <dgm:spPr/>
      <dgm:t>
        <a:bodyPr/>
        <a:lstStyle/>
        <a:p>
          <a:r>
            <a:rPr lang="ru-RU" sz="1400" b="0" i="0" u="none" dirty="0" smtClean="0"/>
            <a:t>На государственную поддержку лучших работников и учреждений культуры</a:t>
          </a:r>
          <a:endParaRPr lang="ru-RU" sz="1400" dirty="0"/>
        </a:p>
      </dgm:t>
    </dgm:pt>
    <dgm:pt modelId="{9DDEF294-34CC-4545-9978-C4FDB5970D8F}" type="parTrans" cxnId="{AE04C348-DB59-4433-B2F2-0DC01123FBFF}">
      <dgm:prSet/>
      <dgm:spPr/>
      <dgm:t>
        <a:bodyPr/>
        <a:lstStyle/>
        <a:p>
          <a:endParaRPr lang="ru-RU" sz="1200" dirty="0">
            <a:solidFill>
              <a:srgbClr val="002060"/>
            </a:solidFill>
          </a:endParaRPr>
        </a:p>
      </dgm:t>
    </dgm:pt>
    <dgm:pt modelId="{4574382B-59A0-4352-88E9-8C98A5FB80E3}" type="sibTrans" cxnId="{AE04C348-DB59-4433-B2F2-0DC01123FBFF}">
      <dgm:prSet/>
      <dgm:spPr/>
      <dgm:t>
        <a:bodyPr/>
        <a:lstStyle/>
        <a:p>
          <a:endParaRPr lang="ru-RU" sz="1200">
            <a:solidFill>
              <a:srgbClr val="002060"/>
            </a:solidFill>
          </a:endParaRPr>
        </a:p>
      </dgm:t>
    </dgm:pt>
    <dgm:pt modelId="{527E4AE8-CFFC-4791-8477-C01D1F03A98E}">
      <dgm:prSet custT="1"/>
      <dgm:spPr/>
      <dgm:t>
        <a:bodyPr/>
        <a:lstStyle/>
        <a:p>
          <a:r>
            <a:rPr lang="ru-RU" sz="1400" b="0" i="0" u="none" dirty="0" smtClean="0"/>
            <a:t>На социально-бытовое обустройство лиц, вынужденно покинувших территорию Украины</a:t>
          </a:r>
          <a:endParaRPr lang="ru-RU" sz="1400" dirty="0"/>
        </a:p>
      </dgm:t>
    </dgm:pt>
    <dgm:pt modelId="{8D9AEE8F-B507-4BD2-BE28-43977F28DB0A}" type="parTrans" cxnId="{460133F1-4CD4-4396-8762-8B7A6FA5220B}">
      <dgm:prSet/>
      <dgm:spPr/>
      <dgm:t>
        <a:bodyPr/>
        <a:lstStyle/>
        <a:p>
          <a:endParaRPr lang="ru-RU" sz="1200" dirty="0">
            <a:solidFill>
              <a:srgbClr val="002060"/>
            </a:solidFill>
          </a:endParaRPr>
        </a:p>
      </dgm:t>
    </dgm:pt>
    <dgm:pt modelId="{71D2E96F-7F3D-4AD8-91B3-6BF10AD2E447}" type="sibTrans" cxnId="{460133F1-4CD4-4396-8762-8B7A6FA5220B}">
      <dgm:prSet/>
      <dgm:spPr/>
      <dgm:t>
        <a:bodyPr/>
        <a:lstStyle/>
        <a:p>
          <a:endParaRPr lang="ru-RU" sz="1200">
            <a:solidFill>
              <a:srgbClr val="002060"/>
            </a:solidFill>
          </a:endParaRPr>
        </a:p>
      </dgm:t>
    </dgm:pt>
    <dgm:pt modelId="{01ECD1C4-CF24-40D2-BA8F-EDE18B7FD67F}">
      <dgm:prSet custT="1"/>
      <dgm:spPr/>
      <dgm:t>
        <a:bodyPr/>
        <a:lstStyle/>
        <a:p>
          <a:r>
            <a:rPr lang="ru-RU" sz="1400" b="0" i="0" u="none" dirty="0" smtClean="0"/>
            <a:t>На благоустройство населенных пунктов</a:t>
          </a:r>
          <a:endParaRPr lang="ru-RU" sz="1400" dirty="0"/>
        </a:p>
      </dgm:t>
    </dgm:pt>
    <dgm:pt modelId="{A459A21D-D89A-4F88-9090-31DBCD8869D7}" type="parTrans" cxnId="{DB1B01E1-16E9-4161-9159-5512359725EE}">
      <dgm:prSet/>
      <dgm:spPr/>
      <dgm:t>
        <a:bodyPr/>
        <a:lstStyle/>
        <a:p>
          <a:endParaRPr lang="ru-RU" sz="1200" dirty="0">
            <a:solidFill>
              <a:srgbClr val="002060"/>
            </a:solidFill>
          </a:endParaRPr>
        </a:p>
      </dgm:t>
    </dgm:pt>
    <dgm:pt modelId="{B1E8085A-BE6A-4053-9ED1-356F3FC0970B}" type="sibTrans" cxnId="{DB1B01E1-16E9-4161-9159-5512359725EE}">
      <dgm:prSet/>
      <dgm:spPr/>
      <dgm:t>
        <a:bodyPr/>
        <a:lstStyle/>
        <a:p>
          <a:endParaRPr lang="ru-RU" sz="1200">
            <a:solidFill>
              <a:srgbClr val="002060"/>
            </a:solidFill>
          </a:endParaRPr>
        </a:p>
      </dgm:t>
    </dgm:pt>
    <dgm:pt modelId="{1E56CE44-23EF-45AD-8AEF-FD48B86CCD79}">
      <dgm:prSet custT="1"/>
      <dgm:spPr/>
      <dgm:t>
        <a:bodyPr/>
        <a:lstStyle/>
        <a:p>
          <a:r>
            <a:rPr lang="ru-RU" sz="1400" b="0" i="0" u="none" dirty="0" smtClean="0"/>
            <a:t>На пополнение книжных фондов библиотек</a:t>
          </a:r>
          <a:endParaRPr lang="ru-RU" sz="1400" dirty="0"/>
        </a:p>
      </dgm:t>
    </dgm:pt>
    <dgm:pt modelId="{C6ED14BC-9FCA-44A1-AE3C-002987EFF644}" type="parTrans" cxnId="{0FFB1CCA-9874-4D8C-9DB9-BFF46585AA5C}">
      <dgm:prSet/>
      <dgm:spPr/>
      <dgm:t>
        <a:bodyPr/>
        <a:lstStyle/>
        <a:p>
          <a:endParaRPr lang="ru-RU" sz="1200" dirty="0"/>
        </a:p>
      </dgm:t>
    </dgm:pt>
    <dgm:pt modelId="{611078CA-FDF2-4E8A-8E98-703333E3682D}" type="sibTrans" cxnId="{0FFB1CCA-9874-4D8C-9DB9-BFF46585AA5C}">
      <dgm:prSet/>
      <dgm:spPr/>
      <dgm:t>
        <a:bodyPr/>
        <a:lstStyle/>
        <a:p>
          <a:endParaRPr lang="ru-RU" sz="1200"/>
        </a:p>
      </dgm:t>
    </dgm:pt>
    <dgm:pt modelId="{53AE0BF8-423D-4D7B-8903-4ED7A9BCCBB9}">
      <dgm:prSet custT="1"/>
      <dgm:spPr/>
      <dgm:t>
        <a:bodyPr/>
        <a:lstStyle/>
        <a:p>
          <a:r>
            <a:rPr lang="ru-RU" sz="1400" b="0" i="0" u="none" dirty="0" smtClean="0"/>
            <a:t>На химическую обработку сельскохозяйственных полей</a:t>
          </a:r>
          <a:endParaRPr lang="ru-RU" sz="1400" dirty="0"/>
        </a:p>
      </dgm:t>
    </dgm:pt>
    <dgm:pt modelId="{35659273-6D16-47FE-857C-E4CBACFDC553}" type="parTrans" cxnId="{92101DF1-C95E-4E11-B876-C5CCFF5B4FE9}">
      <dgm:prSet/>
      <dgm:spPr/>
      <dgm:t>
        <a:bodyPr/>
        <a:lstStyle/>
        <a:p>
          <a:endParaRPr lang="ru-RU" sz="1200" dirty="0"/>
        </a:p>
      </dgm:t>
    </dgm:pt>
    <dgm:pt modelId="{12392266-B128-4E1C-A25F-BDA68CE10D5E}" type="sibTrans" cxnId="{92101DF1-C95E-4E11-B876-C5CCFF5B4FE9}">
      <dgm:prSet/>
      <dgm:spPr/>
      <dgm:t>
        <a:bodyPr/>
        <a:lstStyle/>
        <a:p>
          <a:endParaRPr lang="ru-RU" sz="1200"/>
        </a:p>
      </dgm:t>
    </dgm:pt>
    <dgm:pt modelId="{83701D36-A968-4772-8D12-DC6D8F9FBD6E}" type="pres">
      <dgm:prSet presAssocID="{705EF98C-DA9C-4180-94A7-2A4BA940673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B53B09-6325-450E-8F27-B0A75959FE48}" type="pres">
      <dgm:prSet presAssocID="{BFC51994-B5F4-44F2-8CFB-0E7D9217B3DD}" presName="centerShape" presStyleLbl="node0" presStyleIdx="0" presStyleCnt="1" custLinFactNeighborX="308" custLinFactNeighborY="335"/>
      <dgm:spPr/>
      <dgm:t>
        <a:bodyPr/>
        <a:lstStyle/>
        <a:p>
          <a:endParaRPr lang="ru-RU"/>
        </a:p>
      </dgm:t>
    </dgm:pt>
    <dgm:pt modelId="{C677DD24-4B21-4B63-9952-85DAE95F8F48}" type="pres">
      <dgm:prSet presAssocID="{35659273-6D16-47FE-857C-E4CBACFDC553}" presName="parTrans" presStyleLbl="bgSibTrans2D1" presStyleIdx="0" presStyleCnt="5"/>
      <dgm:spPr/>
      <dgm:t>
        <a:bodyPr/>
        <a:lstStyle/>
        <a:p>
          <a:endParaRPr lang="ru-RU"/>
        </a:p>
      </dgm:t>
    </dgm:pt>
    <dgm:pt modelId="{5EF69934-E825-4E55-8144-02C6BBC972F1}" type="pres">
      <dgm:prSet presAssocID="{53AE0BF8-423D-4D7B-8903-4ED7A9BCCBB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5B8644-C7E5-4C90-AD24-475FBD53313E}" type="pres">
      <dgm:prSet presAssocID="{A459A21D-D89A-4F88-9090-31DBCD8869D7}" presName="parTrans" presStyleLbl="bgSibTrans2D1" presStyleIdx="1" presStyleCnt="5"/>
      <dgm:spPr/>
      <dgm:t>
        <a:bodyPr/>
        <a:lstStyle/>
        <a:p>
          <a:endParaRPr lang="ru-RU"/>
        </a:p>
      </dgm:t>
    </dgm:pt>
    <dgm:pt modelId="{23B88FB8-B8D9-4D77-9FC7-34E3CAEE2A7A}" type="pres">
      <dgm:prSet presAssocID="{01ECD1C4-CF24-40D2-BA8F-EDE18B7FD67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85E83B-1590-4C0A-8CF8-A8A6B64480A4}" type="pres">
      <dgm:prSet presAssocID="{9DDEF294-34CC-4545-9978-C4FDB5970D8F}" presName="parTrans" presStyleLbl="bgSibTrans2D1" presStyleIdx="2" presStyleCnt="5"/>
      <dgm:spPr/>
      <dgm:t>
        <a:bodyPr/>
        <a:lstStyle/>
        <a:p>
          <a:endParaRPr lang="ru-RU"/>
        </a:p>
      </dgm:t>
    </dgm:pt>
    <dgm:pt modelId="{CF13C568-7B01-403A-AA94-C7B0F0598E55}" type="pres">
      <dgm:prSet presAssocID="{A6000230-F3AF-4112-9A40-1B0B379073A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BFB584-7F31-4F5E-8ADC-2D7FFEDBF29D}" type="pres">
      <dgm:prSet presAssocID="{C6ED14BC-9FCA-44A1-AE3C-002987EFF644}" presName="parTrans" presStyleLbl="bgSibTrans2D1" presStyleIdx="3" presStyleCnt="5"/>
      <dgm:spPr/>
      <dgm:t>
        <a:bodyPr/>
        <a:lstStyle/>
        <a:p>
          <a:endParaRPr lang="ru-RU"/>
        </a:p>
      </dgm:t>
    </dgm:pt>
    <dgm:pt modelId="{8D817C7C-E7AF-41FE-BCF5-DDB424DAA11A}" type="pres">
      <dgm:prSet presAssocID="{1E56CE44-23EF-45AD-8AEF-FD48B86CCD7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336791-B1EA-4E4F-883B-8CB259E95E61}" type="pres">
      <dgm:prSet presAssocID="{8D9AEE8F-B507-4BD2-BE28-43977F28DB0A}" presName="parTrans" presStyleLbl="bgSibTrans2D1" presStyleIdx="4" presStyleCnt="5"/>
      <dgm:spPr/>
      <dgm:t>
        <a:bodyPr/>
        <a:lstStyle/>
        <a:p>
          <a:endParaRPr lang="ru-RU"/>
        </a:p>
      </dgm:t>
    </dgm:pt>
    <dgm:pt modelId="{3B159A34-8EE1-49A8-98CF-F4DF07262984}" type="pres">
      <dgm:prSet presAssocID="{527E4AE8-CFFC-4791-8477-C01D1F03A98E}" presName="node" presStyleLbl="node1" presStyleIdx="4" presStyleCnt="5" custScaleY="1213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1B01E1-16E9-4161-9159-5512359725EE}" srcId="{BFC51994-B5F4-44F2-8CFB-0E7D9217B3DD}" destId="{01ECD1C4-CF24-40D2-BA8F-EDE18B7FD67F}" srcOrd="1" destOrd="0" parTransId="{A459A21D-D89A-4F88-9090-31DBCD8869D7}" sibTransId="{B1E8085A-BE6A-4053-9ED1-356F3FC0970B}"/>
    <dgm:cxn modelId="{622E19BA-BE29-4444-9DBA-0D022E275449}" type="presOf" srcId="{53AE0BF8-423D-4D7B-8903-4ED7A9BCCBB9}" destId="{5EF69934-E825-4E55-8144-02C6BBC972F1}" srcOrd="0" destOrd="0" presId="urn:microsoft.com/office/officeart/2005/8/layout/radial4"/>
    <dgm:cxn modelId="{460133F1-4CD4-4396-8762-8B7A6FA5220B}" srcId="{BFC51994-B5F4-44F2-8CFB-0E7D9217B3DD}" destId="{527E4AE8-CFFC-4791-8477-C01D1F03A98E}" srcOrd="4" destOrd="0" parTransId="{8D9AEE8F-B507-4BD2-BE28-43977F28DB0A}" sibTransId="{71D2E96F-7F3D-4AD8-91B3-6BF10AD2E447}"/>
    <dgm:cxn modelId="{BB5C64B4-70D4-45CC-8D65-21D3A0AC3394}" type="presOf" srcId="{1E56CE44-23EF-45AD-8AEF-FD48B86CCD79}" destId="{8D817C7C-E7AF-41FE-BCF5-DDB424DAA11A}" srcOrd="0" destOrd="0" presId="urn:microsoft.com/office/officeart/2005/8/layout/radial4"/>
    <dgm:cxn modelId="{4708CD50-4B32-4D58-88E6-891919CA1E83}" type="presOf" srcId="{8D9AEE8F-B507-4BD2-BE28-43977F28DB0A}" destId="{08336791-B1EA-4E4F-883B-8CB259E95E61}" srcOrd="0" destOrd="0" presId="urn:microsoft.com/office/officeart/2005/8/layout/radial4"/>
    <dgm:cxn modelId="{800FC0C6-3CF0-4B38-9255-5A7140D7B8BE}" type="presOf" srcId="{A6000230-F3AF-4112-9A40-1B0B379073A2}" destId="{CF13C568-7B01-403A-AA94-C7B0F0598E55}" srcOrd="0" destOrd="0" presId="urn:microsoft.com/office/officeart/2005/8/layout/radial4"/>
    <dgm:cxn modelId="{0FF5BB5A-FEA9-43D0-9040-185F7198A02F}" type="presOf" srcId="{01ECD1C4-CF24-40D2-BA8F-EDE18B7FD67F}" destId="{23B88FB8-B8D9-4D77-9FC7-34E3CAEE2A7A}" srcOrd="0" destOrd="0" presId="urn:microsoft.com/office/officeart/2005/8/layout/radial4"/>
    <dgm:cxn modelId="{4B32386D-063C-46B1-851D-883B91A9CCC6}" srcId="{705EF98C-DA9C-4180-94A7-2A4BA9406730}" destId="{BFC51994-B5F4-44F2-8CFB-0E7D9217B3DD}" srcOrd="0" destOrd="0" parTransId="{963E2A4A-AC06-455D-AC6E-2B82C5083BC4}" sibTransId="{FE68540D-77E0-4B20-ACE0-47825BF44481}"/>
    <dgm:cxn modelId="{98539B00-7333-4569-BDE9-FEC8531EBC33}" type="presOf" srcId="{C6ED14BC-9FCA-44A1-AE3C-002987EFF644}" destId="{68BFB584-7F31-4F5E-8ADC-2D7FFEDBF29D}" srcOrd="0" destOrd="0" presId="urn:microsoft.com/office/officeart/2005/8/layout/radial4"/>
    <dgm:cxn modelId="{BA3423C0-CCE6-419E-9FE8-AA11804EB7DD}" type="presOf" srcId="{705EF98C-DA9C-4180-94A7-2A4BA9406730}" destId="{83701D36-A968-4772-8D12-DC6D8F9FBD6E}" srcOrd="0" destOrd="0" presId="urn:microsoft.com/office/officeart/2005/8/layout/radial4"/>
    <dgm:cxn modelId="{E10B8E8D-7DFE-47CA-A2FC-6C277EB3C214}" type="presOf" srcId="{35659273-6D16-47FE-857C-E4CBACFDC553}" destId="{C677DD24-4B21-4B63-9952-85DAE95F8F48}" srcOrd="0" destOrd="0" presId="urn:microsoft.com/office/officeart/2005/8/layout/radial4"/>
    <dgm:cxn modelId="{80E25FB3-4A62-4599-BEF9-EB0DF20C90D4}" type="presOf" srcId="{A459A21D-D89A-4F88-9090-31DBCD8869D7}" destId="{AF5B8644-C7E5-4C90-AD24-475FBD53313E}" srcOrd="0" destOrd="0" presId="urn:microsoft.com/office/officeart/2005/8/layout/radial4"/>
    <dgm:cxn modelId="{0FFB1CCA-9874-4D8C-9DB9-BFF46585AA5C}" srcId="{BFC51994-B5F4-44F2-8CFB-0E7D9217B3DD}" destId="{1E56CE44-23EF-45AD-8AEF-FD48B86CCD79}" srcOrd="3" destOrd="0" parTransId="{C6ED14BC-9FCA-44A1-AE3C-002987EFF644}" sibTransId="{611078CA-FDF2-4E8A-8E98-703333E3682D}"/>
    <dgm:cxn modelId="{626658DA-95E1-454D-BD0E-F872669FFF33}" type="presOf" srcId="{9DDEF294-34CC-4545-9978-C4FDB5970D8F}" destId="{C085E83B-1590-4C0A-8CF8-A8A6B64480A4}" srcOrd="0" destOrd="0" presId="urn:microsoft.com/office/officeart/2005/8/layout/radial4"/>
    <dgm:cxn modelId="{FD00E50C-4184-4B46-99C8-3CA65B79EBD3}" type="presOf" srcId="{527E4AE8-CFFC-4791-8477-C01D1F03A98E}" destId="{3B159A34-8EE1-49A8-98CF-F4DF07262984}" srcOrd="0" destOrd="0" presId="urn:microsoft.com/office/officeart/2005/8/layout/radial4"/>
    <dgm:cxn modelId="{E221A553-BBBF-44B8-83C9-6D1D8D167DDA}" type="presOf" srcId="{BFC51994-B5F4-44F2-8CFB-0E7D9217B3DD}" destId="{0BB53B09-6325-450E-8F27-B0A75959FE48}" srcOrd="0" destOrd="0" presId="urn:microsoft.com/office/officeart/2005/8/layout/radial4"/>
    <dgm:cxn modelId="{92101DF1-C95E-4E11-B876-C5CCFF5B4FE9}" srcId="{BFC51994-B5F4-44F2-8CFB-0E7D9217B3DD}" destId="{53AE0BF8-423D-4D7B-8903-4ED7A9BCCBB9}" srcOrd="0" destOrd="0" parTransId="{35659273-6D16-47FE-857C-E4CBACFDC553}" sibTransId="{12392266-B128-4E1C-A25F-BDA68CE10D5E}"/>
    <dgm:cxn modelId="{AE04C348-DB59-4433-B2F2-0DC01123FBFF}" srcId="{BFC51994-B5F4-44F2-8CFB-0E7D9217B3DD}" destId="{A6000230-F3AF-4112-9A40-1B0B379073A2}" srcOrd="2" destOrd="0" parTransId="{9DDEF294-34CC-4545-9978-C4FDB5970D8F}" sibTransId="{4574382B-59A0-4352-88E9-8C98A5FB80E3}"/>
    <dgm:cxn modelId="{AEC41FCE-0E9B-4033-A484-9BD630533611}" type="presParOf" srcId="{83701D36-A968-4772-8D12-DC6D8F9FBD6E}" destId="{0BB53B09-6325-450E-8F27-B0A75959FE48}" srcOrd="0" destOrd="0" presId="urn:microsoft.com/office/officeart/2005/8/layout/radial4"/>
    <dgm:cxn modelId="{81A8A1DC-A8EF-4E17-84E5-F8E72FBFDB19}" type="presParOf" srcId="{83701D36-A968-4772-8D12-DC6D8F9FBD6E}" destId="{C677DD24-4B21-4B63-9952-85DAE95F8F48}" srcOrd="1" destOrd="0" presId="urn:microsoft.com/office/officeart/2005/8/layout/radial4"/>
    <dgm:cxn modelId="{41C06949-33E7-4FDE-9F4C-2E0D661C3C56}" type="presParOf" srcId="{83701D36-A968-4772-8D12-DC6D8F9FBD6E}" destId="{5EF69934-E825-4E55-8144-02C6BBC972F1}" srcOrd="2" destOrd="0" presId="urn:microsoft.com/office/officeart/2005/8/layout/radial4"/>
    <dgm:cxn modelId="{B85F6DD7-F635-4102-B53A-70CB5B90CD79}" type="presParOf" srcId="{83701D36-A968-4772-8D12-DC6D8F9FBD6E}" destId="{AF5B8644-C7E5-4C90-AD24-475FBD53313E}" srcOrd="3" destOrd="0" presId="urn:microsoft.com/office/officeart/2005/8/layout/radial4"/>
    <dgm:cxn modelId="{9280E2D2-B06C-446D-99D1-6A6883833056}" type="presParOf" srcId="{83701D36-A968-4772-8D12-DC6D8F9FBD6E}" destId="{23B88FB8-B8D9-4D77-9FC7-34E3CAEE2A7A}" srcOrd="4" destOrd="0" presId="urn:microsoft.com/office/officeart/2005/8/layout/radial4"/>
    <dgm:cxn modelId="{174D9153-8F56-4496-B3C1-2F45F5C79512}" type="presParOf" srcId="{83701D36-A968-4772-8D12-DC6D8F9FBD6E}" destId="{C085E83B-1590-4C0A-8CF8-A8A6B64480A4}" srcOrd="5" destOrd="0" presId="urn:microsoft.com/office/officeart/2005/8/layout/radial4"/>
    <dgm:cxn modelId="{053DE1B5-004F-45C1-8090-5F57956D5CFA}" type="presParOf" srcId="{83701D36-A968-4772-8D12-DC6D8F9FBD6E}" destId="{CF13C568-7B01-403A-AA94-C7B0F0598E55}" srcOrd="6" destOrd="0" presId="urn:microsoft.com/office/officeart/2005/8/layout/radial4"/>
    <dgm:cxn modelId="{F7ED30AB-6AC8-4850-9428-C1BA36F16251}" type="presParOf" srcId="{83701D36-A968-4772-8D12-DC6D8F9FBD6E}" destId="{68BFB584-7F31-4F5E-8ADC-2D7FFEDBF29D}" srcOrd="7" destOrd="0" presId="urn:microsoft.com/office/officeart/2005/8/layout/radial4"/>
    <dgm:cxn modelId="{22AF397A-B3BC-4165-A0E8-3EF6BF980531}" type="presParOf" srcId="{83701D36-A968-4772-8D12-DC6D8F9FBD6E}" destId="{8D817C7C-E7AF-41FE-BCF5-DDB424DAA11A}" srcOrd="8" destOrd="0" presId="urn:microsoft.com/office/officeart/2005/8/layout/radial4"/>
    <dgm:cxn modelId="{D8D5CAEC-B95B-47A5-842F-7E89E122C228}" type="presParOf" srcId="{83701D36-A968-4772-8D12-DC6D8F9FBD6E}" destId="{08336791-B1EA-4E4F-883B-8CB259E95E61}" srcOrd="9" destOrd="0" presId="urn:microsoft.com/office/officeart/2005/8/layout/radial4"/>
    <dgm:cxn modelId="{AB8F66FD-AD1C-423C-8C24-F3E0A90D202F}" type="presParOf" srcId="{83701D36-A968-4772-8D12-DC6D8F9FBD6E}" destId="{3B159A34-8EE1-49A8-98CF-F4DF07262984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709165D-7DA4-4BD0-AE68-B6E72BA172C7}" type="doc">
      <dgm:prSet loTypeId="urn:microsoft.com/office/officeart/2005/8/layout/radial4" loCatId="relationship" qsTypeId="urn:microsoft.com/office/officeart/2005/8/quickstyle/simple1#1" qsCatId="simple" csTypeId="urn:microsoft.com/office/officeart/2005/8/colors/accent1_2#5" csCatId="accent1" phldr="1"/>
      <dgm:spPr/>
      <dgm:t>
        <a:bodyPr/>
        <a:lstStyle/>
        <a:p>
          <a:endParaRPr lang="ru-RU"/>
        </a:p>
      </dgm:t>
    </dgm:pt>
    <dgm:pt modelId="{A6870775-6D4C-4829-939B-BBD570766A3F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1600" dirty="0"/>
        </a:p>
      </dgm:t>
    </dgm:pt>
    <dgm:pt modelId="{A105F93B-FD8A-4293-95E1-7788605768F7}" type="parTrans" cxnId="{1428AB9B-F50B-4429-B675-1FDAC4CC1D16}">
      <dgm:prSet/>
      <dgm:spPr/>
      <dgm:t>
        <a:bodyPr/>
        <a:lstStyle/>
        <a:p>
          <a:endParaRPr lang="ru-RU"/>
        </a:p>
      </dgm:t>
    </dgm:pt>
    <dgm:pt modelId="{2041EA89-DD5D-4E7B-94AE-4A99212AB6E1}" type="sibTrans" cxnId="{1428AB9B-F50B-4429-B675-1FDAC4CC1D16}">
      <dgm:prSet/>
      <dgm:spPr/>
      <dgm:t>
        <a:bodyPr/>
        <a:lstStyle/>
        <a:p>
          <a:endParaRPr lang="ru-RU"/>
        </a:p>
      </dgm:t>
    </dgm:pt>
    <dgm:pt modelId="{583A6698-566A-4981-B515-C08198052A4A}">
      <dgm:prSet phldrT="[Текст]" custT="1"/>
      <dgm:sp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Cambria" pitchFamily="18" charset="0"/>
            </a:rPr>
            <a:t>Содержание и обустройство скотомогильников</a:t>
          </a:r>
          <a:endParaRPr lang="ru-RU" sz="1400" dirty="0">
            <a:solidFill>
              <a:schemeClr val="tx1"/>
            </a:solidFill>
            <a:latin typeface="Cambria" pitchFamily="18" charset="0"/>
          </a:endParaRPr>
        </a:p>
      </dgm:t>
    </dgm:pt>
    <dgm:pt modelId="{6802CE62-1562-43FF-9AF4-F19FAA9F3243}" type="parTrans" cxnId="{72251B64-7C40-467D-99EC-A796DAB75FDB}">
      <dgm:prSet/>
      <dgm:spPr/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AC91BF79-6FDF-4C9F-A3DB-9DDB2187A088}" type="sibTrans" cxnId="{72251B64-7C40-467D-99EC-A796DAB75FDB}">
      <dgm:prSet/>
      <dgm:spPr/>
      <dgm:t>
        <a:bodyPr/>
        <a:lstStyle/>
        <a:p>
          <a:endParaRPr lang="ru-RU"/>
        </a:p>
      </dgm:t>
    </dgm:pt>
    <dgm:pt modelId="{6AD1E9A7-4DB3-4692-ACF4-360DC3131AAD}">
      <dgm:prSet custT="1"/>
      <dgm:sp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shape">
            <a:fillToRect l="50000" t="50000" r="50000" b="50000"/>
          </a:path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Cambria" pitchFamily="18" charset="0"/>
            </a:rPr>
            <a:t>Поддержка и развитие семейных животноводческих ферм </a:t>
          </a:r>
          <a:endParaRPr lang="ru-RU" sz="1400" dirty="0">
            <a:solidFill>
              <a:schemeClr val="tx1"/>
            </a:solidFill>
            <a:latin typeface="Cambria" pitchFamily="18" charset="0"/>
          </a:endParaRPr>
        </a:p>
      </dgm:t>
    </dgm:pt>
    <dgm:pt modelId="{8A98DF07-6ADA-4A5A-AF69-5F6367E34B37}" type="parTrans" cxnId="{06D1F053-F90E-4542-B8C1-46B0706D957D}">
      <dgm:prSet/>
      <dgm:spPr/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020D74C7-6ACA-4134-B19F-D73B8A798DB9}" type="sibTrans" cxnId="{06D1F053-F90E-4542-B8C1-46B0706D957D}">
      <dgm:prSet/>
      <dgm:spPr/>
      <dgm:t>
        <a:bodyPr/>
        <a:lstStyle/>
        <a:p>
          <a:endParaRPr lang="ru-RU"/>
        </a:p>
      </dgm:t>
    </dgm:pt>
    <dgm:pt modelId="{7F4A8370-487D-4533-9D54-D93FCD61587D}">
      <dgm:prSet custT="1"/>
      <dgm:sp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Cambria" pitchFamily="18" charset="0"/>
            </a:rPr>
            <a:t>Информационно-консультационное сопровождение МП развития сельского хозяйства</a:t>
          </a:r>
          <a:endParaRPr lang="ru-RU" sz="1400" dirty="0">
            <a:solidFill>
              <a:schemeClr val="tx1"/>
            </a:solidFill>
            <a:latin typeface="Cambria" pitchFamily="18" charset="0"/>
          </a:endParaRPr>
        </a:p>
      </dgm:t>
    </dgm:pt>
    <dgm:pt modelId="{26D11563-24B9-430E-9CD9-23CD23F8745F}" type="parTrans" cxnId="{58E172B8-0278-4262-9BD5-234D56501234}">
      <dgm:prSet/>
      <dgm:spPr/>
      <dgm:t>
        <a:bodyPr/>
        <a:lstStyle/>
        <a:p>
          <a:endParaRPr lang="ru-RU" dirty="0"/>
        </a:p>
      </dgm:t>
    </dgm:pt>
    <dgm:pt modelId="{3CAD2705-B06E-43E2-B4EE-C41DFC2102A7}" type="sibTrans" cxnId="{58E172B8-0278-4262-9BD5-234D56501234}">
      <dgm:prSet/>
      <dgm:spPr/>
      <dgm:t>
        <a:bodyPr/>
        <a:lstStyle/>
        <a:p>
          <a:endParaRPr lang="ru-RU"/>
        </a:p>
      </dgm:t>
    </dgm:pt>
    <dgm:pt modelId="{58AF3259-7A5C-466D-9E17-DC5B7173CB4D}">
      <dgm:prSet/>
      <dgm:spPr/>
      <dgm:t>
        <a:bodyPr/>
        <a:lstStyle/>
        <a:p>
          <a:endParaRPr lang="ru-RU" dirty="0"/>
        </a:p>
      </dgm:t>
    </dgm:pt>
    <dgm:pt modelId="{A6A6F422-758F-444D-863B-B3103D62F1AE}" type="parTrans" cxnId="{AC388512-FBA4-42E3-B612-E12E18D32A91}">
      <dgm:prSet/>
      <dgm:spPr/>
      <dgm:t>
        <a:bodyPr/>
        <a:lstStyle/>
        <a:p>
          <a:endParaRPr lang="ru-RU"/>
        </a:p>
      </dgm:t>
    </dgm:pt>
    <dgm:pt modelId="{EEF60BC0-329E-4C57-9ABE-A0738D066DB8}" type="sibTrans" cxnId="{AC388512-FBA4-42E3-B612-E12E18D32A91}">
      <dgm:prSet/>
      <dgm:spPr/>
      <dgm:t>
        <a:bodyPr/>
        <a:lstStyle/>
        <a:p>
          <a:endParaRPr lang="ru-RU"/>
        </a:p>
      </dgm:t>
    </dgm:pt>
    <dgm:pt modelId="{702B89F5-3C61-4937-B813-F16CE146D365}">
      <dgm:prSet custT="1"/>
      <dgm:sp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Мероприятия в области сельскохозяйственного производства</a:t>
          </a:r>
          <a:endParaRPr lang="ru-RU" sz="1200" dirty="0">
            <a:solidFill>
              <a:schemeClr val="tx1"/>
            </a:solidFill>
          </a:endParaRPr>
        </a:p>
      </dgm:t>
    </dgm:pt>
    <dgm:pt modelId="{991ABD65-573C-463D-95F7-9C2D2A165E49}" type="parTrans" cxnId="{92E960AA-9C6A-41CF-8097-F57B1B6AAF89}">
      <dgm:prSet/>
      <dgm:spPr/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C2470B93-6D0A-44CB-BC35-E6C582CB939C}" type="sibTrans" cxnId="{92E960AA-9C6A-41CF-8097-F57B1B6AAF89}">
      <dgm:prSet/>
      <dgm:spPr/>
      <dgm:t>
        <a:bodyPr/>
        <a:lstStyle/>
        <a:p>
          <a:endParaRPr lang="ru-RU"/>
        </a:p>
      </dgm:t>
    </dgm:pt>
    <dgm:pt modelId="{A7F2C838-2244-4EB3-A722-12EB95EF1D9B}" type="pres">
      <dgm:prSet presAssocID="{4709165D-7DA4-4BD0-AE68-B6E72BA172C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D136D8-41FB-4B22-BEAE-59EE413B254C}" type="pres">
      <dgm:prSet presAssocID="{A6870775-6D4C-4829-939B-BBD570766A3F}" presName="centerShape" presStyleLbl="node0" presStyleIdx="0" presStyleCnt="1" custLinFactNeighborX="837" custLinFactNeighborY="-52"/>
      <dgm:spPr/>
      <dgm:t>
        <a:bodyPr/>
        <a:lstStyle/>
        <a:p>
          <a:endParaRPr lang="ru-RU"/>
        </a:p>
      </dgm:t>
    </dgm:pt>
    <dgm:pt modelId="{839FCD3C-59B9-4F49-831D-D9B71D1691CA}" type="pres">
      <dgm:prSet presAssocID="{26D11563-24B9-430E-9CD9-23CD23F8745F}" presName="parTrans" presStyleLbl="bgSibTrans2D1" presStyleIdx="0" presStyleCnt="4"/>
      <dgm:spPr/>
      <dgm:t>
        <a:bodyPr/>
        <a:lstStyle/>
        <a:p>
          <a:endParaRPr lang="ru-RU"/>
        </a:p>
      </dgm:t>
    </dgm:pt>
    <dgm:pt modelId="{4F512632-307F-4E8D-BB71-E77BE9B23B88}" type="pres">
      <dgm:prSet presAssocID="{7F4A8370-487D-4533-9D54-D93FCD61587D}" presName="node" presStyleLbl="node1" presStyleIdx="0" presStyleCnt="4" custScaleX="110606" custScaleY="131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EEFA0-497D-441B-9A0A-840F57E454B1}" type="pres">
      <dgm:prSet presAssocID="{8A98DF07-6ADA-4A5A-AF69-5F6367E34B37}" presName="parTrans" presStyleLbl="bgSibTrans2D1" presStyleIdx="1" presStyleCnt="4"/>
      <dgm:spPr/>
      <dgm:t>
        <a:bodyPr/>
        <a:lstStyle/>
        <a:p>
          <a:endParaRPr lang="ru-RU"/>
        </a:p>
      </dgm:t>
    </dgm:pt>
    <dgm:pt modelId="{81ABCCEF-3211-414F-9BEB-A98F25A6DA60}" type="pres">
      <dgm:prSet presAssocID="{6AD1E9A7-4DB3-4692-ACF4-360DC3131AA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6DC86A-BD82-43F1-AB7D-66EAB487F740}" type="pres">
      <dgm:prSet presAssocID="{6802CE62-1562-43FF-9AF4-F19FAA9F3243}" presName="parTrans" presStyleLbl="bgSibTrans2D1" presStyleIdx="2" presStyleCnt="4"/>
      <dgm:spPr/>
      <dgm:t>
        <a:bodyPr/>
        <a:lstStyle/>
        <a:p>
          <a:endParaRPr lang="ru-RU"/>
        </a:p>
      </dgm:t>
    </dgm:pt>
    <dgm:pt modelId="{B12C46B9-A9F0-4F4D-812A-04047441CC09}" type="pres">
      <dgm:prSet presAssocID="{583A6698-566A-4981-B515-C08198052A4A}" presName="node" presStyleLbl="node1" presStyleIdx="2" presStyleCnt="4" custScaleX="108791" custRadScaleRad="95222" custRadScaleInc="-16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9EF88C-7B1A-4250-A2EF-FF6CD1CE4DB2}" type="pres">
      <dgm:prSet presAssocID="{991ABD65-573C-463D-95F7-9C2D2A165E49}" presName="parTrans" presStyleLbl="bgSibTrans2D1" presStyleIdx="3" presStyleCnt="4"/>
      <dgm:spPr/>
      <dgm:t>
        <a:bodyPr/>
        <a:lstStyle/>
        <a:p>
          <a:endParaRPr lang="ru-RU"/>
        </a:p>
      </dgm:t>
    </dgm:pt>
    <dgm:pt modelId="{FEDF06B9-3E61-440E-822B-54570316A099}" type="pres">
      <dgm:prSet presAssocID="{702B89F5-3C61-4937-B813-F16CE146D365}" presName="node" presStyleLbl="node1" presStyleIdx="3" presStyleCnt="4" custScaleX="111761" custScaleY="97985" custRadScaleRad="104087" custRadScaleInc="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AF75AC-BC48-44DA-A4BA-8CF6653D068C}" type="presOf" srcId="{583A6698-566A-4981-B515-C08198052A4A}" destId="{B12C46B9-A9F0-4F4D-812A-04047441CC09}" srcOrd="0" destOrd="0" presId="urn:microsoft.com/office/officeart/2005/8/layout/radial4"/>
    <dgm:cxn modelId="{BA6D342C-0EA7-41E4-AC12-A72044F0B532}" type="presOf" srcId="{6802CE62-1562-43FF-9AF4-F19FAA9F3243}" destId="{986DC86A-BD82-43F1-AB7D-66EAB487F740}" srcOrd="0" destOrd="0" presId="urn:microsoft.com/office/officeart/2005/8/layout/radial4"/>
    <dgm:cxn modelId="{B3B59995-F34A-4A35-9CCA-AB258981119B}" type="presOf" srcId="{4709165D-7DA4-4BD0-AE68-B6E72BA172C7}" destId="{A7F2C838-2244-4EB3-A722-12EB95EF1D9B}" srcOrd="0" destOrd="0" presId="urn:microsoft.com/office/officeart/2005/8/layout/radial4"/>
    <dgm:cxn modelId="{589C8769-E69A-4080-B8D6-A6561646D741}" type="presOf" srcId="{26D11563-24B9-430E-9CD9-23CD23F8745F}" destId="{839FCD3C-59B9-4F49-831D-D9B71D1691CA}" srcOrd="0" destOrd="0" presId="urn:microsoft.com/office/officeart/2005/8/layout/radial4"/>
    <dgm:cxn modelId="{58E172B8-0278-4262-9BD5-234D56501234}" srcId="{A6870775-6D4C-4829-939B-BBD570766A3F}" destId="{7F4A8370-487D-4533-9D54-D93FCD61587D}" srcOrd="0" destOrd="0" parTransId="{26D11563-24B9-430E-9CD9-23CD23F8745F}" sibTransId="{3CAD2705-B06E-43E2-B4EE-C41DFC2102A7}"/>
    <dgm:cxn modelId="{96CA525A-3AF5-408D-9D9D-7BB92845DEE9}" type="presOf" srcId="{8A98DF07-6ADA-4A5A-AF69-5F6367E34B37}" destId="{D66EEFA0-497D-441B-9A0A-840F57E454B1}" srcOrd="0" destOrd="0" presId="urn:microsoft.com/office/officeart/2005/8/layout/radial4"/>
    <dgm:cxn modelId="{10E0BF0E-8714-4509-BC1D-EBC298C3F53D}" type="presOf" srcId="{7F4A8370-487D-4533-9D54-D93FCD61587D}" destId="{4F512632-307F-4E8D-BB71-E77BE9B23B88}" srcOrd="0" destOrd="0" presId="urn:microsoft.com/office/officeart/2005/8/layout/radial4"/>
    <dgm:cxn modelId="{AC388512-FBA4-42E3-B612-E12E18D32A91}" srcId="{4709165D-7DA4-4BD0-AE68-B6E72BA172C7}" destId="{58AF3259-7A5C-466D-9E17-DC5B7173CB4D}" srcOrd="1" destOrd="0" parTransId="{A6A6F422-758F-444D-863B-B3103D62F1AE}" sibTransId="{EEF60BC0-329E-4C57-9ABE-A0738D066DB8}"/>
    <dgm:cxn modelId="{B5C81AEF-EF73-449B-A017-C0D1F2147590}" type="presOf" srcId="{A6870775-6D4C-4829-939B-BBD570766A3F}" destId="{B5D136D8-41FB-4B22-BEAE-59EE413B254C}" srcOrd="0" destOrd="0" presId="urn:microsoft.com/office/officeart/2005/8/layout/radial4"/>
    <dgm:cxn modelId="{C82A6F03-1B30-45AD-9FAD-40AD58B1154A}" type="presOf" srcId="{702B89F5-3C61-4937-B813-F16CE146D365}" destId="{FEDF06B9-3E61-440E-822B-54570316A099}" srcOrd="0" destOrd="0" presId="urn:microsoft.com/office/officeart/2005/8/layout/radial4"/>
    <dgm:cxn modelId="{06D1F053-F90E-4542-B8C1-46B0706D957D}" srcId="{A6870775-6D4C-4829-939B-BBD570766A3F}" destId="{6AD1E9A7-4DB3-4692-ACF4-360DC3131AAD}" srcOrd="1" destOrd="0" parTransId="{8A98DF07-6ADA-4A5A-AF69-5F6367E34B37}" sibTransId="{020D74C7-6ACA-4134-B19F-D73B8A798DB9}"/>
    <dgm:cxn modelId="{3F6DD442-8434-4914-BF12-11B47E04D5A0}" type="presOf" srcId="{991ABD65-573C-463D-95F7-9C2D2A165E49}" destId="{CD9EF88C-7B1A-4250-A2EF-FF6CD1CE4DB2}" srcOrd="0" destOrd="0" presId="urn:microsoft.com/office/officeart/2005/8/layout/radial4"/>
    <dgm:cxn modelId="{72251B64-7C40-467D-99EC-A796DAB75FDB}" srcId="{A6870775-6D4C-4829-939B-BBD570766A3F}" destId="{583A6698-566A-4981-B515-C08198052A4A}" srcOrd="2" destOrd="0" parTransId="{6802CE62-1562-43FF-9AF4-F19FAA9F3243}" sibTransId="{AC91BF79-6FDF-4C9F-A3DB-9DDB2187A088}"/>
    <dgm:cxn modelId="{92E960AA-9C6A-41CF-8097-F57B1B6AAF89}" srcId="{A6870775-6D4C-4829-939B-BBD570766A3F}" destId="{702B89F5-3C61-4937-B813-F16CE146D365}" srcOrd="3" destOrd="0" parTransId="{991ABD65-573C-463D-95F7-9C2D2A165E49}" sibTransId="{C2470B93-6D0A-44CB-BC35-E6C582CB939C}"/>
    <dgm:cxn modelId="{1428AB9B-F50B-4429-B675-1FDAC4CC1D16}" srcId="{4709165D-7DA4-4BD0-AE68-B6E72BA172C7}" destId="{A6870775-6D4C-4829-939B-BBD570766A3F}" srcOrd="0" destOrd="0" parTransId="{A105F93B-FD8A-4293-95E1-7788605768F7}" sibTransId="{2041EA89-DD5D-4E7B-94AE-4A99212AB6E1}"/>
    <dgm:cxn modelId="{15DF1825-B786-4BEC-A4FD-3D6129687108}" type="presOf" srcId="{6AD1E9A7-4DB3-4692-ACF4-360DC3131AAD}" destId="{81ABCCEF-3211-414F-9BEB-A98F25A6DA60}" srcOrd="0" destOrd="0" presId="urn:microsoft.com/office/officeart/2005/8/layout/radial4"/>
    <dgm:cxn modelId="{92E16FAF-4BB3-4989-BBCB-D148C587540A}" type="presParOf" srcId="{A7F2C838-2244-4EB3-A722-12EB95EF1D9B}" destId="{B5D136D8-41FB-4B22-BEAE-59EE413B254C}" srcOrd="0" destOrd="0" presId="urn:microsoft.com/office/officeart/2005/8/layout/radial4"/>
    <dgm:cxn modelId="{144F1CE6-0E0F-4A01-BF4D-AAD5F0E29819}" type="presParOf" srcId="{A7F2C838-2244-4EB3-A722-12EB95EF1D9B}" destId="{839FCD3C-59B9-4F49-831D-D9B71D1691CA}" srcOrd="1" destOrd="0" presId="urn:microsoft.com/office/officeart/2005/8/layout/radial4"/>
    <dgm:cxn modelId="{C1147023-8A10-4DC6-8B9D-E4E064D485C2}" type="presParOf" srcId="{A7F2C838-2244-4EB3-A722-12EB95EF1D9B}" destId="{4F512632-307F-4E8D-BB71-E77BE9B23B88}" srcOrd="2" destOrd="0" presId="urn:microsoft.com/office/officeart/2005/8/layout/radial4"/>
    <dgm:cxn modelId="{E5ADC795-5662-4C10-8E03-20359A582CE8}" type="presParOf" srcId="{A7F2C838-2244-4EB3-A722-12EB95EF1D9B}" destId="{D66EEFA0-497D-441B-9A0A-840F57E454B1}" srcOrd="3" destOrd="0" presId="urn:microsoft.com/office/officeart/2005/8/layout/radial4"/>
    <dgm:cxn modelId="{F2B5865B-847A-4102-BE83-29E9AC1979D1}" type="presParOf" srcId="{A7F2C838-2244-4EB3-A722-12EB95EF1D9B}" destId="{81ABCCEF-3211-414F-9BEB-A98F25A6DA60}" srcOrd="4" destOrd="0" presId="urn:microsoft.com/office/officeart/2005/8/layout/radial4"/>
    <dgm:cxn modelId="{59DA058A-9280-4FDC-ABAC-2AE82EF81C97}" type="presParOf" srcId="{A7F2C838-2244-4EB3-A722-12EB95EF1D9B}" destId="{986DC86A-BD82-43F1-AB7D-66EAB487F740}" srcOrd="5" destOrd="0" presId="urn:microsoft.com/office/officeart/2005/8/layout/radial4"/>
    <dgm:cxn modelId="{A5D0BA5D-B15B-4076-BE13-3AA6F9577CF5}" type="presParOf" srcId="{A7F2C838-2244-4EB3-A722-12EB95EF1D9B}" destId="{B12C46B9-A9F0-4F4D-812A-04047441CC09}" srcOrd="6" destOrd="0" presId="urn:microsoft.com/office/officeart/2005/8/layout/radial4"/>
    <dgm:cxn modelId="{0DB339B8-8B52-405B-B701-7C4AA7BEDD55}" type="presParOf" srcId="{A7F2C838-2244-4EB3-A722-12EB95EF1D9B}" destId="{CD9EF88C-7B1A-4250-A2EF-FF6CD1CE4DB2}" srcOrd="7" destOrd="0" presId="urn:microsoft.com/office/officeart/2005/8/layout/radial4"/>
    <dgm:cxn modelId="{48751C01-E9E7-49CF-8116-050B2E3BED18}" type="presParOf" srcId="{A7F2C838-2244-4EB3-A722-12EB95EF1D9B}" destId="{FEDF06B9-3E61-440E-822B-54570316A099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5D11C51-B3CE-41A9-940A-DC70BD45BD50}" type="doc">
      <dgm:prSet loTypeId="urn:microsoft.com/office/officeart/2005/8/layout/hList6" loCatId="list" qsTypeId="urn:microsoft.com/office/officeart/2005/8/quickstyle/simple1#2" qsCatId="simple" csTypeId="urn:microsoft.com/office/officeart/2005/8/colors/accent1_2#6" csCatId="accent1" phldr="1"/>
      <dgm:spPr/>
      <dgm:t>
        <a:bodyPr/>
        <a:lstStyle/>
        <a:p>
          <a:endParaRPr lang="ru-RU"/>
        </a:p>
      </dgm:t>
    </dgm:pt>
    <dgm:pt modelId="{A190D6B0-EDCA-4582-9FDE-5D5B48B8574A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glow rad="139700">
            <a:schemeClr val="accent2">
              <a:satMod val="175000"/>
              <a:alpha val="40000"/>
            </a:schemeClr>
          </a:glow>
          <a:innerShdw blurRad="63500" dist="50800" dir="13500000">
            <a:prstClr val="black">
              <a:alpha val="50000"/>
            </a:prstClr>
          </a:inn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angle"/>
          <a:contourClr>
            <a:srgbClr val="FFFFFF"/>
          </a:contourClr>
        </a:sp3d>
      </dgm:spPr>
      <dgm:t>
        <a:bodyPr/>
        <a:lstStyle/>
        <a:p>
          <a:r>
            <a:rPr lang="ru-RU" dirty="0" smtClean="0">
              <a:latin typeface="Arial Narrow" pitchFamily="34" charset="0"/>
            </a:rPr>
            <a:t>Капитальный ремонт учреждений в целях энергосбережения</a:t>
          </a:r>
          <a:endParaRPr lang="ru-RU" dirty="0">
            <a:latin typeface="Arial Narrow" pitchFamily="34" charset="0"/>
          </a:endParaRPr>
        </a:p>
      </dgm:t>
    </dgm:pt>
    <dgm:pt modelId="{4209F767-3D3D-4F2C-BB88-A3D732A2A341}" type="parTrans" cxnId="{4A983AFE-0F84-4FEF-9C2C-E2426ADF440C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CE6D3084-9BA9-465C-A29C-8989DE7E0F69}" type="sibTrans" cxnId="{4A983AFE-0F84-4FEF-9C2C-E2426ADF440C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33ED6911-D51B-436C-936D-DE8E3AFDAD32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noFill/>
        </a:ln>
        <a:effectLst>
          <a:glow rad="139700">
            <a:schemeClr val="accent5">
              <a:satMod val="175000"/>
              <a:alpha val="40000"/>
            </a:schemeClr>
          </a:glow>
          <a:outerShdw blurRad="107950" dist="12700" dir="5400000" algn="ctr">
            <a:srgbClr val="000000"/>
          </a:out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convex"/>
          <a:contourClr>
            <a:srgbClr val="FFFFFF"/>
          </a:contourClr>
        </a:sp3d>
      </dgm:spPr>
      <dgm:t>
        <a:bodyPr/>
        <a:lstStyle/>
        <a:p>
          <a:r>
            <a:rPr lang="ru-RU" dirty="0" smtClean="0">
              <a:latin typeface="Arial Narrow" pitchFamily="34" charset="0"/>
            </a:rPr>
            <a:t>Приобретение энергосберегающего оборудования  и материалов </a:t>
          </a:r>
          <a:endParaRPr lang="ru-RU" dirty="0">
            <a:latin typeface="Arial Narrow" pitchFamily="34" charset="0"/>
          </a:endParaRPr>
        </a:p>
      </dgm:t>
    </dgm:pt>
    <dgm:pt modelId="{56385E84-FCE3-4462-B2FA-C5F2626E3078}" type="parTrans" cxnId="{A4B6E539-CAD9-4067-85CF-6DA858723E88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BC563EDE-461D-4407-865B-8926710FA340}" type="sibTrans" cxnId="{A4B6E539-CAD9-4067-85CF-6DA858723E88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A0298DA7-C4A6-485C-ABB9-C30143C65EB1}" type="pres">
      <dgm:prSet presAssocID="{55D11C51-B3CE-41A9-940A-DC70BD45BD5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929F02-F2AF-4B35-94BA-3C58960675FF}" type="pres">
      <dgm:prSet presAssocID="{A190D6B0-EDCA-4582-9FDE-5D5B48B8574A}" presName="node" presStyleLbl="node1" presStyleIdx="0" presStyleCnt="2" custLinFactX="2321" custLinFactNeighborX="10000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AD142C-3B1E-4299-8EE1-5ACCDEDC5700}" type="pres">
      <dgm:prSet presAssocID="{CE6D3084-9BA9-465C-A29C-8989DE7E0F69}" presName="sibTrans" presStyleCnt="0"/>
      <dgm:spPr/>
    </dgm:pt>
    <dgm:pt modelId="{1F79912D-1FC5-44FA-A13E-C0FE92995860}" type="pres">
      <dgm:prSet presAssocID="{33ED6911-D51B-436C-936D-DE8E3AFDAD32}" presName="node" presStyleLbl="node1" presStyleIdx="1" presStyleCnt="2" custLinFactNeighborX="45095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B6E539-CAD9-4067-85CF-6DA858723E88}" srcId="{55D11C51-B3CE-41A9-940A-DC70BD45BD50}" destId="{33ED6911-D51B-436C-936D-DE8E3AFDAD32}" srcOrd="1" destOrd="0" parTransId="{56385E84-FCE3-4462-B2FA-C5F2626E3078}" sibTransId="{BC563EDE-461D-4407-865B-8926710FA340}"/>
    <dgm:cxn modelId="{D098277D-7C45-4C7B-AFB4-D69E074DB48F}" type="presOf" srcId="{A190D6B0-EDCA-4582-9FDE-5D5B48B8574A}" destId="{D3929F02-F2AF-4B35-94BA-3C58960675FF}" srcOrd="0" destOrd="0" presId="urn:microsoft.com/office/officeart/2005/8/layout/hList6"/>
    <dgm:cxn modelId="{05DA07EE-EEA9-4A03-81F9-0FBB8146615C}" type="presOf" srcId="{55D11C51-B3CE-41A9-940A-DC70BD45BD50}" destId="{A0298DA7-C4A6-485C-ABB9-C30143C65EB1}" srcOrd="0" destOrd="0" presId="urn:microsoft.com/office/officeart/2005/8/layout/hList6"/>
    <dgm:cxn modelId="{849397E1-2DA6-4366-9442-B3CE94CC635C}" type="presOf" srcId="{33ED6911-D51B-436C-936D-DE8E3AFDAD32}" destId="{1F79912D-1FC5-44FA-A13E-C0FE92995860}" srcOrd="0" destOrd="0" presId="urn:microsoft.com/office/officeart/2005/8/layout/hList6"/>
    <dgm:cxn modelId="{4A983AFE-0F84-4FEF-9C2C-E2426ADF440C}" srcId="{55D11C51-B3CE-41A9-940A-DC70BD45BD50}" destId="{A190D6B0-EDCA-4582-9FDE-5D5B48B8574A}" srcOrd="0" destOrd="0" parTransId="{4209F767-3D3D-4F2C-BB88-A3D732A2A341}" sibTransId="{CE6D3084-9BA9-465C-A29C-8989DE7E0F69}"/>
    <dgm:cxn modelId="{C9FE8A16-27D0-4C41-99B1-B5513F803256}" type="presParOf" srcId="{A0298DA7-C4A6-485C-ABB9-C30143C65EB1}" destId="{D3929F02-F2AF-4B35-94BA-3C58960675FF}" srcOrd="0" destOrd="0" presId="urn:microsoft.com/office/officeart/2005/8/layout/hList6"/>
    <dgm:cxn modelId="{4C4B8D72-186B-46BD-A8ED-D6BFC3DB873F}" type="presParOf" srcId="{A0298DA7-C4A6-485C-ABB9-C30143C65EB1}" destId="{8EAD142C-3B1E-4299-8EE1-5ACCDEDC5700}" srcOrd="1" destOrd="0" presId="urn:microsoft.com/office/officeart/2005/8/layout/hList6"/>
    <dgm:cxn modelId="{07E5A0EE-4994-4F47-9AA7-D9230D13A19D}" type="presParOf" srcId="{A0298DA7-C4A6-485C-ABB9-C30143C65EB1}" destId="{1F79912D-1FC5-44FA-A13E-C0FE92995860}" srcOrd="2" destOrd="0" presId="urn:microsoft.com/office/officeart/2005/8/layout/hList6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854099D-095D-4CBB-A063-FFE05EECE3C3}">
      <dsp:nvSpPr>
        <dsp:cNvPr id="0" name=""/>
        <dsp:cNvSpPr/>
      </dsp:nvSpPr>
      <dsp:spPr>
        <a:xfrm>
          <a:off x="5415" y="274987"/>
          <a:ext cx="4313821" cy="1538256"/>
        </a:xfrm>
        <a:prstGeom prst="chevron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Предоставление социальных выплат молодым  семьям на приобретение (строительство) </a:t>
          </a:r>
          <a:endParaRPr lang="ru-RU" sz="1200" kern="1200" dirty="0"/>
        </a:p>
      </dsp:txBody>
      <dsp:txXfrm>
        <a:off x="5415" y="274987"/>
        <a:ext cx="4313821" cy="1538256"/>
      </dsp:txXfrm>
    </dsp:sp>
    <dsp:sp modelId="{68D66C9C-D849-4447-AC20-75C2143ABB9B}">
      <dsp:nvSpPr>
        <dsp:cNvPr id="0" name=""/>
        <dsp:cNvSpPr/>
      </dsp:nvSpPr>
      <dsp:spPr>
        <a:xfrm>
          <a:off x="3963060" y="274990"/>
          <a:ext cx="4924004" cy="1538250"/>
        </a:xfrm>
        <a:prstGeom prst="chevron">
          <a:avLst/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Строительство административного жилья </a:t>
          </a:r>
          <a:endParaRPr lang="ru-RU" sz="1200" kern="1200" dirty="0"/>
        </a:p>
      </dsp:txBody>
      <dsp:txXfrm>
        <a:off x="3963060" y="274990"/>
        <a:ext cx="4924004" cy="1538250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DE5F4F8-A2AE-4C67-B254-74F60DF161EF}">
      <dsp:nvSpPr>
        <dsp:cNvPr id="0" name=""/>
        <dsp:cNvSpPr/>
      </dsp:nvSpPr>
      <dsp:spPr>
        <a:xfrm>
          <a:off x="323525" y="0"/>
          <a:ext cx="2625418" cy="93511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470" tIns="38735" rIns="0" bIns="3873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100" kern="1200" dirty="0"/>
        </a:p>
      </dsp:txBody>
      <dsp:txXfrm>
        <a:off x="323525" y="0"/>
        <a:ext cx="2625418" cy="935119"/>
      </dsp:txXfrm>
    </dsp:sp>
    <dsp:sp modelId="{51A1EE8F-0C56-4264-8FA2-6CE9FB37E387}">
      <dsp:nvSpPr>
        <dsp:cNvPr id="0" name=""/>
        <dsp:cNvSpPr/>
      </dsp:nvSpPr>
      <dsp:spPr>
        <a:xfrm>
          <a:off x="2843816" y="844"/>
          <a:ext cx="2758298" cy="935259"/>
        </a:xfrm>
        <a:prstGeom prst="chevron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470" tIns="38735" rIns="0" bIns="3873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100" kern="1200" dirty="0"/>
        </a:p>
      </dsp:txBody>
      <dsp:txXfrm>
        <a:off x="2843816" y="844"/>
        <a:ext cx="2758298" cy="935259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F51783-B1D2-4D30-9687-6CE423B6E580}">
      <dsp:nvSpPr>
        <dsp:cNvPr id="0" name=""/>
        <dsp:cNvSpPr/>
      </dsp:nvSpPr>
      <dsp:spPr>
        <a:xfrm>
          <a:off x="1919" y="0"/>
          <a:ext cx="2986980" cy="46805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Garamond" pitchFamily="18" charset="0"/>
            </a:rPr>
            <a:t>Строительство дороги </a:t>
          </a:r>
          <a:r>
            <a:rPr lang="ru-RU" sz="1800" kern="1200" dirty="0" err="1" smtClean="0">
              <a:latin typeface="Garamond" pitchFamily="18" charset="0"/>
            </a:rPr>
            <a:t>д.Байкал-Юрмаш</a:t>
          </a:r>
          <a:endParaRPr lang="ru-RU" sz="1800" kern="1200" dirty="0">
            <a:latin typeface="Garamond" pitchFamily="18" charset="0"/>
          </a:endParaRPr>
        </a:p>
      </dsp:txBody>
      <dsp:txXfrm>
        <a:off x="1919" y="1872208"/>
        <a:ext cx="2986980" cy="1872208"/>
      </dsp:txXfrm>
    </dsp:sp>
    <dsp:sp modelId="{67AF3B84-2810-46EA-B5F2-5AF4BB219AB8}">
      <dsp:nvSpPr>
        <dsp:cNvPr id="0" name=""/>
        <dsp:cNvSpPr/>
      </dsp:nvSpPr>
      <dsp:spPr>
        <a:xfrm>
          <a:off x="716103" y="280831"/>
          <a:ext cx="1558613" cy="155861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62B161D-EB08-4498-9321-BD7CF9273C7A}">
      <dsp:nvSpPr>
        <dsp:cNvPr id="0" name=""/>
        <dsp:cNvSpPr/>
      </dsp:nvSpPr>
      <dsp:spPr>
        <a:xfrm>
          <a:off x="3078509" y="0"/>
          <a:ext cx="2986980" cy="46805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Garamond" pitchFamily="18" charset="0"/>
            </a:rPr>
            <a:t>Содержание автомобильных дорог  общего пользования</a:t>
          </a:r>
          <a:endParaRPr lang="ru-RU" sz="1600" kern="1200" dirty="0">
            <a:latin typeface="Garamond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3078509" y="1872208"/>
        <a:ext cx="2986980" cy="1872208"/>
      </dsp:txXfrm>
    </dsp:sp>
    <dsp:sp modelId="{85E8E155-6C5B-47FE-9288-7E1C2CE5F907}">
      <dsp:nvSpPr>
        <dsp:cNvPr id="0" name=""/>
        <dsp:cNvSpPr/>
      </dsp:nvSpPr>
      <dsp:spPr>
        <a:xfrm>
          <a:off x="3792693" y="280831"/>
          <a:ext cx="1558613" cy="155861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06F4D31-4ACC-48ED-A633-DCDA8056F705}">
      <dsp:nvSpPr>
        <dsp:cNvPr id="0" name=""/>
        <dsp:cNvSpPr/>
      </dsp:nvSpPr>
      <dsp:spPr>
        <a:xfrm>
          <a:off x="6155099" y="0"/>
          <a:ext cx="2986980" cy="468052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Garamond" pitchFamily="18" charset="0"/>
            </a:rPr>
            <a:t>Капитальный ремонт автомобильных дорог общего пользования</a:t>
          </a:r>
        </a:p>
      </dsp:txBody>
      <dsp:txXfrm>
        <a:off x="6155099" y="1872208"/>
        <a:ext cx="2986980" cy="1872208"/>
      </dsp:txXfrm>
    </dsp:sp>
    <dsp:sp modelId="{E09966C1-11C3-401C-8CE4-D501A3533C62}">
      <dsp:nvSpPr>
        <dsp:cNvPr id="0" name=""/>
        <dsp:cNvSpPr/>
      </dsp:nvSpPr>
      <dsp:spPr>
        <a:xfrm>
          <a:off x="6869283" y="280831"/>
          <a:ext cx="1558613" cy="155861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FD7EC1B-D516-40EF-9FC5-E07924763AFD}">
      <dsp:nvSpPr>
        <dsp:cNvPr id="0" name=""/>
        <dsp:cNvSpPr/>
      </dsp:nvSpPr>
      <dsp:spPr>
        <a:xfrm>
          <a:off x="365759" y="3744416"/>
          <a:ext cx="8412480" cy="702078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 prstMaterial="plastic">
          <a:bevelT w="80600" h="18600" prst="relaxedInset"/>
          <a:bevelB w="80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929F02-F2AF-4B35-94BA-3C58960675FF}">
      <dsp:nvSpPr>
        <dsp:cNvPr id="0" name=""/>
        <dsp:cNvSpPr/>
      </dsp:nvSpPr>
      <dsp:spPr>
        <a:xfrm rot="16200000">
          <a:off x="741186" y="-379905"/>
          <a:ext cx="2880320" cy="3640130"/>
        </a:xfrm>
        <a:prstGeom prst="flowChartManualOperation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glow rad="139700">
            <a:schemeClr val="accent2">
              <a:satMod val="175000"/>
              <a:alpha val="40000"/>
            </a:schemeClr>
          </a:glow>
          <a:innerShdw blurRad="63500" dist="50800" dir="13500000">
            <a:prstClr val="black">
              <a:alpha val="50000"/>
            </a:prstClr>
          </a:inn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angle"/>
          <a:contourClr>
            <a:srgbClr val="FFFFFF"/>
          </a:contourClr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7950" tIns="0" rIns="109513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Arial Narrow" pitchFamily="34" charset="0"/>
            </a:rPr>
            <a:t>Обучение специалистов ЖКХ</a:t>
          </a:r>
          <a:endParaRPr lang="ru-RU" sz="1700" kern="1200" dirty="0">
            <a:latin typeface="Arial Narrow" pitchFamily="34" charset="0"/>
          </a:endParaRPr>
        </a:p>
      </dsp:txBody>
      <dsp:txXfrm rot="16200000">
        <a:off x="741186" y="-379905"/>
        <a:ext cx="2880320" cy="3640130"/>
      </dsp:txXfrm>
    </dsp:sp>
    <dsp:sp modelId="{1F79912D-1FC5-44FA-A13E-C0FE92995860}">
      <dsp:nvSpPr>
        <dsp:cNvPr id="0" name=""/>
        <dsp:cNvSpPr/>
      </dsp:nvSpPr>
      <dsp:spPr>
        <a:xfrm rot="16200000">
          <a:off x="4300614" y="-379905"/>
          <a:ext cx="2880320" cy="3640130"/>
        </a:xfrm>
        <a:prstGeom prst="flowChartManualOperation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glow rad="139700">
            <a:schemeClr val="accent5">
              <a:satMod val="175000"/>
              <a:alpha val="40000"/>
            </a:schemeClr>
          </a:glow>
          <a:outerShdw blurRad="107950" dist="12700" dir="5400000" algn="ctr" rotWithShape="0">
            <a:srgbClr val="000000"/>
          </a:out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convex"/>
          <a:contourClr>
            <a:srgbClr val="FFFFFF"/>
          </a:contourClr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7950" tIns="0" rIns="109513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Arial Narrow" pitchFamily="34" charset="0"/>
            </a:rPr>
            <a:t>Обеспечение устойчивого функционирования организаций коммунального комплекса, поставляющих коммунальные ресурсы для предоставления коммунальных услуг населению по тарифам, не обеспечивающим возмещение издержек </a:t>
          </a:r>
          <a:endParaRPr lang="ru-RU" sz="1700" kern="1200" dirty="0">
            <a:latin typeface="Arial Narrow" pitchFamily="34" charset="0"/>
          </a:endParaRPr>
        </a:p>
      </dsp:txBody>
      <dsp:txXfrm rot="16200000">
        <a:off x="4300614" y="-379905"/>
        <a:ext cx="2880320" cy="3640130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62B161D-EB08-4498-9321-BD7CF9273C7A}">
      <dsp:nvSpPr>
        <dsp:cNvPr id="0" name=""/>
        <dsp:cNvSpPr/>
      </dsp:nvSpPr>
      <dsp:spPr>
        <a:xfrm>
          <a:off x="1919" y="0"/>
          <a:ext cx="2986980" cy="46805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Garamond" pitchFamily="18" charset="0"/>
            </a:rPr>
            <a:t>Территориальное планирование</a:t>
          </a:r>
          <a:endParaRPr lang="ru-RU" sz="1600" kern="1200" dirty="0">
            <a:latin typeface="Garamond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1919" y="1872208"/>
        <a:ext cx="2986980" cy="1872208"/>
      </dsp:txXfrm>
    </dsp:sp>
    <dsp:sp modelId="{85E8E155-6C5B-47FE-9288-7E1C2CE5F907}">
      <dsp:nvSpPr>
        <dsp:cNvPr id="0" name=""/>
        <dsp:cNvSpPr/>
      </dsp:nvSpPr>
      <dsp:spPr>
        <a:xfrm>
          <a:off x="716103" y="280831"/>
          <a:ext cx="1558613" cy="155861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06F4D31-4ACC-48ED-A633-DCDA8056F705}">
      <dsp:nvSpPr>
        <dsp:cNvPr id="0" name=""/>
        <dsp:cNvSpPr/>
      </dsp:nvSpPr>
      <dsp:spPr>
        <a:xfrm>
          <a:off x="3078509" y="0"/>
          <a:ext cx="2986980" cy="46805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latin typeface="Garamond" pitchFamily="18" charset="0"/>
            </a:rPr>
            <a:t>Газофикация</a:t>
          </a:r>
          <a:r>
            <a:rPr lang="ru-RU" sz="1800" kern="1200" dirty="0" smtClean="0">
              <a:latin typeface="Garamond" pitchFamily="18" charset="0"/>
            </a:rPr>
            <a:t> с.Павловка</a:t>
          </a:r>
        </a:p>
      </dsp:txBody>
      <dsp:txXfrm>
        <a:off x="3078509" y="1872208"/>
        <a:ext cx="2986980" cy="1872208"/>
      </dsp:txXfrm>
    </dsp:sp>
    <dsp:sp modelId="{E09966C1-11C3-401C-8CE4-D501A3533C62}">
      <dsp:nvSpPr>
        <dsp:cNvPr id="0" name=""/>
        <dsp:cNvSpPr/>
      </dsp:nvSpPr>
      <dsp:spPr>
        <a:xfrm>
          <a:off x="3792693" y="280831"/>
          <a:ext cx="1558613" cy="155861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01E4C1E-92C3-4B56-BACE-C34E2B3C19B9}">
      <dsp:nvSpPr>
        <dsp:cNvPr id="0" name=""/>
        <dsp:cNvSpPr/>
      </dsp:nvSpPr>
      <dsp:spPr>
        <a:xfrm>
          <a:off x="6155099" y="0"/>
          <a:ext cx="2986980" cy="468052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Обеспечение жильем граждан, проживающих в сельской местности</a:t>
          </a:r>
          <a:endParaRPr lang="ru-RU" sz="1800" kern="1200" dirty="0" smtClean="0">
            <a:latin typeface="Garamond" pitchFamily="18" charset="0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latin typeface="Garamond" pitchFamily="18" charset="0"/>
          </a:endParaRPr>
        </a:p>
      </dsp:txBody>
      <dsp:txXfrm>
        <a:off x="6155099" y="1872208"/>
        <a:ext cx="2986980" cy="1872208"/>
      </dsp:txXfrm>
    </dsp:sp>
    <dsp:sp modelId="{7FA694B5-2EEF-45A1-9BA3-35F368A8DB57}">
      <dsp:nvSpPr>
        <dsp:cNvPr id="0" name=""/>
        <dsp:cNvSpPr/>
      </dsp:nvSpPr>
      <dsp:spPr>
        <a:xfrm>
          <a:off x="6869283" y="280831"/>
          <a:ext cx="1558613" cy="155861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FD7EC1B-D516-40EF-9FC5-E07924763AFD}">
      <dsp:nvSpPr>
        <dsp:cNvPr id="0" name=""/>
        <dsp:cNvSpPr/>
      </dsp:nvSpPr>
      <dsp:spPr>
        <a:xfrm>
          <a:off x="365759" y="3744416"/>
          <a:ext cx="8412480" cy="702078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 prstMaterial="plastic">
          <a:bevelT w="80600" h="18600" prst="relaxedInset"/>
          <a:bevelB w="80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5D136D8-41FB-4B22-BEAE-59EE413B254C}">
      <dsp:nvSpPr>
        <dsp:cNvPr id="0" name=""/>
        <dsp:cNvSpPr/>
      </dsp:nvSpPr>
      <dsp:spPr>
        <a:xfrm>
          <a:off x="2405826" y="2034065"/>
          <a:ext cx="1707568" cy="1707568"/>
        </a:xfrm>
        <a:prstGeom prst="ellipse">
          <a:avLst/>
        </a:prstGeom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2405826" y="2034065"/>
        <a:ext cx="1707568" cy="1707568"/>
      </dsp:txXfrm>
    </dsp:sp>
    <dsp:sp modelId="{839FCD3C-59B9-4F49-831D-D9B71D1691CA}">
      <dsp:nvSpPr>
        <dsp:cNvPr id="0" name=""/>
        <dsp:cNvSpPr/>
      </dsp:nvSpPr>
      <dsp:spPr>
        <a:xfrm rot="12864530">
          <a:off x="1269384" y="1739788"/>
          <a:ext cx="1338668" cy="48665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512632-307F-4E8D-BB71-E77BE9B23B88}">
      <dsp:nvSpPr>
        <dsp:cNvPr id="0" name=""/>
        <dsp:cNvSpPr/>
      </dsp:nvSpPr>
      <dsp:spPr>
        <a:xfrm>
          <a:off x="489380" y="753476"/>
          <a:ext cx="1794239" cy="1702806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path path="circle">
            <a:fillToRect l="100000" t="100000"/>
          </a:path>
          <a:tileRect r="-100000" b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mbria" pitchFamily="18" charset="0"/>
            </a:rPr>
            <a:t>Создание новых рабочих мест</a:t>
          </a:r>
          <a:endParaRPr lang="ru-RU" sz="14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489380" y="753476"/>
        <a:ext cx="1794239" cy="1702806"/>
      </dsp:txXfrm>
    </dsp:sp>
    <dsp:sp modelId="{D66EEFA0-497D-441B-9A0A-840F57E454B1}">
      <dsp:nvSpPr>
        <dsp:cNvPr id="0" name=""/>
        <dsp:cNvSpPr/>
      </dsp:nvSpPr>
      <dsp:spPr>
        <a:xfrm rot="16142398">
          <a:off x="2578627" y="1060344"/>
          <a:ext cx="1308874" cy="48665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ABCCEF-3211-414F-9BEB-A98F25A6DA60}">
      <dsp:nvSpPr>
        <dsp:cNvPr id="0" name=""/>
        <dsp:cNvSpPr/>
      </dsp:nvSpPr>
      <dsp:spPr>
        <a:xfrm>
          <a:off x="2411004" y="451"/>
          <a:ext cx="1622190" cy="1297752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shape">
            <a:fillToRect l="50000" t="50000" r="50000" b="5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mbria" pitchFamily="18" charset="0"/>
            </a:rPr>
            <a:t>Поддержка субъектов малого и среднего предпринимательства</a:t>
          </a:r>
          <a:endParaRPr lang="ru-RU" sz="14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2411004" y="451"/>
        <a:ext cx="1622190" cy="1297752"/>
      </dsp:txXfrm>
    </dsp:sp>
    <dsp:sp modelId="{CD9EF88C-7B1A-4250-A2EF-FF6CD1CE4DB2}">
      <dsp:nvSpPr>
        <dsp:cNvPr id="0" name=""/>
        <dsp:cNvSpPr/>
      </dsp:nvSpPr>
      <dsp:spPr>
        <a:xfrm rot="19469485">
          <a:off x="3896211" y="1733442"/>
          <a:ext cx="1280560" cy="48665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DF06B9-3E61-440E-822B-54570316A099}">
      <dsp:nvSpPr>
        <dsp:cNvPr id="0" name=""/>
        <dsp:cNvSpPr/>
      </dsp:nvSpPr>
      <dsp:spPr>
        <a:xfrm>
          <a:off x="4268072" y="969078"/>
          <a:ext cx="1579250" cy="1271602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mbria" pitchFamily="18" charset="0"/>
            </a:rPr>
            <a:t>Развитие внутреннего и въездного туризма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4268072" y="969078"/>
        <a:ext cx="1579250" cy="1271602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62B161D-EB08-4498-9321-BD7CF9273C7A}">
      <dsp:nvSpPr>
        <dsp:cNvPr id="0" name=""/>
        <dsp:cNvSpPr/>
      </dsp:nvSpPr>
      <dsp:spPr>
        <a:xfrm>
          <a:off x="1919" y="0"/>
          <a:ext cx="2986980" cy="46805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Garamond" pitchFamily="18" charset="0"/>
            </a:rPr>
            <a:t>Обеспечение проведения выборов и референдумов</a:t>
          </a:r>
          <a:endParaRPr lang="ru-RU" sz="1600" kern="1200" dirty="0">
            <a:latin typeface="Garamond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1919" y="1872208"/>
        <a:ext cx="2986980" cy="1872208"/>
      </dsp:txXfrm>
    </dsp:sp>
    <dsp:sp modelId="{85E8E155-6C5B-47FE-9288-7E1C2CE5F907}">
      <dsp:nvSpPr>
        <dsp:cNvPr id="0" name=""/>
        <dsp:cNvSpPr/>
      </dsp:nvSpPr>
      <dsp:spPr>
        <a:xfrm>
          <a:off x="716103" y="280831"/>
          <a:ext cx="1558613" cy="155861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06F4D31-4ACC-48ED-A633-DCDA8056F705}">
      <dsp:nvSpPr>
        <dsp:cNvPr id="0" name=""/>
        <dsp:cNvSpPr/>
      </dsp:nvSpPr>
      <dsp:spPr>
        <a:xfrm>
          <a:off x="3078509" y="0"/>
          <a:ext cx="2986980" cy="46805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Garamond" pitchFamily="18" charset="0"/>
            </a:rPr>
            <a:t>Обеспечение деятельности органов местного самоуправления</a:t>
          </a:r>
        </a:p>
      </dsp:txBody>
      <dsp:txXfrm>
        <a:off x="3078509" y="1872208"/>
        <a:ext cx="2986980" cy="1872208"/>
      </dsp:txXfrm>
    </dsp:sp>
    <dsp:sp modelId="{E09966C1-11C3-401C-8CE4-D501A3533C62}">
      <dsp:nvSpPr>
        <dsp:cNvPr id="0" name=""/>
        <dsp:cNvSpPr/>
      </dsp:nvSpPr>
      <dsp:spPr>
        <a:xfrm>
          <a:off x="3792693" y="280831"/>
          <a:ext cx="1558613" cy="155861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01E4C1E-92C3-4B56-BACE-C34E2B3C19B9}">
      <dsp:nvSpPr>
        <dsp:cNvPr id="0" name=""/>
        <dsp:cNvSpPr/>
      </dsp:nvSpPr>
      <dsp:spPr>
        <a:xfrm>
          <a:off x="6155099" y="0"/>
          <a:ext cx="2986980" cy="468052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Garamond" pitchFamily="18" charset="0"/>
            </a:rPr>
            <a:t>Противодействие коррупции</a:t>
          </a:r>
        </a:p>
      </dsp:txBody>
      <dsp:txXfrm>
        <a:off x="6155099" y="1872208"/>
        <a:ext cx="2986980" cy="1872208"/>
      </dsp:txXfrm>
    </dsp:sp>
    <dsp:sp modelId="{7FA694B5-2EEF-45A1-9BA3-35F368A8DB57}">
      <dsp:nvSpPr>
        <dsp:cNvPr id="0" name=""/>
        <dsp:cNvSpPr/>
      </dsp:nvSpPr>
      <dsp:spPr>
        <a:xfrm>
          <a:off x="6869283" y="280831"/>
          <a:ext cx="1558613" cy="155861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FD7EC1B-D516-40EF-9FC5-E07924763AFD}">
      <dsp:nvSpPr>
        <dsp:cNvPr id="0" name=""/>
        <dsp:cNvSpPr/>
      </dsp:nvSpPr>
      <dsp:spPr>
        <a:xfrm>
          <a:off x="365759" y="3744416"/>
          <a:ext cx="8412480" cy="702078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 prstMaterial="plastic">
          <a:bevelT w="80600" h="18600" prst="relaxedInset"/>
          <a:bevelB w="80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515E893-BB1F-4792-9492-DB9085FE013B}">
      <dsp:nvSpPr>
        <dsp:cNvPr id="0" name=""/>
        <dsp:cNvSpPr/>
      </dsp:nvSpPr>
      <dsp:spPr>
        <a:xfrm>
          <a:off x="0" y="0"/>
          <a:ext cx="9144000" cy="112307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Централизация бюджетного учета</a:t>
          </a:r>
          <a:endParaRPr lang="ru-RU" sz="1600" kern="1200" dirty="0">
            <a:latin typeface="Constantia" pitchFamily="18" charset="0"/>
          </a:endParaRPr>
        </a:p>
      </dsp:txBody>
      <dsp:txXfrm>
        <a:off x="1956160" y="0"/>
        <a:ext cx="7187839" cy="1123078"/>
      </dsp:txXfrm>
    </dsp:sp>
    <dsp:sp modelId="{D24B7170-E20C-4253-AECC-39AE7561A86A}">
      <dsp:nvSpPr>
        <dsp:cNvPr id="0" name=""/>
        <dsp:cNvSpPr/>
      </dsp:nvSpPr>
      <dsp:spPr>
        <a:xfrm>
          <a:off x="127360" y="52096"/>
          <a:ext cx="1828800" cy="10188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BEC407-65E2-48CF-8D94-F5539FD4B5BA}">
      <dsp:nvSpPr>
        <dsp:cNvPr id="0" name=""/>
        <dsp:cNvSpPr/>
      </dsp:nvSpPr>
      <dsp:spPr>
        <a:xfrm>
          <a:off x="0" y="1250439"/>
          <a:ext cx="9144000" cy="127360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latin typeface="Constantia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Организация единой методологии бюджетного учета</a:t>
          </a:r>
          <a:endParaRPr lang="ru-RU" sz="1600" kern="1200" dirty="0">
            <a:latin typeface="Constantia" pitchFamily="18" charset="0"/>
          </a:endParaRPr>
        </a:p>
      </dsp:txBody>
      <dsp:txXfrm>
        <a:off x="1956160" y="1250439"/>
        <a:ext cx="7187839" cy="1273606"/>
      </dsp:txXfrm>
    </dsp:sp>
    <dsp:sp modelId="{89B74158-6B8A-4BE6-8D2E-D2D1306CB46A}">
      <dsp:nvSpPr>
        <dsp:cNvPr id="0" name=""/>
        <dsp:cNvSpPr/>
      </dsp:nvSpPr>
      <dsp:spPr>
        <a:xfrm>
          <a:off x="127360" y="1377800"/>
          <a:ext cx="1828800" cy="10188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77B060-98A0-43CC-A2B3-9D6B74B9939E}">
      <dsp:nvSpPr>
        <dsp:cNvPr id="0" name=""/>
        <dsp:cNvSpPr/>
      </dsp:nvSpPr>
      <dsp:spPr>
        <a:xfrm>
          <a:off x="0" y="2630048"/>
          <a:ext cx="9144000" cy="127360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  Единая система муниципальных закупок</a:t>
          </a:r>
          <a:endParaRPr lang="ru-RU" sz="1600" kern="1200" dirty="0">
            <a:latin typeface="Constantia" pitchFamily="18" charset="0"/>
          </a:endParaRPr>
        </a:p>
      </dsp:txBody>
      <dsp:txXfrm>
        <a:off x="1956160" y="2630048"/>
        <a:ext cx="7187839" cy="1273606"/>
      </dsp:txXfrm>
    </dsp:sp>
    <dsp:sp modelId="{A939DF5E-3922-47DA-82F2-F26785822385}">
      <dsp:nvSpPr>
        <dsp:cNvPr id="0" name=""/>
        <dsp:cNvSpPr/>
      </dsp:nvSpPr>
      <dsp:spPr>
        <a:xfrm>
          <a:off x="211393" y="2739010"/>
          <a:ext cx="1828800" cy="10188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BC18D1-027D-4DFD-853B-ABD619C80D57}">
      <dsp:nvSpPr>
        <dsp:cNvPr id="0" name=""/>
        <dsp:cNvSpPr/>
      </dsp:nvSpPr>
      <dsp:spPr>
        <a:xfrm>
          <a:off x="0" y="4054985"/>
          <a:ext cx="9144000" cy="127360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Комплексное обслуживание имущества муниципальных бюджетных учреждений</a:t>
          </a:r>
          <a:endParaRPr lang="ru-RU" sz="1600" kern="1200" dirty="0">
            <a:latin typeface="Constantia" pitchFamily="18" charset="0"/>
          </a:endParaRPr>
        </a:p>
      </dsp:txBody>
      <dsp:txXfrm>
        <a:off x="1956160" y="4054985"/>
        <a:ext cx="7187839" cy="1273606"/>
      </dsp:txXfrm>
    </dsp:sp>
    <dsp:sp modelId="{AD3BB723-B357-494C-AA5E-F25964DC93BF}">
      <dsp:nvSpPr>
        <dsp:cNvPr id="0" name=""/>
        <dsp:cNvSpPr/>
      </dsp:nvSpPr>
      <dsp:spPr>
        <a:xfrm>
          <a:off x="127360" y="4179734"/>
          <a:ext cx="1828800" cy="10188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854099D-095D-4CBB-A063-FFE05EECE3C3}">
      <dsp:nvSpPr>
        <dsp:cNvPr id="0" name=""/>
        <dsp:cNvSpPr/>
      </dsp:nvSpPr>
      <dsp:spPr>
        <a:xfrm>
          <a:off x="318594" y="1280"/>
          <a:ext cx="2683191" cy="956793"/>
        </a:xfrm>
        <a:prstGeom prst="chevron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Мероприятия по охране семьи и детства</a:t>
          </a:r>
          <a:endParaRPr lang="ru-RU" sz="1200" kern="1200" dirty="0"/>
        </a:p>
      </dsp:txBody>
      <dsp:txXfrm>
        <a:off x="318594" y="1280"/>
        <a:ext cx="2683191" cy="956793"/>
      </dsp:txXfrm>
    </dsp:sp>
    <dsp:sp modelId="{68D66C9C-D849-4447-AC20-75C2143ABB9B}">
      <dsp:nvSpPr>
        <dsp:cNvPr id="0" name=""/>
        <dsp:cNvSpPr/>
      </dsp:nvSpPr>
      <dsp:spPr>
        <a:xfrm>
          <a:off x="2780244" y="1282"/>
          <a:ext cx="3062724" cy="956789"/>
        </a:xfrm>
        <a:prstGeom prst="chevron">
          <a:avLst/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Организация подписки на местную газету участников Великой Отечественной войны</a:t>
          </a:r>
          <a:endParaRPr lang="ru-RU" sz="1200" kern="1200" dirty="0"/>
        </a:p>
      </dsp:txBody>
      <dsp:txXfrm>
        <a:off x="2780244" y="1282"/>
        <a:ext cx="3062724" cy="956789"/>
      </dsp:txXfrm>
    </dsp:sp>
    <dsp:sp modelId="{9C2B9D44-766F-4381-B110-475F8981552F}">
      <dsp:nvSpPr>
        <dsp:cNvPr id="0" name=""/>
        <dsp:cNvSpPr/>
      </dsp:nvSpPr>
      <dsp:spPr>
        <a:xfrm>
          <a:off x="318594" y="1053507"/>
          <a:ext cx="2751614" cy="930229"/>
        </a:xfrm>
        <a:prstGeom prst="chevron">
          <a:avLst/>
        </a:prstGeom>
        <a:solidFill>
          <a:schemeClr val="accent5">
            <a:shade val="50000"/>
            <a:hueOff val="168648"/>
            <a:satOff val="-3730"/>
            <a:lumOff val="279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Обеспечение доступной среды для </a:t>
          </a:r>
          <a:r>
            <a:rPr lang="ru-RU" sz="1200" kern="1200" dirty="0" err="1" smtClean="0"/>
            <a:t>маломобильной</a:t>
          </a:r>
          <a:r>
            <a:rPr lang="ru-RU" sz="1200" kern="1200" dirty="0" smtClean="0"/>
            <a:t> группы населения</a:t>
          </a:r>
          <a:endParaRPr lang="ru-RU" sz="1200" kern="1200" dirty="0"/>
        </a:p>
      </dsp:txBody>
      <dsp:txXfrm>
        <a:off x="318594" y="1053507"/>
        <a:ext cx="2751614" cy="930229"/>
      </dsp:txXfrm>
    </dsp:sp>
    <dsp:sp modelId="{5EB4C7A0-B467-4BEC-9B47-7DAD762268F5}">
      <dsp:nvSpPr>
        <dsp:cNvPr id="0" name=""/>
        <dsp:cNvSpPr/>
      </dsp:nvSpPr>
      <dsp:spPr>
        <a:xfrm>
          <a:off x="2848666" y="1053508"/>
          <a:ext cx="3224920" cy="930226"/>
        </a:xfrm>
        <a:prstGeom prst="chevron">
          <a:avLst/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Проведение мероприятий с участием населения «серебряного возраста»</a:t>
          </a:r>
          <a:endParaRPr lang="ru-RU" sz="1200" kern="1200" dirty="0"/>
        </a:p>
      </dsp:txBody>
      <dsp:txXfrm>
        <a:off x="2848666" y="1053508"/>
        <a:ext cx="3224920" cy="930226"/>
      </dsp:txXfrm>
    </dsp:sp>
    <dsp:sp modelId="{895DD2B6-8AAD-4FEF-AD0E-12DC141BD54B}">
      <dsp:nvSpPr>
        <dsp:cNvPr id="0" name=""/>
        <dsp:cNvSpPr/>
      </dsp:nvSpPr>
      <dsp:spPr>
        <a:xfrm>
          <a:off x="318594" y="2079169"/>
          <a:ext cx="2928625" cy="1159909"/>
        </a:xfrm>
        <a:prstGeom prst="chevron">
          <a:avLst/>
        </a:prstGeom>
        <a:solidFill>
          <a:schemeClr val="accent5">
            <a:shade val="50000"/>
            <a:hueOff val="168648"/>
            <a:satOff val="-3730"/>
            <a:lumOff val="279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Социальная поддержка граждан, оказавшихся в трудной жизненной ситуации</a:t>
          </a:r>
          <a:endParaRPr lang="ru-RU" sz="1200" kern="1200" dirty="0"/>
        </a:p>
      </dsp:txBody>
      <dsp:txXfrm>
        <a:off x="318594" y="2079169"/>
        <a:ext cx="2928625" cy="1159909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DE5F4F8-A2AE-4C67-B254-74F60DF161EF}">
      <dsp:nvSpPr>
        <dsp:cNvPr id="0" name=""/>
        <dsp:cNvSpPr/>
      </dsp:nvSpPr>
      <dsp:spPr>
        <a:xfrm>
          <a:off x="323525" y="0"/>
          <a:ext cx="2625418" cy="93511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470" tIns="38735" rIns="0" bIns="3873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100" kern="1200" dirty="0"/>
        </a:p>
      </dsp:txBody>
      <dsp:txXfrm>
        <a:off x="323525" y="0"/>
        <a:ext cx="2625418" cy="935119"/>
      </dsp:txXfrm>
    </dsp:sp>
    <dsp:sp modelId="{51A1EE8F-0C56-4264-8FA2-6CE9FB37E387}">
      <dsp:nvSpPr>
        <dsp:cNvPr id="0" name=""/>
        <dsp:cNvSpPr/>
      </dsp:nvSpPr>
      <dsp:spPr>
        <a:xfrm>
          <a:off x="2843816" y="844"/>
          <a:ext cx="2758298" cy="935259"/>
        </a:xfrm>
        <a:prstGeom prst="chevron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470" tIns="38735" rIns="0" bIns="3873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100" kern="1200" dirty="0"/>
        </a:p>
      </dsp:txBody>
      <dsp:txXfrm>
        <a:off x="2843816" y="844"/>
        <a:ext cx="2758298" cy="93525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5D136D8-41FB-4B22-BEAE-59EE413B254C}">
      <dsp:nvSpPr>
        <dsp:cNvPr id="0" name=""/>
        <dsp:cNvSpPr/>
      </dsp:nvSpPr>
      <dsp:spPr>
        <a:xfrm>
          <a:off x="2407555" y="2016201"/>
          <a:ext cx="1710910" cy="1710910"/>
        </a:xfrm>
        <a:prstGeom prst="ellipse">
          <a:avLst/>
        </a:prstGeom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2407555" y="2016201"/>
        <a:ext cx="1710910" cy="1710910"/>
      </dsp:txXfrm>
    </dsp:sp>
    <dsp:sp modelId="{839FCD3C-59B9-4F49-831D-D9B71D1691CA}">
      <dsp:nvSpPr>
        <dsp:cNvPr id="0" name=""/>
        <dsp:cNvSpPr/>
      </dsp:nvSpPr>
      <dsp:spPr>
        <a:xfrm rot="11681939">
          <a:off x="842532" y="2193818"/>
          <a:ext cx="1531850" cy="48760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512632-307F-4E8D-BB71-E77BE9B23B88}">
      <dsp:nvSpPr>
        <dsp:cNvPr id="0" name=""/>
        <dsp:cNvSpPr/>
      </dsp:nvSpPr>
      <dsp:spPr>
        <a:xfrm>
          <a:off x="-31276" y="1390207"/>
          <a:ext cx="1797750" cy="1706138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path path="circle">
            <a:fillToRect l="100000" t="100000"/>
          </a:path>
          <a:tileRect r="-100000" b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mbria" pitchFamily="18" charset="0"/>
            </a:rPr>
            <a:t>Участие сборных команд в республиканских соревнованиях</a:t>
          </a:r>
          <a:endParaRPr lang="ru-RU" sz="14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-31276" y="1390207"/>
        <a:ext cx="1797750" cy="1706138"/>
      </dsp:txXfrm>
    </dsp:sp>
    <dsp:sp modelId="{D66EEFA0-497D-441B-9A0A-840F57E454B1}">
      <dsp:nvSpPr>
        <dsp:cNvPr id="0" name=""/>
        <dsp:cNvSpPr/>
      </dsp:nvSpPr>
      <dsp:spPr>
        <a:xfrm rot="14646664">
          <a:off x="1766770" y="1100158"/>
          <a:ext cx="1509594" cy="48760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ABCCEF-3211-414F-9BEB-A98F25A6DA60}">
      <dsp:nvSpPr>
        <dsp:cNvPr id="0" name=""/>
        <dsp:cNvSpPr/>
      </dsp:nvSpPr>
      <dsp:spPr>
        <a:xfrm>
          <a:off x="1379319" y="14769"/>
          <a:ext cx="1625364" cy="130029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shape">
            <a:fillToRect l="50000" t="50000" r="50000" b="5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mbria" pitchFamily="18" charset="0"/>
            </a:rPr>
            <a:t>Приобретение спортивной формы и экипировка команд</a:t>
          </a:r>
          <a:endParaRPr lang="ru-RU" sz="14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1379319" y="14769"/>
        <a:ext cx="1625364" cy="1300291"/>
      </dsp:txXfrm>
    </dsp:sp>
    <dsp:sp modelId="{986DC86A-BD82-43F1-AB7D-66EAB487F740}">
      <dsp:nvSpPr>
        <dsp:cNvPr id="0" name=""/>
        <dsp:cNvSpPr/>
      </dsp:nvSpPr>
      <dsp:spPr>
        <a:xfrm rot="17466410">
          <a:off x="3139959" y="1078920"/>
          <a:ext cx="1441893" cy="48760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2C46B9-A9F0-4F4D-812A-04047441CC09}">
      <dsp:nvSpPr>
        <dsp:cNvPr id="0" name=""/>
        <dsp:cNvSpPr/>
      </dsp:nvSpPr>
      <dsp:spPr>
        <a:xfrm>
          <a:off x="3307842" y="0"/>
          <a:ext cx="1625364" cy="130029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mbria" pitchFamily="18" charset="0"/>
            </a:rPr>
            <a:t>Проведение мероприятий в молодежной политики и в сфере физической культуры и спорта</a:t>
          </a:r>
          <a:endParaRPr lang="ru-RU" sz="14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3307842" y="0"/>
        <a:ext cx="1625364" cy="1300291"/>
      </dsp:txXfrm>
    </dsp:sp>
    <dsp:sp modelId="{CD9EF88C-7B1A-4250-A2EF-FF6CD1CE4DB2}">
      <dsp:nvSpPr>
        <dsp:cNvPr id="0" name=""/>
        <dsp:cNvSpPr/>
      </dsp:nvSpPr>
      <dsp:spPr>
        <a:xfrm rot="20688368">
          <a:off x="4144945" y="2190445"/>
          <a:ext cx="1457334" cy="48760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DF06B9-3E61-440E-822B-54570316A099}">
      <dsp:nvSpPr>
        <dsp:cNvPr id="0" name=""/>
        <dsp:cNvSpPr/>
      </dsp:nvSpPr>
      <dsp:spPr>
        <a:xfrm>
          <a:off x="4785639" y="1606231"/>
          <a:ext cx="1582341" cy="1274090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Функционирование 1 учреждения в сфере молодежной политики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4785639" y="1606231"/>
        <a:ext cx="1582341" cy="127409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5E6774B-EAD3-48A7-9DCB-CCE0FF9B31C9}">
      <dsp:nvSpPr>
        <dsp:cNvPr id="0" name=""/>
        <dsp:cNvSpPr/>
      </dsp:nvSpPr>
      <dsp:spPr>
        <a:xfrm>
          <a:off x="0" y="0"/>
          <a:ext cx="9144000" cy="12353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Обеспечено функционирование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4 учреждений дошкольного образования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7 общеобразовательных учреждений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2  учреждений дополнительного образования </a:t>
          </a:r>
          <a:endParaRPr lang="ru-RU" sz="1600" kern="1200" dirty="0">
            <a:latin typeface="Constantia" pitchFamily="18" charset="0"/>
          </a:endParaRPr>
        </a:p>
      </dsp:txBody>
      <dsp:txXfrm>
        <a:off x="1924287" y="0"/>
        <a:ext cx="7219712" cy="1235327"/>
      </dsp:txXfrm>
    </dsp:sp>
    <dsp:sp modelId="{20641AD4-62E1-4018-8FC2-05774BCBB8CF}">
      <dsp:nvSpPr>
        <dsp:cNvPr id="0" name=""/>
        <dsp:cNvSpPr/>
      </dsp:nvSpPr>
      <dsp:spPr>
        <a:xfrm>
          <a:off x="166134" y="65487"/>
          <a:ext cx="1687506" cy="11043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15E893-BB1F-4792-9492-DB9085FE013B}">
      <dsp:nvSpPr>
        <dsp:cNvPr id="0" name=""/>
        <dsp:cNvSpPr/>
      </dsp:nvSpPr>
      <dsp:spPr>
        <a:xfrm>
          <a:off x="0" y="1296143"/>
          <a:ext cx="9144000" cy="8420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Реализованы мероприятия по организации</a:t>
          </a:r>
          <a:endParaRPr lang="en-US" sz="1600" kern="1200" dirty="0" smtClean="0">
            <a:latin typeface="Constantia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 отдыха и оздоровления детей в каникулярное время </a:t>
          </a:r>
          <a:endParaRPr lang="ru-RU" sz="1600" kern="1200" dirty="0">
            <a:latin typeface="Constantia" pitchFamily="18" charset="0"/>
          </a:endParaRPr>
        </a:p>
      </dsp:txBody>
      <dsp:txXfrm>
        <a:off x="1924287" y="1296143"/>
        <a:ext cx="7219712" cy="842022"/>
      </dsp:txXfrm>
    </dsp:sp>
    <dsp:sp modelId="{D24B7170-E20C-4253-AECC-39AE7561A86A}">
      <dsp:nvSpPr>
        <dsp:cNvPr id="0" name=""/>
        <dsp:cNvSpPr/>
      </dsp:nvSpPr>
      <dsp:spPr>
        <a:xfrm>
          <a:off x="95487" y="1369874"/>
          <a:ext cx="1828800" cy="76390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BEC407-65E2-48CF-8D94-F5539FD4B5BA}">
      <dsp:nvSpPr>
        <dsp:cNvPr id="0" name=""/>
        <dsp:cNvSpPr/>
      </dsp:nvSpPr>
      <dsp:spPr>
        <a:xfrm>
          <a:off x="0" y="2268325"/>
          <a:ext cx="9144000" cy="95487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Проведен капитальный ремонт школы в СОШ </a:t>
          </a:r>
          <a:r>
            <a:rPr lang="ru-RU" sz="1600" kern="1200" dirty="0" err="1" smtClean="0">
              <a:latin typeface="Constantia" pitchFamily="18" charset="0"/>
            </a:rPr>
            <a:t>с.Старокулево</a:t>
          </a:r>
          <a:r>
            <a:rPr lang="ru-RU" sz="1600" kern="1200" dirty="0" smtClean="0">
              <a:latin typeface="Constantia" pitchFamily="18" charset="0"/>
            </a:rPr>
            <a:t>, ООШ д.Новый </a:t>
          </a:r>
          <a:r>
            <a:rPr lang="ru-RU" sz="1600" kern="1200" dirty="0" err="1" smtClean="0">
              <a:latin typeface="Constantia" pitchFamily="18" charset="0"/>
            </a:rPr>
            <a:t>Субай</a:t>
          </a:r>
          <a:r>
            <a:rPr lang="ru-RU" sz="1600" kern="1200" dirty="0" smtClean="0">
              <a:latin typeface="Constantia" pitchFamily="18" charset="0"/>
            </a:rPr>
            <a:t> и </a:t>
          </a:r>
          <a:r>
            <a:rPr lang="ru-RU" sz="1600" kern="1200" dirty="0" err="1" smtClean="0">
              <a:latin typeface="Constantia" pitchFamily="18" charset="0"/>
            </a:rPr>
            <a:t>д.Сарва</a:t>
          </a:r>
          <a:endParaRPr lang="ru-RU" sz="1600" kern="1200" dirty="0">
            <a:latin typeface="Constantia" pitchFamily="18" charset="0"/>
          </a:endParaRPr>
        </a:p>
      </dsp:txBody>
      <dsp:txXfrm>
        <a:off x="1924287" y="2268325"/>
        <a:ext cx="7219712" cy="954879"/>
      </dsp:txXfrm>
    </dsp:sp>
    <dsp:sp modelId="{89B74158-6B8A-4BE6-8D2E-D2D1306CB46A}">
      <dsp:nvSpPr>
        <dsp:cNvPr id="0" name=""/>
        <dsp:cNvSpPr/>
      </dsp:nvSpPr>
      <dsp:spPr>
        <a:xfrm>
          <a:off x="95487" y="2363813"/>
          <a:ext cx="1828800" cy="76390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77B060-98A0-43CC-A2B3-9D6B74B9939E}">
      <dsp:nvSpPr>
        <dsp:cNvPr id="0" name=""/>
        <dsp:cNvSpPr/>
      </dsp:nvSpPr>
      <dsp:spPr>
        <a:xfrm>
          <a:off x="0" y="3321663"/>
          <a:ext cx="9144000" cy="95487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  Поддержка молодых специалистов </a:t>
          </a:r>
          <a:endParaRPr lang="ru-RU" sz="1600" kern="1200" dirty="0">
            <a:latin typeface="Constantia" pitchFamily="18" charset="0"/>
          </a:endParaRPr>
        </a:p>
      </dsp:txBody>
      <dsp:txXfrm>
        <a:off x="1924287" y="3321663"/>
        <a:ext cx="7219712" cy="954879"/>
      </dsp:txXfrm>
    </dsp:sp>
    <dsp:sp modelId="{A939DF5E-3922-47DA-82F2-F26785822385}">
      <dsp:nvSpPr>
        <dsp:cNvPr id="0" name=""/>
        <dsp:cNvSpPr/>
      </dsp:nvSpPr>
      <dsp:spPr>
        <a:xfrm>
          <a:off x="179521" y="3384373"/>
          <a:ext cx="1828800" cy="76390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BC18D1-027D-4DFD-853B-ABD619C80D57}">
      <dsp:nvSpPr>
        <dsp:cNvPr id="0" name=""/>
        <dsp:cNvSpPr/>
      </dsp:nvSpPr>
      <dsp:spPr>
        <a:xfrm>
          <a:off x="0" y="4373712"/>
          <a:ext cx="9144000" cy="95487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Создание в общеобразовательных организациях условий для инклюзивного образования детей - инвалидов</a:t>
          </a:r>
          <a:endParaRPr lang="ru-RU" sz="1600" kern="1200" dirty="0">
            <a:latin typeface="Constantia" pitchFamily="18" charset="0"/>
          </a:endParaRPr>
        </a:p>
      </dsp:txBody>
      <dsp:txXfrm>
        <a:off x="1924287" y="4373712"/>
        <a:ext cx="7219712" cy="954879"/>
      </dsp:txXfrm>
    </dsp:sp>
    <dsp:sp modelId="{AD3BB723-B357-494C-AA5E-F25964DC93BF}">
      <dsp:nvSpPr>
        <dsp:cNvPr id="0" name=""/>
        <dsp:cNvSpPr/>
      </dsp:nvSpPr>
      <dsp:spPr>
        <a:xfrm>
          <a:off x="95487" y="4464548"/>
          <a:ext cx="1828800" cy="76390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5E6774B-EAD3-48A7-9DCB-CCE0FF9B31C9}">
      <dsp:nvSpPr>
        <dsp:cNvPr id="0" name=""/>
        <dsp:cNvSpPr/>
      </dsp:nvSpPr>
      <dsp:spPr>
        <a:xfrm>
          <a:off x="0" y="0"/>
          <a:ext cx="9144000" cy="12353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Отдых и оздоровление детей</a:t>
          </a:r>
          <a:endParaRPr lang="ru-RU" sz="1600" kern="1200" dirty="0">
            <a:latin typeface="Constantia" pitchFamily="18" charset="0"/>
          </a:endParaRPr>
        </a:p>
      </dsp:txBody>
      <dsp:txXfrm>
        <a:off x="1924287" y="0"/>
        <a:ext cx="7219712" cy="1235327"/>
      </dsp:txXfrm>
    </dsp:sp>
    <dsp:sp modelId="{20641AD4-62E1-4018-8FC2-05774BCBB8CF}">
      <dsp:nvSpPr>
        <dsp:cNvPr id="0" name=""/>
        <dsp:cNvSpPr/>
      </dsp:nvSpPr>
      <dsp:spPr>
        <a:xfrm>
          <a:off x="166134" y="65487"/>
          <a:ext cx="1687506" cy="11043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15E893-BB1F-4792-9492-DB9085FE013B}">
      <dsp:nvSpPr>
        <dsp:cNvPr id="0" name=""/>
        <dsp:cNvSpPr/>
      </dsp:nvSpPr>
      <dsp:spPr>
        <a:xfrm>
          <a:off x="0" y="1330815"/>
          <a:ext cx="9144000" cy="8420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Организация предоставления общего образования</a:t>
          </a:r>
          <a:endParaRPr lang="ru-RU" sz="1600" kern="1200" dirty="0">
            <a:latin typeface="Constantia" pitchFamily="18" charset="0"/>
          </a:endParaRPr>
        </a:p>
      </dsp:txBody>
      <dsp:txXfrm>
        <a:off x="1924287" y="1330815"/>
        <a:ext cx="7219712" cy="842022"/>
      </dsp:txXfrm>
    </dsp:sp>
    <dsp:sp modelId="{D24B7170-E20C-4253-AECC-39AE7561A86A}">
      <dsp:nvSpPr>
        <dsp:cNvPr id="0" name=""/>
        <dsp:cNvSpPr/>
      </dsp:nvSpPr>
      <dsp:spPr>
        <a:xfrm>
          <a:off x="95487" y="1369874"/>
          <a:ext cx="1828800" cy="76390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BEC407-65E2-48CF-8D94-F5539FD4B5BA}">
      <dsp:nvSpPr>
        <dsp:cNvPr id="0" name=""/>
        <dsp:cNvSpPr/>
      </dsp:nvSpPr>
      <dsp:spPr>
        <a:xfrm>
          <a:off x="0" y="2268325"/>
          <a:ext cx="9144000" cy="95487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Внешкольная работа с детьми</a:t>
          </a:r>
          <a:endParaRPr lang="ru-RU" sz="1600" kern="1200" dirty="0">
            <a:latin typeface="Constantia" pitchFamily="18" charset="0"/>
          </a:endParaRPr>
        </a:p>
      </dsp:txBody>
      <dsp:txXfrm>
        <a:off x="1924287" y="2268325"/>
        <a:ext cx="7219712" cy="954879"/>
      </dsp:txXfrm>
    </dsp:sp>
    <dsp:sp modelId="{89B74158-6B8A-4BE6-8D2E-D2D1306CB46A}">
      <dsp:nvSpPr>
        <dsp:cNvPr id="0" name=""/>
        <dsp:cNvSpPr/>
      </dsp:nvSpPr>
      <dsp:spPr>
        <a:xfrm>
          <a:off x="95487" y="2363813"/>
          <a:ext cx="1828800" cy="76390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77B060-98A0-43CC-A2B3-9D6B74B9939E}">
      <dsp:nvSpPr>
        <dsp:cNvPr id="0" name=""/>
        <dsp:cNvSpPr/>
      </dsp:nvSpPr>
      <dsp:spPr>
        <a:xfrm>
          <a:off x="0" y="3321663"/>
          <a:ext cx="9144000" cy="95487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  Дошкольное образование</a:t>
          </a:r>
          <a:endParaRPr lang="ru-RU" sz="1600" kern="1200" dirty="0">
            <a:latin typeface="Constantia" pitchFamily="18" charset="0"/>
          </a:endParaRPr>
        </a:p>
      </dsp:txBody>
      <dsp:txXfrm>
        <a:off x="1924287" y="3321663"/>
        <a:ext cx="7219712" cy="954879"/>
      </dsp:txXfrm>
    </dsp:sp>
    <dsp:sp modelId="{A939DF5E-3922-47DA-82F2-F26785822385}">
      <dsp:nvSpPr>
        <dsp:cNvPr id="0" name=""/>
        <dsp:cNvSpPr/>
      </dsp:nvSpPr>
      <dsp:spPr>
        <a:xfrm>
          <a:off x="179521" y="3384373"/>
          <a:ext cx="1828800" cy="76390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BC18D1-027D-4DFD-853B-ABD619C80D57}">
      <dsp:nvSpPr>
        <dsp:cNvPr id="0" name=""/>
        <dsp:cNvSpPr/>
      </dsp:nvSpPr>
      <dsp:spPr>
        <a:xfrm>
          <a:off x="0" y="4373712"/>
          <a:ext cx="9144000" cy="95487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</a:rPr>
            <a:t>Информационно-методическое обеспечение системы образования</a:t>
          </a:r>
          <a:endParaRPr lang="ru-RU" sz="1600" kern="1200" dirty="0">
            <a:latin typeface="Constantia" pitchFamily="18" charset="0"/>
          </a:endParaRPr>
        </a:p>
      </dsp:txBody>
      <dsp:txXfrm>
        <a:off x="1924287" y="4373712"/>
        <a:ext cx="7219712" cy="954879"/>
      </dsp:txXfrm>
    </dsp:sp>
    <dsp:sp modelId="{AD3BB723-B357-494C-AA5E-F25964DC93BF}">
      <dsp:nvSpPr>
        <dsp:cNvPr id="0" name=""/>
        <dsp:cNvSpPr/>
      </dsp:nvSpPr>
      <dsp:spPr>
        <a:xfrm>
          <a:off x="95487" y="4464548"/>
          <a:ext cx="1828800" cy="76390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B1A683-C3E7-4CFE-8472-EC05F5DC2425}">
      <dsp:nvSpPr>
        <dsp:cNvPr id="0" name=""/>
        <dsp:cNvSpPr/>
      </dsp:nvSpPr>
      <dsp:spPr>
        <a:xfrm>
          <a:off x="0" y="0"/>
          <a:ext cx="5112568" cy="134554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Обеспечено функционирование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1 учреждения культуры с 45 филиалами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1 учреждений дополнительного образования в сфере культуры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1157068" y="0"/>
        <a:ext cx="3955499" cy="1345544"/>
      </dsp:txXfrm>
    </dsp:sp>
    <dsp:sp modelId="{A9604275-1C5D-4645-8637-F7E99CCA88C9}">
      <dsp:nvSpPr>
        <dsp:cNvPr id="0" name=""/>
        <dsp:cNvSpPr/>
      </dsp:nvSpPr>
      <dsp:spPr>
        <a:xfrm>
          <a:off x="134554" y="134554"/>
          <a:ext cx="1022513" cy="107643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EF6131-1C8D-47F8-AF13-E1C045DAE7B0}">
      <dsp:nvSpPr>
        <dsp:cNvPr id="0" name=""/>
        <dsp:cNvSpPr/>
      </dsp:nvSpPr>
      <dsp:spPr>
        <a:xfrm>
          <a:off x="0" y="1512162"/>
          <a:ext cx="5112568" cy="991612"/>
        </a:xfrm>
        <a:prstGeom prst="roundRect">
          <a:avLst>
            <a:gd name="adj" fmla="val 1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обеспечение услугами по организации досуга и услугами организаций культуры</a:t>
          </a:r>
          <a:endParaRPr lang="ru-RU" sz="1600" kern="1200" dirty="0"/>
        </a:p>
      </dsp:txBody>
      <dsp:txXfrm>
        <a:off x="1157068" y="1512162"/>
        <a:ext cx="3955499" cy="991612"/>
      </dsp:txXfrm>
    </dsp:sp>
    <dsp:sp modelId="{8CF9604F-81E8-4195-91D3-D108706B1C15}">
      <dsp:nvSpPr>
        <dsp:cNvPr id="0" name=""/>
        <dsp:cNvSpPr/>
      </dsp:nvSpPr>
      <dsp:spPr>
        <a:xfrm>
          <a:off x="134554" y="1584178"/>
          <a:ext cx="1022513" cy="78345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3EDE69-7A12-41CD-813F-87F25923436D}">
      <dsp:nvSpPr>
        <dsp:cNvPr id="0" name=""/>
        <dsp:cNvSpPr/>
      </dsp:nvSpPr>
      <dsp:spPr>
        <a:xfrm>
          <a:off x="0" y="2606264"/>
          <a:ext cx="5112568" cy="1018711"/>
        </a:xfrm>
        <a:prstGeom prst="roundRect">
          <a:avLst>
            <a:gd name="adj" fmla="val 1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Организация предоставления дополнительного  образования детям в сфере искусств</a:t>
          </a:r>
          <a:endParaRPr lang="ru-RU" sz="1600" kern="1200" dirty="0"/>
        </a:p>
      </dsp:txBody>
      <dsp:txXfrm>
        <a:off x="1157068" y="2606264"/>
        <a:ext cx="3955499" cy="1018711"/>
      </dsp:txXfrm>
    </dsp:sp>
    <dsp:sp modelId="{B4CDC73C-39ED-4D4A-A648-192631275A08}">
      <dsp:nvSpPr>
        <dsp:cNvPr id="0" name=""/>
        <dsp:cNvSpPr/>
      </dsp:nvSpPr>
      <dsp:spPr>
        <a:xfrm>
          <a:off x="134554" y="2654524"/>
          <a:ext cx="1022513" cy="92219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C84D7E-11E9-4C4A-918F-0A14BA78E0B4}">
      <dsp:nvSpPr>
        <dsp:cNvPr id="0" name=""/>
        <dsp:cNvSpPr/>
      </dsp:nvSpPr>
      <dsp:spPr>
        <a:xfrm>
          <a:off x="0" y="3759530"/>
          <a:ext cx="5112568" cy="1345544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Организация библиотечного обслуживания населения, формирование и хранение библиотечных фондов муниципальных библиотек</a:t>
          </a:r>
        </a:p>
      </dsp:txBody>
      <dsp:txXfrm>
        <a:off x="1157068" y="3759530"/>
        <a:ext cx="3955499" cy="1345544"/>
      </dsp:txXfrm>
    </dsp:sp>
    <dsp:sp modelId="{4903EBF6-087C-42C2-BA0E-87E4850DE830}">
      <dsp:nvSpPr>
        <dsp:cNvPr id="0" name=""/>
        <dsp:cNvSpPr/>
      </dsp:nvSpPr>
      <dsp:spPr>
        <a:xfrm>
          <a:off x="134554" y="3894085"/>
          <a:ext cx="1022513" cy="107643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9E8F92-2871-4DB2-A344-B44E4C7CBD9E}">
      <dsp:nvSpPr>
        <dsp:cNvPr id="0" name=""/>
        <dsp:cNvSpPr/>
      </dsp:nvSpPr>
      <dsp:spPr>
        <a:xfrm>
          <a:off x="0" y="310061"/>
          <a:ext cx="8784976" cy="42840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C2EA18-1873-4093-B909-85D6A6BFD7BB}">
      <dsp:nvSpPr>
        <dsp:cNvPr id="0" name=""/>
        <dsp:cNvSpPr/>
      </dsp:nvSpPr>
      <dsp:spPr>
        <a:xfrm>
          <a:off x="428595" y="158837"/>
          <a:ext cx="6143477" cy="68086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Обеспечение публичности бюджета муниципального района</a:t>
          </a:r>
          <a:endParaRPr lang="ru-RU" sz="1700" kern="1200" dirty="0"/>
        </a:p>
      </dsp:txBody>
      <dsp:txXfrm>
        <a:off x="428595" y="158837"/>
        <a:ext cx="6143477" cy="680861"/>
      </dsp:txXfrm>
    </dsp:sp>
    <dsp:sp modelId="{544FBE24-141E-40C2-85A7-EADAC1CF5E57}">
      <dsp:nvSpPr>
        <dsp:cNvPr id="0" name=""/>
        <dsp:cNvSpPr/>
      </dsp:nvSpPr>
      <dsp:spPr>
        <a:xfrm>
          <a:off x="0" y="1260910"/>
          <a:ext cx="8784976" cy="42840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20B02E-F27A-4D12-929F-16AC3620B82A}">
      <dsp:nvSpPr>
        <dsp:cNvPr id="0" name=""/>
        <dsp:cNvSpPr/>
      </dsp:nvSpPr>
      <dsp:spPr>
        <a:xfrm>
          <a:off x="439248" y="1009990"/>
          <a:ext cx="6149483" cy="50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Повышение финансовой устойчивости местных бюджетов</a:t>
          </a:r>
          <a:endParaRPr lang="ru-RU" sz="1700" kern="1200" dirty="0"/>
        </a:p>
      </dsp:txBody>
      <dsp:txXfrm>
        <a:off x="439248" y="1009990"/>
        <a:ext cx="6149483" cy="501840"/>
      </dsp:txXfrm>
    </dsp:sp>
    <dsp:sp modelId="{A20894AD-F0B8-4AD1-9D8C-F08A8551C6C4}">
      <dsp:nvSpPr>
        <dsp:cNvPr id="0" name=""/>
        <dsp:cNvSpPr/>
      </dsp:nvSpPr>
      <dsp:spPr>
        <a:xfrm>
          <a:off x="0" y="1944216"/>
          <a:ext cx="8784976" cy="42840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234296-98C0-4141-8DB1-637C093864FF}">
      <dsp:nvSpPr>
        <dsp:cNvPr id="0" name=""/>
        <dsp:cNvSpPr/>
      </dsp:nvSpPr>
      <dsp:spPr>
        <a:xfrm>
          <a:off x="439248" y="1781110"/>
          <a:ext cx="6149483" cy="50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Обеспечение реализации муниципальной программы</a:t>
          </a:r>
          <a:endParaRPr lang="ru-RU" sz="1700" kern="1200" dirty="0"/>
        </a:p>
      </dsp:txBody>
      <dsp:txXfrm>
        <a:off x="439248" y="1781110"/>
        <a:ext cx="6149483" cy="50184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5D136D8-41FB-4B22-BEAE-59EE413B254C}">
      <dsp:nvSpPr>
        <dsp:cNvPr id="0" name=""/>
        <dsp:cNvSpPr/>
      </dsp:nvSpPr>
      <dsp:spPr>
        <a:xfrm>
          <a:off x="1785949" y="0"/>
          <a:ext cx="3249646" cy="3671087"/>
        </a:xfrm>
        <a:prstGeom prst="ellipse">
          <a:avLst/>
        </a:prstGeom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Приобретение препаратов для  </a:t>
          </a:r>
          <a:r>
            <a:rPr lang="ru-RU" sz="1600" kern="1200" dirty="0" err="1" smtClean="0"/>
            <a:t>наркотеста</a:t>
          </a:r>
          <a:r>
            <a:rPr lang="ru-RU" sz="1600" kern="1200" dirty="0" smtClean="0"/>
            <a:t> в школах</a:t>
          </a:r>
          <a:endParaRPr lang="ru-RU" sz="1600" kern="1200" dirty="0"/>
        </a:p>
      </dsp:txBody>
      <dsp:txXfrm>
        <a:off x="1785949" y="0"/>
        <a:ext cx="3249646" cy="3671087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929F02-F2AF-4B35-94BA-3C58960675FF}">
      <dsp:nvSpPr>
        <dsp:cNvPr id="0" name=""/>
        <dsp:cNvSpPr/>
      </dsp:nvSpPr>
      <dsp:spPr>
        <a:xfrm rot="16200000">
          <a:off x="741186" y="-379905"/>
          <a:ext cx="2880320" cy="3640130"/>
        </a:xfrm>
        <a:prstGeom prst="flowChartManualOperation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glow rad="139700">
            <a:schemeClr val="accent2">
              <a:satMod val="175000"/>
              <a:alpha val="40000"/>
            </a:schemeClr>
          </a:glow>
          <a:innerShdw blurRad="63500" dist="50800" dir="13500000">
            <a:prstClr val="black">
              <a:alpha val="50000"/>
            </a:prstClr>
          </a:inn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angle"/>
          <a:contourClr>
            <a:srgbClr val="FFFFFF"/>
          </a:contourClr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73050" tIns="0" rIns="273479" bIns="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 smtClean="0">
              <a:latin typeface="Arial Narrow" pitchFamily="34" charset="0"/>
            </a:rPr>
            <a:t>Содержание ЕДДС</a:t>
          </a:r>
          <a:endParaRPr lang="ru-RU" sz="4300" kern="1200" dirty="0">
            <a:latin typeface="Arial Narrow" pitchFamily="34" charset="0"/>
          </a:endParaRPr>
        </a:p>
      </dsp:txBody>
      <dsp:txXfrm rot="16200000">
        <a:off x="741186" y="-379905"/>
        <a:ext cx="2880320" cy="3640130"/>
      </dsp:txXfrm>
    </dsp:sp>
    <dsp:sp modelId="{ACCC6441-3A84-49AB-B3FD-678558818922}">
      <dsp:nvSpPr>
        <dsp:cNvPr id="0" name=""/>
        <dsp:cNvSpPr/>
      </dsp:nvSpPr>
      <dsp:spPr>
        <a:xfrm rot="16200000">
          <a:off x="4185554" y="-379905"/>
          <a:ext cx="2880320" cy="3640130"/>
        </a:xfrm>
        <a:prstGeom prst="flowChartManualOperation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noFill/>
          <a:prstDash val="solid"/>
        </a:ln>
        <a:effectLst>
          <a:glow rad="139700">
            <a:schemeClr val="accent1">
              <a:satMod val="175000"/>
              <a:alpha val="40000"/>
            </a:schemeClr>
          </a:glow>
          <a:innerShdw blurRad="63500" dist="50800" dir="16200000">
            <a:prstClr val="black">
              <a:alpha val="50000"/>
            </a:prstClr>
          </a:inn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angle"/>
          <a:contourClr>
            <a:srgbClr val="FFFFFF"/>
          </a:contourClr>
        </a:sp3d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273050" tIns="0" rIns="273479" bIns="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 smtClean="0">
              <a:solidFill>
                <a:schemeClr val="tx1"/>
              </a:solidFill>
              <a:latin typeface="Arial Narrow" pitchFamily="34" charset="0"/>
            </a:rPr>
            <a:t>Приобретение оборудования для ЕДДС</a:t>
          </a:r>
          <a:endParaRPr lang="ru-RU" sz="4300" kern="1200" dirty="0">
            <a:solidFill>
              <a:schemeClr val="tx1"/>
            </a:solidFill>
            <a:latin typeface="Arial Narrow" pitchFamily="34" charset="0"/>
          </a:endParaRPr>
        </a:p>
      </dsp:txBody>
      <dsp:txXfrm rot="16200000">
        <a:off x="4185554" y="-379905"/>
        <a:ext cx="2880320" cy="364013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F4D37E-F171-474F-B1AA-ADDF01F9DF7A}">
      <dsp:nvSpPr>
        <dsp:cNvPr id="0" name=""/>
        <dsp:cNvSpPr/>
      </dsp:nvSpPr>
      <dsp:spPr>
        <a:xfrm rot="10684506">
          <a:off x="2162495" y="2879504"/>
          <a:ext cx="1610818" cy="68730"/>
        </a:xfrm>
        <a:custGeom>
          <a:avLst/>
          <a:gdLst/>
          <a:ahLst/>
          <a:cxnLst/>
          <a:rect l="0" t="0" r="0" b="0"/>
          <a:pathLst>
            <a:path>
              <a:moveTo>
                <a:pt x="0" y="34365"/>
              </a:moveTo>
              <a:lnTo>
                <a:pt x="1610818" y="3436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B409AA-4898-4BAF-AC7C-610451851849}">
      <dsp:nvSpPr>
        <dsp:cNvPr id="0" name=""/>
        <dsp:cNvSpPr/>
      </dsp:nvSpPr>
      <dsp:spPr>
        <a:xfrm>
          <a:off x="0" y="1431919"/>
          <a:ext cx="2790006" cy="293970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C85BB71-8644-4BE5-A82F-1ABFE372AD39}">
      <dsp:nvSpPr>
        <dsp:cNvPr id="0" name=""/>
        <dsp:cNvSpPr/>
      </dsp:nvSpPr>
      <dsp:spPr>
        <a:xfrm>
          <a:off x="2162126" y="1431885"/>
          <a:ext cx="2919994" cy="2919994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none" kern="1200" dirty="0" smtClean="0">
              <a:latin typeface="Times New Roman" pitchFamily="18" charset="0"/>
              <a:cs typeface="Times New Roman" pitchFamily="18" charset="0"/>
            </a:rPr>
            <a:t>Субсидии </a:t>
          </a:r>
          <a:endParaRPr lang="ru-RU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163 173,6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тыс. руб.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162126" y="1431885"/>
        <a:ext cx="2919994" cy="2919994"/>
      </dsp:txXfrm>
    </dsp:sp>
    <dsp:sp modelId="{9933F4BB-CC92-45CA-9242-95332F172157}">
      <dsp:nvSpPr>
        <dsp:cNvPr id="0" name=""/>
        <dsp:cNvSpPr/>
      </dsp:nvSpPr>
      <dsp:spPr>
        <a:xfrm>
          <a:off x="5374120" y="1431885"/>
          <a:ext cx="4379992" cy="291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софинансирование социальных выплат молодым семьям на приобретение (строительство) жилья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 </a:t>
          </a:r>
          <a:r>
            <a:rPr lang="ru-RU" sz="1200" b="0" i="0" u="none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софинансирование</a:t>
          </a: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расходных обязательств муниципалитетов по выплате заработной платы работникам бюджетной сферы, капитальный ремонт и оплату коммунальных услуг бюджетных учреждений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осуществление дорожной деятельности, а также капитального ремонта и ремонта дворовых территорий многоквартирных домов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организацию питания в общеобразовательных учреждениях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организацию отдыха детей в каникулярное время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оснащение детских музыкальных школ и школ искусств музыкальными инструментами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реализацию федеральных целевых программ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</a:t>
          </a:r>
          <a:r>
            <a:rPr lang="ru-RU" sz="1200" b="0" i="0" u="none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софинансирование</a:t>
          </a: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расходов по обеспечению устойчивого функционирования коммунальных организаций, поставляющих коммунальные ресурсы для предоставления коммунальных услуг населению по тарифам, не обеспечивающим возмещение издержек, и подготовке объектов коммунального хозяйства к работе в осенне-зимний период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</a:t>
          </a:r>
          <a:r>
            <a:rPr lang="ru-RU" sz="1200" b="0" i="0" u="none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софинансирование</a:t>
          </a: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капитальных вложений в объекты муниципальной собственности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создание в общеобразовательных организациях условий для инклюзивного образования детей-инвалидов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государственную поддержку малого и среднего предпринимательства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мероприятия государственной программы РФ "Доступная среда" (формирование условий для беспрепятственного доступа к объектам и услугам маломобильных групп  населения</a:t>
          </a:r>
          <a:r>
            <a:rPr lang="en-US" sz="12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5374120" y="1431885"/>
        <a:ext cx="4379992" cy="291999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BB53B09-6325-450E-8F27-B0A75959FE48}">
      <dsp:nvSpPr>
        <dsp:cNvPr id="0" name=""/>
        <dsp:cNvSpPr/>
      </dsp:nvSpPr>
      <dsp:spPr>
        <a:xfrm>
          <a:off x="3297100" y="3087068"/>
          <a:ext cx="2270781" cy="227078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Иные межбюджетные трансферты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9 245,6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тыс. руб.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97100" y="3087068"/>
        <a:ext cx="2270781" cy="2270781"/>
      </dsp:txXfrm>
    </dsp:sp>
    <dsp:sp modelId="{C677DD24-4B21-4B63-9952-85DAE95F8F48}">
      <dsp:nvSpPr>
        <dsp:cNvPr id="0" name=""/>
        <dsp:cNvSpPr/>
      </dsp:nvSpPr>
      <dsp:spPr>
        <a:xfrm rot="10813788">
          <a:off x="1079288" y="3889627"/>
          <a:ext cx="2095849" cy="64717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F69934-E825-4E55-8144-02C6BBC972F1}">
      <dsp:nvSpPr>
        <dsp:cNvPr id="0" name=""/>
        <dsp:cNvSpPr/>
      </dsp:nvSpPr>
      <dsp:spPr>
        <a:xfrm>
          <a:off x="675" y="3346113"/>
          <a:ext cx="2157242" cy="172579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/>
            <a:t>На химическую обработку сельскохозяйственных полей</a:t>
          </a:r>
          <a:endParaRPr lang="ru-RU" sz="1400" kern="1200" dirty="0"/>
        </a:p>
      </dsp:txBody>
      <dsp:txXfrm>
        <a:off x="675" y="3346113"/>
        <a:ext cx="2157242" cy="1725794"/>
      </dsp:txXfrm>
    </dsp:sp>
    <dsp:sp modelId="{AF5B8644-C7E5-4C90-AD24-475FBD53313E}">
      <dsp:nvSpPr>
        <dsp:cNvPr id="0" name=""/>
        <dsp:cNvSpPr/>
      </dsp:nvSpPr>
      <dsp:spPr>
        <a:xfrm rot="13494872">
          <a:off x="1749107" y="2269921"/>
          <a:ext cx="2099132" cy="64717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3B88FB8-B8D9-4D77-9FC7-34E3CAEE2A7A}">
      <dsp:nvSpPr>
        <dsp:cNvPr id="0" name=""/>
        <dsp:cNvSpPr/>
      </dsp:nvSpPr>
      <dsp:spPr>
        <a:xfrm>
          <a:off x="976790" y="989563"/>
          <a:ext cx="2157242" cy="1725794"/>
        </a:xfrm>
        <a:prstGeom prst="roundRect">
          <a:avLst>
            <a:gd name="adj" fmla="val 1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/>
            <a:t>На благоустройство населенных пунктов</a:t>
          </a:r>
          <a:endParaRPr lang="ru-RU" sz="1400" kern="1200" dirty="0"/>
        </a:p>
      </dsp:txBody>
      <dsp:txXfrm>
        <a:off x="976790" y="989563"/>
        <a:ext cx="2157242" cy="1725794"/>
      </dsp:txXfrm>
    </dsp:sp>
    <dsp:sp modelId="{C085E83B-1590-4C0A-8CF8-A8A6B64480A4}">
      <dsp:nvSpPr>
        <dsp:cNvPr id="0" name=""/>
        <dsp:cNvSpPr/>
      </dsp:nvSpPr>
      <dsp:spPr>
        <a:xfrm rot="16178909">
          <a:off x="3373774" y="1597335"/>
          <a:ext cx="2089192" cy="64717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F13C568-7B01-403A-AA94-C7B0F0598E55}">
      <dsp:nvSpPr>
        <dsp:cNvPr id="0" name=""/>
        <dsp:cNvSpPr/>
      </dsp:nvSpPr>
      <dsp:spPr>
        <a:xfrm>
          <a:off x="3333340" y="13448"/>
          <a:ext cx="2157242" cy="1725794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/>
            <a:t>На государственную поддержку лучших работников и учреждений культуры</a:t>
          </a:r>
          <a:endParaRPr lang="ru-RU" sz="1400" kern="1200" dirty="0"/>
        </a:p>
      </dsp:txBody>
      <dsp:txXfrm>
        <a:off x="3333340" y="13448"/>
        <a:ext cx="2157242" cy="1725794"/>
      </dsp:txXfrm>
    </dsp:sp>
    <dsp:sp modelId="{68BFB584-7F31-4F5E-8ADC-2D7FFEDBF29D}">
      <dsp:nvSpPr>
        <dsp:cNvPr id="0" name=""/>
        <dsp:cNvSpPr/>
      </dsp:nvSpPr>
      <dsp:spPr>
        <a:xfrm rot="18875180">
          <a:off x="5005449" y="2266626"/>
          <a:ext cx="2071774" cy="64717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817C7C-E7AF-41FE-BCF5-DDB424DAA11A}">
      <dsp:nvSpPr>
        <dsp:cNvPr id="0" name=""/>
        <dsp:cNvSpPr/>
      </dsp:nvSpPr>
      <dsp:spPr>
        <a:xfrm>
          <a:off x="5689890" y="989563"/>
          <a:ext cx="2157242" cy="1725794"/>
        </a:xfrm>
        <a:prstGeom prst="roundRect">
          <a:avLst>
            <a:gd name="adj" fmla="val 1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/>
            <a:t>На пополнение книжных фондов библиотек</a:t>
          </a:r>
          <a:endParaRPr lang="ru-RU" sz="1400" kern="1200" dirty="0"/>
        </a:p>
      </dsp:txBody>
      <dsp:txXfrm>
        <a:off x="5689890" y="989563"/>
        <a:ext cx="2157242" cy="1725794"/>
      </dsp:txXfrm>
    </dsp:sp>
    <dsp:sp modelId="{08336791-B1EA-4E4F-883B-8CB259E95E61}">
      <dsp:nvSpPr>
        <dsp:cNvPr id="0" name=""/>
        <dsp:cNvSpPr/>
      </dsp:nvSpPr>
      <dsp:spPr>
        <a:xfrm rot="21586042">
          <a:off x="5687585" y="3889600"/>
          <a:ext cx="2057049" cy="64717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B159A34-8EE1-49A8-98CF-F4DF07262984}">
      <dsp:nvSpPr>
        <dsp:cNvPr id="0" name=""/>
        <dsp:cNvSpPr/>
      </dsp:nvSpPr>
      <dsp:spPr>
        <a:xfrm>
          <a:off x="6666005" y="3161876"/>
          <a:ext cx="2157242" cy="2094268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/>
            <a:t>На социально-бытовое обустройство лиц, вынужденно покинувших территорию Украины</a:t>
          </a:r>
          <a:endParaRPr lang="ru-RU" sz="1400" kern="1200" dirty="0"/>
        </a:p>
      </dsp:txBody>
      <dsp:txXfrm>
        <a:off x="6666005" y="3161876"/>
        <a:ext cx="2157242" cy="2094268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5D136D8-41FB-4B22-BEAE-59EE413B254C}">
      <dsp:nvSpPr>
        <dsp:cNvPr id="0" name=""/>
        <dsp:cNvSpPr/>
      </dsp:nvSpPr>
      <dsp:spPr>
        <a:xfrm>
          <a:off x="2349010" y="2016201"/>
          <a:ext cx="1710910" cy="171091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2349010" y="2016201"/>
        <a:ext cx="1710910" cy="1710910"/>
      </dsp:txXfrm>
    </dsp:sp>
    <dsp:sp modelId="{839FCD3C-59B9-4F49-831D-D9B71D1691CA}">
      <dsp:nvSpPr>
        <dsp:cNvPr id="0" name=""/>
        <dsp:cNvSpPr/>
      </dsp:nvSpPr>
      <dsp:spPr>
        <a:xfrm rot="11681939">
          <a:off x="783986" y="2193818"/>
          <a:ext cx="1531850" cy="48760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512632-307F-4E8D-BB71-E77BE9B23B88}">
      <dsp:nvSpPr>
        <dsp:cNvPr id="0" name=""/>
        <dsp:cNvSpPr/>
      </dsp:nvSpPr>
      <dsp:spPr>
        <a:xfrm>
          <a:off x="-89821" y="1390207"/>
          <a:ext cx="1797750" cy="1706138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path path="circle">
            <a:fillToRect l="100000" t="100000"/>
          </a:path>
          <a:tileRect r="-100000" b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mbria" pitchFamily="18" charset="0"/>
            </a:rPr>
            <a:t>Информационно-консультационное сопровождение МП развития сельского хозяйства</a:t>
          </a:r>
          <a:endParaRPr lang="ru-RU" sz="14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-89821" y="1390207"/>
        <a:ext cx="1797750" cy="1706138"/>
      </dsp:txXfrm>
    </dsp:sp>
    <dsp:sp modelId="{D66EEFA0-497D-441B-9A0A-840F57E454B1}">
      <dsp:nvSpPr>
        <dsp:cNvPr id="0" name=""/>
        <dsp:cNvSpPr/>
      </dsp:nvSpPr>
      <dsp:spPr>
        <a:xfrm rot="14646664">
          <a:off x="1708224" y="1100158"/>
          <a:ext cx="1509594" cy="48760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ABCCEF-3211-414F-9BEB-A98F25A6DA60}">
      <dsp:nvSpPr>
        <dsp:cNvPr id="0" name=""/>
        <dsp:cNvSpPr/>
      </dsp:nvSpPr>
      <dsp:spPr>
        <a:xfrm>
          <a:off x="1320773" y="14769"/>
          <a:ext cx="1625364" cy="130029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shape">
            <a:fillToRect l="50000" t="50000" r="50000" b="5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mbria" pitchFamily="18" charset="0"/>
            </a:rPr>
            <a:t>Поддержка и развитие семейных животноводческих ферм </a:t>
          </a:r>
          <a:endParaRPr lang="ru-RU" sz="14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1320773" y="14769"/>
        <a:ext cx="1625364" cy="1300291"/>
      </dsp:txXfrm>
    </dsp:sp>
    <dsp:sp modelId="{986DC86A-BD82-43F1-AB7D-66EAB487F740}">
      <dsp:nvSpPr>
        <dsp:cNvPr id="0" name=""/>
        <dsp:cNvSpPr/>
      </dsp:nvSpPr>
      <dsp:spPr>
        <a:xfrm rot="17204238">
          <a:off x="2985570" y="1075538"/>
          <a:ext cx="1371425" cy="48760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2C46B9-A9F0-4F4D-812A-04047441CC09}">
      <dsp:nvSpPr>
        <dsp:cNvPr id="0" name=""/>
        <dsp:cNvSpPr/>
      </dsp:nvSpPr>
      <dsp:spPr>
        <a:xfrm>
          <a:off x="2984632" y="12534"/>
          <a:ext cx="1768250" cy="130029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ambria" pitchFamily="18" charset="0"/>
            </a:rPr>
            <a:t>Содержание и обустройство скотомогильников</a:t>
          </a:r>
          <a:endParaRPr lang="ru-RU" sz="1400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2984632" y="12534"/>
        <a:ext cx="1768250" cy="1300291"/>
      </dsp:txXfrm>
    </dsp:sp>
    <dsp:sp modelId="{CD9EF88C-7B1A-4250-A2EF-FF6CD1CE4DB2}">
      <dsp:nvSpPr>
        <dsp:cNvPr id="0" name=""/>
        <dsp:cNvSpPr/>
      </dsp:nvSpPr>
      <dsp:spPr>
        <a:xfrm rot="20657931">
          <a:off x="4082671" y="2175364"/>
          <a:ext cx="1462885" cy="48760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DF06B9-3E61-440E-822B-54570316A099}">
      <dsp:nvSpPr>
        <dsp:cNvPr id="0" name=""/>
        <dsp:cNvSpPr/>
      </dsp:nvSpPr>
      <dsp:spPr>
        <a:xfrm>
          <a:off x="4610002" y="1584181"/>
          <a:ext cx="1816523" cy="1274090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Мероприятия в области сельскохозяйственного производства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4610002" y="1584181"/>
        <a:ext cx="1816523" cy="127409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929F02-F2AF-4B35-94BA-3C58960675FF}">
      <dsp:nvSpPr>
        <dsp:cNvPr id="0" name=""/>
        <dsp:cNvSpPr/>
      </dsp:nvSpPr>
      <dsp:spPr>
        <a:xfrm rot="16200000">
          <a:off x="741186" y="-379905"/>
          <a:ext cx="2880320" cy="3640130"/>
        </a:xfrm>
        <a:prstGeom prst="flowChartManualOperation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glow rad="139700">
            <a:schemeClr val="accent2">
              <a:satMod val="175000"/>
              <a:alpha val="40000"/>
            </a:schemeClr>
          </a:glow>
          <a:innerShdw blurRad="63500" dist="50800" dir="13500000">
            <a:prstClr val="black">
              <a:alpha val="50000"/>
            </a:prstClr>
          </a:inn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angle"/>
          <a:contourClr>
            <a:srgbClr val="FFFFFF"/>
          </a:contourClr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96850" tIns="0" rIns="198004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latin typeface="Arial Narrow" pitchFamily="34" charset="0"/>
            </a:rPr>
            <a:t>Капитальный ремонт учреждений в целях энергосбережения</a:t>
          </a:r>
          <a:endParaRPr lang="ru-RU" sz="3100" kern="1200" dirty="0">
            <a:latin typeface="Arial Narrow" pitchFamily="34" charset="0"/>
          </a:endParaRPr>
        </a:p>
      </dsp:txBody>
      <dsp:txXfrm rot="16200000">
        <a:off x="741186" y="-379905"/>
        <a:ext cx="2880320" cy="3640130"/>
      </dsp:txXfrm>
    </dsp:sp>
    <dsp:sp modelId="{1F79912D-1FC5-44FA-A13E-C0FE92995860}">
      <dsp:nvSpPr>
        <dsp:cNvPr id="0" name=""/>
        <dsp:cNvSpPr/>
      </dsp:nvSpPr>
      <dsp:spPr>
        <a:xfrm rot="16200000">
          <a:off x="4300614" y="-379905"/>
          <a:ext cx="2880320" cy="3640130"/>
        </a:xfrm>
        <a:prstGeom prst="flowChartManualOperation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glow rad="139700">
            <a:schemeClr val="accent5">
              <a:satMod val="175000"/>
              <a:alpha val="40000"/>
            </a:schemeClr>
          </a:glow>
          <a:outerShdw blurRad="107950" dist="12700" dir="5400000" algn="ctr" rotWithShape="0">
            <a:srgbClr val="000000"/>
          </a:outerShdw>
        </a:effectLst>
        <a:scene3d>
          <a:camera prst="isometricOffAxis1Right"/>
          <a:lightRig rig="soft" dir="t">
            <a:rot lat="0" lon="0" rev="0"/>
          </a:lightRig>
        </a:scene3d>
        <a:sp3d contourW="44450" prstMaterial="matte">
          <a:bevelT w="63500" h="63500" prst="convex"/>
          <a:contourClr>
            <a:srgbClr val="FFFFFF"/>
          </a:contourClr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96850" tIns="0" rIns="198004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latin typeface="Arial Narrow" pitchFamily="34" charset="0"/>
            </a:rPr>
            <a:t>Приобретение энергосберегающего оборудования  и материалов </a:t>
          </a:r>
          <a:endParaRPr lang="ru-RU" sz="3100" kern="1200" dirty="0">
            <a:latin typeface="Arial Narrow" pitchFamily="34" charset="0"/>
          </a:endParaRPr>
        </a:p>
      </dsp:txBody>
      <dsp:txXfrm rot="16200000">
        <a:off x="4300614" y="-379905"/>
        <a:ext cx="2880320" cy="3640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#1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#1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#1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#1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9069B65E-1427-41C3-A300-E793392CEE39}" type="datetimeFigureOut">
              <a:rPr lang="ru-RU"/>
              <a:pPr>
                <a:defRPr/>
              </a:pPr>
              <a:t>10.05.2016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67F8C8F1-E82F-4B86-9AF8-5C66422D75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34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831570-D00A-4B6E-BC78-4902F33AAA25}" type="slidenum">
              <a:rPr lang="ru-RU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E0F99-DCB3-4FCB-93E2-1CFC8CD518BD}" type="datetimeFigureOut">
              <a:rPr lang="ru-RU"/>
              <a:pPr>
                <a:defRPr/>
              </a:pPr>
              <a:t>10.05.2016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1E503-BE5F-4FCA-BAD6-644F97B5C5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A79A3-5DC6-466A-AA14-A31E764CCCBC}" type="datetimeFigureOut">
              <a:rPr lang="ru-RU"/>
              <a:pPr>
                <a:defRPr/>
              </a:pPr>
              <a:t>10.05.2016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A4D70-54CA-4367-A054-DEE661F287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61A61-2AE2-4FD0-B145-2F31653BDA48}" type="datetimeFigureOut">
              <a:rPr lang="ru-RU"/>
              <a:pPr>
                <a:defRPr/>
              </a:pPr>
              <a:t>10.05.2016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1BDAE-DF6D-4E5A-A089-0C56E5DAE4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60ADE-3AD2-4E33-977A-8D607991F8A1}" type="datetimeFigureOut">
              <a:rPr lang="ru-RU"/>
              <a:pPr>
                <a:defRPr/>
              </a:pPr>
              <a:t>10.05.2016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10D81-C115-4FE4-BC1B-44C77EFD7D3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18518-A81E-45FE-8240-080C2B6701FE}" type="datetimeFigureOut">
              <a:rPr lang="ru-RU"/>
              <a:pPr>
                <a:defRPr/>
              </a:pPr>
              <a:t>10.05.2016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DD3B4-91C9-413D-BA45-48EE344883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50044-3D65-45B1-8AB8-9AF4E4333B1C}" type="datetimeFigureOut">
              <a:rPr lang="ru-RU"/>
              <a:pPr>
                <a:defRPr/>
              </a:pPr>
              <a:t>10.05.2016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10567-CE25-4A8A-9C04-B21B2095311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18151-75F0-4C72-A8EC-558EA6523CFF}" type="datetimeFigureOut">
              <a:rPr lang="ru-RU"/>
              <a:pPr>
                <a:defRPr/>
              </a:pPr>
              <a:t>10.05.2016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D4574-29E8-4199-AA89-6FEC5AF3A4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DDE4-2A03-4CD7-BEA6-801365B257F5}" type="datetimeFigureOut">
              <a:rPr lang="ru-RU"/>
              <a:pPr>
                <a:defRPr/>
              </a:pPr>
              <a:t>10.05.2016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0A35F-0509-4B74-AD18-39C2D0BC3E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6F1AB-C16F-4C71-80F8-A3C0D4CC92BD}" type="datetimeFigureOut">
              <a:rPr lang="ru-RU"/>
              <a:pPr>
                <a:defRPr/>
              </a:pPr>
              <a:t>10.05.2016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06D05-847E-4971-A048-21F7CE2842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D733F-B5FC-418C-85EC-05AF91D91330}" type="datetimeFigureOut">
              <a:rPr lang="ru-RU"/>
              <a:pPr>
                <a:defRPr/>
              </a:pPr>
              <a:t>10.05.2016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8F5A3-6B9F-48B0-8479-34A1D5C214E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ACF9F-835C-4C0D-BF4D-139AC889CF6B}" type="datetimeFigureOut">
              <a:rPr lang="ru-RU"/>
              <a:pPr>
                <a:defRPr/>
              </a:pPr>
              <a:t>10.05.2016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26A2B-E865-4620-9E22-5678ADDB8E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FE0FE2D-CE25-4480-B799-7CADF2A1F55B}" type="datetimeFigureOut">
              <a:rPr lang="ru-RU"/>
              <a:pPr>
                <a:defRPr/>
              </a:pPr>
              <a:t>10.05.2016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0A8FC78-A990-49D8-9F24-795AAADD67B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_____Microsoft_Office_Excel_97-20032.xls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3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4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5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9.jpeg"/><Relationship Id="rId4" Type="http://schemas.openxmlformats.org/officeDocument/2006/relationships/diagramData" Target="../diagrams/data1.xml"/><Relationship Id="rId9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5" Type="http://schemas.openxmlformats.org/officeDocument/2006/relationships/image" Target="../media/image3.png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microsoft.com/office/2007/relationships/diagramDrawing" Target="../diagrams/drawing7.xml"/><Relationship Id="rId3" Type="http://schemas.openxmlformats.org/officeDocument/2006/relationships/diagramLayout" Target="../diagrams/layout6.xml"/><Relationship Id="rId7" Type="http://schemas.openxmlformats.org/officeDocument/2006/relationships/image" Target="../media/image3.png"/><Relationship Id="rId12" Type="http://schemas.openxmlformats.org/officeDocument/2006/relationships/diagramColors" Target="../diagrams/colors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11" Type="http://schemas.openxmlformats.org/officeDocument/2006/relationships/diagramQuickStyle" Target="../diagrams/quickStyle7.xml"/><Relationship Id="rId5" Type="http://schemas.openxmlformats.org/officeDocument/2006/relationships/diagramColors" Target="../diagrams/colors6.xml"/><Relationship Id="rId10" Type="http://schemas.openxmlformats.org/officeDocument/2006/relationships/diagramLayout" Target="../diagrams/layout7.xml"/><Relationship Id="rId4" Type="http://schemas.openxmlformats.org/officeDocument/2006/relationships/diagramQuickStyle" Target="../diagrams/quickStyle6.xml"/><Relationship Id="rId9" Type="http://schemas.openxmlformats.org/officeDocument/2006/relationships/diagramData" Target="../diagrams/data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.png"/><Relationship Id="rId4" Type="http://schemas.openxmlformats.org/officeDocument/2006/relationships/oleObject" Target="../embeddings/_____Microsoft_Office_Excel_97-20036.xls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_____Microsoft_Office_Excel_97-20037.xls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8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_____Microsoft_Office_Excel_97-20039.xls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_____Microsoft_Office_Excel_97-200310.xls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_____Microsoft_Office_Excel_97-200311.xls"/><Relationship Id="rId5" Type="http://schemas.openxmlformats.org/officeDocument/2006/relationships/image" Target="../media/image41.jpe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_____Microsoft_Office_Excel_97-200312.xls"/><Relationship Id="rId5" Type="http://schemas.openxmlformats.org/officeDocument/2006/relationships/image" Target="../media/image3.pn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3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47.jpe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3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image" Target="../media/image3.png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image" Target="../media/image50.jpeg"/><Relationship Id="rId17" Type="http://schemas.openxmlformats.org/officeDocument/2006/relationships/image" Target="../media/image54.jpeg"/><Relationship Id="rId2" Type="http://schemas.openxmlformats.org/officeDocument/2006/relationships/diagramData" Target="../diagrams/data10.xml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5" Type="http://schemas.openxmlformats.org/officeDocument/2006/relationships/image" Target="../media/image52.jpeg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Relationship Id="rId1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3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3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.png"/><Relationship Id="rId4" Type="http://schemas.openxmlformats.org/officeDocument/2006/relationships/oleObject" Target="../embeddings/_____Microsoft_Office_Excel_97-200314.xls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64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11" Type="http://schemas.openxmlformats.org/officeDocument/2006/relationships/image" Target="../media/image67.jpeg"/><Relationship Id="rId5" Type="http://schemas.openxmlformats.org/officeDocument/2006/relationships/diagramColors" Target="../diagrams/colors13.xml"/><Relationship Id="rId10" Type="http://schemas.openxmlformats.org/officeDocument/2006/relationships/image" Target="../media/image66.png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3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diagramLayout" Target="../diagrams/layout15.xml"/><Relationship Id="rId7" Type="http://schemas.openxmlformats.org/officeDocument/2006/relationships/image" Target="../media/image3.png"/><Relationship Id="rId12" Type="http://schemas.openxmlformats.org/officeDocument/2006/relationships/image" Target="../media/image75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5.xml"/><Relationship Id="rId11" Type="http://schemas.openxmlformats.org/officeDocument/2006/relationships/image" Target="../media/image74.png"/><Relationship Id="rId5" Type="http://schemas.openxmlformats.org/officeDocument/2006/relationships/diagramColors" Target="../diagrams/colors15.xml"/><Relationship Id="rId10" Type="http://schemas.openxmlformats.org/officeDocument/2006/relationships/image" Target="../media/image73.png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3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diagramLayout" Target="../diagrams/layout17.xml"/><Relationship Id="rId7" Type="http://schemas.openxmlformats.org/officeDocument/2006/relationships/image" Target="../media/image3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13" Type="http://schemas.openxmlformats.org/officeDocument/2006/relationships/image" Target="../media/image84.jpeg"/><Relationship Id="rId3" Type="http://schemas.openxmlformats.org/officeDocument/2006/relationships/diagramLayout" Target="../diagrams/layout18.xml"/><Relationship Id="rId7" Type="http://schemas.openxmlformats.org/officeDocument/2006/relationships/diagramData" Target="../diagrams/data19.xml"/><Relationship Id="rId12" Type="http://schemas.openxmlformats.org/officeDocument/2006/relationships/image" Target="../media/image3.png"/><Relationship Id="rId17" Type="http://schemas.openxmlformats.org/officeDocument/2006/relationships/image" Target="../media/image88.jpeg"/><Relationship Id="rId2" Type="http://schemas.openxmlformats.org/officeDocument/2006/relationships/diagramData" Target="../diagrams/data18.xml"/><Relationship Id="rId16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8.xml"/><Relationship Id="rId11" Type="http://schemas.microsoft.com/office/2007/relationships/diagramDrawing" Target="../diagrams/drawing19.xml"/><Relationship Id="rId5" Type="http://schemas.openxmlformats.org/officeDocument/2006/relationships/diagramColors" Target="../diagrams/colors18.xml"/><Relationship Id="rId15" Type="http://schemas.openxmlformats.org/officeDocument/2006/relationships/image" Target="../media/image86.jpeg"/><Relationship Id="rId10" Type="http://schemas.openxmlformats.org/officeDocument/2006/relationships/diagramColors" Target="../diagrams/colors19.xml"/><Relationship Id="rId4" Type="http://schemas.openxmlformats.org/officeDocument/2006/relationships/diagramQuickStyle" Target="../diagrams/quickStyle18.xml"/><Relationship Id="rId9" Type="http://schemas.openxmlformats.org/officeDocument/2006/relationships/diagramQuickStyle" Target="../diagrams/quickStyle19.xml"/><Relationship Id="rId14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diagramLayout" Target="../diagrams/layout20.xml"/><Relationship Id="rId7" Type="http://schemas.openxmlformats.org/officeDocument/2006/relationships/image" Target="../media/image89.jpe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0.xml"/><Relationship Id="rId11" Type="http://schemas.openxmlformats.org/officeDocument/2006/relationships/image" Target="../media/image3.png"/><Relationship Id="rId5" Type="http://schemas.openxmlformats.org/officeDocument/2006/relationships/diagramColors" Target="../diagrams/colors20.xml"/><Relationship Id="rId10" Type="http://schemas.openxmlformats.org/officeDocument/2006/relationships/image" Target="../media/image92.jpeg"/><Relationship Id="rId4" Type="http://schemas.openxmlformats.org/officeDocument/2006/relationships/diagramQuickStyle" Target="../diagrams/quickStyle20.xml"/><Relationship Id="rId9" Type="http://schemas.openxmlformats.org/officeDocument/2006/relationships/image" Target="../media/image91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1.xml"/><Relationship Id="rId7" Type="http://schemas.openxmlformats.org/officeDocument/2006/relationships/image" Target="../media/image98.jpe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diagramLayout" Target="../diagrams/layout22.xml"/><Relationship Id="rId7" Type="http://schemas.openxmlformats.org/officeDocument/2006/relationships/image" Target="../media/image3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diagramLayout" Target="../diagrams/layout23.xml"/><Relationship Id="rId7" Type="http://schemas.openxmlformats.org/officeDocument/2006/relationships/image" Target="../media/image108.jpe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3.xml"/><Relationship Id="rId11" Type="http://schemas.openxmlformats.org/officeDocument/2006/relationships/image" Target="../media/image3.png"/><Relationship Id="rId5" Type="http://schemas.openxmlformats.org/officeDocument/2006/relationships/diagramColors" Target="../diagrams/colors23.xml"/><Relationship Id="rId10" Type="http://schemas.openxmlformats.org/officeDocument/2006/relationships/image" Target="../media/image111.jpeg"/><Relationship Id="rId4" Type="http://schemas.openxmlformats.org/officeDocument/2006/relationships/diagramQuickStyle" Target="../diagrams/quickStyle23.xml"/><Relationship Id="rId9" Type="http://schemas.openxmlformats.org/officeDocument/2006/relationships/image" Target="../media/image110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4.xml"/><Relationship Id="rId3" Type="http://schemas.openxmlformats.org/officeDocument/2006/relationships/image" Target="../media/image113.jpeg"/><Relationship Id="rId7" Type="http://schemas.openxmlformats.org/officeDocument/2006/relationships/diagramColors" Target="../diagrams/colors24.xml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4.xml"/><Relationship Id="rId5" Type="http://schemas.openxmlformats.org/officeDocument/2006/relationships/diagramLayout" Target="../diagrams/layout24.xml"/><Relationship Id="rId4" Type="http://schemas.openxmlformats.org/officeDocument/2006/relationships/diagramData" Target="../diagrams/data24.xml"/><Relationship Id="rId9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diagramLayout" Target="../diagrams/layout25.xml"/><Relationship Id="rId7" Type="http://schemas.openxmlformats.org/officeDocument/2006/relationships/image" Target="../media/image3.pn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5.xml"/><Relationship Id="rId11" Type="http://schemas.openxmlformats.org/officeDocument/2006/relationships/image" Target="../media/image117.jpeg"/><Relationship Id="rId5" Type="http://schemas.openxmlformats.org/officeDocument/2006/relationships/diagramColors" Target="../diagrams/colors25.xml"/><Relationship Id="rId10" Type="http://schemas.openxmlformats.org/officeDocument/2006/relationships/image" Target="../media/image116.jpeg"/><Relationship Id="rId4" Type="http://schemas.openxmlformats.org/officeDocument/2006/relationships/diagramQuickStyle" Target="../diagrams/quickStyle25.xml"/><Relationship Id="rId9" Type="http://schemas.openxmlformats.org/officeDocument/2006/relationships/image" Target="../media/image115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diagramLayout" Target="../diagrams/layout26.xml"/><Relationship Id="rId7" Type="http://schemas.openxmlformats.org/officeDocument/2006/relationships/image" Target="../media/image3.pn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10" Type="http://schemas.openxmlformats.org/officeDocument/2006/relationships/image" Target="../media/image120.jpeg"/><Relationship Id="rId4" Type="http://schemas.openxmlformats.org/officeDocument/2006/relationships/diagramQuickStyle" Target="../diagrams/quickStyle26.xml"/><Relationship Id="rId9" Type="http://schemas.openxmlformats.org/officeDocument/2006/relationships/image" Target="../media/image11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20.png"/><Relationship Id="rId4" Type="http://schemas.openxmlformats.org/officeDocument/2006/relationships/oleObject" Target="../embeddings/_____Microsoft_Office_Excel_97-200315.xls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C:\Users\OEM\Desktop\ДЛя отчета за 2015 год\Фото\sl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0"/>
            <a:ext cx="8424863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539750" y="4724400"/>
            <a:ext cx="8229600" cy="2293938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400" spc="3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БЮДЖЕТ ДЛЯ ГРАЖДАН </a:t>
            </a:r>
            <a:endParaRPr lang="ru-RU" sz="3400" spc="3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400" spc="3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ИСПОЛНЕНИЕ ЗА </a:t>
            </a:r>
            <a:r>
              <a:rPr lang="ru-RU" sz="3400" spc="3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2015 ГОД</a:t>
            </a:r>
            <a:endParaRPr lang="ru-RU" sz="3400" dirty="0">
              <a:solidFill>
                <a:srgbClr val="0070C0"/>
              </a:soli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Основные характеристики бюджета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МР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 за 2015 год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613" name="Group 37"/>
          <p:cNvGraphicFramePr>
            <a:graphicFrameLocks noGrp="1"/>
          </p:cNvGraphicFramePr>
          <p:nvPr/>
        </p:nvGraphicFramePr>
        <p:xfrm>
          <a:off x="250825" y="1917700"/>
          <a:ext cx="8712200" cy="4390390"/>
        </p:xfrm>
        <a:graphic>
          <a:graphicData uri="http://schemas.openxmlformats.org/drawingml/2006/table">
            <a:tbl>
              <a:tblPr/>
              <a:tblGrid>
                <a:gridCol w="1439863"/>
                <a:gridCol w="2016125"/>
                <a:gridCol w="1728787"/>
                <a:gridCol w="1727200"/>
                <a:gridCol w="1800225"/>
              </a:tblGrid>
              <a:tr h="158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pitchFamily="18" charset="0"/>
                        </a:rPr>
                        <a:t>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pitchFamily="18" charset="0"/>
                        </a:rPr>
                        <a:t>Первоначальный план на 2015 год (утв. Решением Совета МР от </a:t>
                      </a: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pitchFamily="18" charset="0"/>
                        </a:rPr>
                        <a:t>18</a:t>
                      </a: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pitchFamily="18" charset="0"/>
                        </a:rPr>
                        <a:t>.12.2014 г. № </a:t>
                      </a: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pitchFamily="18" charset="0"/>
                        </a:rPr>
                        <a:t>440</a:t>
                      </a: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pitchFamily="18" charset="0"/>
                        </a:rPr>
                        <a:t>Уточненный план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pitchFamily="18" charset="0"/>
                        </a:rPr>
                        <a:t>на 2015 год (утв. решением  Совета МР от </a:t>
                      </a: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pitchFamily="18" charset="0"/>
                        </a:rPr>
                        <a:t>24</a:t>
                      </a: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pitchFamily="18" charset="0"/>
                        </a:rPr>
                        <a:t>.12.2015 г. № </a:t>
                      </a: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pitchFamily="18" charset="0"/>
                        </a:rPr>
                        <a:t>589</a:t>
                      </a: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pitchFamily="18" charset="0"/>
                        </a:rPr>
                        <a:t>Фактическое исполнение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pitchFamily="18" charset="0"/>
                        </a:rPr>
                        <a:t>за 2015 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pitchFamily="18" charset="0"/>
                        </a:rPr>
                        <a:t>Исполнение (%) к уточненному плану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01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Доходы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378 356,4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562 669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561 212,7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99,7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701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Расходы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378 356,4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567 507,3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539 690,0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95,1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701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Профицит  (+)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 Дефицит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 (-)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 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-4 838,1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21 522,7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24610" name="TextBox 7"/>
          <p:cNvSpPr txBox="1">
            <a:spLocks noChangeArrowheads="1"/>
          </p:cNvSpPr>
          <p:nvPr/>
        </p:nvSpPr>
        <p:spPr bwMode="auto">
          <a:xfrm>
            <a:off x="7956550" y="1484313"/>
            <a:ext cx="1008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>
                <a:latin typeface="Calibri" pitchFamily="34" charset="0"/>
              </a:rPr>
              <a:t>тыс. руб.</a:t>
            </a:r>
          </a:p>
        </p:txBody>
      </p:sp>
      <p:pic>
        <p:nvPicPr>
          <p:cNvPr id="24611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Источники финансирования дефицита бюджета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 2015 году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23850" y="1757363"/>
          <a:ext cx="8640959" cy="4523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/>
                <a:gridCol w="1728192"/>
                <a:gridCol w="1584176"/>
                <a:gridCol w="1728191"/>
              </a:tblGrid>
              <a:tr h="62636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Утверждено в бюджете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Утверждено в бюджете (уточнено)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Фактическое</a:t>
                      </a:r>
                      <a:r>
                        <a:rPr lang="ru-RU" sz="1400" baseline="0" dirty="0" smtClean="0"/>
                        <a:t> исполнение</a:t>
                      </a:r>
                      <a:endParaRPr lang="ru-RU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Дефицит (+)</a:t>
                      </a:r>
                      <a:r>
                        <a:rPr lang="en-US" sz="1400" dirty="0" smtClean="0"/>
                        <a:t>/</a:t>
                      </a:r>
                      <a:r>
                        <a:rPr lang="ru-RU" sz="1400" dirty="0" smtClean="0"/>
                        <a:t>Профицит (-)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59204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Бюджетные кредиты от других бюджетов бюджетной</a:t>
                      </a:r>
                      <a:r>
                        <a:rPr lang="ru-RU" sz="1400" baseline="0" dirty="0" smtClean="0"/>
                        <a:t> системы РФ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-2 400,0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-2 400,0</a:t>
                      </a:r>
                      <a:endParaRPr lang="ru-RU" sz="1400" dirty="0"/>
                    </a:p>
                  </a:txBody>
                  <a:tcPr/>
                </a:tc>
              </a:tr>
              <a:tr h="30218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Получение кредитов от</a:t>
                      </a:r>
                      <a:r>
                        <a:rPr lang="ru-RU" sz="1400" baseline="0" dirty="0" smtClean="0"/>
                        <a:t> других бюджетов бюджетной системы РФ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</a:t>
                      </a:r>
                      <a:r>
                        <a:rPr lang="ru-RU" sz="1400" baseline="0" dirty="0" smtClean="0"/>
                        <a:t> 400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</a:t>
                      </a:r>
                      <a:r>
                        <a:rPr lang="ru-RU" sz="1400" baseline="0" dirty="0" smtClean="0"/>
                        <a:t> 400,0</a:t>
                      </a:r>
                      <a:endParaRPr lang="ru-RU" sz="1400" dirty="0"/>
                    </a:p>
                  </a:txBody>
                  <a:tcPr/>
                </a:tc>
              </a:tr>
              <a:tr h="30218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Погашение </a:t>
                      </a:r>
                      <a:r>
                        <a:rPr lang="ru-RU" sz="1400" baseline="0" dirty="0" smtClean="0"/>
                        <a:t>кредитов от других бюджетов бюджетной системы РФ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-7 000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-7 000,0</a:t>
                      </a:r>
                      <a:endParaRPr lang="ru-RU" sz="1400" dirty="0"/>
                    </a:p>
                  </a:txBody>
                  <a:tcPr/>
                </a:tc>
              </a:tr>
              <a:tr h="30218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Изменение остатков средств на счетах по учету средств бюджета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2 400,0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-21 522,7</a:t>
                      </a:r>
                      <a:endParaRPr lang="ru-RU" sz="1400" dirty="0"/>
                    </a:p>
                  </a:txBody>
                  <a:tcPr/>
                </a:tc>
              </a:tr>
              <a:tr h="30218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Увеличение прочих остатков денежных средств бюджетов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-378 356,4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-565 107,3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-561 212,7</a:t>
                      </a:r>
                      <a:endParaRPr lang="ru-RU" sz="1400" dirty="0"/>
                    </a:p>
                  </a:txBody>
                  <a:tcPr/>
                </a:tc>
              </a:tr>
              <a:tr h="30218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Уменьшение прочих остатков денежных средств бюджетов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378 356,4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567</a:t>
                      </a:r>
                      <a:r>
                        <a:rPr lang="ru-RU" sz="1400" baseline="0" dirty="0" smtClean="0"/>
                        <a:t> 507,3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539 690,0</a:t>
                      </a:r>
                      <a:endParaRPr lang="ru-RU" sz="1400" dirty="0"/>
                    </a:p>
                  </a:txBody>
                  <a:tcPr/>
                </a:tc>
              </a:tr>
              <a:tr h="302185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ИТОГО: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0,0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0,0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-23 922,7</a:t>
                      </a:r>
                      <a:endParaRPr lang="ru-RU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67625" y="1412875"/>
            <a:ext cx="1296988" cy="30797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тыс. руб.</a:t>
            </a:r>
          </a:p>
        </p:txBody>
      </p:sp>
      <p:pic>
        <p:nvPicPr>
          <p:cNvPr id="25655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latin typeface="Bookman Old Style" pitchFamily="18" charset="0"/>
              </a:rPr>
              <a:t>Резервный фонд администрации</a:t>
            </a:r>
            <a:br>
              <a:rPr lang="ru-RU" sz="2400" dirty="0" smtClean="0">
                <a:latin typeface="Bookman Old Style" pitchFamily="18" charset="0"/>
              </a:rPr>
            </a:br>
            <a:r>
              <a:rPr lang="ru-RU" sz="2400" dirty="0" smtClean="0">
                <a:latin typeface="Bookman Old Style" pitchFamily="18" charset="0"/>
              </a:rPr>
              <a:t>МР </a:t>
            </a:r>
            <a:r>
              <a:rPr lang="ru-RU" sz="2400" dirty="0" err="1" smtClean="0">
                <a:latin typeface="Bookman Old Style" pitchFamily="18" charset="0"/>
              </a:rPr>
              <a:t>Нуримановский</a:t>
            </a:r>
            <a:r>
              <a:rPr lang="ru-RU" sz="2400" dirty="0" smtClean="0">
                <a:latin typeface="Bookman Old Style" pitchFamily="18" charset="0"/>
              </a:rPr>
              <a:t> район</a:t>
            </a:r>
            <a:endParaRPr lang="ru-RU" sz="2400" dirty="0">
              <a:latin typeface="Bookman Old Style" pitchFamily="18" charset="0"/>
            </a:endParaRPr>
          </a:p>
        </p:txBody>
      </p:sp>
      <p:sp>
        <p:nvSpPr>
          <p:cNvPr id="26626" name="TextBox 3"/>
          <p:cNvSpPr txBox="1">
            <a:spLocks noChangeArrowheads="1"/>
          </p:cNvSpPr>
          <p:nvPr/>
        </p:nvSpPr>
        <p:spPr bwMode="auto">
          <a:xfrm>
            <a:off x="179388" y="1628775"/>
            <a:ext cx="6696075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500" dirty="0">
                <a:latin typeface="Calibri" pitchFamily="34" charset="0"/>
              </a:rPr>
              <a:t>     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Решением Совета МР от 01 января 2006 года №1 утвержден «Порядок использования бюджетных ассигнований резервного фонда администрации МР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Нуримановский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район Республики Башкортостан». </a:t>
            </a: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      В соответствии с Порядком размер резервного фонда администрации на 2015 год определен решением Решением Совета МР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Нуримановский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район от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.12.201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г. №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440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в сумме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600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,0</a:t>
            </a:r>
            <a:r>
              <a:rPr lang="ru-RU" sz="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тыс. руб. </a:t>
            </a: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      Средства резервного фонда администрации выделяются на финансирование непредвиденных расходов и мероприятий, не предусмотренных в бюджете МР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Нуримановский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район на текущий год, в том числе на: </a:t>
            </a: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    - предупреждение и ликвидацию последствий чрезвычайных ситуаций природного и техногенного характера;</a:t>
            </a: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    - на оказание гражданам, проживающим на территории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Нуримановского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района, единовременной материальной помощи;</a:t>
            </a: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    - на оказание гражданам, проживающим на территории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Нуримановского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района, финансовой помощи в связи с утратой ими имущества первой необходимости.   </a:t>
            </a: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   В 2015 году средства направлены на оказание единовременной материальной помощи семьям находящимся в трудной жизненной ситуации и гражданам, пострадавшим от пожара.</a:t>
            </a:r>
          </a:p>
        </p:txBody>
      </p:sp>
      <p:pic>
        <p:nvPicPr>
          <p:cNvPr id="26627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2" descr="C:\Users\OEM\Desktop\ДЛя отчета за 2015 год\Фото\IMG_08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1484313"/>
            <a:ext cx="226853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Основные параметры исполнения доходной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части бюджета  МР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 2015 год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7739" name="Group 91"/>
          <p:cNvGraphicFramePr>
            <a:graphicFrameLocks noGrp="1"/>
          </p:cNvGraphicFramePr>
          <p:nvPr/>
        </p:nvGraphicFramePr>
        <p:xfrm>
          <a:off x="179388" y="1700213"/>
          <a:ext cx="8785225" cy="4815840"/>
        </p:xfrm>
        <a:graphic>
          <a:graphicData uri="http://schemas.openxmlformats.org/drawingml/2006/table">
            <a:tbl>
              <a:tblPr/>
              <a:tblGrid>
                <a:gridCol w="2952750"/>
                <a:gridCol w="1368425"/>
                <a:gridCol w="1079500"/>
                <a:gridCol w="1079500"/>
                <a:gridCol w="1296987"/>
                <a:gridCol w="1008063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Наименование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Первоначальный план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Уточненный план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Фактическое исполнение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Отклонение исполнения от уточненного плана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Исполнение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ДОХОДЫ, ВСЕГО: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378 356,4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562 669,2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561 212,7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- 1 456,5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99,7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1571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в том числе: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НАЛОГОВЫЕ И НЕНАЛОГОВЫЕ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113 708,2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122 578,9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123 879,3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1 300,4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101,1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из них: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Налог на доходы физических лиц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73 189,2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75 381,2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76 146,5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765,3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Акцизы по подакцизным товарам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12 071,0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12 071,0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12 310,5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239,5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7 332,0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7 267,3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7 298,8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31,5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Единый налог на вмененный доход для отдельных видов деятельности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7 000,0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7 393,7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7 401,6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Единый сельскохозяйственный налог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121,1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- 1,3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98,9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143,5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143,5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736" name="TextBox 4"/>
          <p:cNvSpPr txBox="1">
            <a:spLocks noChangeArrowheads="1"/>
          </p:cNvSpPr>
          <p:nvPr/>
        </p:nvSpPr>
        <p:spPr bwMode="auto">
          <a:xfrm>
            <a:off x="7740650" y="1196975"/>
            <a:ext cx="129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>
                <a:latin typeface="Calibri" pitchFamily="34" charset="0"/>
              </a:rPr>
              <a:t>тыс. руб</a:t>
            </a:r>
            <a:r>
              <a:rPr lang="ru-RU">
                <a:latin typeface="Calibri" pitchFamily="34" charset="0"/>
              </a:rPr>
              <a:t>.</a:t>
            </a:r>
          </a:p>
        </p:txBody>
      </p:sp>
      <p:pic>
        <p:nvPicPr>
          <p:cNvPr id="27737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параметры исполнения доходной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части бюджета МР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 2015 год</a:t>
            </a:r>
            <a:endParaRPr lang="ru-RU" sz="2400" dirty="0"/>
          </a:p>
        </p:txBody>
      </p:sp>
      <p:graphicFrame>
        <p:nvGraphicFramePr>
          <p:cNvPr id="36927" name="Group 63"/>
          <p:cNvGraphicFramePr>
            <a:graphicFrameLocks noGrp="1"/>
          </p:cNvGraphicFramePr>
          <p:nvPr/>
        </p:nvGraphicFramePr>
        <p:xfrm>
          <a:off x="179388" y="1628775"/>
          <a:ext cx="8785225" cy="4184333"/>
        </p:xfrm>
        <a:graphic>
          <a:graphicData uri="http://schemas.openxmlformats.org/drawingml/2006/table">
            <a:tbl>
              <a:tblPr/>
              <a:tblGrid>
                <a:gridCol w="3168650"/>
                <a:gridCol w="1368425"/>
                <a:gridCol w="1008062"/>
                <a:gridCol w="1079500"/>
                <a:gridCol w="1152525"/>
                <a:gridCol w="1008063"/>
              </a:tblGrid>
              <a:tr h="250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Наименование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Первоначальный план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Уточненный план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Фактическое исполнение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Отклонение исполнения от уточненного плана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Исполнение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Плата за негативное воздействие окружающей среды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304,0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304,0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Государственная пошлина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1 223,0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2 219,0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2 221,2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4 590,0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5 165,1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5 295,9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130,8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396,2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396,3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Доходы от реализации имущества, находящегося в государственной и муниципальной собственности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1 750,0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274,4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274,4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Доход от продажи земельных участков, находящихся в государственной и муниципальной собственности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6 000,0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10 879,6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10 918,1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38,5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6924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925" name="TextBox 6"/>
          <p:cNvSpPr txBox="1">
            <a:spLocks noChangeArrowheads="1"/>
          </p:cNvSpPr>
          <p:nvPr/>
        </p:nvSpPr>
        <p:spPr bwMode="auto">
          <a:xfrm>
            <a:off x="7956550" y="1484313"/>
            <a:ext cx="1008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>
                <a:latin typeface="Calibri" pitchFamily="34" charset="0"/>
              </a:rPr>
              <a:t>тыс. руб.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Основные параметры исполнения доходной части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бюджета МР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 за 2015 год</a:t>
            </a:r>
            <a:endParaRPr lang="ru-RU" sz="2400" dirty="0"/>
          </a:p>
        </p:txBody>
      </p:sp>
      <p:graphicFrame>
        <p:nvGraphicFramePr>
          <p:cNvPr id="33890" name="Group 98"/>
          <p:cNvGraphicFramePr>
            <a:graphicFrameLocks noGrp="1"/>
          </p:cNvGraphicFramePr>
          <p:nvPr/>
        </p:nvGraphicFramePr>
        <p:xfrm>
          <a:off x="179388" y="1628775"/>
          <a:ext cx="8785225" cy="4937760"/>
        </p:xfrm>
        <a:graphic>
          <a:graphicData uri="http://schemas.openxmlformats.org/drawingml/2006/table">
            <a:tbl>
              <a:tblPr/>
              <a:tblGrid>
                <a:gridCol w="3168650"/>
                <a:gridCol w="1368425"/>
                <a:gridCol w="1008062"/>
                <a:gridCol w="1079500"/>
                <a:gridCol w="1152525"/>
                <a:gridCol w="1008063"/>
              </a:tblGrid>
              <a:tr h="809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Наименование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Первоначальный план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Уточненный план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Фактическое исполнение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Отклонение исполнения от уточненного плана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Исполнение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Штрафы, санкции, возмещение ущерба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229,0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946,0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1 024,6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108,3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Прочие неналоговые доходы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15,3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22,9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149,7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БЕЗВОЗМЕЗДНЫЕ ПОСТУПЛЕНИЯ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264 648,2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440 090,4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437 333,4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-2 757,0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из них: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Дотации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87 577,7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87 577,7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87 577,7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Субсидии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2 500,0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163 322,3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163 173,6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-148,7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99,9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166 709,8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179 887,8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178 662,0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-1 225,8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99,3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7 860,7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8 796,6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8 739,6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-57,0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Прочие безвозмездные поступления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506,0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506,0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Доходы от возврата  учреждениями  остатков субсидий прошлых лет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1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Возврат остатков субсидий, субвенций, и иных межбюджетных  трансфертов, имеющих целевое назначение, прошлых лет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-1 405,9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33887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88" name="TextBox 6"/>
          <p:cNvSpPr txBox="1">
            <a:spLocks noChangeArrowheads="1"/>
          </p:cNvSpPr>
          <p:nvPr/>
        </p:nvSpPr>
        <p:spPr bwMode="auto">
          <a:xfrm>
            <a:off x="7956550" y="1484313"/>
            <a:ext cx="1008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>
                <a:latin typeface="Calibri" pitchFamily="34" charset="0"/>
              </a:rPr>
              <a:t>тыс. руб.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Структура основных параметров исполнения доходной</a:t>
            </a:r>
            <a:b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части бюджета МР 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 за 2015 год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679" name="TextBox 7"/>
          <p:cNvSpPr txBox="1">
            <a:spLocks noChangeArrowheads="1"/>
          </p:cNvSpPr>
          <p:nvPr/>
        </p:nvSpPr>
        <p:spPr bwMode="auto">
          <a:xfrm>
            <a:off x="7164388" y="1700213"/>
            <a:ext cx="17287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>
                <a:latin typeface="Calibri" pitchFamily="34" charset="0"/>
              </a:rPr>
              <a:t>тыс. руб.</a:t>
            </a:r>
          </a:p>
        </p:txBody>
      </p:sp>
      <p:pic>
        <p:nvPicPr>
          <p:cNvPr id="28680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3" descr="C:\Users\OEM\Desktop\ДЛя отчета за 2015 год\Фото\P10808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557338"/>
            <a:ext cx="38100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677" name="Диаграмма 6"/>
          <p:cNvGraphicFramePr>
            <a:graphicFrameLocks/>
          </p:cNvGraphicFramePr>
          <p:nvPr/>
        </p:nvGraphicFramePr>
        <p:xfrm>
          <a:off x="3851275" y="1412875"/>
          <a:ext cx="5292725" cy="4321175"/>
        </p:xfrm>
        <a:graphic>
          <a:graphicData uri="http://schemas.openxmlformats.org/presentationml/2006/ole">
            <p:oleObj spid="_x0000_s28677" name="Диаграмма" r:id="rId5" imgW="6517189" imgH="5041829" progId="Excel.Sheet.8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</a:t>
            </a:r>
            <a:r>
              <a:rPr lang="ru-RU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налоговых и неналоговых доходов бюджета МР </a:t>
            </a:r>
            <a:r>
              <a:rPr lang="ru-RU" sz="2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 за 2015год</a:t>
            </a:r>
            <a:endParaRPr lang="ru-RU" sz="2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9698" name="Диаграмма 4"/>
          <p:cNvGraphicFramePr>
            <a:graphicFrameLocks/>
          </p:cNvGraphicFramePr>
          <p:nvPr/>
        </p:nvGraphicFramePr>
        <p:xfrm>
          <a:off x="179388" y="1557338"/>
          <a:ext cx="8640762" cy="5111750"/>
        </p:xfrm>
        <a:graphic>
          <a:graphicData uri="http://schemas.openxmlformats.org/presentationml/2006/ole">
            <p:oleObj spid="_x0000_s29698" name="Лист" r:id="rId3" imgW="8601075" imgH="4924425" progId="Excel.Sheet.8">
              <p:embed/>
            </p:oleObj>
          </a:graphicData>
        </a:graphic>
      </p:graphicFrame>
      <p:pic>
        <p:nvPicPr>
          <p:cNvPr id="29700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Структура налоговых и неналоговых доходов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бюджета МР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Нуримановский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район за 2015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год по администраторам доходов бюджета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30722" name="Диаграмма 4"/>
          <p:cNvGraphicFramePr>
            <a:graphicFrameLocks/>
          </p:cNvGraphicFramePr>
          <p:nvPr/>
        </p:nvGraphicFramePr>
        <p:xfrm>
          <a:off x="0" y="1916113"/>
          <a:ext cx="9144000" cy="4941887"/>
        </p:xfrm>
        <a:graphic>
          <a:graphicData uri="http://schemas.openxmlformats.org/presentationml/2006/ole">
            <p:oleObj spid="_x0000_s30722" r:id="rId3" imgW="9144793" imgH="4944285" progId="Excel.Sheet.8">
              <p:embed/>
            </p:oleObj>
          </a:graphicData>
        </a:graphic>
      </p:graphicFrame>
      <p:sp>
        <p:nvSpPr>
          <p:cNvPr id="30724" name="TextBox 7"/>
          <p:cNvSpPr txBox="1">
            <a:spLocks noChangeArrowheads="1"/>
          </p:cNvSpPr>
          <p:nvPr/>
        </p:nvSpPr>
        <p:spPr bwMode="auto">
          <a:xfrm>
            <a:off x="4572000" y="1700213"/>
            <a:ext cx="9001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>
                <a:latin typeface="Calibri" pitchFamily="34" charset="0"/>
              </a:rPr>
              <a:t>тыс. руб.</a:t>
            </a:r>
          </a:p>
        </p:txBody>
      </p:sp>
      <p:pic>
        <p:nvPicPr>
          <p:cNvPr id="30725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Динамика поступления доходов в бюджет</a:t>
            </a:r>
            <a:b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МР 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 за последние три года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31746" name="Диаграмма 3"/>
          <p:cNvGraphicFramePr>
            <a:graphicFrameLocks/>
          </p:cNvGraphicFramePr>
          <p:nvPr/>
        </p:nvGraphicFramePr>
        <p:xfrm>
          <a:off x="323850" y="1700213"/>
          <a:ext cx="8640763" cy="4608512"/>
        </p:xfrm>
        <a:graphic>
          <a:graphicData uri="http://schemas.openxmlformats.org/presentationml/2006/ole">
            <p:oleObj spid="_x0000_s31746" r:id="rId3" imgW="8644877" imgH="4608975" progId="Excel.Sheet.8">
              <p:embed/>
            </p:oleObj>
          </a:graphicData>
        </a:graphic>
      </p:graphicFrame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5867400" y="6381750"/>
            <a:ext cx="3025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>
                <a:latin typeface="Calibri" pitchFamily="34" charset="0"/>
              </a:rPr>
              <a:t>* в сопоставимых условиях</a:t>
            </a:r>
          </a:p>
        </p:txBody>
      </p:sp>
      <p:sp>
        <p:nvSpPr>
          <p:cNvPr id="31749" name="TextBox 7"/>
          <p:cNvSpPr txBox="1">
            <a:spLocks noChangeArrowheads="1"/>
          </p:cNvSpPr>
          <p:nvPr/>
        </p:nvSpPr>
        <p:spPr bwMode="auto">
          <a:xfrm>
            <a:off x="6875463" y="1484313"/>
            <a:ext cx="2089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>
                <a:latin typeface="Calibri" pitchFamily="34" charset="0"/>
              </a:rPr>
              <a:t>тыс. руб.</a:t>
            </a:r>
          </a:p>
        </p:txBody>
      </p:sp>
      <p:pic>
        <p:nvPicPr>
          <p:cNvPr id="31750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 для граждан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15362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30225" y="2003425"/>
            <a:ext cx="8229600" cy="3783013"/>
          </a:xfrm>
          <a:prstGeom prst="rect">
            <a:avLst/>
          </a:prstGeom>
        </p:spPr>
        <p:txBody>
          <a:bodyPr/>
          <a:lstStyle/>
          <a:p>
            <a:pPr marL="442913" indent="-261938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 для граждан </a:t>
            </a:r>
            <a:r>
              <a:rPr lang="ru-RU" sz="40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документ, со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держа</a:t>
            </a:r>
            <a:r>
              <a:rPr lang="ru-RU" sz="32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щий основные положения решения Совета муниципального района о бюджете и отчёта о его исполнении в виде открытой и понятной населению информации.</a:t>
            </a:r>
          </a:p>
        </p:txBody>
      </p:sp>
      <p:pic>
        <p:nvPicPr>
          <p:cNvPr id="50177" name="Picture 1" descr="C:\Users\OEM\Desktop\ДЛя отчета за 2015 год\Фото\бю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4653136"/>
            <a:ext cx="2733675" cy="2032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22" name="Овальная выноска 37894"/>
          <p:cNvSpPr>
            <a:spLocks noGrp="1" noChangeArrowheads="1"/>
          </p:cNvSpPr>
          <p:nvPr>
            <p:ph idx="1"/>
          </p:nvPr>
        </p:nvSpPr>
        <p:spPr>
          <a:xfrm>
            <a:off x="0" y="1844675"/>
            <a:ext cx="2700338" cy="1512888"/>
          </a:xfrm>
          <a:prstGeom prst="wedgeEllipseCallout">
            <a:avLst>
              <a:gd name="adj1" fmla="val 65755"/>
              <a:gd name="adj2" fmla="val 34231"/>
            </a:avLst>
          </a:prstGeom>
          <a:solidFill>
            <a:srgbClr val="FFFF00"/>
          </a:solidFill>
          <a:ln algn="ctr">
            <a:solidFill>
              <a:srgbClr val="F69240"/>
            </a:solidFill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800" b="1" dirty="0" smtClean="0">
                <a:solidFill>
                  <a:srgbClr val="110A03"/>
                </a:solidFill>
              </a:rPr>
              <a:t>             </a:t>
            </a:r>
            <a:r>
              <a:rPr lang="ru-RU" sz="1000" dirty="0" smtClean="0">
                <a:solidFill>
                  <a:srgbClr val="110A03"/>
                </a:solidFill>
                <a:latin typeface="Times New Roman" pitchFamily="18" charset="0"/>
              </a:rPr>
              <a:t>Работа с организациями, выплачивающими заработную плату работникам ниже прожиточного минимума и использующими «конвертные» зарплатные схемы </a:t>
            </a:r>
          </a:p>
          <a:p>
            <a:pPr algn="ctr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ru-RU" sz="1000" dirty="0" smtClean="0">
              <a:solidFill>
                <a:srgbClr val="110A03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66923" name="Овальная выноска 37895"/>
          <p:cNvSpPr>
            <a:spLocks noChangeArrowheads="1"/>
          </p:cNvSpPr>
          <p:nvPr/>
        </p:nvSpPr>
        <p:spPr bwMode="auto">
          <a:xfrm>
            <a:off x="0" y="4292600"/>
            <a:ext cx="3081338" cy="1716088"/>
          </a:xfrm>
          <a:prstGeom prst="wedgeEllipseCallout">
            <a:avLst>
              <a:gd name="adj1" fmla="val 51495"/>
              <a:gd name="adj2" fmla="val -63134"/>
            </a:avLst>
          </a:prstGeom>
          <a:solidFill>
            <a:srgbClr val="FFFF00"/>
          </a:solidFill>
          <a:ln w="9525" algn="ctr">
            <a:solidFill>
              <a:srgbClr val="F6924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rgbClr val="110A03"/>
                </a:solidFill>
                <a:latin typeface="+mn-lt"/>
              </a:rPr>
              <a:t>Работа муниципальной межведомственной комиссии по работе с владельцами вновь возведенных (реконструированных) строений, помещений и сооружений, уклоняющимися от регистрации принадлежащего им недвижимого имущества.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rgbClr val="110A03"/>
              </a:solidFill>
            </a:endParaRPr>
          </a:p>
        </p:txBody>
      </p:sp>
      <p:pic>
        <p:nvPicPr>
          <p:cNvPr id="5325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138" y="2078038"/>
            <a:ext cx="2663825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25" name="Овальная выноска 37898"/>
          <p:cNvSpPr>
            <a:spLocks noChangeArrowheads="1"/>
          </p:cNvSpPr>
          <p:nvPr/>
        </p:nvSpPr>
        <p:spPr bwMode="auto">
          <a:xfrm>
            <a:off x="3059113" y="5373688"/>
            <a:ext cx="2990850" cy="1268412"/>
          </a:xfrm>
          <a:prstGeom prst="wedgeEllipseCallout">
            <a:avLst>
              <a:gd name="adj1" fmla="val -981"/>
              <a:gd name="adj2" fmla="val -108199"/>
            </a:avLst>
          </a:prstGeom>
          <a:solidFill>
            <a:srgbClr val="FFFF00"/>
          </a:solidFill>
          <a:ln w="9525" algn="ctr">
            <a:solidFill>
              <a:srgbClr val="F6924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rgbClr val="110A03"/>
                </a:solidFill>
                <a:latin typeface="+mn-lt"/>
              </a:rPr>
              <a:t>Проведение мероприятий, направленных на снижение недоимки по платежам в бюджет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rgbClr val="110A03"/>
              </a:solidFill>
            </a:endParaRPr>
          </a:p>
        </p:txBody>
      </p:sp>
      <p:sp>
        <p:nvSpPr>
          <p:cNvPr id="166926" name="Овальная выноска 37897"/>
          <p:cNvSpPr>
            <a:spLocks noChangeArrowheads="1"/>
          </p:cNvSpPr>
          <p:nvPr/>
        </p:nvSpPr>
        <p:spPr bwMode="auto">
          <a:xfrm>
            <a:off x="6157913" y="1844675"/>
            <a:ext cx="2986087" cy="1871663"/>
          </a:xfrm>
          <a:prstGeom prst="wedgeEllipseCallout">
            <a:avLst>
              <a:gd name="adj1" fmla="val -62116"/>
              <a:gd name="adj2" fmla="val 14106"/>
            </a:avLst>
          </a:prstGeom>
          <a:solidFill>
            <a:srgbClr val="FFFF00"/>
          </a:solidFill>
          <a:ln w="9525" algn="ctr">
            <a:solidFill>
              <a:srgbClr val="F6924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rgbClr val="110A03"/>
                </a:solidFill>
                <a:latin typeface="+mn-lt"/>
              </a:rPr>
              <a:t>Работа с администраторами доходов  бюджета, направленная на повышение качества администрирования доходных источников, повышение уровня ответственности  за выполнение прогнозных показателей, снижение недоимки по администрируемых платежам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rgbClr val="110A03"/>
              </a:solidFill>
              <a:latin typeface="+mn-lt"/>
            </a:endParaRPr>
          </a:p>
        </p:txBody>
      </p:sp>
      <p:sp>
        <p:nvSpPr>
          <p:cNvPr id="166927" name="Овальная выноска 37902"/>
          <p:cNvSpPr>
            <a:spLocks noChangeArrowheads="1"/>
          </p:cNvSpPr>
          <p:nvPr/>
        </p:nvSpPr>
        <p:spPr bwMode="auto">
          <a:xfrm>
            <a:off x="6157913" y="4292600"/>
            <a:ext cx="2986087" cy="2089150"/>
          </a:xfrm>
          <a:prstGeom prst="wedgeEllipseCallout">
            <a:avLst>
              <a:gd name="adj1" fmla="val -55046"/>
              <a:gd name="adj2" fmla="val -53894"/>
            </a:avLst>
          </a:prstGeom>
          <a:solidFill>
            <a:srgbClr val="FFFF00"/>
          </a:solidFill>
          <a:ln w="9525" algn="ctr">
            <a:solidFill>
              <a:srgbClr val="F6924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rgbClr val="110A03"/>
                </a:solidFill>
                <a:latin typeface="+mn-lt"/>
              </a:rPr>
              <a:t>Выявление земельных участков, фактически используемых гражданами и юридическими лицами без оформления в установленном порядке правоустанавливающих документов (право собственности на которые не оформлено и отсутствуют арендные отношения)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rgbClr val="110A03"/>
              </a:solidFill>
              <a:latin typeface="+mn-lt"/>
            </a:endParaRPr>
          </a:p>
        </p:txBody>
      </p:sp>
      <p:sp>
        <p:nvSpPr>
          <p:cNvPr id="11" name="Заголовок 5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</a:t>
            </a:r>
            <a:r>
              <a:rPr lang="ru-RU" sz="3100" b="1" dirty="0" smtClean="0">
                <a:solidFill>
                  <a:schemeClr val="bg1"/>
                </a:solidFill>
              </a:rPr>
              <a:t>Основные мероприятия </a:t>
            </a:r>
            <a:br>
              <a:rPr lang="ru-RU" sz="3100" b="1" dirty="0" smtClean="0">
                <a:solidFill>
                  <a:schemeClr val="bg1"/>
                </a:solidFill>
              </a:rPr>
            </a:br>
            <a:r>
              <a:rPr lang="ru-RU" sz="3100" b="1" dirty="0" smtClean="0">
                <a:solidFill>
                  <a:schemeClr val="bg1"/>
                </a:solidFill>
              </a:rPr>
              <a:t>по мобилизации доходов бюджета</a:t>
            </a:r>
            <a:r>
              <a:rPr lang="ru-RU" sz="2400" b="1" dirty="0" smtClean="0">
                <a:solidFill>
                  <a:srgbClr val="110A03"/>
                </a:solidFill>
              </a:rPr>
              <a:t/>
            </a:r>
            <a:br>
              <a:rPr lang="ru-RU" sz="2400" b="1" dirty="0" smtClean="0">
                <a:solidFill>
                  <a:srgbClr val="110A03"/>
                </a:solidFill>
              </a:rPr>
            </a:b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3256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0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72816"/>
            <a:ext cx="3923928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мф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484784"/>
            <a:ext cx="4513684" cy="2031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4" name="Схема 3"/>
          <p:cNvGraphicFramePr/>
          <p:nvPr/>
        </p:nvGraphicFramePr>
        <p:xfrm>
          <a:off x="539552" y="1700808"/>
          <a:ext cx="806489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трансферты, полученные из других бюджетов бюджетной системы РФ за 2015 год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6086" name="TextBox 10"/>
          <p:cNvSpPr txBox="1">
            <a:spLocks noChangeArrowheads="1"/>
          </p:cNvSpPr>
          <p:nvPr/>
        </p:nvSpPr>
        <p:spPr bwMode="auto">
          <a:xfrm>
            <a:off x="4500563" y="5589588"/>
            <a:ext cx="23034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 b="1">
              <a:latin typeface="Calibri" pitchFamily="34" charset="0"/>
            </a:endParaRPr>
          </a:p>
        </p:txBody>
      </p:sp>
      <p:sp>
        <p:nvSpPr>
          <p:cNvPr id="10" name="Выгнутая вверх стрелка 9"/>
          <p:cNvSpPr/>
          <p:nvPr/>
        </p:nvSpPr>
        <p:spPr>
          <a:xfrm>
            <a:off x="1763713" y="1196975"/>
            <a:ext cx="3240087" cy="216058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" name="Рисунок 12" descr="весыjpg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92080" y="3429000"/>
            <a:ext cx="3528392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монет2).jpg"/>
          <p:cNvPicPr>
            <a:picLocks noChangeAspect="1"/>
          </p:cNvPicPr>
          <p:nvPr/>
        </p:nvPicPr>
        <p:blipFill>
          <a:blip r:embed="rId10" cstate="print"/>
          <a:srcRect l="3846" r="3846" b="14165"/>
          <a:stretch>
            <a:fillRect/>
          </a:stretch>
        </p:blipFill>
        <p:spPr>
          <a:xfrm>
            <a:off x="7452320" y="5373216"/>
            <a:ext cx="1152128" cy="72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вал 8"/>
          <p:cNvSpPr/>
          <p:nvPr/>
        </p:nvSpPr>
        <p:spPr>
          <a:xfrm>
            <a:off x="3132138" y="3141663"/>
            <a:ext cx="2808287" cy="15827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23850" y="1484313"/>
            <a:ext cx="2808288" cy="1081087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Дотации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87 577,7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тыс. руб.</a:t>
            </a:r>
          </a:p>
        </p:txBody>
      </p:sp>
      <p:sp>
        <p:nvSpPr>
          <p:cNvPr id="18" name="Выгнутая вниз стрелка 17"/>
          <p:cNvSpPr/>
          <p:nvPr/>
        </p:nvSpPr>
        <p:spPr>
          <a:xfrm>
            <a:off x="1692275" y="4652963"/>
            <a:ext cx="3384550" cy="136842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50825" y="5157788"/>
            <a:ext cx="2881313" cy="1223962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Иные МБТ и прочие безвозмездные поступления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9 245,6 тыс. руб.</a:t>
            </a:r>
          </a:p>
        </p:txBody>
      </p:sp>
      <p:pic>
        <p:nvPicPr>
          <p:cNvPr id="46094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Овал 19"/>
          <p:cNvSpPr/>
          <p:nvPr/>
        </p:nvSpPr>
        <p:spPr>
          <a:xfrm>
            <a:off x="323850" y="2636838"/>
            <a:ext cx="2808288" cy="10795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Субвенции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178 662,0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тыс. руб.</a:t>
            </a:r>
          </a:p>
        </p:txBody>
      </p:sp>
      <p:sp>
        <p:nvSpPr>
          <p:cNvPr id="21" name="Овал 20"/>
          <p:cNvSpPr/>
          <p:nvPr/>
        </p:nvSpPr>
        <p:spPr>
          <a:xfrm>
            <a:off x="250825" y="3933825"/>
            <a:ext cx="2808288" cy="10795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Субсидии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163 173,6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тыс. руб.</a:t>
            </a:r>
          </a:p>
        </p:txBody>
      </p:sp>
      <p:pic>
        <p:nvPicPr>
          <p:cNvPr id="22" name="Рисунок 21" descr="дом из денег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63888" y="3212976"/>
            <a:ext cx="1979241" cy="1410221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08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539552" y="1484784"/>
          <a:ext cx="828092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трансферты, полученные из других бюджетов бюджетной системы РФ за 2015 год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9940" name="TextBox 10"/>
          <p:cNvSpPr txBox="1">
            <a:spLocks noChangeArrowheads="1"/>
          </p:cNvSpPr>
          <p:nvPr/>
        </p:nvSpPr>
        <p:spPr bwMode="auto">
          <a:xfrm>
            <a:off x="4500563" y="5589588"/>
            <a:ext cx="23034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 b="1">
              <a:latin typeface="Calibri" pitchFamily="34" charset="0"/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-900608" y="1357298"/>
          <a:ext cx="12745416" cy="5888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9942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9" descr="квитанция.jpe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700213"/>
            <a:ext cx="261937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Рисунок 12" descr="Изображение 09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3906838"/>
            <a:ext cx="3459163" cy="272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хема 3"/>
          <p:cNvGraphicFramePr/>
          <p:nvPr/>
        </p:nvGraphicFramePr>
        <p:xfrm>
          <a:off x="539552" y="1484784"/>
          <a:ext cx="828092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трансферты, полученные из других бюджетов бюджетной системы РФ за 2015 год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0965" name="TextBox 10"/>
          <p:cNvSpPr txBox="1">
            <a:spLocks noChangeArrowheads="1"/>
          </p:cNvSpPr>
          <p:nvPr/>
        </p:nvSpPr>
        <p:spPr bwMode="auto">
          <a:xfrm>
            <a:off x="4500563" y="5589588"/>
            <a:ext cx="23034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 b="1">
              <a:latin typeface="Calibri" pitchFamily="34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142844" y="1397000"/>
          <a:ext cx="8858312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2" name="Рисунок 11" descr="ветер74_l.jpg"/>
          <p:cNvPicPr>
            <a:picLocks noChangeAspect="1"/>
          </p:cNvPicPr>
          <p:nvPr/>
        </p:nvPicPr>
        <p:blipFill>
          <a:blip r:embed="rId14" cstate="print"/>
          <a:srcRect l="4906" r="6232"/>
          <a:stretch>
            <a:fillRect/>
          </a:stretch>
        </p:blipFill>
        <p:spPr>
          <a:xfrm>
            <a:off x="142844" y="2571744"/>
            <a:ext cx="1440160" cy="995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8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Равнобедренный треугольник 10"/>
          <p:cNvSpPr/>
          <p:nvPr/>
        </p:nvSpPr>
        <p:spPr>
          <a:xfrm>
            <a:off x="0" y="1367299"/>
            <a:ext cx="5286380" cy="5490725"/>
          </a:xfrm>
          <a:prstGeom prst="triangl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>
          <a:xfrm rot="17499363">
            <a:off x="1311275" y="4679950"/>
            <a:ext cx="1944688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Субвенции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178 662,0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357563" y="1357313"/>
            <a:ext cx="2700337" cy="50006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На осуществление первичного воинского учета на территориях, где отсутствуют военные комиссариаты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357563" y="1928813"/>
            <a:ext cx="2700337" cy="64293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На выплату единовременного пособия при всех формах устройства детей, лишенных родительского попечения, в семью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357563" y="2643188"/>
            <a:ext cx="2700337" cy="71437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Субвенции бюджетам на содержание ребенка в семье опекуна и приемной семье, а также вознаграждение, причитающееся приемному родителю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357563" y="3429000"/>
            <a:ext cx="2700337" cy="1143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357563" y="4643438"/>
            <a:ext cx="2700337" cy="85725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300788" y="6429375"/>
            <a:ext cx="2700337" cy="35718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На выплату дотаций бюджетам поселений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357563" y="5572125"/>
            <a:ext cx="2700337" cy="121443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На социальную поддержку учащихся муниципальных общеобразовательных учреждений из многодетных малоимущих семей по обеспечению бесплатным питанием и школьной формой либо заменяющим ее комплектом детской одежды для посещения школьных занятий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86500" y="1428750"/>
            <a:ext cx="2700338" cy="121443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На обеспечение государственных гарантий прав граждан на получение общедоступного и бесплатного дошкольного, начального общего, основного общего, среднего (полного) общего, а также дополнительного образования в образовательных учреждениях</a:t>
            </a:r>
            <a:endParaRPr lang="ru-RU" sz="1000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286500" y="3429000"/>
            <a:ext cx="2700338" cy="50006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Субвенции на образование и обеспечение деятельности комиссий по делам несовершеннолетних и защите их прав</a:t>
            </a:r>
            <a:endParaRPr lang="ru-RU" sz="1000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286500" y="2786063"/>
            <a:ext cx="2700338" cy="50006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На осуществление государственного полномочия по созданию административных комиссий</a:t>
            </a:r>
            <a:endParaRPr lang="ru-RU" sz="1000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286500" y="4071938"/>
            <a:ext cx="2700338" cy="35718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Субвенции на организацию и осуществление деятельности по опеке и попечительству</a:t>
            </a:r>
            <a:endParaRPr lang="ru-RU" sz="1000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286500" y="4643438"/>
            <a:ext cx="2700338" cy="35718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На организацию отдыха и оздоровление детей</a:t>
            </a:r>
            <a:endParaRPr lang="ru-RU" sz="1000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286500" y="5143500"/>
            <a:ext cx="2700338" cy="1143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На проведение мероприятий по предупреждению и ликвидации болезней животных, их лечению, защите населения от болезней, общих для человека и животных (в том числе по обустройству и содержанию скотомогильников (биотермических ям)</a:t>
            </a:r>
            <a:endParaRPr lang="ru-RU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3275856" y="1484784"/>
          <a:ext cx="828092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трансферты, полученные из других бюджетов бюджетной системы РФ за 2015 год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0180" name="TextBox 10"/>
          <p:cNvSpPr txBox="1">
            <a:spLocks noChangeArrowheads="1"/>
          </p:cNvSpPr>
          <p:nvPr/>
        </p:nvSpPr>
        <p:spPr bwMode="auto">
          <a:xfrm>
            <a:off x="4500563" y="5589588"/>
            <a:ext cx="23034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 b="1">
              <a:latin typeface="Calibri" pitchFamily="34" charset="0"/>
            </a:endParaRPr>
          </a:p>
        </p:txBody>
      </p:sp>
      <p:pic>
        <p:nvPicPr>
          <p:cNvPr id="50181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4" descr="F:\ДЛя отчета за 2015 год\Фото\krasnaja-gorka-nurimanovskij-rajon-1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341438"/>
            <a:ext cx="5472113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Схема 12"/>
          <p:cNvGraphicFramePr/>
          <p:nvPr/>
        </p:nvGraphicFramePr>
        <p:xfrm>
          <a:off x="-108520" y="1285860"/>
          <a:ext cx="8823924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Рисунок 8" descr="Изображение 04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49530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latin typeface="Bookman Old Style" pitchFamily="18" charset="0"/>
              </a:rPr>
              <a:t>       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безвозмездных поступлений от других бюджетов  бюджетной  системы РФ в бюджет МР 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 за 2015 год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37891" name="Диаграмма 3"/>
          <p:cNvGraphicFramePr>
            <a:graphicFrameLocks/>
          </p:cNvGraphicFramePr>
          <p:nvPr/>
        </p:nvGraphicFramePr>
        <p:xfrm>
          <a:off x="179388" y="1628775"/>
          <a:ext cx="8713787" cy="4824413"/>
        </p:xfrm>
        <a:graphic>
          <a:graphicData uri="http://schemas.openxmlformats.org/presentationml/2006/ole">
            <p:oleObj spid="_x0000_s37891" r:id="rId4" imgW="8718036" imgH="4828450" progId="Excel.Sheet.8">
              <p:embed/>
            </p:oleObj>
          </a:graphicData>
        </a:graphic>
      </p:graphicFrame>
      <p:sp>
        <p:nvSpPr>
          <p:cNvPr id="5" name="Блок-схема: узел 4"/>
          <p:cNvSpPr/>
          <p:nvPr/>
        </p:nvSpPr>
        <p:spPr>
          <a:xfrm>
            <a:off x="2339975" y="3357563"/>
            <a:ext cx="1368425" cy="13668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7895" name="TextBox 7"/>
          <p:cNvSpPr txBox="1">
            <a:spLocks noChangeArrowheads="1"/>
          </p:cNvSpPr>
          <p:nvPr/>
        </p:nvSpPr>
        <p:spPr bwMode="auto">
          <a:xfrm>
            <a:off x="2484438" y="3860800"/>
            <a:ext cx="1223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437 333,4</a:t>
            </a:r>
          </a:p>
        </p:txBody>
      </p:sp>
      <p:pic>
        <p:nvPicPr>
          <p:cNvPr id="37896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Динамика безвозмездных поступлений в бюджет МР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  за последние три года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8919" name="TextBox 4"/>
          <p:cNvSpPr txBox="1">
            <a:spLocks noChangeArrowheads="1"/>
          </p:cNvSpPr>
          <p:nvPr/>
        </p:nvSpPr>
        <p:spPr bwMode="auto">
          <a:xfrm>
            <a:off x="7956550" y="1484313"/>
            <a:ext cx="9366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200">
                <a:latin typeface="Calibri" pitchFamily="34" charset="0"/>
              </a:rPr>
              <a:t>тыс. руб.</a:t>
            </a:r>
          </a:p>
        </p:txBody>
      </p:sp>
      <p:pic>
        <p:nvPicPr>
          <p:cNvPr id="38920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2" descr="F:\ДЛя отчета за 2015 год\Фото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12875"/>
            <a:ext cx="2268538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8917" name="Диаграмма 6"/>
          <p:cNvGraphicFramePr>
            <a:graphicFrameLocks/>
          </p:cNvGraphicFramePr>
          <p:nvPr/>
        </p:nvGraphicFramePr>
        <p:xfrm>
          <a:off x="250825" y="1412875"/>
          <a:ext cx="8713788" cy="5048250"/>
        </p:xfrm>
        <a:graphic>
          <a:graphicData uri="http://schemas.openxmlformats.org/presentationml/2006/ole">
            <p:oleObj spid="_x0000_s38917" r:id="rId5" imgW="8718036" imgH="5047925" progId="Excel.Sheet.8">
              <p:embed/>
            </p:oleObj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Расходы бюджета МР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 2015 год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388" y="1484313"/>
          <a:ext cx="8784976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9386"/>
                <a:gridCol w="1054693"/>
                <a:gridCol w="1228408"/>
                <a:gridCol w="1464163"/>
                <a:gridCol w="1464163"/>
                <a:gridCol w="1464163"/>
              </a:tblGrid>
              <a:tr h="40481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Наименование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План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Уточненный план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Фактическое исполнение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Неисполненные назначения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Процент исполнения</a:t>
                      </a:r>
                      <a:endParaRPr lang="ru-RU" sz="1200" dirty="0"/>
                    </a:p>
                  </a:txBody>
                  <a:tcPr/>
                </a:tc>
              </a:tr>
              <a:tr h="404817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Общегосударственные вопросы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52 066,3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52 342,5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52 342,5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100</a:t>
                      </a:r>
                      <a:endParaRPr lang="ru-RU" sz="1200" b="1" dirty="0"/>
                    </a:p>
                  </a:txBody>
                  <a:tcPr/>
                </a:tc>
              </a:tr>
              <a:tr h="237728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Национальная оборона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1 383,9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1 383,9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1 383,9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100</a:t>
                      </a:r>
                      <a:endParaRPr lang="ru-RU" sz="1200" b="1" dirty="0"/>
                    </a:p>
                  </a:txBody>
                  <a:tcPr/>
                </a:tc>
              </a:tr>
              <a:tr h="622380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Национальная безопасность и правоохранительная</a:t>
                      </a:r>
                      <a:r>
                        <a:rPr lang="ru-RU" sz="1200" b="1" baseline="0" dirty="0" smtClean="0"/>
                        <a:t> деятельность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1 700,0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1 810,5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1 810,5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100</a:t>
                      </a:r>
                      <a:endParaRPr lang="ru-RU" sz="1200" b="1" dirty="0"/>
                    </a:p>
                  </a:txBody>
                  <a:tcPr/>
                </a:tc>
              </a:tr>
              <a:tr h="242890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Национальная экономика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18 182,8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98 858,6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97 765,7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890,8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98,9</a:t>
                      </a:r>
                      <a:endParaRPr lang="ru-RU" sz="1200" b="1" dirty="0"/>
                    </a:p>
                  </a:txBody>
                  <a:tcPr/>
                </a:tc>
              </a:tr>
              <a:tr h="187424"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в том числе: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</a:tr>
              <a:tr h="40481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Дорожное хозяйство (дорожные</a:t>
                      </a:r>
                      <a:r>
                        <a:rPr lang="ru-RU" sz="1200" baseline="0" dirty="0" smtClean="0"/>
                        <a:t> фонды)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12 071,0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68 493,0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67 464,2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1 028,8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98,5</a:t>
                      </a:r>
                      <a:endParaRPr lang="ru-RU" sz="1200" dirty="0"/>
                    </a:p>
                  </a:txBody>
                  <a:tcPr/>
                </a:tc>
              </a:tr>
              <a:tr h="404817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Жилищно-коммунальное хозяйство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6 736,2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19 360,8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19 360,8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100</a:t>
                      </a:r>
                      <a:endParaRPr lang="ru-RU" sz="1200" b="1" dirty="0"/>
                    </a:p>
                  </a:txBody>
                  <a:tcPr/>
                </a:tc>
              </a:tr>
              <a:tr h="242890"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в том числе: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</a:tr>
              <a:tr h="24289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Жилищное хозяйство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36,2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6 354,0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6 354,0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</a:t>
                      </a:r>
                      <a:endParaRPr lang="ru-RU" sz="1200" dirty="0"/>
                    </a:p>
                  </a:txBody>
                  <a:tcPr/>
                </a:tc>
              </a:tr>
              <a:tr h="24289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Коммунальное хозяйство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500,0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6 358,5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6 358,5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</a:t>
                      </a:r>
                      <a:endParaRPr lang="ru-RU" sz="1200" dirty="0"/>
                    </a:p>
                  </a:txBody>
                  <a:tcPr/>
                </a:tc>
              </a:tr>
              <a:tr h="250933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Образование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228 759,5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291 813,2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266 153,9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25 659,3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91,2</a:t>
                      </a:r>
                      <a:endParaRPr lang="ru-RU" sz="1200" b="1" dirty="0"/>
                    </a:p>
                  </a:txBody>
                  <a:tcPr/>
                </a:tc>
              </a:tr>
              <a:tr h="250933"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в</a:t>
                      </a:r>
                      <a:r>
                        <a:rPr lang="ru-RU" sz="1200" i="1" baseline="0" dirty="0" smtClean="0"/>
                        <a:t> том числе: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</a:tr>
              <a:tr h="250933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Дошкольное образование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42 514,4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58 241,6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50 684,6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7 557,0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87,0</a:t>
                      </a:r>
                      <a:endParaRPr lang="ru-RU" sz="1200" dirty="0"/>
                    </a:p>
                  </a:txBody>
                  <a:tcPr/>
                </a:tc>
              </a:tr>
              <a:tr h="24289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Общее образование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174 417,1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219 797,9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201 720,1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18 077,8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91,8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7460" name="TextBox 4"/>
          <p:cNvSpPr txBox="1">
            <a:spLocks noChangeArrowheads="1"/>
          </p:cNvSpPr>
          <p:nvPr/>
        </p:nvSpPr>
        <p:spPr bwMode="auto">
          <a:xfrm>
            <a:off x="7740650" y="1196975"/>
            <a:ext cx="1223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200">
                <a:latin typeface="Calibri" pitchFamily="34" charset="0"/>
              </a:rPr>
              <a:t>тыс. руб</a:t>
            </a:r>
            <a:r>
              <a:rPr lang="ru-RU">
                <a:latin typeface="Calibri" pitchFamily="34" charset="0"/>
              </a:rPr>
              <a:t>.</a:t>
            </a:r>
          </a:p>
        </p:txBody>
      </p:sp>
      <p:pic>
        <p:nvPicPr>
          <p:cNvPr id="57461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Расходы бюджета МР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за 2015 год 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0825" y="1412875"/>
          <a:ext cx="878497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9386"/>
                <a:gridCol w="1054693"/>
                <a:gridCol w="1228409"/>
                <a:gridCol w="1464162"/>
                <a:gridCol w="1464163"/>
                <a:gridCol w="1464163"/>
              </a:tblGrid>
              <a:tr h="36978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Наименование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План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Уточненный план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Фактическое исполнение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Неисполненные назначения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Процент исполнения</a:t>
                      </a:r>
                    </a:p>
                  </a:txBody>
                  <a:tcPr/>
                </a:tc>
              </a:tr>
              <a:tr h="26288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Молодежная политика и оздоровление</a:t>
                      </a:r>
                      <a:r>
                        <a:rPr lang="ru-RU" sz="1200" baseline="0" dirty="0" smtClean="0"/>
                        <a:t> детей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7 194,9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7 703,4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7 678,8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24,6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99,7</a:t>
                      </a:r>
                      <a:endParaRPr lang="ru-RU" sz="1200" dirty="0"/>
                    </a:p>
                  </a:txBody>
                  <a:tcPr/>
                </a:tc>
              </a:tr>
              <a:tr h="262880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Культура, кинематография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21 064,8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29 860,5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29 860,5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100</a:t>
                      </a:r>
                      <a:endParaRPr lang="ru-RU" sz="1200" b="1" dirty="0"/>
                    </a:p>
                  </a:txBody>
                  <a:tcPr/>
                </a:tc>
              </a:tr>
              <a:tr h="262880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Социальная политика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32 992,0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47 978,7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46 913,6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1 065,1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97,8</a:t>
                      </a:r>
                      <a:endParaRPr lang="ru-RU" sz="1200" b="1" dirty="0"/>
                    </a:p>
                  </a:txBody>
                  <a:tcPr/>
                </a:tc>
              </a:tr>
              <a:tr h="121136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Физическая культура и спорт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700,0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461,5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461,5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100</a:t>
                      </a:r>
                      <a:endParaRPr lang="ru-RU" sz="1200" b="1" dirty="0"/>
                    </a:p>
                  </a:txBody>
                  <a:tcPr/>
                </a:tc>
              </a:tr>
              <a:tr h="369788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Средства массовой информации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320,0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379,6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379,6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100</a:t>
                      </a:r>
                      <a:endParaRPr lang="ru-RU" sz="1200" b="1" dirty="0"/>
                    </a:p>
                  </a:txBody>
                  <a:tcPr/>
                </a:tc>
              </a:tr>
              <a:tr h="369788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Обслуживание муниципального долга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1,9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1,9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100</a:t>
                      </a:r>
                      <a:endParaRPr lang="ru-RU" sz="1200" b="1" dirty="0"/>
                    </a:p>
                  </a:txBody>
                  <a:tcPr/>
                </a:tc>
              </a:tr>
              <a:tr h="173712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Межбюджетные трансферты бюджетам сельских поселений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14 450,9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23 255,6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23 255,6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100</a:t>
                      </a:r>
                      <a:endParaRPr lang="ru-RU" sz="1200" b="1" dirty="0"/>
                    </a:p>
                  </a:txBody>
                  <a:tcPr/>
                </a:tc>
              </a:tr>
              <a:tr h="173712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ВСЕГО: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378 356,4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567 507,3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539 690,0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27 817,3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95,1</a:t>
                      </a:r>
                      <a:endParaRPr lang="ru-RU" sz="12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8202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03" name="Picture 2" descr="F:\ДЛя отчета за 2015 год\Фото\1132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5013325"/>
            <a:ext cx="2808288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04" name="Picture 3" descr="F:\ДЛя отчета за 2015 год\Фото\a09807ed0e6a3d292376dbff2ede724d_w200_h1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5013325"/>
            <a:ext cx="2808288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05" name="Picture 5" descr="F:\ДЛя отчета за 2015 год\Фото\img_9498saj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5013325"/>
            <a:ext cx="2484437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latin typeface="Book Antiqua" pitchFamily="18" charset="0"/>
              </a:rPr>
              <a:t>Структура расходов бюджета </a:t>
            </a:r>
            <a:br>
              <a:rPr lang="ru-RU" sz="2400" dirty="0" smtClean="0">
                <a:latin typeface="Book Antiqua" pitchFamily="18" charset="0"/>
              </a:rPr>
            </a:br>
            <a:r>
              <a:rPr lang="ru-RU" sz="2400" dirty="0" smtClean="0">
                <a:latin typeface="Book Antiqua" pitchFamily="18" charset="0"/>
              </a:rPr>
              <a:t>МР </a:t>
            </a:r>
            <a:r>
              <a:rPr lang="ru-RU" sz="2400" dirty="0" err="1" smtClean="0"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latin typeface="Book Antiqua" pitchFamily="18" charset="0"/>
              </a:rPr>
              <a:t> район за 2015 год</a:t>
            </a:r>
            <a:br>
              <a:rPr lang="ru-RU" sz="2400" dirty="0" smtClean="0">
                <a:latin typeface="Book Antiqua" pitchFamily="18" charset="0"/>
              </a:rPr>
            </a:br>
            <a:r>
              <a:rPr lang="ru-RU" sz="2400" dirty="0" smtClean="0">
                <a:latin typeface="Book Antiqua" pitchFamily="18" charset="0"/>
              </a:rPr>
              <a:t>по разделам классификации расходов</a:t>
            </a:r>
            <a:endParaRPr lang="ru-RU" sz="2400" dirty="0">
              <a:latin typeface="Book Antiqua" pitchFamily="18" charset="0"/>
            </a:endParaRPr>
          </a:p>
        </p:txBody>
      </p:sp>
      <p:graphicFrame>
        <p:nvGraphicFramePr>
          <p:cNvPr id="41986" name="Диаграмма 3"/>
          <p:cNvGraphicFramePr>
            <a:graphicFrameLocks/>
          </p:cNvGraphicFramePr>
          <p:nvPr/>
        </p:nvGraphicFramePr>
        <p:xfrm>
          <a:off x="0" y="1700213"/>
          <a:ext cx="9144000" cy="4941887"/>
        </p:xfrm>
        <a:graphic>
          <a:graphicData uri="http://schemas.openxmlformats.org/presentationml/2006/ole">
            <p:oleObj spid="_x0000_s41986" r:id="rId3" imgW="9144793" imgH="4944285" progId="Excel.Sheet.8">
              <p:embed/>
            </p:oleObj>
          </a:graphicData>
        </a:graphic>
      </p:graphicFrame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3348038" y="1412875"/>
            <a:ext cx="86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200"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lang="ru-RU" sz="10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1989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3"/>
          <p:cNvSpPr txBox="1">
            <a:spLocks noChangeArrowheads="1"/>
          </p:cNvSpPr>
          <p:nvPr/>
        </p:nvSpPr>
        <p:spPr bwMode="auto">
          <a:xfrm>
            <a:off x="2771775" y="333375"/>
            <a:ext cx="6048375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УВАЖАЕМЫЕ  ЖИТЕЛИ НУРИМАНОВСКОГО РАЙОНА! </a:t>
            </a:r>
          </a:p>
          <a:p>
            <a:pPr algn="ctr"/>
            <a:endParaRPr lang="ru-RU" sz="1600" b="1">
              <a:latin typeface="Calibri" pitchFamily="34" charset="0"/>
            </a:endParaRPr>
          </a:p>
          <a:p>
            <a:pPr algn="just"/>
            <a:r>
              <a:rPr lang="ru-RU" sz="1600">
                <a:latin typeface="Calibri" pitchFamily="34" charset="0"/>
              </a:rPr>
              <a:t>    М</a:t>
            </a:r>
            <a:r>
              <a:rPr lang="ru-RU" sz="1400">
                <a:latin typeface="Calibri" pitchFamily="34" charset="0"/>
              </a:rPr>
              <a:t>ногих из Вас волнует вопрос, на какие цели расходуются   средства местного бюджета. Каждый вправе в максимально удобной и доступной форме получать информацию о направлениях бюджетной политики, проводимой на территории Нуримановского района.</a:t>
            </a:r>
          </a:p>
          <a:p>
            <a:pPr algn="just"/>
            <a:r>
              <a:rPr lang="ru-RU" sz="1400">
                <a:latin typeface="Calibri" pitchFamily="34" charset="0"/>
              </a:rPr>
              <a:t>    «Бюджет для граждан» – это проект, направленный на ознакомление граждан с приоритетами бюджетной политики, условиями формирования и параметрами бюджета  муниципального района Нуримановский район Республики Башкортостан. «Бюджет для граждан» содержит основные параметры годового отчета об исполнении районного бюджета за 2015 год в доступной и понятной форме. В нашем «бюджете для граждан» все данные изложены так, чтобы не только экономисты, но и все жители Нуримановского района могли понять, на какие цели и в каком объеме направляются средства.</a:t>
            </a:r>
          </a:p>
          <a:p>
            <a:pPr algn="just"/>
            <a:r>
              <a:rPr lang="ru-RU" sz="1400">
                <a:latin typeface="Calibri" pitchFamily="34" charset="0"/>
              </a:rPr>
              <a:t>	</a:t>
            </a:r>
            <a:endParaRPr lang="ru-RU">
              <a:latin typeface="Calibri" pitchFamily="34" charset="0"/>
            </a:endParaRPr>
          </a:p>
        </p:txBody>
      </p:sp>
      <p:sp>
        <p:nvSpPr>
          <p:cNvPr id="16386" name="TextBox 7"/>
          <p:cNvSpPr txBox="1">
            <a:spLocks noChangeArrowheads="1"/>
          </p:cNvSpPr>
          <p:nvPr/>
        </p:nvSpPr>
        <p:spPr bwMode="auto">
          <a:xfrm>
            <a:off x="179388" y="3716338"/>
            <a:ext cx="8785225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alibri" pitchFamily="34" charset="0"/>
              </a:rPr>
              <a:t>     Решением Совета муниципального района Нуримановский район от </a:t>
            </a:r>
            <a:r>
              <a:rPr lang="en-US" sz="1400">
                <a:latin typeface="Calibri" pitchFamily="34" charset="0"/>
              </a:rPr>
              <a:t>18</a:t>
            </a:r>
            <a:r>
              <a:rPr lang="ru-RU" sz="1400">
                <a:latin typeface="Calibri" pitchFamily="34" charset="0"/>
              </a:rPr>
              <a:t> декабря 2014 года № 440 утвержден бюджет муниципального района на 2015 год и плановый период 2016-2017 годов. В течение 2015 года в решение вносились изменения основных показателей бюджета района. Решением Совета муниципального района  от </a:t>
            </a:r>
            <a:r>
              <a:rPr lang="en-US" sz="1400">
                <a:latin typeface="Calibri" pitchFamily="34" charset="0"/>
              </a:rPr>
              <a:t>24</a:t>
            </a:r>
            <a:r>
              <a:rPr lang="ru-RU" sz="1400">
                <a:latin typeface="Calibri" pitchFamily="34" charset="0"/>
              </a:rPr>
              <a:t> декабря 2015 года № </a:t>
            </a:r>
            <a:r>
              <a:rPr lang="en-US" sz="1400">
                <a:latin typeface="Calibri" pitchFamily="34" charset="0"/>
              </a:rPr>
              <a:t>589</a:t>
            </a:r>
            <a:r>
              <a:rPr lang="ru-RU" sz="1400">
                <a:latin typeface="Calibri" pitchFamily="34" charset="0"/>
              </a:rPr>
              <a:t> внесены окончательные изменения в основные показатели бюджета муниципального района на 2015 год. </a:t>
            </a:r>
          </a:p>
          <a:p>
            <a:pPr algn="just"/>
            <a:r>
              <a:rPr lang="ru-RU" sz="1400">
                <a:latin typeface="Calibri" pitchFamily="34" charset="0"/>
              </a:rPr>
              <a:t>     В 2015 году ключевыми направлениями работы администрации являлось выполнение майских Указов Президента России и достижение позитивных результатов в социальной сфере. Бюджетная политика муниципального района осуществлялась с учетом положений бюджетного послания Президента Российской Федерации Федеральному Собранию Российской Федерации, основных направлений бюджетной и налоговой политики Республики Башкортостан и Постановления администрации муниципального района Нуримановский район от 30 сентября 2014 года года № 2214 «Об утверждении основных направлений бюджетной и налоговой политики муниципального района Нуримановский район на 2015 год и плановый период 2016 и 2017 годов». Целью бюджетной политики муниципального района является обеспечение устойчивости бюджета и исполнение принятых обязательств наиболее эффективным способом. </a:t>
            </a:r>
          </a:p>
        </p:txBody>
      </p:sp>
      <p:pic>
        <p:nvPicPr>
          <p:cNvPr id="16387" name="Picture 2" descr="C:\Users\OEM\Desktop\ДЛя отчета за 2015 год\Фото\гла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404813"/>
            <a:ext cx="26670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1" name="Group 1"/>
          <p:cNvGrpSpPr>
            <a:grpSpLocks noChangeAspect="1"/>
          </p:cNvGrpSpPr>
          <p:nvPr/>
        </p:nvGrpSpPr>
        <p:grpSpPr bwMode="auto">
          <a:xfrm>
            <a:off x="0" y="833438"/>
            <a:ext cx="9944100" cy="5486400"/>
            <a:chOff x="4799" y="8842"/>
            <a:chExt cx="7200" cy="3988"/>
          </a:xfrm>
        </p:grpSpPr>
        <p:sp>
          <p:nvSpPr>
            <p:cNvPr id="51228" name="AutoShape 10"/>
            <p:cNvSpPr>
              <a:spLocks noChangeAspect="1" noChangeArrowheads="1" noTextEdit="1"/>
            </p:cNvSpPr>
            <p:nvPr/>
          </p:nvSpPr>
          <p:spPr bwMode="auto">
            <a:xfrm>
              <a:off x="4799" y="8842"/>
              <a:ext cx="7200" cy="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AutoShape 9"/>
            <p:cNvSpPr>
              <a:spLocks noChangeArrowheads="1"/>
            </p:cNvSpPr>
            <p:nvPr/>
          </p:nvSpPr>
          <p:spPr bwMode="auto">
            <a:xfrm flipH="1">
              <a:off x="9518" y="9316"/>
              <a:ext cx="1772" cy="612"/>
            </a:xfrm>
            <a:prstGeom prst="homePlate">
              <a:avLst>
                <a:gd name="adj" fmla="val 146530"/>
              </a:avLst>
            </a:prstGeom>
            <a:gradFill rotWithShape="0">
              <a:gsLst>
                <a:gs pos="0">
                  <a:srgbClr val="92CDDC"/>
                </a:gs>
                <a:gs pos="50000">
                  <a:srgbClr val="DAEEF3"/>
                </a:gs>
                <a:gs pos="100000">
                  <a:srgbClr val="92CDDC"/>
                </a:gs>
              </a:gsLst>
              <a:lin ang="18900000" scaled="1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glow rad="63500">
                <a:schemeClr val="accent5">
                  <a:satMod val="175000"/>
                  <a:alpha val="40000"/>
                </a:schemeClr>
              </a:glow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>
              <a:lvl1pPr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200" dirty="0" smtClean="0">
                <a:solidFill>
                  <a:schemeClr val="tx1"/>
                </a:solidFill>
                <a:cs typeface="Times New Roman" pitchFamily="18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200" dirty="0" smtClean="0">
                  <a:solidFill>
                    <a:schemeClr val="tx1"/>
                  </a:solidFill>
                  <a:cs typeface="Times New Roman" pitchFamily="18" charset="0"/>
                </a:rPr>
                <a:t>Жилищно-коммунальное хозяйство 940 рублей</a:t>
              </a:r>
              <a:endParaRPr lang="ru-RU" altLang="ru-RU" dirty="0" smtClean="0">
                <a:solidFill>
                  <a:schemeClr val="tx1"/>
                </a:solidFill>
              </a:endParaRPr>
            </a:p>
          </p:txBody>
        </p:sp>
        <p:sp>
          <p:nvSpPr>
            <p:cNvPr id="6" name="AutoShape 7"/>
            <p:cNvSpPr>
              <a:spLocks noChangeArrowheads="1"/>
            </p:cNvSpPr>
            <p:nvPr/>
          </p:nvSpPr>
          <p:spPr bwMode="auto">
            <a:xfrm flipH="1">
              <a:off x="9527" y="11048"/>
              <a:ext cx="1772" cy="332"/>
            </a:xfrm>
            <a:prstGeom prst="homePlate">
              <a:avLst>
                <a:gd name="adj" fmla="val 155798"/>
              </a:avLst>
            </a:prstGeom>
            <a:gradFill rotWithShape="0">
              <a:gsLst>
                <a:gs pos="0">
                  <a:srgbClr val="92CDDC"/>
                </a:gs>
                <a:gs pos="50000">
                  <a:srgbClr val="DAEEF3"/>
                </a:gs>
                <a:gs pos="100000">
                  <a:srgbClr val="92CDDC"/>
                </a:gs>
              </a:gsLst>
              <a:lin ang="18900000" scaled="1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glow rad="63500">
                <a:schemeClr val="accent5">
                  <a:satMod val="175000"/>
                  <a:alpha val="40000"/>
                </a:schemeClr>
              </a:glow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>
              <a:lvl1pPr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200" dirty="0" smtClean="0">
                  <a:solidFill>
                    <a:schemeClr val="tx1"/>
                  </a:solidFill>
                  <a:cs typeface="Times New Roman" pitchFamily="18" charset="0"/>
                </a:rPr>
                <a:t>Культура, кинематография </a:t>
              </a:r>
              <a:endParaRPr lang="ru-RU" altLang="ru-RU" sz="1100" dirty="0" smtClean="0">
                <a:solidFill>
                  <a:schemeClr val="tx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200" dirty="0" smtClean="0">
                  <a:solidFill>
                    <a:schemeClr val="tx1"/>
                  </a:solidFill>
                  <a:cs typeface="Times New Roman" pitchFamily="18" charset="0"/>
                </a:rPr>
                <a:t>1 450 рублей</a:t>
              </a:r>
              <a:endParaRPr lang="ru-RU" altLang="ru-RU" dirty="0" smtClean="0">
                <a:solidFill>
                  <a:schemeClr val="tx1"/>
                </a:solidFill>
              </a:endParaRPr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H="1">
              <a:off x="9541" y="10074"/>
              <a:ext cx="1755" cy="353"/>
            </a:xfrm>
            <a:prstGeom prst="homePlate">
              <a:avLst>
                <a:gd name="adj" fmla="val 146530"/>
              </a:avLst>
            </a:prstGeom>
            <a:gradFill rotWithShape="0">
              <a:gsLst>
                <a:gs pos="0">
                  <a:srgbClr val="92CDDC"/>
                </a:gs>
                <a:gs pos="50000">
                  <a:srgbClr val="DAEEF3"/>
                </a:gs>
                <a:gs pos="100000">
                  <a:srgbClr val="92CDDC"/>
                </a:gs>
              </a:gsLst>
              <a:lin ang="18900000" scaled="1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glow rad="63500">
                <a:schemeClr val="accent5">
                  <a:satMod val="175000"/>
                  <a:alpha val="40000"/>
                </a:schemeClr>
              </a:glow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>
              <a:lvl1pPr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200" dirty="0" smtClean="0">
                  <a:solidFill>
                    <a:schemeClr val="tx1"/>
                  </a:solidFill>
                  <a:cs typeface="Times New Roman" pitchFamily="18" charset="0"/>
                </a:rPr>
                <a:t>Общегосударственные вопросы 2 542 рубля</a:t>
              </a:r>
              <a:endParaRPr lang="ru-RU" altLang="ru-RU" dirty="0" smtClean="0">
                <a:solidFill>
                  <a:schemeClr val="tx1"/>
                </a:solidFill>
              </a:endParaRPr>
            </a:p>
          </p:txBody>
        </p:sp>
        <p:sp>
          <p:nvSpPr>
            <p:cNvPr id="9" name="AutoShape 4"/>
            <p:cNvSpPr>
              <a:spLocks noChangeArrowheads="1"/>
            </p:cNvSpPr>
            <p:nvPr/>
          </p:nvSpPr>
          <p:spPr bwMode="auto">
            <a:xfrm flipH="1">
              <a:off x="9535" y="12045"/>
              <a:ext cx="1755" cy="332"/>
            </a:xfrm>
            <a:prstGeom prst="homePlate">
              <a:avLst>
                <a:gd name="adj" fmla="val 155798"/>
              </a:avLst>
            </a:prstGeom>
            <a:gradFill rotWithShape="0">
              <a:gsLst>
                <a:gs pos="0">
                  <a:srgbClr val="92CDDC"/>
                </a:gs>
                <a:gs pos="50000">
                  <a:srgbClr val="DAEEF3"/>
                </a:gs>
                <a:gs pos="100000">
                  <a:srgbClr val="92CDDC"/>
                </a:gs>
              </a:gsLst>
              <a:lin ang="18900000" scaled="1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glow rad="63500">
                <a:schemeClr val="accent5">
                  <a:satMod val="175000"/>
                  <a:alpha val="40000"/>
                </a:schemeClr>
              </a:glow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>
              <a:lvl1pPr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200" dirty="0" smtClean="0">
                  <a:solidFill>
                    <a:schemeClr val="tx1"/>
                  </a:solidFill>
                  <a:cs typeface="Times New Roman" pitchFamily="18" charset="0"/>
                </a:rPr>
                <a:t>Прочие расходы </a:t>
              </a:r>
              <a:endParaRPr lang="ru-RU" altLang="ru-RU" sz="1100" dirty="0" smtClean="0">
                <a:solidFill>
                  <a:schemeClr val="tx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200" dirty="0" smtClean="0">
                  <a:solidFill>
                    <a:schemeClr val="tx1"/>
                  </a:solidFill>
                  <a:cs typeface="Times New Roman" pitchFamily="18" charset="0"/>
                </a:rPr>
                <a:t>1 327 рублей</a:t>
              </a:r>
              <a:endParaRPr lang="ru-RU" altLang="ru-RU" dirty="0" smtClean="0">
                <a:solidFill>
                  <a:schemeClr val="tx1"/>
                </a:solidFill>
              </a:endParaRPr>
            </a:p>
          </p:txBody>
        </p:sp>
        <p:sp>
          <p:nvSpPr>
            <p:cNvPr id="10" name="AutoShape 3"/>
            <p:cNvSpPr>
              <a:spLocks noChangeArrowheads="1"/>
            </p:cNvSpPr>
            <p:nvPr/>
          </p:nvSpPr>
          <p:spPr bwMode="auto">
            <a:xfrm>
              <a:off x="4942" y="11488"/>
              <a:ext cx="1572" cy="1026"/>
            </a:xfrm>
            <a:prstGeom prst="homePlate">
              <a:avLst>
                <a:gd name="adj" fmla="val 38304"/>
              </a:avLst>
            </a:prstGeom>
            <a:solidFill>
              <a:srgbClr val="CC66FF"/>
            </a:solidFill>
            <a:ln w="12700">
              <a:miter lim="800000"/>
              <a:headEnd/>
              <a:tailEnd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dist="28398" dir="3806097" algn="ctr" rotWithShape="0">
                <a:srgbClr val="622423"/>
              </a:outerShdw>
            </a:effectLst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D99594"/>
              </a:extrusionClr>
            </a:sp3d>
          </p:spPr>
          <p:txBody>
            <a:bodyPr>
              <a:flatTx/>
            </a:bodyPr>
            <a:lstStyle>
              <a:lvl1pPr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dirty="0" smtClean="0">
                  <a:solidFill>
                    <a:schemeClr val="tx1"/>
                  </a:solidFill>
                  <a:cs typeface="Times New Roman" pitchFamily="18" charset="0"/>
                </a:rPr>
                <a:t>Безвозмездные поступления </a:t>
              </a: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dirty="0" smtClean="0">
                  <a:solidFill>
                    <a:schemeClr val="tx1"/>
                  </a:solidFill>
                  <a:cs typeface="Times New Roman" pitchFamily="18" charset="0"/>
                </a:rPr>
                <a:t>21 239 рублей</a:t>
              </a:r>
              <a:endParaRPr lang="ru-RU" altLang="ru-RU" dirty="0" smtClean="0">
                <a:solidFill>
                  <a:schemeClr val="tx1"/>
                </a:solidFill>
              </a:endParaRPr>
            </a:p>
          </p:txBody>
        </p:sp>
        <p:sp>
          <p:nvSpPr>
            <p:cNvPr id="11" name="AutoShape 2"/>
            <p:cNvSpPr>
              <a:spLocks noChangeArrowheads="1"/>
            </p:cNvSpPr>
            <p:nvPr/>
          </p:nvSpPr>
          <p:spPr bwMode="auto">
            <a:xfrm>
              <a:off x="4943" y="10168"/>
              <a:ext cx="1572" cy="997"/>
            </a:xfrm>
            <a:prstGeom prst="homePlate">
              <a:avLst>
                <a:gd name="adj" fmla="val 39418"/>
              </a:avLst>
            </a:prstGeom>
            <a:solidFill>
              <a:srgbClr val="66FF66"/>
            </a:solidFill>
            <a:ln w="12700">
              <a:miter lim="800000"/>
              <a:headEnd/>
              <a:tailEnd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dist="28398" dir="3806097" algn="ctr" rotWithShape="0">
                <a:srgbClr val="4E6128"/>
              </a:outerShdw>
            </a:effectLst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2D69B"/>
              </a:extrusionClr>
            </a:sp3d>
          </p:spPr>
          <p:txBody>
            <a:bodyPr>
              <a:flatTx/>
            </a:bodyPr>
            <a:lstStyle>
              <a:lvl1pPr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EFD3B3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dirty="0" smtClean="0">
                  <a:solidFill>
                    <a:schemeClr val="tx1"/>
                  </a:solidFill>
                  <a:cs typeface="Times New Roman" pitchFamily="18" charset="0"/>
                </a:rPr>
                <a:t>Неналоговые доходы</a:t>
              </a:r>
              <a:endParaRPr lang="ru-RU" altLang="ru-RU" sz="1100" dirty="0" smtClean="0">
                <a:solidFill>
                  <a:schemeClr val="tx1"/>
                </a:solidFill>
              </a:endParaRP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dirty="0" smtClean="0">
                  <a:solidFill>
                    <a:schemeClr val="tx1"/>
                  </a:solidFill>
                  <a:cs typeface="Times New Roman" pitchFamily="18" charset="0"/>
                </a:rPr>
                <a:t>871 рублей</a:t>
              </a:r>
              <a:endParaRPr lang="ru-RU" altLang="ru-RU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429000" y="623684"/>
            <a:ext cx="2286000" cy="10287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C0D9"/>
              </a:gs>
            </a:gsLst>
            <a:lin ang="5400000" scaled="1"/>
          </a:gradFill>
          <a:ln w="12700">
            <a:solidFill>
              <a:srgbClr val="B2A1C7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 smtClean="0">
                <a:solidFill>
                  <a:schemeClr val="tx1"/>
                </a:solidFill>
                <a:cs typeface="Times New Roman" pitchFamily="18" charset="0"/>
              </a:rPr>
              <a:t>Доходы в расчете на 1 человека в 2015 году</a:t>
            </a:r>
            <a:endParaRPr lang="ru-RU" altLang="ru-RU" sz="1100" dirty="0" smtClean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 smtClean="0">
                <a:solidFill>
                  <a:schemeClr val="tx1"/>
                </a:solidFill>
                <a:cs typeface="Times New Roman" pitchFamily="18" charset="0"/>
              </a:rPr>
              <a:t>27 255 рублей</a:t>
            </a:r>
            <a:endParaRPr lang="ru-RU" altLang="ru-RU" dirty="0" smtClean="0">
              <a:solidFill>
                <a:schemeClr val="tx1"/>
              </a:solidFill>
            </a:endParaRP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3347864" y="2327275"/>
            <a:ext cx="2367136" cy="1371600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50000"/>
            </a:avLst>
          </a:prstGeom>
          <a:gradFill rotWithShape="0">
            <a:gsLst>
              <a:gs pos="0">
                <a:srgbClr val="B2A1C7"/>
              </a:gs>
              <a:gs pos="50000">
                <a:srgbClr val="8064A2"/>
              </a:gs>
              <a:gs pos="100000">
                <a:srgbClr val="B2A1C7"/>
              </a:gs>
            </a:gsLst>
            <a:lin ang="5400000" scaled="1"/>
          </a:gradFill>
          <a:ln w="12700"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28398" dir="3806097" algn="ctr" rotWithShape="0">
              <a:srgbClr val="3F3151"/>
            </a:outerShdw>
          </a:effectLst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B2A1C7"/>
            </a:extrusionClr>
          </a:sp3d>
        </p:spPr>
        <p:txBody>
          <a:bodyPr>
            <a:flatTx/>
          </a:bodyPr>
          <a:lstStyle>
            <a:lvl1pPr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600" b="1" dirty="0" smtClean="0"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600" b="1" dirty="0" smtClean="0"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БЮДЖЕТ</a:t>
            </a:r>
            <a:endParaRPr lang="ru-RU" altLang="ru-RU" sz="1100" dirty="0" smtClean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dirty="0" smtClean="0">
                <a:solidFill>
                  <a:schemeClr val="tx1"/>
                </a:solidFill>
                <a:cs typeface="Times New Roman" pitchFamily="18" charset="0"/>
              </a:rPr>
              <a:t>     2015</a:t>
            </a:r>
            <a:endParaRPr lang="ru-RU" altLang="ru-RU" dirty="0" smtClean="0">
              <a:solidFill>
                <a:schemeClr val="tx1"/>
              </a:solidFill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3445768" y="4325334"/>
            <a:ext cx="2057400" cy="1143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C0D9"/>
              </a:gs>
            </a:gsLst>
            <a:lin ang="5400000" scaled="1"/>
          </a:gradFill>
          <a:ln w="12700">
            <a:solidFill>
              <a:srgbClr val="B2A1C7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FD3B3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 smtClean="0">
                <a:solidFill>
                  <a:schemeClr val="tx1"/>
                </a:solidFill>
                <a:cs typeface="Times New Roman" pitchFamily="18" charset="0"/>
              </a:rPr>
              <a:t>Расходы в расчете на 1 человека в 2015 году</a:t>
            </a:r>
            <a:endParaRPr lang="ru-RU" altLang="ru-RU" sz="1100" dirty="0" smtClean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 smtClean="0">
                <a:solidFill>
                  <a:schemeClr val="tx1"/>
                </a:solidFill>
                <a:cs typeface="Times New Roman" pitchFamily="18" charset="0"/>
              </a:rPr>
              <a:t>26 210 рублей</a:t>
            </a:r>
            <a:endParaRPr lang="ru-RU" altLang="ru-RU" dirty="0" smtClean="0">
              <a:solidFill>
                <a:schemeClr val="tx1"/>
              </a:solidFill>
            </a:endParaRPr>
          </a:p>
        </p:txBody>
      </p:sp>
      <p:sp>
        <p:nvSpPr>
          <p:cNvPr id="51211" name="Rectangle 14"/>
          <p:cNvSpPr>
            <a:spLocks noChangeArrowheads="1"/>
          </p:cNvSpPr>
          <p:nvPr/>
        </p:nvSpPr>
        <p:spPr bwMode="auto">
          <a:xfrm>
            <a:off x="5932488" y="800100"/>
            <a:ext cx="571500" cy="5029200"/>
          </a:xfrm>
          <a:prstGeom prst="rect">
            <a:avLst/>
          </a:prstGeom>
          <a:solidFill>
            <a:srgbClr val="FFFF00"/>
          </a:solidFill>
          <a:ln w="63500" cmpd="thickThin">
            <a:solidFill>
              <a:srgbClr val="9BBB59"/>
            </a:solidFill>
            <a:miter lim="800000"/>
            <a:headEnd/>
            <a:tailEnd/>
          </a:ln>
        </p:spPr>
        <p:txBody>
          <a:bodyPr vert="eaVert"/>
          <a:lstStyle/>
          <a:p>
            <a:pPr eaLnBrk="0" hangingPunct="0"/>
            <a:r>
              <a:rPr lang="ru-RU" altLang="ru-RU" b="1">
                <a:latin typeface="Calibri" pitchFamily="34" charset="0"/>
                <a:cs typeface="Times New Roman" pitchFamily="18" charset="0"/>
              </a:rPr>
              <a:t>Расходы бюджета 539 690,0 тыс. рублей</a:t>
            </a:r>
            <a:endParaRPr lang="ru-RU" altLang="ru-RU" b="1">
              <a:latin typeface="Calibri" pitchFamily="34" charset="0"/>
            </a:endParaRPr>
          </a:p>
        </p:txBody>
      </p:sp>
      <p:sp>
        <p:nvSpPr>
          <p:cNvPr id="51212" name="Rectangle 15"/>
          <p:cNvSpPr>
            <a:spLocks noChangeArrowheads="1"/>
          </p:cNvSpPr>
          <p:nvPr/>
        </p:nvSpPr>
        <p:spPr bwMode="auto">
          <a:xfrm>
            <a:off x="4017963" y="-17463"/>
            <a:ext cx="1108075" cy="4921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2600" b="1">
                <a:solidFill>
                  <a:srgbClr val="990033"/>
                </a:solidFill>
                <a:latin typeface="Calibri" pitchFamily="34" charset="0"/>
                <a:cs typeface="Times New Roman" pitchFamily="18" charset="0"/>
              </a:rPr>
              <a:t>	</a:t>
            </a:r>
            <a:endParaRPr lang="ru-RU" altLang="ru-RU">
              <a:latin typeface="Calibri" pitchFamily="34" charset="0"/>
            </a:endParaRPr>
          </a:p>
        </p:txBody>
      </p:sp>
      <p:sp>
        <p:nvSpPr>
          <p:cNvPr id="51213" name="Rectangle 20"/>
          <p:cNvSpPr>
            <a:spLocks noChangeArrowheads="1"/>
          </p:cNvSpPr>
          <p:nvPr/>
        </p:nvSpPr>
        <p:spPr bwMode="auto">
          <a:xfrm>
            <a:off x="0" y="239713"/>
            <a:ext cx="1108075" cy="892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altLang="ru-RU" sz="2600" b="1">
              <a:solidFill>
                <a:srgbClr val="990033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altLang="ru-RU" sz="2600" b="1">
                <a:solidFill>
                  <a:srgbClr val="990033"/>
                </a:solidFill>
                <a:latin typeface="Calibri" pitchFamily="34" charset="0"/>
                <a:cs typeface="Times New Roman" pitchFamily="18" charset="0"/>
              </a:rPr>
              <a:t>	</a:t>
            </a:r>
            <a:endParaRPr lang="ru-RU" altLang="ru-RU">
              <a:latin typeface="Calibri" pitchFamily="34" charset="0"/>
            </a:endParaRPr>
          </a:p>
        </p:txBody>
      </p:sp>
      <p:sp>
        <p:nvSpPr>
          <p:cNvPr id="51214" name="Rectangle 29"/>
          <p:cNvSpPr>
            <a:spLocks noChangeArrowheads="1"/>
          </p:cNvSpPr>
          <p:nvPr/>
        </p:nvSpPr>
        <p:spPr bwMode="auto">
          <a:xfrm>
            <a:off x="4479925" y="6445250"/>
            <a:ext cx="184150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4986338" algn="ctr"/>
                <a:tab pos="7337425" algn="l"/>
              </a:tabLst>
            </a:pPr>
            <a:endParaRPr lang="ru-RU" altLang="ru-RU">
              <a:latin typeface="Calibri" pitchFamily="34" charset="0"/>
            </a:endParaRPr>
          </a:p>
        </p:txBody>
      </p:sp>
      <p:sp>
        <p:nvSpPr>
          <p:cNvPr id="19" name="AutoShape 30"/>
          <p:cNvSpPr>
            <a:spLocks noChangeArrowheads="1"/>
          </p:cNvSpPr>
          <p:nvPr/>
        </p:nvSpPr>
        <p:spPr bwMode="auto">
          <a:xfrm>
            <a:off x="198883" y="779684"/>
            <a:ext cx="2171700" cy="1411287"/>
          </a:xfrm>
          <a:prstGeom prst="homePlate">
            <a:avLst>
              <a:gd name="adj" fmla="val 38470"/>
            </a:avLst>
          </a:prstGeom>
          <a:solidFill>
            <a:srgbClr val="FF9966"/>
          </a:solidFill>
          <a:ln w="12700"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legacyObliqueTopRight"/>
            <a:lightRig rig="legacyFlat3" dir="b"/>
          </a:scene3d>
          <a:sp3d extrusionH="430200">
            <a:bevelT w="13500" h="13500"/>
            <a:bevelB w="13500" h="13500" prst="angle"/>
            <a:extrusionClr>
              <a:srgbClr val="FABF8F"/>
            </a:extrusionClr>
          </a:sp3d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altLang="ru-RU" sz="1600" dirty="0">
                <a:latin typeface="+mn-lt"/>
                <a:cs typeface="Times New Roman" panose="02020603050405020304" pitchFamily="18" charset="0"/>
              </a:rPr>
              <a:t>Налоговые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altLang="ru-RU" sz="1600" dirty="0">
                <a:latin typeface="+mn-lt"/>
                <a:cs typeface="Times New Roman" panose="02020603050405020304" pitchFamily="18" charset="0"/>
              </a:rPr>
              <a:t>доходы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altLang="ru-RU" sz="1600" dirty="0">
                <a:latin typeface="+mn-lt"/>
                <a:cs typeface="Times New Roman" panose="02020603050405020304" pitchFamily="18" charset="0"/>
              </a:rPr>
              <a:t>5 145 рублей</a:t>
            </a:r>
          </a:p>
        </p:txBody>
      </p:sp>
      <p:sp>
        <p:nvSpPr>
          <p:cNvPr id="20" name="Rectangle 31"/>
          <p:cNvSpPr>
            <a:spLocks noChangeArrowheads="1"/>
          </p:cNvSpPr>
          <p:nvPr/>
        </p:nvSpPr>
        <p:spPr bwMode="auto">
          <a:xfrm>
            <a:off x="2627787" y="747658"/>
            <a:ext cx="571500" cy="5176837"/>
          </a:xfrm>
          <a:prstGeom prst="rect">
            <a:avLst/>
          </a:prstGeom>
          <a:solidFill>
            <a:srgbClr val="92D050"/>
          </a:solidFill>
          <a:ln w="63500" cmpd="thickThin" algn="ctr">
            <a:solidFill>
              <a:srgbClr val="F79646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vert="vert270"/>
          <a:lstStyle/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altLang="ru-RU" b="1" dirty="0">
                <a:latin typeface="+mn-lt"/>
                <a:cs typeface="Times New Roman" panose="02020603050405020304" pitchFamily="18" charset="0"/>
              </a:rPr>
              <a:t>Доходы бюджета  561 212,7  тыс. рублей</a:t>
            </a:r>
          </a:p>
        </p:txBody>
      </p:sp>
      <p:sp>
        <p:nvSpPr>
          <p:cNvPr id="24" name="AutoShape 33"/>
          <p:cNvSpPr>
            <a:spLocks noChangeArrowheads="1"/>
          </p:cNvSpPr>
          <p:nvPr/>
        </p:nvSpPr>
        <p:spPr bwMode="auto">
          <a:xfrm flipH="1">
            <a:off x="6517534" y="807516"/>
            <a:ext cx="2446959" cy="457200"/>
          </a:xfrm>
          <a:prstGeom prst="homePlate">
            <a:avLst>
              <a:gd name="adj" fmla="val 156250"/>
            </a:avLst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altLang="ru-RU" sz="1100" dirty="0">
                <a:latin typeface="+mn-lt"/>
                <a:cs typeface="Times New Roman" panose="02020603050405020304" pitchFamily="18" charset="0"/>
              </a:rPr>
              <a:t>Образование 12 926 рублей</a:t>
            </a:r>
            <a:endParaRPr lang="ru-RU" altLang="ru-RU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7" name="AutoShape 33"/>
          <p:cNvSpPr>
            <a:spLocks noChangeArrowheads="1"/>
          </p:cNvSpPr>
          <p:nvPr/>
        </p:nvSpPr>
        <p:spPr bwMode="auto">
          <a:xfrm flipH="1">
            <a:off x="6549301" y="3241675"/>
            <a:ext cx="2446959" cy="457200"/>
          </a:xfrm>
          <a:prstGeom prst="homePlate">
            <a:avLst>
              <a:gd name="adj" fmla="val 156250"/>
            </a:avLst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altLang="ru-RU" sz="1100" dirty="0">
                <a:latin typeface="+mn-lt"/>
                <a:cs typeface="Times New Roman" panose="02020603050405020304" pitchFamily="18" charset="0"/>
              </a:rPr>
              <a:t>Социальная политика                       2 278 рублей</a:t>
            </a:r>
            <a:endParaRPr lang="ru-RU" altLang="ru-RU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AutoShape 33"/>
          <p:cNvSpPr>
            <a:spLocks noChangeArrowheads="1"/>
          </p:cNvSpPr>
          <p:nvPr/>
        </p:nvSpPr>
        <p:spPr bwMode="auto">
          <a:xfrm flipH="1">
            <a:off x="6555073" y="4536511"/>
            <a:ext cx="2446959" cy="457200"/>
          </a:xfrm>
          <a:prstGeom prst="homePlate">
            <a:avLst>
              <a:gd name="adj" fmla="val 156250"/>
            </a:avLst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altLang="ru-RU" sz="1100" dirty="0">
                <a:latin typeface="+mn-lt"/>
                <a:cs typeface="Times New Roman" panose="02020603050405020304" pitchFamily="18" charset="0"/>
              </a:rPr>
              <a:t>Национальная экономика           4 748 рублей</a:t>
            </a:r>
            <a:endParaRPr lang="ru-RU" altLang="ru-RU" dirty="0"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шк.jpg"/>
          <p:cNvPicPr>
            <a:picLocks noChangeAspect="1"/>
          </p:cNvPicPr>
          <p:nvPr/>
        </p:nvPicPr>
        <p:blipFill>
          <a:blip r:embed="rId3" cstate="print"/>
          <a:srcRect t="8952"/>
          <a:stretch>
            <a:fillRect/>
          </a:stretch>
        </p:blipFill>
        <p:spPr>
          <a:xfrm>
            <a:off x="251520" y="1556792"/>
            <a:ext cx="4106230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Среднемесячная заработная плата в образовательных учреждениях и учреждениях культуры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4040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2" descr="F:\ДЛя отчета за 2015 год\Фото\URO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1557338"/>
            <a:ext cx="4092575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4037" name="Диаграмма 10"/>
          <p:cNvGraphicFramePr>
            <a:graphicFrameLocks/>
          </p:cNvGraphicFramePr>
          <p:nvPr/>
        </p:nvGraphicFramePr>
        <p:xfrm>
          <a:off x="250825" y="1889125"/>
          <a:ext cx="7885113" cy="4968875"/>
        </p:xfrm>
        <a:graphic>
          <a:graphicData uri="http://schemas.openxmlformats.org/presentationml/2006/ole">
            <p:oleObj spid="_x0000_s44037" r:id="rId6" imgW="7888908" imgH="4968671" progId="Excel.Sheet.8">
              <p:embed/>
            </p:oleObj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источников финансирования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расходов бюджета за 2015 год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5063" name="TextBox 7"/>
          <p:cNvSpPr txBox="1">
            <a:spLocks noChangeArrowheads="1"/>
          </p:cNvSpPr>
          <p:nvPr/>
        </p:nvSpPr>
        <p:spPr bwMode="auto">
          <a:xfrm>
            <a:off x="0" y="5732463"/>
            <a:ext cx="91440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alibri" pitchFamily="34" charset="0"/>
              </a:rPr>
              <a:t>В 2015 году расходы бюджета МР Нуримановский район на осуществление государственных полномочий составили 178 662,0 тыс. руб.</a:t>
            </a:r>
          </a:p>
          <a:p>
            <a:pPr algn="just"/>
            <a:r>
              <a:rPr lang="ru-RU" sz="1400">
                <a:latin typeface="Calibri" pitchFamily="34" charset="0"/>
              </a:rPr>
              <a:t>На условиях софинансирования использовано средств вышестоящих бюджетов – 163 173,6 тыс. руб. </a:t>
            </a:r>
          </a:p>
        </p:txBody>
      </p:sp>
      <p:pic>
        <p:nvPicPr>
          <p:cNvPr id="45064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2" descr="F:\ДЛя отчета за 2015 год\Фото\Карт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84313"/>
            <a:ext cx="444976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5061" name="Диаграмма 9"/>
          <p:cNvGraphicFramePr>
            <a:graphicFrameLocks/>
          </p:cNvGraphicFramePr>
          <p:nvPr/>
        </p:nvGraphicFramePr>
        <p:xfrm>
          <a:off x="2843213" y="1484313"/>
          <a:ext cx="6624637" cy="4248150"/>
        </p:xfrm>
        <a:graphic>
          <a:graphicData uri="http://schemas.openxmlformats.org/presentationml/2006/ole">
            <p:oleObj spid="_x0000_s45061" r:id="rId5" imgW="6620830" imgH="4243184" progId="Excel.Sheet.8">
              <p:embed/>
            </p:oleObj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Муниципальные программы муниципального района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5298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2" descr="C:\Users\OEM\Desktop\ДЛя отчета за 2015 год\Фото\33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293813"/>
            <a:ext cx="8772525" cy="556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868144" y="4149080"/>
            <a:ext cx="3131840" cy="258532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latin typeface="Century" pitchFamily="18" charset="0"/>
              </a:rPr>
              <a:t>В 2015 году исполнение бюджета осуществлялось на основе 17 муниципальных программ МР </a:t>
            </a:r>
            <a:r>
              <a:rPr lang="ru-RU" i="1" dirty="0" err="1">
                <a:latin typeface="Century" pitchFamily="18" charset="0"/>
              </a:rPr>
              <a:t>Нуримановский</a:t>
            </a:r>
            <a:r>
              <a:rPr lang="ru-RU" i="1" dirty="0">
                <a:latin typeface="Century" pitchFamily="18" charset="0"/>
              </a:rPr>
              <a:t> район, финансовое обеспечение которых составило      -    </a:t>
            </a:r>
            <a:r>
              <a:rPr lang="ru-RU" b="1" i="1" dirty="0">
                <a:latin typeface="Century" pitchFamily="18" charset="0"/>
              </a:rPr>
              <a:t>539 690,0 тыс. руб</a:t>
            </a:r>
            <a:r>
              <a:rPr lang="ru-RU" i="1" dirty="0">
                <a:latin typeface="Century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Структура программного и непрограммного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направления расходов бюджета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МР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Нуримановский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район  за 2015 год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7113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2" descr="F:\ДЛя отчета за 2015 год\Фото\Карт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1663"/>
            <a:ext cx="2592388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Picture 3" descr="C:\Users\OEM\Desktop\ДЛя отчета за 2015 год\Фото\krasnaja-gorka-nurimanovskij-rajon-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9500" y="1412875"/>
            <a:ext cx="29845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7110" name="Диаграмма 9"/>
          <p:cNvGraphicFramePr>
            <a:graphicFrameLocks/>
          </p:cNvGraphicFramePr>
          <p:nvPr/>
        </p:nvGraphicFramePr>
        <p:xfrm>
          <a:off x="1908175" y="1628775"/>
          <a:ext cx="4967288" cy="4464050"/>
        </p:xfrm>
        <a:graphic>
          <a:graphicData uri="http://schemas.openxmlformats.org/presentationml/2006/ole">
            <p:oleObj spid="_x0000_s47110" r:id="rId6" imgW="4968671" imgH="4468755" progId="Excel.Sheet.8">
              <p:embed/>
            </p:oleObj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Исполнение бюджета МР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 в рамках муниципальных программ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3238" y="1776413"/>
          <a:ext cx="8640961" cy="4977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7928"/>
                <a:gridCol w="1356845"/>
                <a:gridCol w="1428258"/>
                <a:gridCol w="1428258"/>
                <a:gridCol w="1499672"/>
              </a:tblGrid>
              <a:tr h="90503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Уточненный план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Исполнено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Процент исполнения (%) к</a:t>
                      </a:r>
                      <a:r>
                        <a:rPr lang="ru-RU" sz="1400" baseline="0" dirty="0" smtClean="0"/>
                        <a:t> уточненному плану</a:t>
                      </a:r>
                      <a:endParaRPr lang="ru-RU" sz="1400" dirty="0"/>
                    </a:p>
                  </a:txBody>
                  <a:tcPr/>
                </a:tc>
              </a:tr>
              <a:tr h="811617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«Развитие сельского хозяйства в МР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 » 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4 411,8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5 913,5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5 849,4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0503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 «Экономическое и инвестиционное развитие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МР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РБ»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9 130,6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1 630,6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0067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 «Обеспечение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качественным и доступным жильем в МР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110,0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2 539,7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2 539,7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54469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«Транспортное развитие в МР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РБ»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9 598,0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56 892,4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55 863,6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8408" name="TextBox 4"/>
          <p:cNvSpPr txBox="1">
            <a:spLocks noChangeArrowheads="1"/>
          </p:cNvSpPr>
          <p:nvPr/>
        </p:nvSpPr>
        <p:spPr bwMode="auto">
          <a:xfrm>
            <a:off x="7667625" y="1484313"/>
            <a:ext cx="1152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>
                <a:latin typeface="Calibri" pitchFamily="34" charset="0"/>
              </a:rPr>
              <a:t>тыс. руб.</a:t>
            </a:r>
          </a:p>
        </p:txBody>
      </p:sp>
      <p:pic>
        <p:nvPicPr>
          <p:cNvPr id="58409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Исполнение бюджета МР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 рамках муниципальных программ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0825" y="1628775"/>
          <a:ext cx="8640961" cy="4871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7928"/>
                <a:gridCol w="1356845"/>
                <a:gridCol w="1428258"/>
                <a:gridCol w="1428258"/>
                <a:gridCol w="1499672"/>
              </a:tblGrid>
              <a:tr h="90898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Уточненный план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Исполнено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Процент исполнения (%) к</a:t>
                      </a:r>
                      <a:r>
                        <a:rPr lang="ru-RU" sz="1400" baseline="0" dirty="0" smtClean="0"/>
                        <a:t> уточненному плану</a:t>
                      </a:r>
                      <a:endParaRPr lang="ru-RU" sz="1400" dirty="0"/>
                    </a:p>
                  </a:txBody>
                  <a:tcPr/>
                </a:tc>
              </a:tr>
              <a:tr h="703727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Развитие жилищно-коммунального хозяйства в МР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РБ» 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536,2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6 415,3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6 415,3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03727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 «Устойчивое развитие сельских территорий в МР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1 700,0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16 691,3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16 691,3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03727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«Развитие малого и среднего предпринимательства в МР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5 358,5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5 358,5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0898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 «Совершенствование деятельности ОМСУ МР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30 347,1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33 816,5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33 816,5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23387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МП</a:t>
                      </a:r>
                      <a:r>
                        <a:rPr lang="ru-RU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«Развитие внутреннего и въездного туризма в МР </a:t>
                      </a:r>
                      <a:r>
                        <a:rPr lang="ru-RU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РБ»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95,2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95,2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9438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Исполнение бюджета МР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 рамках муниципальных программ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50" y="1725613"/>
          <a:ext cx="8640961" cy="4469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7928"/>
                <a:gridCol w="1356845"/>
                <a:gridCol w="1428258"/>
                <a:gridCol w="1428258"/>
                <a:gridCol w="1499672"/>
              </a:tblGrid>
              <a:tr h="8271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Уточненный план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Исполнено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Процент исполнения (%) к</a:t>
                      </a:r>
                      <a:r>
                        <a:rPr lang="ru-RU" sz="1400" baseline="0" dirty="0" smtClean="0"/>
                        <a:t> уточненному плану</a:t>
                      </a:r>
                      <a:endParaRPr lang="ru-RU" sz="1400" dirty="0"/>
                    </a:p>
                  </a:txBody>
                  <a:tcPr/>
                </a:tc>
              </a:tr>
              <a:tr h="827114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«Развитие системы учета и отчетности, системы муниципальных закупок в МР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РБ» 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16 675,2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20 796,6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20 796,6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40346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 «Социальная поддержка граждан в МР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31 860,6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43 475,5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42 338,4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40346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«Развитие молодежной политики,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ФКиС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МР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2 479,1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2 679,1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2 679,1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86072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 «Развитие образования в МР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222 008,3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272 272,7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254 185,4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0884">
                <a:tc>
                  <a:txBody>
                    <a:bodyPr/>
                    <a:lstStyle/>
                    <a:p>
                      <a:pPr algn="just"/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0462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Исполнение бюджета МР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 рамках муниципальных программ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0825" y="1628775"/>
          <a:ext cx="8640961" cy="4871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7928"/>
                <a:gridCol w="1356845"/>
                <a:gridCol w="1428258"/>
                <a:gridCol w="1428258"/>
                <a:gridCol w="1499672"/>
              </a:tblGrid>
              <a:tr h="90898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Уточненный план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Исполнено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Процент исполнения (%) к</a:t>
                      </a:r>
                      <a:r>
                        <a:rPr lang="ru-RU" sz="1400" baseline="0" dirty="0" smtClean="0"/>
                        <a:t> уточненному плану</a:t>
                      </a:r>
                      <a:endParaRPr lang="ru-RU" sz="1400" dirty="0"/>
                    </a:p>
                  </a:txBody>
                  <a:tcPr/>
                </a:tc>
              </a:tr>
              <a:tr h="703727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«Развитие культуры и искусства в МР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РБ» 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24 854,9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35 966,8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35 966,8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03727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 «Управление муниципальными финансами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МР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31 025,2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53 456,8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53 456,8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03727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«Формирование здорового образа жизни в МР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 РБ»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196,4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196,4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0898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МП «Безопасная жизнь населения в МР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РБ»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2 000,0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1 810,5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1 810,5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23387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378 356,4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567 507,3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539 690,0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86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previ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5229200"/>
            <a:ext cx="2543175" cy="142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latin typeface="Bookman Old Style" pitchFamily="18" charset="0"/>
              </a:rPr>
              <a:t>     Структура расходов бюджета по муниципальным</a:t>
            </a:r>
            <a:br>
              <a:rPr lang="ru-RU" sz="2200" dirty="0" smtClean="0">
                <a:latin typeface="Bookman Old Style" pitchFamily="18" charset="0"/>
              </a:rPr>
            </a:br>
            <a:r>
              <a:rPr lang="ru-RU" sz="2200" dirty="0" smtClean="0">
                <a:latin typeface="Bookman Old Style" pitchFamily="18" charset="0"/>
              </a:rPr>
              <a:t>      программам МР </a:t>
            </a:r>
            <a:r>
              <a:rPr lang="ru-RU" sz="2200" dirty="0" err="1" smtClean="0">
                <a:latin typeface="Bookman Old Style" pitchFamily="18" charset="0"/>
              </a:rPr>
              <a:t>Нуримановский</a:t>
            </a:r>
            <a:r>
              <a:rPr lang="ru-RU" sz="2200" dirty="0" smtClean="0">
                <a:latin typeface="Bookman Old Style" pitchFamily="18" charset="0"/>
              </a:rPr>
              <a:t> район за 2015 год</a:t>
            </a:r>
            <a:endParaRPr lang="ru-RU" sz="2200" dirty="0">
              <a:latin typeface="Bookman Old Style" pitchFamily="18" charset="0"/>
            </a:endParaRPr>
          </a:p>
        </p:txBody>
      </p:sp>
      <p:pic>
        <p:nvPicPr>
          <p:cNvPr id="62467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2468" name="Диаграмма 10"/>
          <p:cNvGraphicFramePr>
            <a:graphicFrameLocks/>
          </p:cNvGraphicFramePr>
          <p:nvPr/>
        </p:nvGraphicFramePr>
        <p:xfrm>
          <a:off x="0" y="928688"/>
          <a:ext cx="9072563" cy="6143625"/>
        </p:xfrm>
        <a:graphic>
          <a:graphicData uri="http://schemas.openxmlformats.org/presentationml/2006/ole">
            <p:oleObj spid="_x0000_s62468" r:id="rId6" imgW="9071634" imgH="6145301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отчета об исполнении бюджета 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доступной для граждан форме: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7410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350" y="1631950"/>
            <a:ext cx="4814888" cy="467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2" name="Объект 1"/>
          <p:cNvSpPr txBox="1">
            <a:spLocks/>
          </p:cNvSpPr>
          <p:nvPr/>
        </p:nvSpPr>
        <p:spPr bwMode="auto">
          <a:xfrm>
            <a:off x="5087938" y="1427163"/>
            <a:ext cx="4056062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Font typeface="Wingdings 2" pitchFamily="18" charset="2"/>
              <a:buChar char=""/>
            </a:pPr>
            <a:r>
              <a:rPr lang="ru-RU" sz="28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Вводная часть</a:t>
            </a:r>
          </a:p>
          <a:p>
            <a:pPr marL="273050" indent="-273050">
              <a:spcBef>
                <a:spcPct val="20000"/>
              </a:spcBef>
              <a:buFont typeface="Wingdings 2" pitchFamily="18" charset="2"/>
              <a:buChar char=""/>
            </a:pPr>
            <a:r>
              <a:rPr lang="ru-RU" sz="28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Общие характеристики бюджета</a:t>
            </a:r>
          </a:p>
          <a:p>
            <a:pPr marL="273050" indent="-273050">
              <a:spcBef>
                <a:spcPct val="20000"/>
              </a:spcBef>
              <a:buFont typeface="Wingdings 2" pitchFamily="18" charset="2"/>
              <a:buChar char=""/>
            </a:pPr>
            <a:r>
              <a:rPr lang="ru-RU" sz="28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Доходы бюджета</a:t>
            </a:r>
          </a:p>
          <a:p>
            <a:pPr marL="273050" indent="-273050">
              <a:spcBef>
                <a:spcPct val="20000"/>
              </a:spcBef>
              <a:buFont typeface="Wingdings 2" pitchFamily="18" charset="2"/>
              <a:buChar char=""/>
            </a:pPr>
            <a:r>
              <a:rPr lang="ru-RU" sz="28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Расходы бюджета</a:t>
            </a:r>
          </a:p>
          <a:p>
            <a:pPr marL="273050" indent="-273050">
              <a:spcBef>
                <a:spcPct val="20000"/>
              </a:spcBef>
              <a:buFont typeface="Wingdings 2" pitchFamily="18" charset="2"/>
              <a:buChar char=""/>
            </a:pPr>
            <a:r>
              <a:rPr lang="ru-RU" sz="28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</a:p>
          <a:p>
            <a:pPr marL="273050" indent="-273050">
              <a:spcBef>
                <a:spcPct val="20000"/>
              </a:spcBef>
              <a:buFont typeface="Wingdings 2" pitchFamily="18" charset="2"/>
              <a:buChar char=""/>
            </a:pPr>
            <a:r>
              <a:rPr lang="ru-RU" sz="2800" b="1">
                <a:solidFill>
                  <a:srgbClr val="222268"/>
                </a:solidFill>
                <a:latin typeface="Times New Roman" pitchFamily="18" charset="0"/>
                <a:cs typeface="Times New Roman" pitchFamily="18" charset="0"/>
              </a:rPr>
              <a:t>Дополнительная информация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Наиболее значимые мероприятия в рамках МП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«Развитие сельского хозяйства в МР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Нуримановский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район РБ» за 2015 год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1403648" y="1844824"/>
          <a:ext cx="6336704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Лента лицом вверх 7"/>
          <p:cNvSpPr/>
          <p:nvPr/>
        </p:nvSpPr>
        <p:spPr>
          <a:xfrm>
            <a:off x="-252536" y="2492896"/>
            <a:ext cx="3528392" cy="720080"/>
          </a:xfrm>
          <a:prstGeom prst="ribbon2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МБУ  «</a:t>
            </a:r>
            <a:r>
              <a:rPr lang="ru-RU" sz="1400" dirty="0" err="1"/>
              <a:t>Нуримановский</a:t>
            </a:r>
            <a:r>
              <a:rPr lang="ru-RU" sz="1400" dirty="0"/>
              <a:t> ИКЦ»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14750" y="5072063"/>
            <a:ext cx="1928813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5 849,4 тыс. руб</a:t>
            </a:r>
            <a:r>
              <a:rPr lang="ru-RU" dirty="0">
                <a:latin typeface="+mn-lt"/>
              </a:rPr>
              <a:t>.</a:t>
            </a:r>
          </a:p>
        </p:txBody>
      </p:sp>
      <p:pic>
        <p:nvPicPr>
          <p:cNvPr id="64517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2" descr="C:\Users\днс\Desktop\image808802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00" y="4714875"/>
            <a:ext cx="285750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3" descr="C:\Users\днс\Desktop\760559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005388"/>
            <a:ext cx="2714625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5" descr="C:\Users\днс\Desktop\577660-x222a7ddgp4sirlca20e6k60fg4rnv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29375" y="1285875"/>
            <a:ext cx="2714625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Наиболее значимые мероприятия в рамках МП  «Экономическое и </a:t>
            </a:r>
            <a:b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инвестиционное развитие МР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Нуримановский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район» за 2015 год 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179512" y="1484784"/>
          <a:ext cx="7560840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667625" y="2852738"/>
            <a:ext cx="1476375" cy="369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/>
              <a:t>1 630,6 </a:t>
            </a:r>
            <a:r>
              <a:rPr lang="ru-RU" sz="1000" dirty="0"/>
              <a:t>тыс.руб</a:t>
            </a:r>
            <a:r>
              <a:rPr lang="ru-RU" dirty="0"/>
              <a:t>.</a:t>
            </a:r>
          </a:p>
        </p:txBody>
      </p:sp>
      <p:pic>
        <p:nvPicPr>
          <p:cNvPr id="65540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1" name="Picture 1" descr="C:\Users\OEM\Desktop\ДЛя отчета за 2015 год\Фото\slide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476750"/>
            <a:ext cx="4286250" cy="2381250"/>
          </a:xfrm>
          <a:prstGeom prst="rect">
            <a:avLst/>
          </a:prstGeom>
          <a:noFill/>
        </p:spPr>
      </p:pic>
      <p:pic>
        <p:nvPicPr>
          <p:cNvPr id="76802" name="Picture 2" descr="C:\Users\OEM\Desktop\ДЛя отчета за 2015 год\Фото\1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5976" y="4509120"/>
            <a:ext cx="4788024" cy="2348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latin typeface="Book Antiqua" pitchFamily="18" charset="0"/>
              </a:rPr>
              <a:t>Наиболее значимые направления МП </a:t>
            </a:r>
            <a:br>
              <a:rPr lang="ru-RU" sz="2000" dirty="0" smtClean="0">
                <a:latin typeface="Book Antiqua" pitchFamily="18" charset="0"/>
              </a:rPr>
            </a:br>
            <a:r>
              <a:rPr lang="ru-RU" sz="2000" dirty="0" smtClean="0">
                <a:latin typeface="Book Antiqua" pitchFamily="18" charset="0"/>
              </a:rPr>
              <a:t>          «Обеспечение качественным и доступным жильем в МР </a:t>
            </a:r>
            <a:r>
              <a:rPr lang="ru-RU" sz="2000" dirty="0" err="1" smtClean="0">
                <a:latin typeface="Book Antiqua" pitchFamily="18" charset="0"/>
              </a:rPr>
              <a:t>Нуримановский</a:t>
            </a:r>
            <a:r>
              <a:rPr lang="ru-RU" sz="2000" dirty="0" smtClean="0">
                <a:latin typeface="Book Antiqua" pitchFamily="18" charset="0"/>
              </a:rPr>
              <a:t> район РБ»</a:t>
            </a:r>
            <a:endParaRPr lang="ru-RU" sz="2000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251520" y="1340768"/>
          <a:ext cx="8892480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0" y="4509120"/>
          <a:ext cx="8784976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4" name="Рисунок 13" descr="калькулew (2).jpg"/>
          <p:cNvPicPr>
            <a:picLocks noChangeAspect="1"/>
          </p:cNvPicPr>
          <p:nvPr/>
        </p:nvPicPr>
        <p:blipFill>
          <a:blip r:embed="rId12" cstate="print"/>
          <a:srcRect l="13578" t="4436" r="14009" b="6840"/>
          <a:stretch>
            <a:fillRect/>
          </a:stretch>
        </p:blipFill>
        <p:spPr>
          <a:xfrm>
            <a:off x="7215206" y="2857496"/>
            <a:ext cx="1656184" cy="1620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TextBox 14"/>
          <p:cNvSpPr txBox="1"/>
          <p:nvPr/>
        </p:nvSpPr>
        <p:spPr>
          <a:xfrm rot="11070530" flipV="1">
            <a:off x="7508875" y="3127375"/>
            <a:ext cx="1428750" cy="27781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/>
              <a:t>2  </a:t>
            </a:r>
            <a:r>
              <a:rPr lang="ru-RU" sz="1200" b="1" dirty="0" smtClean="0"/>
              <a:t>539,7 </a:t>
            </a:r>
            <a:r>
              <a:rPr lang="ru-RU" sz="1000" dirty="0"/>
              <a:t>тыс. руб.</a:t>
            </a:r>
          </a:p>
        </p:txBody>
      </p:sp>
      <p:pic>
        <p:nvPicPr>
          <p:cNvPr id="66566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2" descr="C:\Users\днс\Desktop\i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96125" y="4810125"/>
            <a:ext cx="204787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4" descr="C:\Users\днс\Desktop\пдж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5532438"/>
            <a:ext cx="3357563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5" descr="C:\Users\днс\Desktop\novoe-v-programme-molodaya-semya-02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572000" y="5286375"/>
            <a:ext cx="25717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Picture 5" descr="C:\Users\Kolobova\Desktop\photo_38018.jpg"/>
          <p:cNvPicPr>
            <a:picLocks noChangeAspect="1" noChangeArrowheads="1"/>
          </p:cNvPicPr>
          <p:nvPr/>
        </p:nvPicPr>
        <p:blipFill>
          <a:blip r:embed="rId17" cstate="print">
            <a:lum bright="10000"/>
          </a:blip>
          <a:srcRect/>
          <a:stretch>
            <a:fillRect/>
          </a:stretch>
        </p:blipFill>
        <p:spPr bwMode="auto">
          <a:xfrm>
            <a:off x="0" y="3573463"/>
            <a:ext cx="2873375" cy="19208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latin typeface="Book Antiqua" pitchFamily="18" charset="0"/>
              </a:rPr>
              <a:t>             Наиболее значимые направления МП «Транспортное развитие в МР </a:t>
            </a:r>
            <a:r>
              <a:rPr lang="ru-RU" sz="2000" dirty="0" err="1" smtClean="0">
                <a:latin typeface="Book Antiqua" pitchFamily="18" charset="0"/>
              </a:rPr>
              <a:t>Нуримановский</a:t>
            </a:r>
            <a:r>
              <a:rPr lang="ru-RU" sz="2000" dirty="0" smtClean="0">
                <a:latin typeface="Book Antiqua" pitchFamily="18" charset="0"/>
              </a:rPr>
              <a:t> район РБ» за 2015 год</a:t>
            </a:r>
            <a:endParaRPr lang="ru-RU" sz="2000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0" y="1844824"/>
          <a:ext cx="914400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7587" name="TextBox 7"/>
          <p:cNvSpPr txBox="1">
            <a:spLocks noChangeArrowheads="1"/>
          </p:cNvSpPr>
          <p:nvPr/>
        </p:nvSpPr>
        <p:spPr bwMode="auto">
          <a:xfrm rot="244920">
            <a:off x="2565400" y="5526088"/>
            <a:ext cx="2305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55 863,6 тыс</a:t>
            </a:r>
            <a:r>
              <a:rPr lang="ru-RU" dirty="0">
                <a:latin typeface="Calibri" pitchFamily="34" charset="0"/>
              </a:rPr>
              <a:t>. руб.</a:t>
            </a:r>
          </a:p>
        </p:txBody>
      </p:sp>
      <p:pic>
        <p:nvPicPr>
          <p:cNvPr id="67588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Расходы бюджета МР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 за счет Дорожного фонда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Прямоугольник с одним скругленным углом 4"/>
          <p:cNvSpPr/>
          <p:nvPr/>
        </p:nvSpPr>
        <p:spPr>
          <a:xfrm>
            <a:off x="179512" y="1556792"/>
            <a:ext cx="8784976" cy="720080"/>
          </a:xfrm>
          <a:prstGeom prst="round1Rect">
            <a:avLst/>
          </a:prstGeom>
        </p:spPr>
        <p:style>
          <a:lnRef idx="3">
            <a:schemeClr val="l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Дорожный фонд – часть средств бюджета, подлежащая использованию в целях финансового обеспечения дорожной деятельности автомобильных дорог общего пользования, а также капитального ремонта и ремонта дворовых территорий многоквартирных домов, проездов</a:t>
            </a:r>
            <a:r>
              <a:rPr lang="ru-RU" dirty="0"/>
              <a:t>.</a:t>
            </a:r>
          </a:p>
        </p:txBody>
      </p:sp>
      <p:sp>
        <p:nvSpPr>
          <p:cNvPr id="68613" name="TextBox 8"/>
          <p:cNvSpPr txBox="1">
            <a:spLocks noChangeArrowheads="1"/>
          </p:cNvSpPr>
          <p:nvPr/>
        </p:nvSpPr>
        <p:spPr bwMode="auto">
          <a:xfrm>
            <a:off x="4356100" y="2276475"/>
            <a:ext cx="47879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Calibri" pitchFamily="34" charset="0"/>
              </a:rPr>
              <a:t>Расходование средств муниципального дорожного фонда в 2015 году</a:t>
            </a:r>
          </a:p>
        </p:txBody>
      </p:sp>
      <p:graphicFrame>
        <p:nvGraphicFramePr>
          <p:cNvPr id="68614" name="Диаграмма 9"/>
          <p:cNvGraphicFramePr>
            <a:graphicFrameLocks/>
          </p:cNvGraphicFramePr>
          <p:nvPr/>
        </p:nvGraphicFramePr>
        <p:xfrm>
          <a:off x="4643438" y="2852738"/>
          <a:ext cx="4500562" cy="4005262"/>
        </p:xfrm>
        <a:graphic>
          <a:graphicData uri="http://schemas.openxmlformats.org/presentationml/2006/ole">
            <p:oleObj spid="_x0000_s68614" r:id="rId3" imgW="4499238" imgH="4005419" progId="Excel.Sheet.8">
              <p:embed/>
            </p:oleObj>
          </a:graphicData>
        </a:graphic>
      </p:graphicFrame>
      <p:sp>
        <p:nvSpPr>
          <p:cNvPr id="68615" name="TextBox 10"/>
          <p:cNvSpPr txBox="1">
            <a:spLocks noChangeArrowheads="1"/>
          </p:cNvSpPr>
          <p:nvPr/>
        </p:nvSpPr>
        <p:spPr bwMode="auto">
          <a:xfrm>
            <a:off x="0" y="2276475"/>
            <a:ext cx="44275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Calibri" pitchFamily="34" charset="0"/>
              </a:rPr>
              <a:t>Источники формирования дорожного фонда</a:t>
            </a:r>
          </a:p>
        </p:txBody>
      </p:sp>
      <p:graphicFrame>
        <p:nvGraphicFramePr>
          <p:cNvPr id="68616" name="Диаграмма 11"/>
          <p:cNvGraphicFramePr>
            <a:graphicFrameLocks/>
          </p:cNvGraphicFramePr>
          <p:nvPr/>
        </p:nvGraphicFramePr>
        <p:xfrm>
          <a:off x="0" y="2276475"/>
          <a:ext cx="5003800" cy="4581525"/>
        </p:xfrm>
        <a:graphic>
          <a:graphicData uri="http://schemas.openxmlformats.org/presentationml/2006/ole">
            <p:oleObj spid="_x0000_s68616" r:id="rId4" imgW="5005250" imgH="4584589" progId="Excel.Sheet.8">
              <p:embed/>
            </p:oleObj>
          </a:graphicData>
        </a:graphic>
      </p:graphicFrame>
      <p:sp>
        <p:nvSpPr>
          <p:cNvPr id="68617" name="TextBox 13"/>
          <p:cNvSpPr txBox="1">
            <a:spLocks noChangeArrowheads="1"/>
          </p:cNvSpPr>
          <p:nvPr/>
        </p:nvSpPr>
        <p:spPr bwMode="auto">
          <a:xfrm>
            <a:off x="8027988" y="4437063"/>
            <a:ext cx="9366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latin typeface="Calibri" pitchFamily="34" charset="0"/>
              </a:rPr>
              <a:t>тыс. руб.</a:t>
            </a:r>
          </a:p>
        </p:txBody>
      </p:sp>
      <p:pic>
        <p:nvPicPr>
          <p:cNvPr id="68618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99898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использование средств </a:t>
            </a:r>
            <a:br>
              <a:rPr lang="ru-RU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ru-RU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дорожного фонда в 2015 году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13" name="Picture 1" descr="C:\Users\Kolobova\Desktop\бенз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4355976" cy="3382820"/>
          </a:xfrm>
          <a:prstGeom prst="roundRect">
            <a:avLst/>
          </a:prstGeom>
          <a:noFill/>
          <a:effectLst>
            <a:softEdge rad="63500"/>
          </a:effectLst>
        </p:spPr>
      </p:pic>
      <p:sp>
        <p:nvSpPr>
          <p:cNvPr id="69635" name="Прямоугольник 14"/>
          <p:cNvSpPr>
            <a:spLocks noChangeArrowheads="1"/>
          </p:cNvSpPr>
          <p:nvPr/>
        </p:nvSpPr>
        <p:spPr bwMode="auto">
          <a:xfrm>
            <a:off x="107950" y="3573463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latin typeface="Calibri" pitchFamily="34" charset="0"/>
                <a:cs typeface="Times New Roman" pitchFamily="18" charset="0"/>
              </a:rPr>
              <a:t>Поступившие в 2015 году акцизы на нефтепродукты направлены на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7544" y="4941168"/>
            <a:ext cx="2016224" cy="1656184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Содержание дорог =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5 227,1 тыс.руб. 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555776" y="4941168"/>
            <a:ext cx="1800200" cy="1656184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Ремонт дорог = 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5 </a:t>
            </a:r>
            <a:r>
              <a:rPr lang="ru-RU" sz="2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963,8 тыс.руб. 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1476375" y="4292600"/>
            <a:ext cx="431800" cy="649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132138" y="4221163"/>
            <a:ext cx="323850" cy="720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9644" name="Picture 7" descr="C:\Users\Ryjova\Desktop\i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6227763" y="1341438"/>
            <a:ext cx="2916237" cy="18716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9645" name="Picture 2" descr="C:\Users\OEM\Desktop\ДЛя отчета за 2015 год\Фото\nurimanovskij-rajon-bashkirii-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2852738"/>
            <a:ext cx="3121025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6" name="Picture 3" descr="C:\Users\OEM\Desktop\ДЛя отчета за 2015 год\Фото\nurimanovskij-rajon-bashkirija-0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5350" y="4365625"/>
            <a:ext cx="316865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7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  Наиболее значимые мероприятия в рамках МП «Развитие </a:t>
            </a:r>
            <a:b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  жилищно-коммунального хозяйства в МР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Нуримановский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район РБ» за 2015 год 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179512" y="1484784"/>
          <a:ext cx="7560840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Рисунок 13" descr="194414.jpeg"/>
          <p:cNvPicPr>
            <a:picLocks noChangeAspect="1"/>
          </p:cNvPicPr>
          <p:nvPr/>
        </p:nvPicPr>
        <p:blipFill>
          <a:blip r:embed="rId7" cstate="print"/>
          <a:srcRect b="17408"/>
          <a:stretch>
            <a:fillRect/>
          </a:stretch>
        </p:blipFill>
        <p:spPr>
          <a:xfrm>
            <a:off x="7524328" y="2276872"/>
            <a:ext cx="1619672" cy="2012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7667625" y="2852738"/>
            <a:ext cx="1476375" cy="369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/>
              <a:t>6 415,3 </a:t>
            </a:r>
            <a:r>
              <a:rPr lang="ru-RU" sz="1000" dirty="0"/>
              <a:t>тыс.руб</a:t>
            </a:r>
            <a:r>
              <a:rPr lang="ru-RU" dirty="0"/>
              <a:t>.</a:t>
            </a:r>
          </a:p>
        </p:txBody>
      </p:sp>
      <p:pic>
        <p:nvPicPr>
          <p:cNvPr id="70661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2" descr="C:\Users\OEM\Desktop\ДЛя отчета за 2015 год\Фото\zhkh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365625"/>
            <a:ext cx="307498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3" descr="C:\Users\OEM\Desktop\ДЛя отчета за 2015 год\Фото\top68.ru-zhilishchno-kommunalnoe-khozyaistvo-3788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84888" y="4652963"/>
            <a:ext cx="3059112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Picture 4" descr="C:\Users\OEM\Desktop\ДЛя отчета за 2015 год\Фото\ce4f007c3ba590abe6446cb1c9d9d8ef_500x31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59113" y="4365625"/>
            <a:ext cx="3503612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latin typeface="Book Antiqua" pitchFamily="18" charset="0"/>
              </a:rPr>
              <a:t>             Наиболее значимые направления МП «Устойчивое развитие </a:t>
            </a:r>
            <a:br>
              <a:rPr lang="ru-RU" sz="2000" dirty="0" smtClean="0">
                <a:latin typeface="Book Antiqua" pitchFamily="18" charset="0"/>
              </a:rPr>
            </a:br>
            <a:r>
              <a:rPr lang="ru-RU" sz="2000" dirty="0" smtClean="0">
                <a:latin typeface="Book Antiqua" pitchFamily="18" charset="0"/>
              </a:rPr>
              <a:t>               сельских территорий в МР </a:t>
            </a:r>
            <a:r>
              <a:rPr lang="ru-RU" sz="2000" dirty="0" err="1" smtClean="0">
                <a:latin typeface="Book Antiqua" pitchFamily="18" charset="0"/>
              </a:rPr>
              <a:t>Нуримановский</a:t>
            </a:r>
            <a:r>
              <a:rPr lang="ru-RU" sz="2000" dirty="0" smtClean="0">
                <a:latin typeface="Book Antiqua" pitchFamily="18" charset="0"/>
              </a:rPr>
              <a:t> район РБ» за 2015 год</a:t>
            </a:r>
            <a:endParaRPr lang="ru-RU" sz="2000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0" y="1844824"/>
          <a:ext cx="914400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1683" name="TextBox 7"/>
          <p:cNvSpPr txBox="1">
            <a:spLocks noChangeArrowheads="1"/>
          </p:cNvSpPr>
          <p:nvPr/>
        </p:nvSpPr>
        <p:spPr bwMode="auto">
          <a:xfrm rot="244920">
            <a:off x="2565400" y="5526088"/>
            <a:ext cx="2305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16 691,3 тыс. руб.</a:t>
            </a:r>
          </a:p>
        </p:txBody>
      </p:sp>
      <p:pic>
        <p:nvPicPr>
          <p:cNvPr id="71684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Наиболее значимые мероприятия в рамках МП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«Развитие малого и среднего предпринимательства в МР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Нуримановский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район РБ» за 2015 год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1403648" y="1844824"/>
          <a:ext cx="6336704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Круглая лента лицом вниз 8"/>
          <p:cNvSpPr/>
          <p:nvPr/>
        </p:nvSpPr>
        <p:spPr>
          <a:xfrm rot="176104">
            <a:off x="236519" y="1604095"/>
            <a:ext cx="3478059" cy="711919"/>
          </a:xfrm>
          <a:prstGeom prst="ellipseRibbon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5 </a:t>
            </a:r>
            <a:r>
              <a:rPr lang="ru-RU" dirty="0" smtClean="0"/>
              <a:t>358,5 </a:t>
            </a:r>
            <a:r>
              <a:rPr lang="ru-RU" dirty="0"/>
              <a:t>тыс.рублей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635375" y="4797425"/>
            <a:ext cx="194468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39 162,4 тыс. руб</a:t>
            </a:r>
            <a:r>
              <a:rPr lang="ru-RU" dirty="0">
                <a:latin typeface="+mn-lt"/>
              </a:rPr>
              <a:t>.</a:t>
            </a:r>
          </a:p>
        </p:txBody>
      </p:sp>
      <p:pic>
        <p:nvPicPr>
          <p:cNvPr id="84998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9" name="Picture 5" descr="D:\фото\фото предприниматель\DSC_0044.JPG"/>
          <p:cNvPicPr>
            <a:picLocks noChangeAspect="1" noChangeArrowheads="1"/>
          </p:cNvPicPr>
          <p:nvPr/>
        </p:nvPicPr>
        <p:blipFill>
          <a:blip r:embed="rId8" cstate="print"/>
          <a:srcRect l="8835" t="5907" r="15706" b="22147"/>
          <a:stretch>
            <a:fillRect/>
          </a:stretch>
        </p:blipFill>
        <p:spPr bwMode="auto">
          <a:xfrm>
            <a:off x="5867400" y="4652963"/>
            <a:ext cx="3044825" cy="19304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" name="Picture 3" descr="C:\Users\Aigul\Desktop\DSC_014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5140" y="1357298"/>
            <a:ext cx="2428860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5001" name="Группа 10"/>
          <p:cNvGrpSpPr>
            <a:grpSpLocks/>
          </p:cNvGrpSpPr>
          <p:nvPr/>
        </p:nvGrpSpPr>
        <p:grpSpPr bwMode="auto">
          <a:xfrm>
            <a:off x="2786063" y="3571875"/>
            <a:ext cx="3743325" cy="2201863"/>
            <a:chOff x="2843808" y="1772816"/>
            <a:chExt cx="3744416" cy="2200697"/>
          </a:xfrm>
        </p:grpSpPr>
        <p:pic>
          <p:nvPicPr>
            <p:cNvPr id="85003" name="Picture 2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10800000">
              <a:off x="2843808" y="1772816"/>
              <a:ext cx="2952750" cy="2020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004" name="Picture 2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635474" y="1952625"/>
              <a:ext cx="2952750" cy="2020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5002" name="Picture 2" descr="C:\Users\днс\Desktop\image7099014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4938713"/>
            <a:ext cx="2786063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latin typeface="Book Antiqua" pitchFamily="18" charset="0"/>
              </a:rPr>
              <a:t>             Наиболее значимые направления МП «Совершенствование деятельности ОМСУ МР </a:t>
            </a:r>
            <a:r>
              <a:rPr lang="ru-RU" sz="2000" dirty="0" err="1" smtClean="0">
                <a:latin typeface="Book Antiqua" pitchFamily="18" charset="0"/>
              </a:rPr>
              <a:t>Нуримановский</a:t>
            </a:r>
            <a:r>
              <a:rPr lang="ru-RU" sz="2000" dirty="0" smtClean="0">
                <a:latin typeface="Book Antiqua" pitchFamily="18" charset="0"/>
              </a:rPr>
              <a:t> район РБ»</a:t>
            </a:r>
            <a:endParaRPr lang="ru-RU" sz="2000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0" y="1844824"/>
          <a:ext cx="914400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3731" name="TextBox 7"/>
          <p:cNvSpPr txBox="1">
            <a:spLocks noChangeArrowheads="1"/>
          </p:cNvSpPr>
          <p:nvPr/>
        </p:nvSpPr>
        <p:spPr bwMode="auto">
          <a:xfrm rot="244920">
            <a:off x="2565400" y="5526088"/>
            <a:ext cx="2305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33 816,5 тыс. руб.</a:t>
            </a:r>
          </a:p>
        </p:txBody>
      </p:sp>
      <p:pic>
        <p:nvPicPr>
          <p:cNvPr id="73732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понятия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8434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0825" y="1484313"/>
            <a:ext cx="8424863" cy="5264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indent="-27432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2400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r>
              <a:rPr lang="en-US" sz="24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2D2D8A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2400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 бюджета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– поступающие в бюджет денежные средства, за исключением источников финансирования дефицита бюджета</a:t>
            </a:r>
            <a:r>
              <a:rPr lang="en-US" sz="24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2D2D8A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2400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– выплачиваемые из бюджета денежные средства, за исключением источников финансирования дефицита бюджета</a:t>
            </a:r>
            <a:r>
              <a:rPr lang="en-US" sz="24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2D2D8A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2400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Дефицит бюджета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– превышение расходов бюджета над его доходами</a:t>
            </a:r>
            <a:r>
              <a:rPr lang="en-US" sz="24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2D2D8A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2400" b="1" u="sng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Профицит</a:t>
            </a:r>
            <a:r>
              <a:rPr lang="ru-RU" sz="2400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бюджета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- превышение доходов бюджета над его расходами</a:t>
            </a:r>
            <a:r>
              <a:rPr lang="en-US" sz="24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2D2D8A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Наиболее значимые мероприятия в рамках МП «Развитие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системы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системы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учета и отчетности, системы муниципальных закупок в МР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Нуримановский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район за 2015 год </a:t>
            </a:r>
            <a:endParaRPr lang="ru-RU" sz="2000" dirty="0"/>
          </a:p>
        </p:txBody>
      </p:sp>
      <p:graphicFrame>
        <p:nvGraphicFramePr>
          <p:cNvPr id="13" name="Схема 12"/>
          <p:cNvGraphicFramePr/>
          <p:nvPr/>
        </p:nvGraphicFramePr>
        <p:xfrm>
          <a:off x="0" y="1340768"/>
          <a:ext cx="914400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4755" name="TextBox 9"/>
          <p:cNvSpPr txBox="1">
            <a:spLocks noChangeArrowheads="1"/>
          </p:cNvSpPr>
          <p:nvPr/>
        </p:nvSpPr>
        <p:spPr bwMode="auto">
          <a:xfrm>
            <a:off x="7143750" y="3286125"/>
            <a:ext cx="1730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Calibri" pitchFamily="34" charset="0"/>
              </a:rPr>
              <a:t>20 796,6 </a:t>
            </a:r>
            <a:r>
              <a:rPr lang="ru-RU" sz="1600">
                <a:solidFill>
                  <a:srgbClr val="FF0000"/>
                </a:solidFill>
                <a:latin typeface="Calibri" pitchFamily="34" charset="0"/>
              </a:rPr>
              <a:t>тыс. руб</a:t>
            </a:r>
            <a:r>
              <a:rPr lang="ru-RU">
                <a:solidFill>
                  <a:srgbClr val="FF0000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74756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2" descr="C:\Users\днс\Desktop\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67425" y="1357313"/>
            <a:ext cx="3076575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latin typeface="Book Antiqua" pitchFamily="18" charset="0"/>
              </a:rPr>
              <a:t>          Наиболее значимые направления МП  Социальная поддержка граждан в МР </a:t>
            </a:r>
            <a:r>
              <a:rPr lang="ru-RU" sz="2000" dirty="0" err="1" smtClean="0">
                <a:latin typeface="Book Antiqua" pitchFamily="18" charset="0"/>
              </a:rPr>
              <a:t>Нуримановский</a:t>
            </a:r>
            <a:r>
              <a:rPr lang="ru-RU" sz="2000" dirty="0" smtClean="0">
                <a:latin typeface="Book Antiqua" pitchFamily="18" charset="0"/>
              </a:rPr>
              <a:t> район РБ» за 2015 год</a:t>
            </a:r>
            <a:endParaRPr lang="ru-RU" sz="2000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251520" y="1340768"/>
          <a:ext cx="6392182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0" y="4509120"/>
          <a:ext cx="8784976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" name="TextBox 14"/>
          <p:cNvSpPr txBox="1"/>
          <p:nvPr/>
        </p:nvSpPr>
        <p:spPr>
          <a:xfrm rot="182636">
            <a:off x="7253288" y="3906838"/>
            <a:ext cx="1884362" cy="3079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42 338,4 </a:t>
            </a:r>
            <a:r>
              <a:rPr lang="ru-RU" sz="1400" dirty="0"/>
              <a:t>тыс. руб.</a:t>
            </a:r>
          </a:p>
        </p:txBody>
      </p:sp>
      <p:pic>
        <p:nvPicPr>
          <p:cNvPr id="75781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Picture 2" descr="C:\Users\днс\Desktop\4282361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43688" y="1714500"/>
            <a:ext cx="2500312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3" name="Picture 3" descr="C:\Users\днс\Desktop\гимадеев вов (8)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500688"/>
            <a:ext cx="1820863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4" name="Picture 4" descr="C:\Users\днс\Desktop\tsso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000750" y="4529138"/>
            <a:ext cx="3143250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5" name="Picture 5" descr="C:\Users\днс\Desktop\1318324661_76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071813" y="4643438"/>
            <a:ext cx="2214562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6" name="Picture 3" descr="C:\Users\OEM\Desktop\ДЛя отчета за 2015 год\Фото\992076410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4791075"/>
            <a:ext cx="2747963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Наиболее значимые мероприятия в рамках МП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«Развитие молодежной политики, физической культуры и спорта   в МР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Нуримановский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район РБ» за 2015 год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1403648" y="1844824"/>
          <a:ext cx="6336704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Лента лицом вверх 7"/>
          <p:cNvSpPr/>
          <p:nvPr/>
        </p:nvSpPr>
        <p:spPr>
          <a:xfrm>
            <a:off x="-252536" y="2492896"/>
            <a:ext cx="3528392" cy="720080"/>
          </a:xfrm>
          <a:prstGeom prst="ribbon2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МБОУ ДО ДЮСШ</a:t>
            </a:r>
          </a:p>
        </p:txBody>
      </p:sp>
      <p:sp>
        <p:nvSpPr>
          <p:cNvPr id="9" name="Круглая лента лицом вниз 8"/>
          <p:cNvSpPr/>
          <p:nvPr/>
        </p:nvSpPr>
        <p:spPr>
          <a:xfrm rot="264822">
            <a:off x="2651664" y="5649945"/>
            <a:ext cx="3478059" cy="754629"/>
          </a:xfrm>
          <a:prstGeom prst="ellipseRibbon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2 679,1       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руб.</a:t>
            </a:r>
            <a:endParaRPr lang="ru-RU" sz="1400" dirty="0"/>
          </a:p>
        </p:txBody>
      </p:sp>
      <p:sp>
        <p:nvSpPr>
          <p:cNvPr id="10" name="Лента лицом вверх 9"/>
          <p:cNvSpPr/>
          <p:nvPr/>
        </p:nvSpPr>
        <p:spPr>
          <a:xfrm>
            <a:off x="195902" y="1511511"/>
            <a:ext cx="3115605" cy="613400"/>
          </a:xfrm>
          <a:prstGeom prst="ribbon2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МБУ ТСМЦ «</a:t>
            </a:r>
            <a:r>
              <a:rPr lang="ru-RU" sz="1400" dirty="0" err="1"/>
              <a:t>Нуриман</a:t>
            </a:r>
            <a:r>
              <a:rPr lang="ru-RU" sz="1400" dirty="0"/>
              <a:t>»</a:t>
            </a:r>
          </a:p>
        </p:txBody>
      </p:sp>
      <p:pic>
        <p:nvPicPr>
          <p:cNvPr id="18" name="Рисунок 17" descr="55383-1350143882-handled_troph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35896" y="3861048"/>
            <a:ext cx="1872208" cy="1728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6808" name="Picture 2" descr="C:\Users\OEM\Desktop\ДЛя отчета за 2015 год\Фото\DSCN095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125" y="1412875"/>
            <a:ext cx="2555875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9" name="Picture 3" descr="F:\ДЛя отчета за 2015 год\Фото\33941754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065713"/>
            <a:ext cx="2987675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0" name="Picture 4" descr="F:\ДЛя отчета за 2015 год\Фото\87828655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84888" y="4868863"/>
            <a:ext cx="2735262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1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Наиболее значимые мероприятия в рамках МП Развитие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системы образования в МР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Нуримановский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район за 2015 год </a:t>
            </a:r>
            <a:endParaRPr lang="ru-RU" sz="2000" dirty="0"/>
          </a:p>
        </p:txBody>
      </p:sp>
      <p:graphicFrame>
        <p:nvGraphicFramePr>
          <p:cNvPr id="13" name="Схема 12"/>
          <p:cNvGraphicFramePr/>
          <p:nvPr/>
        </p:nvGraphicFramePr>
        <p:xfrm>
          <a:off x="0" y="1340768"/>
          <a:ext cx="914400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 descr="mini_8.jpg"/>
          <p:cNvPicPr>
            <a:picLocks noChangeAspect="1"/>
          </p:cNvPicPr>
          <p:nvPr/>
        </p:nvPicPr>
        <p:blipFill>
          <a:blip r:embed="rId7" cstate="print"/>
          <a:srcRect l="12340" r="10868" b="10918"/>
          <a:stretch>
            <a:fillRect/>
          </a:stretch>
        </p:blipFill>
        <p:spPr>
          <a:xfrm>
            <a:off x="7112000" y="1412875"/>
            <a:ext cx="2032000" cy="16557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77828" name="TextBox 9"/>
          <p:cNvSpPr txBox="1">
            <a:spLocks noChangeArrowheads="1"/>
          </p:cNvSpPr>
          <p:nvPr/>
        </p:nvSpPr>
        <p:spPr bwMode="auto">
          <a:xfrm>
            <a:off x="7127875" y="2708275"/>
            <a:ext cx="2016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chemeClr val="bg1"/>
                </a:solidFill>
                <a:latin typeface="Calibri" pitchFamily="34" charset="0"/>
              </a:rPr>
              <a:t>254 185,4 </a:t>
            </a:r>
            <a:r>
              <a:rPr lang="ru-RU" sz="1600">
                <a:solidFill>
                  <a:schemeClr val="bg1"/>
                </a:solidFill>
                <a:latin typeface="Calibri" pitchFamily="34" charset="0"/>
              </a:rPr>
              <a:t>тыс. руб</a:t>
            </a:r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77829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Наиболее значимые мероприятия в рамках МП Развитие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системы образования в МР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Нуримановский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район за 2015 год </a:t>
            </a:r>
            <a:endParaRPr lang="ru-RU" sz="2000" dirty="0"/>
          </a:p>
        </p:txBody>
      </p:sp>
      <p:graphicFrame>
        <p:nvGraphicFramePr>
          <p:cNvPr id="13" name="Схема 12"/>
          <p:cNvGraphicFramePr/>
          <p:nvPr/>
        </p:nvGraphicFramePr>
        <p:xfrm>
          <a:off x="0" y="1340768"/>
          <a:ext cx="914400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8851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3717032"/>
            <a:ext cx="1828800" cy="813999"/>
          </a:xfrm>
          <a:prstGeom prst="roundRect">
            <a:avLst>
              <a:gd name="adj" fmla="val 10000"/>
            </a:avLst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latin typeface="Book Antiqua" pitchFamily="18" charset="0"/>
              </a:rPr>
              <a:t>Наиболее значимые направления МП </a:t>
            </a:r>
            <a:br>
              <a:rPr lang="ru-RU" sz="2400" dirty="0" smtClean="0">
                <a:latin typeface="Book Antiqua" pitchFamily="18" charset="0"/>
              </a:rPr>
            </a:br>
            <a:r>
              <a:rPr lang="ru-RU" sz="2400" dirty="0" smtClean="0">
                <a:latin typeface="Book Antiqua" pitchFamily="18" charset="0"/>
              </a:rPr>
              <a:t>          «Развитие  культуры  в МР </a:t>
            </a:r>
            <a:r>
              <a:rPr lang="ru-RU" sz="2400" dirty="0" err="1" smtClean="0"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latin typeface="Book Antiqua" pitchFamily="18" charset="0"/>
              </a:rPr>
              <a:t> район»</a:t>
            </a:r>
            <a:endParaRPr lang="ru-RU" sz="2400" dirty="0">
              <a:latin typeface="Book Antiqua" pitchFamily="18" charset="0"/>
            </a:endParaRPr>
          </a:p>
        </p:txBody>
      </p:sp>
      <p:graphicFrame>
        <p:nvGraphicFramePr>
          <p:cNvPr id="16" name="Схема 15"/>
          <p:cNvGraphicFramePr/>
          <p:nvPr/>
        </p:nvGraphicFramePr>
        <p:xfrm>
          <a:off x="179512" y="1484784"/>
          <a:ext cx="5112568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9875" name="TextBox 18"/>
          <p:cNvSpPr txBox="1">
            <a:spLocks noChangeArrowheads="1"/>
          </p:cNvSpPr>
          <p:nvPr/>
        </p:nvSpPr>
        <p:spPr bwMode="auto">
          <a:xfrm>
            <a:off x="6156325" y="6237288"/>
            <a:ext cx="863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bg1"/>
                </a:solidFill>
                <a:latin typeface="Calibri" pitchFamily="34" charset="0"/>
              </a:rPr>
              <a:t>119 959,9</a:t>
            </a:r>
          </a:p>
          <a:p>
            <a:pPr algn="ctr"/>
            <a:r>
              <a:rPr lang="ru-RU" sz="1200">
                <a:solidFill>
                  <a:schemeClr val="bg1"/>
                </a:solidFill>
                <a:latin typeface="Calibri" pitchFamily="34" charset="0"/>
              </a:rPr>
              <a:t>тыс. руб.</a:t>
            </a:r>
          </a:p>
        </p:txBody>
      </p:sp>
      <p:pic>
        <p:nvPicPr>
          <p:cNvPr id="79876" name="Picture 2" descr="C:\Users\OEM\Desktop\ДЛя отчета за 2015 год\Фото\DSCN107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3050" y="4005263"/>
            <a:ext cx="2520950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3" descr="C:\Users\OEM\Desktop\ДЛя отчета за 2015 год\Фото\15060417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063" y="2708275"/>
            <a:ext cx="21717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4" descr="C:\Users\OEM\Desktop\ДЛя отчета за 2015 год\Фото\DSC_124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24650" y="1484313"/>
            <a:ext cx="22733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аккiew (2)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48064" y="5229200"/>
            <a:ext cx="2266950" cy="1411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880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1" name="TextBox 9"/>
          <p:cNvSpPr txBox="1">
            <a:spLocks noChangeArrowheads="1"/>
          </p:cNvSpPr>
          <p:nvPr/>
        </p:nvSpPr>
        <p:spPr bwMode="auto">
          <a:xfrm>
            <a:off x="5724525" y="5805488"/>
            <a:ext cx="201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Calibri" pitchFamily="34" charset="0"/>
              </a:rPr>
              <a:t>35 </a:t>
            </a:r>
            <a:r>
              <a:rPr lang="ru-RU" sz="1600" b="1" dirty="0" smtClean="0">
                <a:solidFill>
                  <a:schemeClr val="bg1"/>
                </a:solidFill>
                <a:latin typeface="Calibri" pitchFamily="34" charset="0"/>
              </a:rPr>
              <a:t>966,8 </a:t>
            </a:r>
            <a:r>
              <a:rPr lang="ru-RU" sz="1600" dirty="0">
                <a:solidFill>
                  <a:schemeClr val="bg1"/>
                </a:solidFill>
                <a:latin typeface="Calibri" pitchFamily="34" charset="0"/>
              </a:rPr>
              <a:t>тыс. руб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latin typeface="Book Antiqua" pitchFamily="18" charset="0"/>
              </a:rPr>
              <a:t>Наиболее значимые направления МП </a:t>
            </a:r>
            <a:br>
              <a:rPr lang="ru-RU" sz="2400" dirty="0" smtClean="0">
                <a:latin typeface="Book Antiqua" pitchFamily="18" charset="0"/>
              </a:rPr>
            </a:br>
            <a:r>
              <a:rPr lang="ru-RU" sz="2400" dirty="0" smtClean="0">
                <a:latin typeface="Book Antiqua" pitchFamily="18" charset="0"/>
              </a:rPr>
              <a:t>          «Управление муниципальными финансами </a:t>
            </a:r>
            <a:br>
              <a:rPr lang="ru-RU" sz="2400" dirty="0" smtClean="0">
                <a:latin typeface="Book Antiqua" pitchFamily="18" charset="0"/>
              </a:rPr>
            </a:br>
            <a:r>
              <a:rPr lang="ru-RU" sz="2400" dirty="0" smtClean="0">
                <a:latin typeface="Book Antiqua" pitchFamily="18" charset="0"/>
              </a:rPr>
              <a:t>МР </a:t>
            </a:r>
            <a:r>
              <a:rPr lang="ru-RU" sz="2400" dirty="0" err="1" smtClean="0"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latin typeface="Book Antiqua" pitchFamily="18" charset="0"/>
              </a:rPr>
              <a:t> район РБ»</a:t>
            </a:r>
            <a:endParaRPr lang="ru-RU" sz="2200" dirty="0"/>
          </a:p>
        </p:txBody>
      </p:sp>
      <p:pic>
        <p:nvPicPr>
          <p:cNvPr id="80898" name="Рисунок 4" descr="Изображение 04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3860800"/>
            <a:ext cx="31686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TextBox 11"/>
          <p:cNvSpPr txBox="1">
            <a:spLocks noChangeArrowheads="1"/>
          </p:cNvSpPr>
          <p:nvPr/>
        </p:nvSpPr>
        <p:spPr bwMode="auto">
          <a:xfrm>
            <a:off x="7054850" y="4293096"/>
            <a:ext cx="2089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 smtClean="0">
                <a:latin typeface="Calibri" pitchFamily="34" charset="0"/>
              </a:rPr>
              <a:t>53 456,8 тыс</a:t>
            </a:r>
            <a:r>
              <a:rPr lang="ru-RU" b="1" dirty="0">
                <a:latin typeface="Calibri" pitchFamily="34" charset="0"/>
              </a:rPr>
              <a:t>. руб.</a:t>
            </a:r>
          </a:p>
          <a:p>
            <a:endParaRPr lang="ru-RU" b="1" dirty="0">
              <a:latin typeface="Calibri" pitchFamily="34" charset="0"/>
            </a:endParaRPr>
          </a:p>
        </p:txBody>
      </p:sp>
      <p:pic>
        <p:nvPicPr>
          <p:cNvPr id="80900" name="Рисунок 12" descr="rub12_49d5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33056"/>
            <a:ext cx="4616450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Схема 8"/>
          <p:cNvGraphicFramePr/>
          <p:nvPr/>
        </p:nvGraphicFramePr>
        <p:xfrm>
          <a:off x="179512" y="1412776"/>
          <a:ext cx="8784976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0902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Наиболее значимые мероприятия в рамках МП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«Формирование здорового образа жизни в МР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Нуримановский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район» за 2015 год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1214414" y="1928802"/>
          <a:ext cx="6479580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Круглая лента лицом вниз 8"/>
          <p:cNvSpPr/>
          <p:nvPr/>
        </p:nvSpPr>
        <p:spPr>
          <a:xfrm rot="264822">
            <a:off x="2651664" y="5649945"/>
            <a:ext cx="3478059" cy="754629"/>
          </a:xfrm>
          <a:prstGeom prst="ellipseRibbon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/>
              <a:t>Школы МР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857625" y="4214813"/>
            <a:ext cx="194468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196,4 тыс. руб</a:t>
            </a:r>
            <a:r>
              <a:rPr lang="ru-RU" dirty="0">
                <a:latin typeface="+mn-lt"/>
              </a:rPr>
              <a:t>.</a:t>
            </a:r>
          </a:p>
        </p:txBody>
      </p:sp>
      <p:pic>
        <p:nvPicPr>
          <p:cNvPr id="81925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Picture 2" descr="C:\Users\OEM\Desktop\ДЛя отчета за 2015 год\Фото\69050_318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69063" y="1341438"/>
            <a:ext cx="2674937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Picture 3" descr="C:\Users\OEM\Desktop\ДЛя отчета за 2015 год\Фото\DSC0470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049838"/>
            <a:ext cx="2411413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8" name="Picture 4" descr="C:\Users\OEM\Desktop\ДЛя отчета за 2015 год\Фото\zozh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341438"/>
            <a:ext cx="1908175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9" name="Picture 5" descr="C:\Users\OEM\Desktop\ДЛя отчета за 2015 год\Фото\28593168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72225" y="5014913"/>
            <a:ext cx="2771775" cy="184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8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Наиболее значимые мероприятия в рамках МП « Безопасная жизнь населения в МР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Нуримановский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район РБ» за 2015 год 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179512" y="1484784"/>
          <a:ext cx="7560840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451725" y="1844675"/>
            <a:ext cx="1476375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/>
              <a:t>1 810,5 </a:t>
            </a:r>
            <a:r>
              <a:rPr lang="ru-RU" sz="1000" b="1" dirty="0"/>
              <a:t>тыс.руб</a:t>
            </a:r>
            <a:r>
              <a:rPr lang="ru-RU" dirty="0"/>
              <a:t>.</a:t>
            </a:r>
          </a:p>
        </p:txBody>
      </p:sp>
      <p:pic>
        <p:nvPicPr>
          <p:cNvPr id="82949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2" descr="C:\Users\OEM\Desktop\ДЛя отчета за 2015 год\Фото\DSC_521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652963"/>
            <a:ext cx="3290888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1" name="Picture 3" descr="C:\Users\OEM\Desktop\ДЛя отчета за 2015 год\Фото\img1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6600" y="4635500"/>
            <a:ext cx="2963863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Picture 4" descr="C:\Users\OEM\Desktop\ДЛя отчета за 2015 год\Фото\img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94438" y="4652963"/>
            <a:ext cx="294005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99898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        Финансовая помощь бюджетам </a:t>
            </a:r>
            <a:br>
              <a:rPr lang="ru-RU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ru-RU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поселений в 2015 году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endParaRPr lang="ru-RU" sz="2400" dirty="0"/>
          </a:p>
        </p:txBody>
      </p:sp>
      <p:pic>
        <p:nvPicPr>
          <p:cNvPr id="72709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2707" name="Диаграмма 6"/>
          <p:cNvGraphicFramePr>
            <a:graphicFrameLocks/>
          </p:cNvGraphicFramePr>
          <p:nvPr/>
        </p:nvGraphicFramePr>
        <p:xfrm>
          <a:off x="395536" y="2348880"/>
          <a:ext cx="3905250" cy="2997200"/>
        </p:xfrm>
        <a:graphic>
          <a:graphicData uri="http://schemas.openxmlformats.org/presentationml/2006/ole">
            <p:oleObj spid="_x0000_s72707" name="Worksheet" r:id="rId4" imgW="3905312" imgH="3000510" progId="Excel.Sheet.8">
              <p:embed/>
            </p:oleObj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123728" y="1268760"/>
            <a:ext cx="2952874" cy="1582738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Субвенции на осуществление государственных полномочий РФ по первичному воинскому учету = </a:t>
            </a:r>
            <a:r>
              <a:rPr lang="en-US" sz="1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1 </a:t>
            </a:r>
            <a:r>
              <a:rPr lang="ru-RU" sz="1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3</a:t>
            </a:r>
            <a:r>
              <a:rPr lang="en-US" sz="1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83</a:t>
            </a:r>
            <a:r>
              <a:rPr lang="ru-RU" sz="1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,9 тыс.руб.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1412776"/>
            <a:ext cx="2267744" cy="1223268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Дотация </a:t>
            </a:r>
            <a:r>
              <a:rPr lang="ru-RU" sz="16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бюджетам  поселений </a:t>
            </a:r>
            <a:r>
              <a:rPr lang="ru-RU" sz="1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=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14 450,9 тыс.руб</a:t>
            </a:r>
            <a:r>
              <a:rPr lang="ru-RU" sz="1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1520" y="4841875"/>
            <a:ext cx="2663602" cy="2016125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Иные межбюджетные трансферты на поддержку мер по обеспечению сбалансированности бюджетов поселений = </a:t>
            </a:r>
            <a:r>
              <a:rPr lang="ru-RU" sz="16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29 635,3 тыс.руб</a:t>
            </a:r>
            <a:r>
              <a:rPr lang="ru-RU" sz="1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11" name="Прямая соединительная линия 10"/>
          <p:cNvSpPr/>
          <p:nvPr/>
        </p:nvSpPr>
        <p:spPr>
          <a:xfrm flipH="1">
            <a:off x="2195736" y="2492896"/>
            <a:ext cx="431800" cy="4333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ая соединительная линия 11"/>
          <p:cNvSpPr/>
          <p:nvPr/>
        </p:nvSpPr>
        <p:spPr>
          <a:xfrm flipH="1">
            <a:off x="1619672" y="4581128"/>
            <a:ext cx="360363" cy="36036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Рисунок 12" descr="дом из денег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7616" y="1484784"/>
            <a:ext cx="3456384" cy="3086728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Основные показатели социально-экономического          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развития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Нуримановского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района за 2015 год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388" y="1557338"/>
          <a:ext cx="8784975" cy="4517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9698"/>
                <a:gridCol w="1181172"/>
                <a:gridCol w="1328820"/>
                <a:gridCol w="1476466"/>
                <a:gridCol w="13288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 показателя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Единица измерения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2014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2015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Темп роста (снижения), %</a:t>
                      </a:r>
                      <a:endParaRPr lang="ru-RU" sz="1400" dirty="0"/>
                    </a:p>
                  </a:txBody>
                  <a:tcPr/>
                </a:tc>
              </a:tr>
              <a:tr h="20192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Численность населения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чел.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20 620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20 590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99,9</a:t>
                      </a:r>
                      <a:endParaRPr lang="ru-RU" sz="1400" dirty="0"/>
                    </a:p>
                  </a:txBody>
                  <a:tcPr/>
                </a:tc>
              </a:tr>
              <a:tr h="235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Общая численность экономически</a:t>
                      </a:r>
                      <a:r>
                        <a:rPr lang="ru-RU" sz="1400" baseline="0" dirty="0" smtClean="0"/>
                        <a:t> активного населения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чел.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</a:t>
                      </a:r>
                      <a:r>
                        <a:rPr lang="ru-RU" sz="1400" dirty="0" smtClean="0"/>
                        <a:t> </a:t>
                      </a:r>
                      <a:r>
                        <a:rPr lang="en-US" sz="1400" dirty="0" smtClean="0"/>
                        <a:t>355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</a:t>
                      </a:r>
                      <a:r>
                        <a:rPr lang="ru-RU" sz="1400" dirty="0" smtClean="0"/>
                        <a:t> </a:t>
                      </a:r>
                      <a:r>
                        <a:rPr lang="en-US" sz="1400" dirty="0" smtClean="0"/>
                        <a:t>895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105</a:t>
                      </a:r>
                      <a:r>
                        <a:rPr lang="ru-RU" sz="1400" dirty="0" smtClean="0"/>
                        <a:t>,2</a:t>
                      </a:r>
                      <a:endParaRPr lang="ru-RU" sz="1400" dirty="0"/>
                    </a:p>
                  </a:txBody>
                  <a:tcPr/>
                </a:tc>
              </a:tr>
              <a:tr h="235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Количество населенных пунктов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единиц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100,0</a:t>
                      </a:r>
                      <a:endParaRPr lang="ru-RU" sz="1400" dirty="0"/>
                    </a:p>
                  </a:txBody>
                  <a:tcPr/>
                </a:tc>
              </a:tr>
              <a:tr h="5196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Индекс промышленного производства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%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89,2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108,1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121</a:t>
                      </a:r>
                      <a:r>
                        <a:rPr lang="ru-RU" sz="1400" dirty="0" smtClean="0"/>
                        <a:t>,2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Обеспеченность местами в дошкольных образовательных</a:t>
                      </a:r>
                      <a:r>
                        <a:rPr lang="ru-RU" sz="1400" baseline="0" dirty="0" smtClean="0"/>
                        <a:t> учреждениях                   (% от общего количества нуждающихся)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%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100,0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Объем жилищного строительства за счет всех источников финансирования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тыс.кв. м.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101,5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</a:t>
                      </a:r>
                      <a:r>
                        <a:rPr lang="ru-RU" sz="1400" baseline="0" dirty="0" smtClean="0"/>
                        <a:t> том числе индивидуальное жилищное строительство (ИЖС)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кв. м.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100,0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520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3" descr="C:\Users\OEM\Desktop\ДЛя отчета за 2015 год\Фото\5.7-pavlov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96375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03648" y="3140968"/>
            <a:ext cx="6192688" cy="542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ln w="0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Благодарим за внимание</a:t>
            </a:r>
            <a:r>
              <a:rPr lang="ru-RU" sz="2400" b="1" cap="all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!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latin typeface="Bookman Old Style" pitchFamily="18" charset="0"/>
              </a:rPr>
              <a:t>Контактная информация</a:t>
            </a:r>
            <a:endParaRPr lang="ru-RU" sz="2400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1700808"/>
            <a:ext cx="6264696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Администрация муниципального района </a:t>
            </a:r>
            <a:r>
              <a:rPr lang="ru-RU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Нуримановский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 район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С.Красная Горка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Ул. Советская, 62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Финансовое управление Администрации муниципального района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Заместитель главы </a:t>
            </a:r>
            <a:r>
              <a:rPr lang="ru-RU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администрации-начальник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 </a:t>
            </a:r>
            <a:r>
              <a:rPr lang="ru-RU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финуправления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: </a:t>
            </a:r>
            <a:r>
              <a:rPr lang="ru-RU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Багаутдинова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 Римма </a:t>
            </a:r>
            <a:r>
              <a:rPr lang="ru-RU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Ахматовна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Телефон: 8(34776) 2-25-84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  <a:latin typeface="+mn-lt"/>
              </a:rPr>
              <a:t>e-mail</a:t>
            </a:r>
            <a:r>
              <a:rPr lang="ru-RU" dirty="0">
                <a:solidFill>
                  <a:srgbClr val="0070C0"/>
                </a:solidFill>
                <a:latin typeface="+mn-lt"/>
              </a:rPr>
              <a:t>: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u="sng" dirty="0" err="1">
                <a:solidFill>
                  <a:srgbClr val="0070C0"/>
                </a:solidFill>
                <a:latin typeface="+mn-lt"/>
              </a:rPr>
              <a:t>nuriman_tfu@ufamts</a:t>
            </a:r>
            <a:r>
              <a:rPr lang="ru-RU" u="sng" dirty="0">
                <a:solidFill>
                  <a:srgbClr val="0070C0"/>
                </a:solidFill>
                <a:latin typeface="+mn-lt"/>
              </a:rPr>
              <a:t>.</a:t>
            </a:r>
            <a:r>
              <a:rPr lang="en-US" u="sng" dirty="0">
                <a:solidFill>
                  <a:srgbClr val="0070C0"/>
                </a:solidFill>
                <a:latin typeface="+mn-lt"/>
              </a:rPr>
              <a:t>ru </a:t>
            </a:r>
            <a:endParaRPr lang="ru-RU" u="sng" dirty="0">
              <a:solidFill>
                <a:srgbClr val="0070C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Основные показатели социально-экономического          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развития МР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 за 2015 год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388" y="1484313"/>
          <a:ext cx="8784975" cy="4898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9698"/>
                <a:gridCol w="1181172"/>
                <a:gridCol w="1328820"/>
                <a:gridCol w="1476466"/>
                <a:gridCol w="13288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 показателя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Единица измерения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2014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2015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Темп роста (снижения), %</a:t>
                      </a:r>
                      <a:endParaRPr lang="ru-RU" sz="1400" dirty="0"/>
                    </a:p>
                  </a:txBody>
                  <a:tcPr/>
                </a:tc>
              </a:tr>
              <a:tr h="417944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61986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Общая</a:t>
                      </a:r>
                      <a:r>
                        <a:rPr lang="ru-RU" sz="1400" baseline="0" dirty="0" smtClean="0"/>
                        <a:t> площадь жилых помещений , приходящихся в среднем на одного жителя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кв. м.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26,2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100,8</a:t>
                      </a:r>
                      <a:endParaRPr lang="ru-RU" sz="1400" dirty="0"/>
                    </a:p>
                  </a:txBody>
                  <a:tcPr/>
                </a:tc>
              </a:tr>
              <a:tr h="68043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Объем инвестиции за счет всех источников финансирования в текущих ценах по кругу крупных и средних</a:t>
                      </a:r>
                      <a:r>
                        <a:rPr lang="ru-RU" sz="1400" baseline="0" dirty="0" smtClean="0"/>
                        <a:t> организаций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млн. руб.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752,3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1 240,9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164,9</a:t>
                      </a:r>
                      <a:endParaRPr lang="ru-RU" sz="1400" dirty="0"/>
                    </a:p>
                  </a:txBody>
                  <a:tcPr/>
                </a:tc>
              </a:tr>
              <a:tr h="88501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Объем отгруженных товаров собственного производства,</a:t>
                      </a:r>
                      <a:r>
                        <a:rPr lang="ru-RU" sz="1400" baseline="0" dirty="0" smtClean="0"/>
                        <a:t>  выполненных работ (услуг) по видам экономической деятельности по кругу крупных и средних организаций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млн. руб.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1 753,0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2 032,6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115,9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Оборот розничной торговли во всех</a:t>
                      </a:r>
                      <a:r>
                        <a:rPr lang="ru-RU" sz="1400" baseline="0" dirty="0" smtClean="0"/>
                        <a:t> каналах реализации </a:t>
                      </a:r>
                    </a:p>
                    <a:p>
                      <a:r>
                        <a:rPr lang="ru-RU" sz="1400" baseline="0" dirty="0" smtClean="0"/>
                        <a:t>(в действующих ценах)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млн. руб.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925,1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930,5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100,6</a:t>
                      </a:r>
                      <a:endParaRPr lang="ru-RU" sz="1400" dirty="0"/>
                    </a:p>
                  </a:txBody>
                  <a:tcPr/>
                </a:tc>
              </a:tr>
              <a:tr h="43275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Объем</a:t>
                      </a:r>
                      <a:r>
                        <a:rPr lang="ru-RU" sz="1400" baseline="0" dirty="0" smtClean="0"/>
                        <a:t> валового производства по сельскому хозяйству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млн. руб.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980,9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1 814,0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185,1</a:t>
                      </a:r>
                      <a:endParaRPr lang="ru-RU" sz="1400" dirty="0"/>
                    </a:p>
                  </a:txBody>
                  <a:tcPr/>
                </a:tc>
              </a:tr>
              <a:tr h="27463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Оборот общественного питания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млн. руб.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15,9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112,2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38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Основные показатели социально-экономического          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развития МР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 за 2015 год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388" y="1557338"/>
          <a:ext cx="8784975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9698"/>
                <a:gridCol w="1181172"/>
                <a:gridCol w="1328820"/>
                <a:gridCol w="1476466"/>
                <a:gridCol w="13288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 показателя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Единица измерения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2014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2015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Темп роста (снижения), %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 обрабатывающие</a:t>
                      </a:r>
                      <a:r>
                        <a:rPr lang="ru-RU" sz="1400" baseline="0" dirty="0" smtClean="0"/>
                        <a:t> производства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млн. руб.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288,8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349,7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121,1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</a:t>
                      </a:r>
                      <a:r>
                        <a:rPr lang="ru-RU" sz="1400" baseline="0" dirty="0" smtClean="0"/>
                        <a:t> производство и распределение электроэнергии, газа и воды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млн. руб.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1 000,2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1 125,3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112,5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Протяженность</a:t>
                      </a:r>
                      <a:r>
                        <a:rPr lang="ru-RU" sz="1400" baseline="0" dirty="0" smtClean="0"/>
                        <a:t> автомобильных дорог общего пользования местного значения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км.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277,8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277,8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100,0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Среднемесячная заработная плата по муниципальному</a:t>
                      </a:r>
                      <a:r>
                        <a:rPr lang="ru-RU" sz="1400" baseline="0" dirty="0" smtClean="0"/>
                        <a:t> образованию в целом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руб.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19 124,1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19 783,9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103,4</a:t>
                      </a:r>
                      <a:endParaRPr lang="ru-RU" sz="1400" dirty="0"/>
                    </a:p>
                  </a:txBody>
                  <a:tcPr/>
                </a:tc>
              </a:tr>
              <a:tr h="23161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Численность безработных граждан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чел.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98</a:t>
                      </a:r>
                      <a:r>
                        <a:rPr lang="ru-RU" sz="1400" dirty="0" smtClean="0"/>
                        <a:t>,9</a:t>
                      </a:r>
                      <a:endParaRPr lang="ru-RU" sz="1400" dirty="0"/>
                    </a:p>
                  </a:txBody>
                  <a:tcPr/>
                </a:tc>
              </a:tr>
              <a:tr h="28685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Уровень регистрируемой безработицы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%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0,85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0,84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98,8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Число</a:t>
                      </a:r>
                      <a:r>
                        <a:rPr lang="ru-RU" sz="1400" baseline="0" dirty="0" smtClean="0"/>
                        <a:t> субъектов малого и среднего предпринимательства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единиц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640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657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102,7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3610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11" name="Picture 2" descr="F:\ДЛя отчета за 2015 год\Фото\sl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5157788"/>
            <a:ext cx="878522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998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основных показателей исполнения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бюджета МР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Нуримановский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 последние три года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1506" name="Диаграмма 3"/>
          <p:cNvGraphicFramePr>
            <a:graphicFrameLocks/>
          </p:cNvGraphicFramePr>
          <p:nvPr/>
        </p:nvGraphicFramePr>
        <p:xfrm>
          <a:off x="395288" y="1989138"/>
          <a:ext cx="8569325" cy="4464050"/>
        </p:xfrm>
        <a:graphic>
          <a:graphicData uri="http://schemas.openxmlformats.org/presentationml/2006/ole">
            <p:oleObj spid="_x0000_s21506" r:id="rId3" imgW="8571719" imgH="4468755" progId="Excel.Sheet.8">
              <p:embed/>
            </p:oleObj>
          </a:graphicData>
        </a:graphic>
      </p:graphicFrame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7956550" y="1628775"/>
            <a:ext cx="936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>
                <a:latin typeface="Calibri" pitchFamily="34" charset="0"/>
              </a:rPr>
              <a:t>тыс. руб.</a:t>
            </a:r>
          </a:p>
        </p:txBody>
      </p:sp>
      <p:pic>
        <p:nvPicPr>
          <p:cNvPr id="21509" name="Picture 2" descr="C:\Users\OEM\Desktop\ДЛя отчета за 2015 год\Фото\90px-Coat_of_Arms_of_Nurimanovo_rayon_(Bashkortostan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8100"/>
            <a:ext cx="10890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2771775" y="2276475"/>
            <a:ext cx="1162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>
                <a:latin typeface="Calibri" pitchFamily="34" charset="0"/>
              </a:rPr>
              <a:t>502 592,8</a:t>
            </a:r>
          </a:p>
        </p:txBody>
      </p:sp>
      <p:sp>
        <p:nvSpPr>
          <p:cNvPr id="21511" name="TextBox 8"/>
          <p:cNvSpPr txBox="1">
            <a:spLocks noChangeArrowheads="1"/>
          </p:cNvSpPr>
          <p:nvPr/>
        </p:nvSpPr>
        <p:spPr bwMode="auto">
          <a:xfrm>
            <a:off x="3779838" y="2276475"/>
            <a:ext cx="1162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>
                <a:latin typeface="Calibri" pitchFamily="34" charset="0"/>
              </a:rPr>
              <a:t>495 739,8</a:t>
            </a:r>
          </a:p>
        </p:txBody>
      </p:sp>
      <p:sp>
        <p:nvSpPr>
          <p:cNvPr id="21512" name="TextBox 9"/>
          <p:cNvSpPr txBox="1">
            <a:spLocks noChangeArrowheads="1"/>
          </p:cNvSpPr>
          <p:nvPr/>
        </p:nvSpPr>
        <p:spPr bwMode="auto">
          <a:xfrm>
            <a:off x="4716463" y="2349500"/>
            <a:ext cx="116205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>
                <a:latin typeface="Calibri" pitchFamily="34" charset="0"/>
              </a:rPr>
              <a:t>481 373,8</a:t>
            </a:r>
          </a:p>
        </p:txBody>
      </p:sp>
      <p:sp>
        <p:nvSpPr>
          <p:cNvPr id="21513" name="TextBox 10"/>
          <p:cNvSpPr txBox="1">
            <a:spLocks noChangeArrowheads="1"/>
          </p:cNvSpPr>
          <p:nvPr/>
        </p:nvSpPr>
        <p:spPr bwMode="auto">
          <a:xfrm>
            <a:off x="5867400" y="2349500"/>
            <a:ext cx="11620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>
                <a:latin typeface="Calibri" pitchFamily="34" charset="0"/>
              </a:rPr>
              <a:t>486 462,8</a:t>
            </a:r>
          </a:p>
        </p:txBody>
      </p:sp>
      <p:sp>
        <p:nvSpPr>
          <p:cNvPr id="21514" name="TextBox 11"/>
          <p:cNvSpPr txBox="1">
            <a:spLocks noChangeArrowheads="1"/>
          </p:cNvSpPr>
          <p:nvPr/>
        </p:nvSpPr>
        <p:spPr bwMode="auto">
          <a:xfrm>
            <a:off x="6516688" y="2060575"/>
            <a:ext cx="1160462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>
                <a:latin typeface="Calibri" pitchFamily="34" charset="0"/>
              </a:rPr>
              <a:t>561 212,7</a:t>
            </a:r>
          </a:p>
        </p:txBody>
      </p:sp>
      <p:sp>
        <p:nvSpPr>
          <p:cNvPr id="21515" name="TextBox 12"/>
          <p:cNvSpPr txBox="1">
            <a:spLocks noChangeArrowheads="1"/>
          </p:cNvSpPr>
          <p:nvPr/>
        </p:nvSpPr>
        <p:spPr bwMode="auto">
          <a:xfrm>
            <a:off x="7740650" y="2060575"/>
            <a:ext cx="116205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>
                <a:latin typeface="Calibri" pitchFamily="34" charset="0"/>
              </a:rPr>
              <a:t>539 690,0</a:t>
            </a:r>
          </a:p>
        </p:txBody>
      </p:sp>
      <p:sp>
        <p:nvSpPr>
          <p:cNvPr id="21516" name="TextBox 13"/>
          <p:cNvSpPr txBox="1">
            <a:spLocks noChangeArrowheads="1"/>
          </p:cNvSpPr>
          <p:nvPr/>
        </p:nvSpPr>
        <p:spPr bwMode="auto">
          <a:xfrm>
            <a:off x="7740650" y="4652963"/>
            <a:ext cx="1162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>
                <a:latin typeface="Calibri" pitchFamily="34" charset="0"/>
              </a:rPr>
              <a:t>21 522,7</a:t>
            </a:r>
          </a:p>
        </p:txBody>
      </p:sp>
      <p:sp>
        <p:nvSpPr>
          <p:cNvPr id="21517" name="TextBox 14"/>
          <p:cNvSpPr txBox="1">
            <a:spLocks noChangeArrowheads="1"/>
          </p:cNvSpPr>
          <p:nvPr/>
        </p:nvSpPr>
        <p:spPr bwMode="auto">
          <a:xfrm>
            <a:off x="4284663" y="4652963"/>
            <a:ext cx="1160462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>
                <a:latin typeface="Calibri" pitchFamily="34" charset="0"/>
              </a:rPr>
              <a:t>6 853,0</a:t>
            </a:r>
          </a:p>
        </p:txBody>
      </p:sp>
      <p:sp>
        <p:nvSpPr>
          <p:cNvPr id="21518" name="TextBox 15"/>
          <p:cNvSpPr txBox="1">
            <a:spLocks noChangeArrowheads="1"/>
          </p:cNvSpPr>
          <p:nvPr/>
        </p:nvSpPr>
        <p:spPr bwMode="auto">
          <a:xfrm rot="10800000" flipV="1">
            <a:off x="5867400" y="4652963"/>
            <a:ext cx="1162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>
                <a:latin typeface="Calibri" pitchFamily="34" charset="0"/>
              </a:rPr>
              <a:t>-5 089,0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9427</TotalTime>
  <Words>3918</Words>
  <Application>Microsoft Office PowerPoint</Application>
  <PresentationFormat>Экран (4:3)</PresentationFormat>
  <Paragraphs>868</Paragraphs>
  <Slides>61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61</vt:i4>
      </vt:variant>
    </vt:vector>
  </HeadingPairs>
  <TitlesOfParts>
    <vt:vector size="66" baseType="lpstr">
      <vt:lpstr>Тема Office</vt:lpstr>
      <vt:lpstr>Лист Microsoft Office Excel 97-2003</vt:lpstr>
      <vt:lpstr>Диаграмма</vt:lpstr>
      <vt:lpstr>Лист</vt:lpstr>
      <vt:lpstr>Worksheet</vt:lpstr>
      <vt:lpstr>Слайд 1</vt:lpstr>
      <vt:lpstr>                 Бюджет  для граждан</vt:lpstr>
      <vt:lpstr>Слайд 3</vt:lpstr>
      <vt:lpstr>Структура отчета об исполнении бюджета  в доступной для граждан форме:</vt:lpstr>
      <vt:lpstr>                 Основные понятия</vt:lpstr>
      <vt:lpstr>                 Основные показатели социально-экономического                           развития Нуримановского района за 2015 год</vt:lpstr>
      <vt:lpstr>                 Основные показатели социально-экономического                           развития МР Нуриманвский район за 2015 год</vt:lpstr>
      <vt:lpstr>                 Основные показатели социально-экономического                           развития МР Нуримановский район за 2015 год</vt:lpstr>
      <vt:lpstr>Динамика основных показателей исполнения  бюджета МР Нуримановский район за последние три года</vt:lpstr>
      <vt:lpstr>         Основные характеристики бюджета  МР Нуримановский район за 2015 год</vt:lpstr>
      <vt:lpstr>           Источники финансирования дефицита бюджета  в 2015 году</vt:lpstr>
      <vt:lpstr>Резервный фонд администрации МР Нуримановский район</vt:lpstr>
      <vt:lpstr>         Основные параметры исполнения доходной      части бюджета  МР Нуримановский  за 2015 год</vt:lpstr>
      <vt:lpstr>Основные параметры исполнения доходной      части бюджета МР Нуримановский район за 2015 год</vt:lpstr>
      <vt:lpstr>        Основные параметры исполнения доходной части  бюджета МР Нуримановский район за 2015 год</vt:lpstr>
      <vt:lpstr>           Структура основных параметров исполнения доходной  части бюджета МР Нуримановский район за 2015 год</vt:lpstr>
      <vt:lpstr>            Структура налоговых и неналоговых доходов бюджета МР Нуримановский район за 2015год</vt:lpstr>
      <vt:lpstr>          Структура налоговых и неналоговых доходов             бюджета МР Нуримановский район за 2015         год по администраторам доходов бюджета</vt:lpstr>
      <vt:lpstr> Динамика поступления доходов в бюджет  МР Нуримановский район за последние три года</vt:lpstr>
      <vt:lpstr>    Основные мероприятия  по мобилизации доходов бюджета </vt:lpstr>
      <vt:lpstr>Межбюджетные трансферты, полученные из других бюджетов бюджетной системы РФ за 2015 год</vt:lpstr>
      <vt:lpstr>Межбюджетные трансферты, полученные из других бюджетов бюджетной системы РФ за 2015 год</vt:lpstr>
      <vt:lpstr>Межбюджетные трансферты, полученные из других бюджетов бюджетной системы РФ за 2015 год</vt:lpstr>
      <vt:lpstr>Межбюджетные трансферты, полученные из других бюджетов бюджетной системы РФ за 2015 год</vt:lpstr>
      <vt:lpstr>        Структура безвозмездных поступлений от других бюджетов  бюджетной  системы РФ в бюджет МР Нуримановский район за 2015 год</vt:lpstr>
      <vt:lpstr>            Динамика безвозмездных поступлений в бюджет МР Нуримановский район  за последние три года </vt:lpstr>
      <vt:lpstr>            Расходы бюджета МР Нуримановский район за 2015 год </vt:lpstr>
      <vt:lpstr> Расходы бюджета МР Нуримановский район  за 2015 год </vt:lpstr>
      <vt:lpstr>Структура расходов бюджета  МР Нуримановский район за 2015 год по разделам классификации расходов</vt:lpstr>
      <vt:lpstr>Слайд 30</vt:lpstr>
      <vt:lpstr>               Среднемесячная заработная плата в образовательных учреждениях и учреждениях культуры</vt:lpstr>
      <vt:lpstr>Структура источников финансирования   расходов бюджета за 2015 год </vt:lpstr>
      <vt:lpstr>                Муниципальные программы муниципального района Нуримановский район </vt:lpstr>
      <vt:lpstr>Структура программного и непрограммного  направления расходов бюджета  МР Нуримановский район  за 2015 год</vt:lpstr>
      <vt:lpstr>         Исполнение бюджета МР Нуримановский район в рамках муниципальных программ</vt:lpstr>
      <vt:lpstr>      Исполнение бюджета МР Нуримановский район  в рамках муниципальных программ</vt:lpstr>
      <vt:lpstr>     Исполнение бюджета МР Нуримановский район  в рамках муниципальных программ</vt:lpstr>
      <vt:lpstr>      Исполнение бюджета МР Нуримановский район  в рамках муниципальных программ</vt:lpstr>
      <vt:lpstr>     Структура расходов бюджета по муниципальным       программам МР Нуримановский район за 2015 год</vt:lpstr>
      <vt:lpstr>    Наиболее значимые мероприятия в рамках МП              «Развитие сельского хозяйства в МР Нуримановский район РБ» за 2015 год </vt:lpstr>
      <vt:lpstr>            Наиболее значимые мероприятия в рамках МП  «Экономическое и             инвестиционное развитие МР Нуримановский район» за 2015 год </vt:lpstr>
      <vt:lpstr>Наиболее значимые направления МП            «Обеспечение качественным и доступным жильем в МР Нуримановский район РБ»</vt:lpstr>
      <vt:lpstr>             Наиболее значимые направления МП «Транспортное развитие в МР Нуримановский район РБ» за 2015 год</vt:lpstr>
      <vt:lpstr>        Расходы бюджета МР Нуримановский район за счет Дорожного фонда</vt:lpstr>
      <vt:lpstr>использование средств  дорожного фонда в 2015 году</vt:lpstr>
      <vt:lpstr>              Наиболее значимые мероприятия в рамках МП «Развитие                жилищно-коммунального хозяйства в МР Нуримановский район РБ» за 2015 год </vt:lpstr>
      <vt:lpstr>             Наиболее значимые направления МП «Устойчивое развитие                 сельских территорий в МР Нуримановский район РБ» за 2015 год</vt:lpstr>
      <vt:lpstr>    Наиболее значимые мероприятия в рамках МП              «Развитие малого и среднего предпринимательства в МР Нуримановский район РБ» за 2015 год </vt:lpstr>
      <vt:lpstr>             Наиболее значимые направления МП «Совершенствование деятельности ОМСУ МР Нуримановский район РБ»</vt:lpstr>
      <vt:lpstr>       Наиболее значимые мероприятия в рамках МП «Развитие             системы системы учета и отчетности, системы муниципальных закупок в МР Нуримановский район за 2015 год </vt:lpstr>
      <vt:lpstr>          Наиболее значимые направления МП  Социальная поддержка граждан в МР Нуримановский район РБ» за 2015 год</vt:lpstr>
      <vt:lpstr>    Наиболее значимые мероприятия в рамках МП              «Развитие молодежной политики, физической культуры и спорта   в МР Нуримановский район РБ» за 2015 год </vt:lpstr>
      <vt:lpstr>       Наиболее значимые мероприятия в рамках МП Развитие             системы образования в МР Нуримановский район за 2015 год </vt:lpstr>
      <vt:lpstr>       Наиболее значимые мероприятия в рамках МП Развитие             системы образования в МР Нуримановский район за 2015 год </vt:lpstr>
      <vt:lpstr>Наиболее значимые направления МП            «Развитие  культуры  в МР Нуримановский район»</vt:lpstr>
      <vt:lpstr>Наиболее значимые направления МП            «Управление муниципальными финансами  МР Нуримановский район РБ»</vt:lpstr>
      <vt:lpstr>    Наиболее значимые мероприятия в рамках МП              «Формирование здорового образа жизни в МР Нуримановский район» за 2015 год </vt:lpstr>
      <vt:lpstr>            Наиболее значимые мероприятия в рамках МП « Безопасная жизнь населения в МР Нуримановский район РБ» за 2015 год </vt:lpstr>
      <vt:lpstr>         Финансовая помощь бюджетам  поселений в 2015 году       </vt:lpstr>
      <vt:lpstr>Слайд 60</vt:lpstr>
      <vt:lpstr>Контактная информация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ОБ ИСПОЛНЕНИИ БЮДЖЕТА КУШВИНСКОГО ГОРОДСКОГО ОКРУГА ЗА 2015 ГОД ДЛЯ ГРАЖДАН</dc:title>
  <dc:creator>Alex-Note</dc:creator>
  <cp:lastModifiedBy>OEM</cp:lastModifiedBy>
  <cp:revision>767</cp:revision>
  <dcterms:created xsi:type="dcterms:W3CDTF">2016-03-06T08:34:28Z</dcterms:created>
  <dcterms:modified xsi:type="dcterms:W3CDTF">2016-05-10T04:15:41Z</dcterms:modified>
</cp:coreProperties>
</file>