
<file path=[Content_Types].xml><?xml version="1.0" encoding="utf-8"?>
<Types xmlns="http://schemas.openxmlformats.org/package/2006/content-types">
  <Override PartName="/ppt/slides/slide47.xml" ContentType="application/vnd.openxmlformats-officedocument.presentationml.slide+xml"/>
  <Override PartName="/ppt/slides/slide58.xml" ContentType="application/vnd.openxmlformats-officedocument.presentationml.slide+xml"/>
  <Override PartName="/ppt/notesSlides/notesSlide2.xml" ContentType="application/vnd.openxmlformats-officedocument.presentationml.notesSlide+xml"/>
  <Override PartName="/ppt/slides/slide36.xml" ContentType="application/vnd.openxmlformats-officedocument.presentationml.slide+xml"/>
  <Override PartName="/ppt/diagrams/colors11.xml" ContentType="application/vnd.openxmlformats-officedocument.drawingml.diagramColors+xml"/>
  <Override PartName="/ppt/slides/slide25.xml" ContentType="application/vnd.openxmlformats-officedocument.presentationml.slide+xml"/>
  <Override PartName="/ppt/slides/slide43.xml" ContentType="application/vnd.openxmlformats-officedocument.presentationml.slide+xml"/>
  <Override PartName="/ppt/slides/slide7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diagrams/layout9.xml" ContentType="application/vnd.openxmlformats-officedocument.drawingml.diagramLayout+xml"/>
  <Default Extension="xml" ContentType="application/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slides/slide50.xml" ContentType="application/vnd.openxmlformats-officedocument.presentationml.slide+xml"/>
  <Override PartName="/ppt/slides/slide61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charts/chart13.xml" ContentType="application/vnd.openxmlformats-officedocument.drawingml.chart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diagrams/layout5.xml" ContentType="application/vnd.openxmlformats-officedocument.drawingml.diagramLayout+xml"/>
  <Override PartName="/ppt/diagrams/data6.xml" ContentType="application/vnd.openxmlformats-officedocument.drawingml.diagramData+xml"/>
  <Override PartName="/ppt/charts/chart7.xml" ContentType="application/vnd.openxmlformats-officedocument.drawingml.chart+xml"/>
  <Override PartName="/ppt/notesSlides/notesSlide12.xml" ContentType="application/vnd.openxmlformats-officedocument.presentationml.notesSlide+xml"/>
  <Override PartName="/ppt/diagrams/colors8.xml" ContentType="application/vnd.openxmlformats-officedocument.drawingml.diagramColors+xml"/>
  <Override PartName="/ppt/diagrams/layout1.xml" ContentType="application/vnd.openxmlformats-officedocument.drawingml.diagramLayout+xml"/>
  <Default Extension="xlsx" ContentType="application/vnd.openxmlformats-officedocument.spreadsheetml.sheet"/>
  <Override PartName="/ppt/charts/chart3.xml" ContentType="application/vnd.openxmlformats-officedocument.drawingml.chart+xml"/>
  <Override PartName="/ppt/notesSlides/notesSlide7.xml" ContentType="application/vnd.openxmlformats-officedocument.presentationml.notesSlide+xml"/>
  <Override PartName="/ppt/diagrams/data2.xml" ContentType="application/vnd.openxmlformats-officedocument.drawingml.diagramData+xml"/>
  <Override PartName="/ppt/diagrams/drawing7.xml" ContentType="application/vnd.ms-office.drawingml.diagramDrawing+xml"/>
  <Override PartName="/ppt/slides/slide9.xml" ContentType="application/vnd.openxmlformats-officedocument.presentationml.slide+xml"/>
  <Override PartName="/ppt/slides/slide59.xml" ContentType="application/vnd.openxmlformats-officedocument.presentationml.slide+xml"/>
  <Override PartName="/ppt/viewProps.xml" ContentType="application/vnd.openxmlformats-officedocument.presentationml.viewProps+xml"/>
  <Override PartName="/ppt/diagrams/colors4.xml" ContentType="application/vnd.openxmlformats-officedocument.drawingml.diagramColors+xml"/>
  <Override PartName="/ppt/diagrams/quickStyle7.xml" ContentType="application/vnd.openxmlformats-officedocument.drawingml.diagramStyle+xml"/>
  <Override PartName="/ppt/diagrams/drawing10.xml" ContentType="application/vnd.ms-office.drawingml.diagramDrawing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48.xml" ContentType="application/vnd.openxmlformats-officedocument.presentationml.slide+xml"/>
  <Override PartName="/ppt/slides/slide66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3.xml" ContentType="application/vnd.openxmlformats-officedocument.presentationml.notesSlide+xml"/>
  <Override PartName="/ppt/drawings/drawing3.xml" ContentType="application/vnd.openxmlformats-officedocument.drawingml.chartshapes+xml"/>
  <Override PartName="/ppt/diagrams/drawing3.xml" ContentType="application/vnd.ms-office.drawingml.diagramDrawing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55.xml" ContentType="application/vnd.openxmlformats-officedocument.presentationml.slide+xml"/>
  <Override PartName="/ppt/slides/slide73.xml" ContentType="application/vnd.openxmlformats-officedocument.presentationml.slide+xml"/>
  <Override PartName="/ppt/presProps.xml" ContentType="application/vnd.openxmlformats-officedocument.presentationml.presProps+xml"/>
  <Override PartName="/ppt/theme/theme2.xml" ContentType="application/vnd.openxmlformats-officedocument.theme+xml"/>
  <Override PartName="/ppt/diagrams/quickStyle3.xml" ContentType="application/vnd.openxmlformats-officedocument.drawingml.diagramStyl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33.xml" ContentType="application/vnd.openxmlformats-officedocument.presentationml.slide+xml"/>
  <Override PartName="/ppt/slides/slide44.xml" ContentType="application/vnd.openxmlformats-officedocument.presentationml.slide+xml"/>
  <Override PartName="/ppt/slides/slide62.xml" ContentType="application/vnd.openxmlformats-officedocument.presentationml.slide+xml"/>
  <Override PartName="/ppt/slideLayouts/slideLayout3.xml" ContentType="application/vnd.openxmlformats-officedocument.presentationml.slideLayout+xml"/>
  <Default Extension="emf" ContentType="image/x-emf"/>
  <Override PartName="/ppt/notesSlides/notesSlide1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22.xml" ContentType="application/vnd.openxmlformats-officedocument.presentationml.slide+xml"/>
  <Override PartName="/ppt/slides/slide51.xml" ContentType="application/vnd.openxmlformats-officedocument.presentationml.slide+xml"/>
  <Override PartName="/ppt/diagrams/layout6.xml" ContentType="application/vnd.openxmlformats-officedocument.drawingml.diagramLayout+xml"/>
  <Override PartName="/ppt/diagrams/data10.xml" ContentType="application/vnd.openxmlformats-officedocument.drawingml.diagramData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40.xml" ContentType="application/vnd.openxmlformats-officedocument.presentationml.slide+xml"/>
  <Override PartName="/ppt/charts/chart8.xml" ContentType="application/vnd.openxmlformats-officedocument.drawingml.chart+xml"/>
  <Override PartName="/ppt/notesSlides/notesSlide13.xml" ContentType="application/vnd.openxmlformats-officedocument.presentationml.notesSlide+xml"/>
  <Override PartName="/ppt/diagrams/data7.xml" ContentType="application/vnd.openxmlformats-officedocument.drawingml.diagramData+xml"/>
  <Override PartName="/ppt/diagrams/colors9.xml" ContentType="application/vnd.openxmlformats-officedocument.drawingml.diagramColors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notesSlides/notesSlide8.xml" ContentType="application/vnd.openxmlformats-officedocument.presentationml.notesSlide+xml"/>
  <Override PartName="/ppt/diagrams/layout2.xml" ContentType="application/vnd.openxmlformats-officedocument.drawingml.diagramLayout+xml"/>
  <Default Extension="gif" ContentType="image/gif"/>
  <Override PartName="/ppt/diagrams/drawing8.xml" ContentType="application/vnd.ms-office.drawingml.diagramDrawing+xml"/>
  <Override PartName="/ppt/charts/chart10.xml" ContentType="application/vnd.openxmlformats-officedocument.drawingml.chart+xml"/>
  <Override PartName="/ppt/notesSlides/notesSlide20.xml" ContentType="application/vnd.openxmlformats-officedocument.presentationml.notesSlide+xml"/>
  <Override PartName="/ppt/charts/chart4.xml" ContentType="application/vnd.openxmlformats-officedocument.drawingml.chart+xml"/>
  <Override PartName="/ppt/diagrams/data3.xml" ContentType="application/vnd.openxmlformats-officedocument.drawingml.diagramData+xml"/>
  <Override PartName="/ppt/diagrams/colors5.xml" ContentType="application/vnd.openxmlformats-officedocument.drawingml.diagramColors+xml"/>
  <Override PartName="/ppt/diagrams/quickStyle8.xml" ContentType="application/vnd.openxmlformats-officedocument.drawingml.diagramStyle+xml"/>
  <Override PartName="/ppt/diagrams/quickStyle10.xml" ContentType="application/vnd.openxmlformats-officedocument.drawingml.diagramStyle+xml"/>
  <Override PartName="/ppt/diagrams/drawing11.xml" ContentType="application/vnd.ms-office.drawingml.diagramDrawing+xml"/>
  <Override PartName="/ppt/slides/slide49.xml" ContentType="application/vnd.openxmlformats-officedocument.presentationml.slide+xml"/>
  <Override PartName="/ppt/notesSlides/notesSlide4.xml" ContentType="application/vnd.openxmlformats-officedocument.presentationml.notesSlide+xml"/>
  <Override PartName="/ppt/diagrams/drawing4.xml" ContentType="application/vnd.ms-office.drawingml.diagramDrawing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s/slide56.xml" ContentType="application/vnd.openxmlformats-officedocument.presentationml.slide+xml"/>
  <Override PartName="/ppt/slides/slide67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rawings/drawing4.xml" ContentType="application/vnd.openxmlformats-officedocument.drawingml.chartshapes+xml"/>
  <Override PartName="/ppt/diagrams/quickStyle4.xml" ContentType="application/vnd.openxmlformats-officedocument.drawingml.diagramStyle+xml"/>
  <Override PartName="/ppt/diagrams/layout10.xml" ContentType="application/vnd.openxmlformats-officedocument.drawingml.diagramLayou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s/slide74.xml" ContentType="application/vnd.openxmlformats-officedocument.presentationml.slide+xml"/>
  <Override PartName="/ppt/slideLayouts/slideLayout4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s/slide52.xml" ContentType="application/vnd.openxmlformats-officedocument.presentationml.slide+xml"/>
  <Override PartName="/ppt/slides/slide63.xml" ContentType="application/vnd.openxmlformats-officedocument.presentationml.slide+xml"/>
  <Default Extension="xls" ContentType="application/vnd.ms-excel"/>
  <Override PartName="/ppt/notesSlides/notesSlide18.xml" ContentType="application/vnd.openxmlformats-officedocument.presentationml.notesSlide+xml"/>
  <Override PartName="/ppt/diagrams/data11.xml" ContentType="application/vnd.openxmlformats-officedocument.drawingml.diagramData+xml"/>
  <Default Extension="rels" ContentType="application/vnd.openxmlformats-package.relationships+xml"/>
  <Override PartName="/ppt/slides/slide23.xml" ContentType="application/vnd.openxmlformats-officedocument.presentationml.slide+xml"/>
  <Override PartName="/ppt/slides/slide41.xml" ContentType="application/vnd.openxmlformats-officedocument.presentationml.slide+xml"/>
  <Override PartName="/ppt/slides/slide70.xml" ContentType="application/vnd.openxmlformats-officedocument.presentationml.slide+xml"/>
  <Override PartName="/ppt/diagrams/layout7.xml" ContentType="application/vnd.openxmlformats-officedocument.drawingml.diagramLayout+xml"/>
  <Override PartName="/ppt/diagrams/data8.xml" ContentType="application/vnd.openxmlformats-officedocument.drawingml.diagramData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charts/chart9.xml" ContentType="application/vnd.openxmlformats-officedocument.drawingml.chart+xml"/>
  <Override PartName="/ppt/charts/chart11.xml" ContentType="application/vnd.openxmlformats-officedocument.drawingml.chart+xml"/>
  <Override PartName="/ppt/notesSlides/notesSlide9.xml" ContentType="application/vnd.openxmlformats-officedocument.presentationml.notesSlide+xml"/>
  <Override PartName="/ppt/diagrams/layout3.xml" ContentType="application/vnd.openxmlformats-officedocument.drawingml.diagramLayout+xml"/>
  <Override PartName="/ppt/diagrams/data4.xml" ContentType="application/vnd.openxmlformats-officedocument.drawingml.diagramData+xml"/>
  <Override PartName="/ppt/diagrams/drawing9.xml" ContentType="application/vnd.ms-office.drawingml.diagramDrawing+xml"/>
  <Override PartName="/ppt/notesSlides/notesSlide21.xml" ContentType="application/vnd.openxmlformats-officedocument.presentationml.notesSlide+xml"/>
  <Override PartName="/ppt/charts/chart5.xml" ContentType="application/vnd.openxmlformats-officedocument.drawingml.chart+xml"/>
  <Override PartName="/ppt/notesSlides/notesSlide10.xml" ContentType="application/vnd.openxmlformats-officedocument.presentationml.notesSlide+xml"/>
  <Override PartName="/ppt/diagrams/colors6.xml" ContentType="application/vnd.openxmlformats-officedocument.drawingml.diagramColors+xml"/>
  <Override PartName="/ppt/diagrams/quickStyle9.xml" ContentType="application/vnd.openxmlformats-officedocument.drawingml.diagramStyle+xml"/>
  <Override PartName="/ppt/diagrams/quickStyle11.xml" ContentType="application/vnd.openxmlformats-officedocument.drawingml.diagramStyle+xml"/>
  <Override PartName="/ppt/slides/slide7.xml" ContentType="application/vnd.openxmlformats-officedocument.presentationml.slide+xml"/>
  <Override PartName="/ppt/slides/slide68.xml" ContentType="application/vnd.openxmlformats-officedocument.presentationml.slide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notesSlides/notesSlide5.xml" ContentType="application/vnd.openxmlformats-officedocument.presentationml.notesSlide+xml"/>
  <Override PartName="/ppt/diagrams/drawing5.xml" ContentType="application/vnd.ms-office.drawingml.diagramDrawing+xml"/>
  <Override PartName="/ppt/drawings/drawing5.xml" ContentType="application/vnd.openxmlformats-officedocument.drawingml.chartshapes+xml"/>
  <Override PartName="/ppt/diagrams/layout11.xml" ContentType="application/vnd.openxmlformats-officedocument.drawingml.diagramLayout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57.xml" ContentType="application/vnd.openxmlformats-officedocument.presentationml.slide+xml"/>
  <Override PartName="/ppt/slides/slide75.xml" ContentType="application/vnd.openxmlformats-officedocument.presentationml.slide+xml"/>
  <Override PartName="/ppt/notesSlides/notesSlide1.xml" ContentType="application/vnd.openxmlformats-officedocument.presentationml.notesSlide+xml"/>
  <Override PartName="/ppt/diagrams/colors2.xml" ContentType="application/vnd.openxmlformats-officedocument.drawingml.diagramColors+xml"/>
  <Override PartName="/ppt/diagrams/quickStyle5.xml" ContentType="application/vnd.openxmlformats-officedocument.drawingml.diagramStyl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46.xml" ContentType="application/vnd.openxmlformats-officedocument.presentationml.slide+xml"/>
  <Override PartName="/ppt/slides/slide64.xml" ContentType="application/vnd.openxmlformats-officedocument.presentationml.slide+xml"/>
  <Override PartName="/ppt/slideLayouts/slideLayout5.xml" ContentType="application/vnd.openxmlformats-officedocument.presentationml.slideLayout+xml"/>
  <Override PartName="/ppt/diagrams/drawing1.xml" ContentType="application/vnd.ms-office.drawingml.diagramDrawing+xml"/>
  <Override PartName="/ppt/drawings/drawing1.xml" ContentType="application/vnd.openxmlformats-officedocument.drawingml.chartshapes+xml"/>
  <Override PartName="/ppt/diagrams/colors10.xml" ContentType="application/vnd.openxmlformats-officedocument.drawingml.diagramColors+xml"/>
  <Override PartName="/ppt/notesSlides/notesSlide19.xml" ContentType="application/vnd.openxmlformats-officedocument.presentationml.notesSlide+xml"/>
  <Override PartName="/ppt/slides/slide24.xml" ContentType="application/vnd.openxmlformats-officedocument.presentationml.slide+xml"/>
  <Override PartName="/ppt/slides/slide35.xml" ContentType="application/vnd.openxmlformats-officedocument.presentationml.slide+xml"/>
  <Override PartName="/ppt/slides/slide53.xml" ContentType="application/vnd.openxmlformats-officedocument.presentationml.slide+xml"/>
  <Override PartName="/ppt/slides/slide71.xml" ContentType="application/vnd.openxmlformats-officedocument.presentationml.slide+xml"/>
  <Default Extension="jpeg" ContentType="image/jpeg"/>
  <Override PartName="/ppt/diagrams/quickStyle1.xml" ContentType="application/vnd.openxmlformats-officedocument.drawingml.diagramStyle+xml"/>
  <Override PartName="/ppt/diagrams/layout8.xml" ContentType="application/vnd.openxmlformats-officedocument.drawingml.diagramLayout+xml"/>
  <Override PartName="/ppt/slides/slide13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diagrams/data9.xml" ContentType="application/vnd.openxmlformats-officedocument.drawingml.diagramData+xml"/>
  <Override PartName="/ppt/slides/slide20.xml" ContentType="application/vnd.openxmlformats-officedocument.presentationml.slide+xml"/>
  <Override PartName="/ppt/diagrams/layout4.xml" ContentType="application/vnd.openxmlformats-officedocument.drawingml.diagramLayout+xml"/>
  <Override PartName="/ppt/charts/chart12.xml" ContentType="application/vnd.openxmlformats-officedocument.drawingml.chart+xml"/>
  <Override PartName="/ppt/charts/chart6.xml" ContentType="application/vnd.openxmlformats-officedocument.drawingml.chart+xml"/>
  <Override PartName="/ppt/diagrams/data5.xml" ContentType="application/vnd.openxmlformats-officedocument.drawingml.diagramData+xml"/>
  <Override PartName="/ppt/notesSlides/notesSlide11.xml" ContentType="application/vnd.openxmlformats-officedocument.presentationml.notesSlide+xml"/>
  <Override PartName="/ppt/diagrams/colors7.xml" ContentType="application/vnd.openxmlformats-officedocument.drawingml.diagramColors+xml"/>
  <Override PartName="/ppt/notesSlides/notesSlide6.xml" ContentType="application/vnd.openxmlformats-officedocument.presentationml.notesSlide+xml"/>
  <Override PartName="/ppt/diagrams/drawing6.xml" ContentType="application/vnd.ms-office.drawingml.diagramDrawing+xml"/>
  <Override PartName="/ppt/slides/slide8.xml" ContentType="application/vnd.openxmlformats-officedocument.presentationml.slide+xml"/>
  <Override PartName="/ppt/slides/slide69.xml" ContentType="application/vnd.openxmlformats-officedocument.presentationml.slide+xml"/>
  <Override PartName="/ppt/diagrams/data1.xml" ContentType="application/vnd.openxmlformats-officedocument.drawingml.diagramData+xml"/>
  <Override PartName="/ppt/charts/chart2.xml" ContentType="application/vnd.openxmlformats-officedocument.drawingml.chart+xml"/>
  <Override PartName="/ppt/diagrams/colors3.xml" ContentType="application/vnd.openxmlformats-officedocument.drawingml.diagramColors+xml"/>
  <Override PartName="/ppt/diagrams/quickStyle6.xml" ContentType="application/vnd.openxmlformats-officedocument.drawingml.diagramStyle+xml"/>
  <Override PartName="/ppt/slides/slide29.xml" ContentType="application/vnd.openxmlformats-officedocument.presentationml.slide+xml"/>
  <Override PartName="/ppt/diagrams/drawing2.xml" ContentType="application/vnd.ms-office.drawingml.diagramDrawing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54.xml" ContentType="application/vnd.openxmlformats-officedocument.presentationml.slide+xml"/>
  <Override PartName="/ppt/slides/slide65.xml" ContentType="application/vnd.openxmlformats-officedocument.presentationml.slide+xml"/>
  <Override PartName="/ppt/slideLayouts/slideLayout6.xml" ContentType="application/vnd.openxmlformats-officedocument.presentationml.slideLayout+xml"/>
  <Override PartName="/ppt/drawings/drawing2.xml" ContentType="application/vnd.openxmlformats-officedocument.drawingml.chartshapes+xml"/>
  <Override PartName="/ppt/diagrams/quickStyle2.xml" ContentType="application/vnd.openxmlformats-officedocument.drawingml.diagramStyl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4" r:id="rId1"/>
  </p:sldMasterIdLst>
  <p:notesMasterIdLst>
    <p:notesMasterId r:id="rId77"/>
  </p:notesMasterIdLst>
  <p:sldIdLst>
    <p:sldId id="469" r:id="rId2"/>
    <p:sldId id="470" r:id="rId3"/>
    <p:sldId id="471" r:id="rId4"/>
    <p:sldId id="472" r:id="rId5"/>
    <p:sldId id="473" r:id="rId6"/>
    <p:sldId id="547" r:id="rId7"/>
    <p:sldId id="475" r:id="rId8"/>
    <p:sldId id="476" r:id="rId9"/>
    <p:sldId id="548" r:id="rId10"/>
    <p:sldId id="478" r:id="rId11"/>
    <p:sldId id="554" r:id="rId12"/>
    <p:sldId id="550" r:id="rId13"/>
    <p:sldId id="551" r:id="rId14"/>
    <p:sldId id="552" r:id="rId15"/>
    <p:sldId id="553" r:id="rId16"/>
    <p:sldId id="482" r:id="rId17"/>
    <p:sldId id="483" r:id="rId18"/>
    <p:sldId id="484" r:id="rId19"/>
    <p:sldId id="485" r:id="rId20"/>
    <p:sldId id="486" r:id="rId21"/>
    <p:sldId id="487" r:id="rId22"/>
    <p:sldId id="488" r:id="rId23"/>
    <p:sldId id="489" r:id="rId24"/>
    <p:sldId id="490" r:id="rId25"/>
    <p:sldId id="491" r:id="rId26"/>
    <p:sldId id="492" r:id="rId27"/>
    <p:sldId id="493" r:id="rId28"/>
    <p:sldId id="494" r:id="rId29"/>
    <p:sldId id="495" r:id="rId30"/>
    <p:sldId id="496" r:id="rId31"/>
    <p:sldId id="497" r:id="rId32"/>
    <p:sldId id="498" r:id="rId33"/>
    <p:sldId id="499" r:id="rId34"/>
    <p:sldId id="500" r:id="rId35"/>
    <p:sldId id="501" r:id="rId36"/>
    <p:sldId id="502" r:id="rId37"/>
    <p:sldId id="503" r:id="rId38"/>
    <p:sldId id="504" r:id="rId39"/>
    <p:sldId id="505" r:id="rId40"/>
    <p:sldId id="506" r:id="rId41"/>
    <p:sldId id="507" r:id="rId42"/>
    <p:sldId id="508" r:id="rId43"/>
    <p:sldId id="509" r:id="rId44"/>
    <p:sldId id="510" r:id="rId45"/>
    <p:sldId id="511" r:id="rId46"/>
    <p:sldId id="512" r:id="rId47"/>
    <p:sldId id="513" r:id="rId48"/>
    <p:sldId id="514" r:id="rId49"/>
    <p:sldId id="515" r:id="rId50"/>
    <p:sldId id="516" r:id="rId51"/>
    <p:sldId id="517" r:id="rId52"/>
    <p:sldId id="518" r:id="rId53"/>
    <p:sldId id="519" r:id="rId54"/>
    <p:sldId id="520" r:id="rId55"/>
    <p:sldId id="521" r:id="rId56"/>
    <p:sldId id="522" r:id="rId57"/>
    <p:sldId id="523" r:id="rId58"/>
    <p:sldId id="524" r:id="rId59"/>
    <p:sldId id="526" r:id="rId60"/>
    <p:sldId id="527" r:id="rId61"/>
    <p:sldId id="529" r:id="rId62"/>
    <p:sldId id="530" r:id="rId63"/>
    <p:sldId id="531" r:id="rId64"/>
    <p:sldId id="532" r:id="rId65"/>
    <p:sldId id="534" r:id="rId66"/>
    <p:sldId id="535" r:id="rId67"/>
    <p:sldId id="536" r:id="rId68"/>
    <p:sldId id="537" r:id="rId69"/>
    <p:sldId id="538" r:id="rId70"/>
    <p:sldId id="539" r:id="rId71"/>
    <p:sldId id="540" r:id="rId72"/>
    <p:sldId id="542" r:id="rId73"/>
    <p:sldId id="543" r:id="rId74"/>
    <p:sldId id="544" r:id="rId75"/>
    <p:sldId id="546" r:id="rId76"/>
  </p:sldIdLst>
  <p:sldSz cx="9144000" cy="6858000" type="screen4x3"/>
  <p:notesSz cx="6797675" cy="9926638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showAnimation="0">
    <p:present/>
    <p:sldAll/>
    <p:penClr>
      <a:srgbClr val="FF0000"/>
    </p:penClr>
  </p:showPr>
  <p:clrMru>
    <a:srgbClr val="CCECFF"/>
    <a:srgbClr val="FFFF00"/>
    <a:srgbClr val="990099"/>
    <a:srgbClr val="FCE06A"/>
    <a:srgbClr val="99CCFF"/>
    <a:srgbClr val="0C9D01"/>
    <a:srgbClr val="F5E409"/>
    <a:srgbClr val="FFCC66"/>
    <a:srgbClr val="FF9900"/>
  </p:clrMru>
</p:presentationPr>
</file>

<file path=ppt/tableStyles.xml><?xml version="1.0" encoding="utf-8"?>
<a:tblStyleLst xmlns:a="http://schemas.openxmlformats.org/drawingml/2006/main" def="{5C22544A-7EE6-4342-B048-85BDC9FD1C3A}">
  <a:tblStyle styleId="{69C7853C-536D-4A76-A0AE-DD22124D55A5}" styleName="Стиль из темы 1 - акцент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616DA210-FB5B-4158-B5E0-FEB733F419BA}" styleName="Светлый стиль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D7AC3CCA-C797-4891-BE02-D94E43425B78}" styleName="Средний стиль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C4B1156A-380E-4F78-BDF5-A606A8083BF9}" styleName="Средний стиль 4 - акцент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  <a:tblStyle styleId="{775DCB02-9BB8-47FD-8907-85C794F793BA}" styleName="Стиль из темы 1 - акцент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BC89EF96-8CEA-46FF-86C4-4CE0E7609802}" styleName="Светлый стиль 3 - акцент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16D9F66E-5EB9-4882-86FB-DCBF35E3C3E4}" styleName="Средний стиль 4 - акцент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284E427A-3D55-4303-BF80-6455036E1DE7}" styleName="Стиль из темы 1 - акцент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9DCAF9ED-07DC-4A11-8D7F-57B35C25682E}" styleName="Средний стиль 1 - акцент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8A107856-5554-42FB-B03E-39F5DBC370BA}" styleName="Средний стиль 4 - акцент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Средний стиль 2 - акцент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8FD4443E-F989-4FC4-A0C8-D5A2AF1F390B}" styleName="Темный стиль 1 - акцент 5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wholeTbl>
    <a:band1H>
      <a:tcStyle>
        <a:tcBdr/>
        <a:fill>
          <a:solidFill>
            <a:schemeClr val="accent5">
              <a:shade val="60000"/>
            </a:schemeClr>
          </a:solidFill>
        </a:fill>
      </a:tcStyle>
    </a:band1H>
    <a:band1V>
      <a:tcStyle>
        <a:tcBdr/>
        <a:fill>
          <a:solidFill>
            <a:schemeClr val="accent5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5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5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5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7DF18680-E054-41AD-8BC1-D1AEF772440D}" styleName="Средний стиль 2 -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0505E3EF-67EA-436B-97B2-0124C06EBD24}" styleName="Средний стиль 4 - акцент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21E4AEA4-8DFA-4A89-87EB-49C32662AFE0}" styleName="Средний стиль 2 -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69CF1AB2-1976-4502-BF36-3FF5EA218861}" styleName="Средний стиль 4 -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13501" autoAdjust="0"/>
    <p:restoredTop sz="96812" autoAdjust="0"/>
  </p:normalViewPr>
  <p:slideViewPr>
    <p:cSldViewPr>
      <p:cViewPr>
        <p:scale>
          <a:sx n="100" d="100"/>
          <a:sy n="100" d="100"/>
        </p:scale>
        <p:origin x="-378" y="-58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2904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64" d="100"/>
          <a:sy n="64" d="100"/>
        </p:scale>
        <p:origin x="-3384" y="-102"/>
      </p:cViewPr>
      <p:guideLst>
        <p:guide orient="horz" pos="3126"/>
        <p:guide pos="2141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slide" Target="slides/slide75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viewProps" Target="viewProps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presProps" Target="presProps.xml"/><Relationship Id="rId8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theme" Target="theme/theme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.xlsx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0.xlsx"/></Relationships>
</file>

<file path=ppt/charts/_rels/chart1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1.xlsx"/></Relationships>
</file>

<file path=ppt/charts/_rels/chart1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2.xlsx"/></Relationships>
</file>

<file path=ppt/charts/_rels/chart1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3.xlsx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_____Microsoft_Office_Excel2.xlsx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.xml"/><Relationship Id="rId1" Type="http://schemas.openxmlformats.org/officeDocument/2006/relationships/package" Target="../embeddings/_____Microsoft_Office_Excel3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4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5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6.xlsx"/></Relationships>
</file>

<file path=ppt/charts/_rels/chart7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3.xml"/><Relationship Id="rId1" Type="http://schemas.openxmlformats.org/officeDocument/2006/relationships/package" Target="../embeddings/_____Microsoft_Office_Excel7.xlsx"/></Relationships>
</file>

<file path=ppt/charts/_rels/chart8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4.xml"/><Relationship Id="rId1" Type="http://schemas.openxmlformats.org/officeDocument/2006/relationships/package" Target="../embeddings/_____Microsoft_Office_Excel8.xlsx"/></Relationships>
</file>

<file path=ppt/charts/_rels/chart9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5.xml"/><Relationship Id="rId1" Type="http://schemas.openxmlformats.org/officeDocument/2006/relationships/package" Target="../embeddings/_____Microsoft_Office_Excel9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view3D>
      <c:rAngAx val="1"/>
    </c:view3D>
    <c:sideWall>
      <c:spPr>
        <a:noFill/>
        <a:ln w="25400">
          <a:noFill/>
        </a:ln>
      </c:spPr>
    </c:sideWall>
    <c:backWall>
      <c:spPr>
        <a:noFill/>
        <a:ln w="25400">
          <a:noFill/>
        </a:ln>
      </c:spPr>
    </c:backWall>
    <c:plotArea>
      <c:layout>
        <c:manualLayout>
          <c:layoutTarget val="inner"/>
          <c:xMode val="edge"/>
          <c:yMode val="edge"/>
          <c:x val="0.14379757565783829"/>
          <c:y val="2.7260741043766055E-2"/>
          <c:w val="0.73357288269638665"/>
          <c:h val="0.83216947565159261"/>
        </c:manualLayout>
      </c:layout>
      <c:bar3DChart>
        <c:barDir val="col"/>
        <c:grouping val="standard"/>
        <c:ser>
          <c:idx val="0"/>
          <c:order val="0"/>
          <c:tx>
            <c:strRef>
              <c:f>Лист1!$B$1</c:f>
              <c:strCache>
                <c:ptCount val="1"/>
                <c:pt idx="0">
                  <c:v>Доходы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tint val="98000"/>
                    <a:shade val="25000"/>
                    <a:satMod val="250000"/>
                  </a:schemeClr>
                </a:gs>
                <a:gs pos="68000">
                  <a:schemeClr val="accent1">
                    <a:tint val="86000"/>
                    <a:satMod val="115000"/>
                  </a:schemeClr>
                </a:gs>
                <a:gs pos="100000">
                  <a:schemeClr val="accent1">
                    <a:tint val="50000"/>
                    <a:satMod val="150000"/>
                  </a:schemeClr>
                </a:gs>
              </a:gsLst>
              <a:path path="circle">
                <a:fillToRect l="50000" t="130000" r="50000" b="-30000"/>
              </a:path>
            </a:gradFill>
            <a:ln w="9525" cap="flat" cmpd="sng" algn="ctr">
              <a:solidFill>
                <a:schemeClr val="accent1">
                  <a:shade val="50000"/>
                  <a:satMod val="103000"/>
                </a:schemeClr>
              </a:solidFill>
              <a:prstDash val="solid"/>
            </a:ln>
            <a:effectLst>
              <a:outerShdw blurRad="57150" dist="38100" dir="5400000" algn="ctr" rotWithShape="0">
                <a:schemeClr val="accent1">
                  <a:shade val="9000"/>
                  <a:satMod val="105000"/>
                  <a:alpha val="48000"/>
                </a:schemeClr>
              </a:outerShdw>
            </a:effectLst>
          </c:spPr>
          <c:dLbls>
            <c:dLbl>
              <c:idx val="0"/>
              <c:layout>
                <c:manualLayout>
                  <c:x val="6.2500000000000637E-3"/>
                  <c:y val="-2.8124999999999987E-2"/>
                </c:manualLayout>
              </c:layout>
              <c:showVal val="1"/>
            </c:dLbl>
            <c:dLbl>
              <c:idx val="1"/>
              <c:layout>
                <c:manualLayout>
                  <c:x val="-1.0416666666666671E-2"/>
                  <c:y val="-3.4375000000000315E-2"/>
                </c:manualLayout>
              </c:layout>
              <c:showVal val="1"/>
            </c:dLbl>
            <c:dLbl>
              <c:idx val="2"/>
              <c:layout>
                <c:manualLayout>
                  <c:x val="-1.666666666666685E-2"/>
                  <c:y val="-4.6874999999999993E-2"/>
                </c:manualLayout>
              </c:layout>
              <c:showVal val="1"/>
            </c:dLbl>
            <c:txPr>
              <a:bodyPr/>
              <a:lstStyle/>
              <a:p>
                <a:pPr>
                  <a:defRPr sz="1400" b="1"/>
                </a:pPr>
                <a:endParaRPr lang="ru-RU"/>
              </a:p>
            </c:txPr>
            <c:showVal val="1"/>
          </c:dLbls>
          <c:cat>
            <c:numRef>
              <c:f>Лист1!$A$2:$A$4</c:f>
              <c:numCache>
                <c:formatCode>General</c:formatCode>
                <c:ptCount val="3"/>
                <c:pt idx="0">
                  <c:v>2018</c:v>
                </c:pt>
                <c:pt idx="1">
                  <c:v>2019</c:v>
                </c:pt>
                <c:pt idx="2">
                  <c:v>2020</c:v>
                </c:pt>
              </c:numCache>
            </c:numRef>
          </c:cat>
          <c:val>
            <c:numRef>
              <c:f>Лист1!$B$2:$B$4</c:f>
              <c:numCache>
                <c:formatCode>#,##0.0</c:formatCode>
                <c:ptCount val="3"/>
                <c:pt idx="0">
                  <c:v>485003.9</c:v>
                </c:pt>
                <c:pt idx="1">
                  <c:v>505935.7</c:v>
                </c:pt>
                <c:pt idx="2">
                  <c:v>514396.5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Расходы</c:v>
                </c:pt>
              </c:strCache>
            </c:strRef>
          </c:tx>
          <c:spPr>
            <a:solidFill>
              <a:schemeClr val="accent4">
                <a:lumMod val="75000"/>
              </a:schemeClr>
            </a:solidFill>
          </c:spPr>
          <c:dLbls>
            <c:dLbl>
              <c:idx val="0"/>
              <c:layout>
                <c:manualLayout>
                  <c:x val="2.7083169291338582E-2"/>
                  <c:y val="-2.8124999999999987E-2"/>
                </c:manualLayout>
              </c:layout>
              <c:showVal val="1"/>
            </c:dLbl>
            <c:dLbl>
              <c:idx val="1"/>
              <c:layout>
                <c:manualLayout>
                  <c:x val="8.3333333333334546E-3"/>
                  <c:y val="-3.4375000000000315E-2"/>
                </c:manualLayout>
              </c:layout>
              <c:showVal val="1"/>
            </c:dLbl>
            <c:dLbl>
              <c:idx val="2"/>
              <c:layout>
                <c:manualLayout>
                  <c:x val="1.4583333333333361E-2"/>
                  <c:y val="-4.6874999999999993E-2"/>
                </c:manualLayout>
              </c:layout>
              <c:showVal val="1"/>
            </c:dLbl>
            <c:txPr>
              <a:bodyPr/>
              <a:lstStyle/>
              <a:p>
                <a:pPr>
                  <a:defRPr sz="1400" b="1"/>
                </a:pPr>
                <a:endParaRPr lang="ru-RU"/>
              </a:p>
            </c:txPr>
            <c:showVal val="1"/>
          </c:dLbls>
          <c:cat>
            <c:numRef>
              <c:f>Лист1!$A$2:$A$4</c:f>
              <c:numCache>
                <c:formatCode>General</c:formatCode>
                <c:ptCount val="3"/>
                <c:pt idx="0">
                  <c:v>2018</c:v>
                </c:pt>
                <c:pt idx="1">
                  <c:v>2019</c:v>
                </c:pt>
                <c:pt idx="2">
                  <c:v>2020</c:v>
                </c:pt>
              </c:numCache>
            </c:numRef>
          </c:cat>
          <c:val>
            <c:numRef>
              <c:f>Лист1!$C$2:$C$4</c:f>
              <c:numCache>
                <c:formatCode>#,##0.0</c:formatCode>
                <c:ptCount val="3"/>
                <c:pt idx="0">
                  <c:v>485003.9</c:v>
                </c:pt>
                <c:pt idx="1">
                  <c:v>505935.7</c:v>
                </c:pt>
                <c:pt idx="2">
                  <c:v>514396.5</c:v>
                </c:pt>
              </c:numCache>
            </c:numRef>
          </c:val>
        </c:ser>
        <c:gapDepth val="215"/>
        <c:shape val="cylinder"/>
        <c:axId val="97466624"/>
        <c:axId val="97488896"/>
        <c:axId val="97806976"/>
      </c:bar3DChart>
      <c:catAx>
        <c:axId val="97466624"/>
        <c:scaling>
          <c:orientation val="minMax"/>
        </c:scaling>
        <c:axPos val="b"/>
        <c:numFmt formatCode="General" sourceLinked="1"/>
        <c:tickLblPos val="nextTo"/>
        <c:crossAx val="97488896"/>
        <c:crosses val="autoZero"/>
        <c:auto val="1"/>
        <c:lblAlgn val="ctr"/>
        <c:lblOffset val="100"/>
      </c:catAx>
      <c:valAx>
        <c:axId val="97488896"/>
        <c:scaling>
          <c:orientation val="minMax"/>
          <c:min val="0"/>
        </c:scaling>
        <c:axPos val="l"/>
        <c:majorGridlines>
          <c:spPr>
            <a:ln>
              <a:solidFill>
                <a:schemeClr val="bg1">
                  <a:lumMod val="65000"/>
                </a:schemeClr>
              </a:solidFill>
            </a:ln>
          </c:spPr>
        </c:majorGridlines>
        <c:numFmt formatCode="#,##0.0" sourceLinked="1"/>
        <c:tickLblPos val="nextTo"/>
        <c:crossAx val="97466624"/>
        <c:crosses val="autoZero"/>
        <c:crossBetween val="between"/>
      </c:valAx>
      <c:serAx>
        <c:axId val="97806976"/>
        <c:scaling>
          <c:orientation val="minMax"/>
        </c:scaling>
        <c:axPos val="b"/>
        <c:tickLblPos val="nextTo"/>
        <c:crossAx val="97488896"/>
        <c:crosses val="autoZero"/>
      </c:serAx>
    </c:plotArea>
    <c:legend>
      <c:legendPos val="b"/>
      <c:layout>
        <c:manualLayout>
          <c:xMode val="edge"/>
          <c:yMode val="edge"/>
          <c:x val="0.22252837446419663"/>
          <c:y val="0.89451500984251819"/>
          <c:w val="0.41635273663441991"/>
          <c:h val="7.3767887861577036E-2"/>
        </c:manualLayout>
      </c:layout>
    </c:legend>
    <c:plotVisOnly val="1"/>
  </c:chart>
  <c:spPr>
    <a:scene3d>
      <a:camera prst="orthographicFront"/>
      <a:lightRig rig="threePt" dir="t"/>
    </a:scene3d>
    <a:sp3d prstMaterial="matte"/>
  </c:spPr>
  <c:txPr>
    <a:bodyPr/>
    <a:lstStyle/>
    <a:p>
      <a:pPr>
        <a:defRPr sz="1800"/>
      </a:pPr>
      <a:endParaRPr lang="ru-RU"/>
    </a:p>
  </c:txPr>
  <c:externalData r:id="rId1"/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style val="10"/>
  <c:chart>
    <c:autoTitleDeleted val="1"/>
    <c:view3D>
      <c:rotX val="60"/>
      <c:perspective val="0"/>
    </c:view3D>
    <c:plotArea>
      <c:layout>
        <c:manualLayout>
          <c:layoutTarget val="inner"/>
          <c:xMode val="edge"/>
          <c:yMode val="edge"/>
          <c:x val="0.42311886586696568"/>
          <c:y val="0.12522686025408317"/>
          <c:w val="0.52889858233370501"/>
          <c:h val="0.82577132486389315"/>
        </c:manualLayout>
      </c:layout>
      <c:pie3DChart>
        <c:varyColors val="1"/>
        <c:ser>
          <c:idx val="0"/>
          <c:order val="0"/>
          <c:dPt>
            <c:idx val="1"/>
            <c:spPr>
              <a:solidFill>
                <a:schemeClr val="accent3">
                  <a:lumMod val="75000"/>
                </a:schemeClr>
              </a:solidFill>
            </c:spPr>
          </c:dPt>
          <c:dPt>
            <c:idx val="2"/>
            <c:spPr>
              <a:solidFill>
                <a:schemeClr val="bg2">
                  <a:lumMod val="75000"/>
                </a:schemeClr>
              </a:solidFill>
            </c:spPr>
          </c:dPt>
          <c:dPt>
            <c:idx val="3"/>
            <c:spPr>
              <a:solidFill>
                <a:schemeClr val="accent4">
                  <a:lumMod val="75000"/>
                </a:schemeClr>
              </a:solidFill>
            </c:spPr>
          </c:dPt>
          <c:dPt>
            <c:idx val="4"/>
            <c:spPr>
              <a:solidFill>
                <a:srgbClr val="C00000"/>
              </a:solidFill>
            </c:spPr>
          </c:dPt>
          <c:dPt>
            <c:idx val="5"/>
            <c:spPr>
              <a:solidFill>
                <a:srgbClr val="FFFF00"/>
              </a:solidFill>
            </c:spPr>
          </c:dPt>
          <c:dPt>
            <c:idx val="7"/>
            <c:spPr>
              <a:solidFill>
                <a:schemeClr val="accent1">
                  <a:lumMod val="60000"/>
                  <a:lumOff val="40000"/>
                </a:schemeClr>
              </a:solidFill>
            </c:spPr>
          </c:dPt>
          <c:dPt>
            <c:idx val="9"/>
            <c:spPr>
              <a:solidFill>
                <a:schemeClr val="bg1">
                  <a:lumMod val="65000"/>
                </a:schemeClr>
              </a:solidFill>
            </c:spPr>
          </c:dPt>
          <c:dPt>
            <c:idx val="10"/>
            <c:spPr>
              <a:solidFill>
                <a:schemeClr val="tx2">
                  <a:lumMod val="75000"/>
                  <a:lumOff val="25000"/>
                </a:schemeClr>
              </a:solidFill>
            </c:spPr>
          </c:dPt>
          <c:dPt>
            <c:idx val="11"/>
            <c:spPr>
              <a:solidFill>
                <a:schemeClr val="accent6">
                  <a:lumMod val="60000"/>
                  <a:lumOff val="40000"/>
                </a:schemeClr>
              </a:solidFill>
            </c:spPr>
          </c:dPt>
          <c:dPt>
            <c:idx val="12"/>
            <c:spPr>
              <a:solidFill>
                <a:schemeClr val="accent3">
                  <a:lumMod val="40000"/>
                  <a:lumOff val="60000"/>
                </a:schemeClr>
              </a:solidFill>
            </c:spPr>
          </c:dPt>
          <c:dPt>
            <c:idx val="13"/>
            <c:spPr>
              <a:solidFill>
                <a:schemeClr val="tx1">
                  <a:lumMod val="65000"/>
                  <a:lumOff val="35000"/>
                </a:schemeClr>
              </a:solidFill>
            </c:spPr>
          </c:dPt>
          <c:dPt>
            <c:idx val="14"/>
            <c:spPr>
              <a:solidFill>
                <a:srgbClr val="0070C0"/>
              </a:solidFill>
            </c:spPr>
          </c:dPt>
          <c:dPt>
            <c:idx val="15"/>
            <c:spPr>
              <a:solidFill>
                <a:schemeClr val="tx2">
                  <a:lumMod val="50000"/>
                  <a:lumOff val="50000"/>
                </a:schemeClr>
              </a:solidFill>
            </c:spPr>
          </c:dPt>
          <c:dLbls>
            <c:dLbl>
              <c:idx val="11"/>
              <c:layout/>
              <c:tx>
                <c:rich>
                  <a:bodyPr/>
                  <a:lstStyle/>
                  <a:p>
                    <a:r>
                      <a:rPr lang="ru-RU" dirty="0" smtClean="0"/>
                      <a:t>55,1</a:t>
                    </a:r>
                    <a:endParaRPr lang="en-US" dirty="0"/>
                  </a:p>
                </c:rich>
              </c:tx>
              <c:dLblPos val="bestFit"/>
              <c:showVal val="1"/>
            </c:dLbl>
            <c:dLbl>
              <c:idx val="13"/>
              <c:layout/>
              <c:tx>
                <c:rich>
                  <a:bodyPr/>
                  <a:lstStyle/>
                  <a:p>
                    <a:r>
                      <a:rPr lang="en-US" dirty="0">
                        <a:solidFill>
                          <a:schemeClr val="bg1"/>
                        </a:solidFill>
                      </a:rPr>
                      <a:t>8,4</a:t>
                    </a:r>
                  </a:p>
                </c:rich>
              </c:tx>
              <c:dLblPos val="bestFit"/>
              <c:showVal val="1"/>
            </c:dLbl>
            <c:txPr>
              <a:bodyPr/>
              <a:lstStyle/>
              <a:p>
                <a:pPr>
                  <a:defRPr sz="1400"/>
                </a:pPr>
                <a:endParaRPr lang="ru-RU"/>
              </a:p>
            </c:txPr>
            <c:dLblPos val="bestFit"/>
            <c:showVal val="1"/>
            <c:showLeaderLines val="1"/>
          </c:dLbls>
          <c:cat>
            <c:strRef>
              <c:f>Sheet1!$A$1:$P$1</c:f>
              <c:strCache>
                <c:ptCount val="16"/>
                <c:pt idx="0">
                  <c:v>Развитие сельского хозяйства </c:v>
                </c:pt>
                <c:pt idx="1">
                  <c:v>Экономическое и инвестиционное развитие</c:v>
                </c:pt>
                <c:pt idx="2">
                  <c:v>Обеспечение качественным и доступным  жильем</c:v>
                </c:pt>
                <c:pt idx="3">
                  <c:v>Транспортное развитие в муниципальном районе</c:v>
                </c:pt>
                <c:pt idx="4">
                  <c:v>Развитие жилищно-коммунального хозяйства</c:v>
                </c:pt>
                <c:pt idx="5">
                  <c:v>Устойчивое развитие сельских территорий</c:v>
                </c:pt>
                <c:pt idx="6">
                  <c:v>Развитие малого и среднего предпринимательства</c:v>
                </c:pt>
                <c:pt idx="7">
                  <c:v>Совершенствование деятельности органов местного самоуправления</c:v>
                </c:pt>
                <c:pt idx="8">
                  <c:v>Развитие системы учета и  отчетности, системы муниципальных закупок</c:v>
                </c:pt>
                <c:pt idx="9">
                  <c:v>Социальная поддержка граждан</c:v>
                </c:pt>
                <c:pt idx="10">
                  <c:v>Развитие молодежной политики, физической культуры  и спорта</c:v>
                </c:pt>
                <c:pt idx="11">
                  <c:v>Развитие  образования</c:v>
                </c:pt>
                <c:pt idx="12">
                  <c:v>Развитие культуры и искусства</c:v>
                </c:pt>
                <c:pt idx="13">
                  <c:v>Управление муниципальными  финансами</c:v>
                </c:pt>
                <c:pt idx="14">
                  <c:v>Формирование здорового образа жизни и укрепления здоровья населения</c:v>
                </c:pt>
                <c:pt idx="15">
                  <c:v>Безопасная жизнь населения</c:v>
                </c:pt>
              </c:strCache>
            </c:strRef>
          </c:cat>
          <c:val>
            <c:numRef>
              <c:f>Sheet1!$A$2:$P$2</c:f>
              <c:numCache>
                <c:formatCode>General</c:formatCode>
                <c:ptCount val="16"/>
                <c:pt idx="0">
                  <c:v>1.2</c:v>
                </c:pt>
                <c:pt idx="1">
                  <c:v>0.30000000000000032</c:v>
                </c:pt>
                <c:pt idx="2">
                  <c:v>0.1</c:v>
                </c:pt>
                <c:pt idx="3">
                  <c:v>2.8</c:v>
                </c:pt>
                <c:pt idx="4">
                  <c:v>4.3</c:v>
                </c:pt>
                <c:pt idx="5">
                  <c:v>1.1000000000000001</c:v>
                </c:pt>
                <c:pt idx="6">
                  <c:v>0.4</c:v>
                </c:pt>
                <c:pt idx="7">
                  <c:v>6.4</c:v>
                </c:pt>
                <c:pt idx="8">
                  <c:v>4.8</c:v>
                </c:pt>
                <c:pt idx="9">
                  <c:v>8.3000000000000007</c:v>
                </c:pt>
                <c:pt idx="10">
                  <c:v>0.60000000000000064</c:v>
                </c:pt>
                <c:pt idx="11">
                  <c:v>55.1</c:v>
                </c:pt>
                <c:pt idx="12">
                  <c:v>5.7</c:v>
                </c:pt>
                <c:pt idx="13">
                  <c:v>8.4</c:v>
                </c:pt>
                <c:pt idx="14">
                  <c:v>4.0000000000000022E-2</c:v>
                </c:pt>
                <c:pt idx="15">
                  <c:v>0.4</c:v>
                </c:pt>
              </c:numCache>
            </c:numRef>
          </c:val>
        </c:ser>
        <c:dLbls>
          <c:showVal val="1"/>
        </c:dLbls>
      </c:pie3DChart>
    </c:plotArea>
    <c:legend>
      <c:legendPos val="l"/>
      <c:layout>
        <c:manualLayout>
          <c:xMode val="edge"/>
          <c:yMode val="edge"/>
          <c:x val="1.5267175572519161E-2"/>
          <c:y val="1.3018470751050061E-2"/>
          <c:w val="0.40676117775354431"/>
          <c:h val="0.98656139551740463"/>
        </c:manualLayout>
      </c:layout>
      <c:txPr>
        <a:bodyPr/>
        <a:lstStyle/>
        <a:p>
          <a:pPr>
            <a:defRPr sz="1200"/>
          </a:pPr>
          <a:endParaRPr lang="ru-RU"/>
        </a:p>
      </c:txPr>
    </c:legend>
    <c:plotVisOnly val="1"/>
    <c:dispBlanksAs val="zero"/>
  </c:chart>
  <c:txPr>
    <a:bodyPr/>
    <a:lstStyle/>
    <a:p>
      <a:pPr>
        <a:defRPr sz="1800"/>
      </a:pPr>
      <a:endParaRPr lang="ru-RU"/>
    </a:p>
  </c:txPr>
  <c:externalData r:id="rId1"/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style val="10"/>
  <c:chart>
    <c:autoTitleDeleted val="1"/>
    <c:view3D>
      <c:rotX val="60"/>
      <c:perspective val="0"/>
    </c:view3D>
    <c:plotArea>
      <c:layout>
        <c:manualLayout>
          <c:layoutTarget val="inner"/>
          <c:xMode val="edge"/>
          <c:yMode val="edge"/>
          <c:x val="0"/>
          <c:y val="0"/>
          <c:w val="0.95587215617458621"/>
          <c:h val="1"/>
        </c:manualLayout>
      </c:layout>
      <c:pie3DChart>
        <c:varyColors val="1"/>
        <c:dLbls>
          <c:showVal val="1"/>
        </c:dLbls>
      </c:pie3DChart>
    </c:plotArea>
    <c:plotVisOnly val="1"/>
    <c:dispBlanksAs val="zero"/>
  </c:chart>
  <c:txPr>
    <a:bodyPr/>
    <a:lstStyle/>
    <a:p>
      <a:pPr>
        <a:defRPr sz="1800"/>
      </a:pPr>
      <a:endParaRPr lang="ru-RU"/>
    </a:p>
  </c:txPr>
  <c:externalData r:id="rId1"/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style val="10"/>
  <c:chart>
    <c:autoTitleDeleted val="1"/>
    <c:view3D>
      <c:rotX val="60"/>
      <c:perspective val="0"/>
    </c:view3D>
    <c:plotArea>
      <c:layout>
        <c:manualLayout>
          <c:layoutTarget val="inner"/>
          <c:xMode val="edge"/>
          <c:yMode val="edge"/>
          <c:x val="0"/>
          <c:y val="0"/>
          <c:w val="0.95587215617458665"/>
          <c:h val="1"/>
        </c:manualLayout>
      </c:layout>
      <c:pie3DChart>
        <c:varyColors val="1"/>
        <c:ser>
          <c:idx val="0"/>
          <c:order val="0"/>
          <c:dPt>
            <c:idx val="1"/>
            <c:spPr>
              <a:solidFill>
                <a:schemeClr val="accent3">
                  <a:lumMod val="75000"/>
                </a:schemeClr>
              </a:solidFill>
            </c:spPr>
          </c:dPt>
          <c:dPt>
            <c:idx val="2"/>
            <c:spPr>
              <a:solidFill>
                <a:schemeClr val="bg2">
                  <a:lumMod val="75000"/>
                </a:schemeClr>
              </a:solidFill>
            </c:spPr>
          </c:dPt>
          <c:dPt>
            <c:idx val="3"/>
            <c:spPr>
              <a:solidFill>
                <a:schemeClr val="accent4">
                  <a:lumMod val="75000"/>
                </a:schemeClr>
              </a:solidFill>
            </c:spPr>
          </c:dPt>
          <c:dPt>
            <c:idx val="4"/>
            <c:spPr>
              <a:solidFill>
                <a:srgbClr val="C00000"/>
              </a:solidFill>
            </c:spPr>
          </c:dPt>
          <c:dPt>
            <c:idx val="5"/>
            <c:spPr>
              <a:solidFill>
                <a:srgbClr val="FFFF00"/>
              </a:solidFill>
            </c:spPr>
          </c:dPt>
          <c:dPt>
            <c:idx val="7"/>
            <c:spPr>
              <a:solidFill>
                <a:schemeClr val="accent1">
                  <a:lumMod val="60000"/>
                  <a:lumOff val="40000"/>
                </a:schemeClr>
              </a:solidFill>
            </c:spPr>
          </c:dPt>
          <c:dPt>
            <c:idx val="9"/>
            <c:spPr>
              <a:solidFill>
                <a:schemeClr val="bg1">
                  <a:lumMod val="65000"/>
                </a:schemeClr>
              </a:solidFill>
            </c:spPr>
          </c:dPt>
          <c:dPt>
            <c:idx val="10"/>
            <c:spPr>
              <a:solidFill>
                <a:schemeClr val="tx2">
                  <a:lumMod val="75000"/>
                  <a:lumOff val="25000"/>
                </a:schemeClr>
              </a:solidFill>
            </c:spPr>
          </c:dPt>
          <c:dPt>
            <c:idx val="11"/>
            <c:spPr>
              <a:solidFill>
                <a:schemeClr val="accent6">
                  <a:lumMod val="60000"/>
                  <a:lumOff val="40000"/>
                </a:schemeClr>
              </a:solidFill>
            </c:spPr>
          </c:dPt>
          <c:dPt>
            <c:idx val="12"/>
            <c:spPr>
              <a:solidFill>
                <a:schemeClr val="accent3">
                  <a:lumMod val="40000"/>
                  <a:lumOff val="60000"/>
                </a:schemeClr>
              </a:solidFill>
            </c:spPr>
          </c:dPt>
          <c:dPt>
            <c:idx val="13"/>
            <c:spPr>
              <a:solidFill>
                <a:schemeClr val="tx1">
                  <a:lumMod val="65000"/>
                  <a:lumOff val="35000"/>
                </a:schemeClr>
              </a:solidFill>
            </c:spPr>
          </c:dPt>
          <c:dPt>
            <c:idx val="14"/>
            <c:spPr>
              <a:solidFill>
                <a:srgbClr val="0070C0"/>
              </a:solidFill>
            </c:spPr>
          </c:dPt>
          <c:dPt>
            <c:idx val="15"/>
            <c:spPr>
              <a:solidFill>
                <a:schemeClr val="tx2">
                  <a:lumMod val="50000"/>
                  <a:lumOff val="50000"/>
                </a:schemeClr>
              </a:solidFill>
            </c:spPr>
          </c:dPt>
          <c:dLbls>
            <c:dLbl>
              <c:idx val="6"/>
              <c:delete val="1"/>
            </c:dLbl>
            <c:dLbl>
              <c:idx val="11"/>
              <c:layout/>
              <c:tx>
                <c:rich>
                  <a:bodyPr/>
                  <a:lstStyle/>
                  <a:p>
                    <a:r>
                      <a:rPr lang="ru-RU" dirty="0" smtClean="0"/>
                      <a:t>55,6</a:t>
                    </a:r>
                    <a:endParaRPr lang="en-US" dirty="0"/>
                  </a:p>
                </c:rich>
              </c:tx>
              <c:dLblPos val="bestFit"/>
              <c:showVal val="1"/>
            </c:dLbl>
            <c:dLbl>
              <c:idx val="13"/>
              <c:layout/>
              <c:tx>
                <c:rich>
                  <a:bodyPr/>
                  <a:lstStyle/>
                  <a:p>
                    <a:r>
                      <a:rPr lang="ru-RU" dirty="0" smtClean="0">
                        <a:solidFill>
                          <a:schemeClr val="bg1"/>
                        </a:solidFill>
                      </a:rPr>
                      <a:t>9,1</a:t>
                    </a:r>
                    <a:endParaRPr lang="en-US" dirty="0">
                      <a:solidFill>
                        <a:schemeClr val="bg1"/>
                      </a:solidFill>
                    </a:endParaRPr>
                  </a:p>
                </c:rich>
              </c:tx>
              <c:dLblPos val="bestFit"/>
              <c:showVal val="1"/>
            </c:dLbl>
            <c:txPr>
              <a:bodyPr/>
              <a:lstStyle/>
              <a:p>
                <a:pPr>
                  <a:defRPr sz="1400"/>
                </a:pPr>
                <a:endParaRPr lang="ru-RU"/>
              </a:p>
            </c:txPr>
            <c:dLblPos val="bestFit"/>
            <c:showVal val="1"/>
            <c:showLeaderLines val="1"/>
          </c:dLbls>
          <c:cat>
            <c:strRef>
              <c:f>Sheet1!$A$1:$P$1</c:f>
              <c:strCache>
                <c:ptCount val="16"/>
                <c:pt idx="0">
                  <c:v>Развитие сельского хозяйства </c:v>
                </c:pt>
                <c:pt idx="1">
                  <c:v>Экономическое и инвестиционное развитие</c:v>
                </c:pt>
                <c:pt idx="2">
                  <c:v>Обеспечение качественным и доступным  жильем</c:v>
                </c:pt>
                <c:pt idx="3">
                  <c:v>Транспортное развитие в муниципальном районе</c:v>
                </c:pt>
                <c:pt idx="4">
                  <c:v>Развитие жилищно-коммунального хозяйства</c:v>
                </c:pt>
                <c:pt idx="5">
                  <c:v>Устойчивое развитие сельских территорий</c:v>
                </c:pt>
                <c:pt idx="6">
                  <c:v>Развитие малого и среднего предпринимательства</c:v>
                </c:pt>
                <c:pt idx="7">
                  <c:v>Совершенствование деятельности органов местного самоуправления</c:v>
                </c:pt>
                <c:pt idx="8">
                  <c:v>Развитие системы учета и  отчетности, системы муниципальных закупок</c:v>
                </c:pt>
                <c:pt idx="9">
                  <c:v>Социальная поддержка граждан</c:v>
                </c:pt>
                <c:pt idx="10">
                  <c:v>Развитие молодежной политики, физической культуры  и спорта</c:v>
                </c:pt>
                <c:pt idx="11">
                  <c:v>Развитие  образования</c:v>
                </c:pt>
                <c:pt idx="12">
                  <c:v>Развитие культуры и искусства</c:v>
                </c:pt>
                <c:pt idx="13">
                  <c:v>Управление муниципальными  финансами</c:v>
                </c:pt>
                <c:pt idx="14">
                  <c:v>Формирование здорового образа жизни и укрепления здоровья населения</c:v>
                </c:pt>
                <c:pt idx="15">
                  <c:v>Безопасная жизнь населения</c:v>
                </c:pt>
              </c:strCache>
            </c:strRef>
          </c:cat>
          <c:val>
            <c:numRef>
              <c:f>Sheet1!$A$2:$P$2</c:f>
              <c:numCache>
                <c:formatCode>General</c:formatCode>
                <c:ptCount val="16"/>
                <c:pt idx="0">
                  <c:v>1.2</c:v>
                </c:pt>
                <c:pt idx="1">
                  <c:v>0.30000000000000032</c:v>
                </c:pt>
                <c:pt idx="2">
                  <c:v>0.1</c:v>
                </c:pt>
                <c:pt idx="3">
                  <c:v>4.3</c:v>
                </c:pt>
                <c:pt idx="4">
                  <c:v>1.6</c:v>
                </c:pt>
                <c:pt idx="5">
                  <c:v>1.3</c:v>
                </c:pt>
                <c:pt idx="7">
                  <c:v>6.2</c:v>
                </c:pt>
                <c:pt idx="8">
                  <c:v>4.5999999999999996</c:v>
                </c:pt>
                <c:pt idx="9">
                  <c:v>7.3</c:v>
                </c:pt>
                <c:pt idx="10">
                  <c:v>0.60000000000000064</c:v>
                </c:pt>
                <c:pt idx="11">
                  <c:v>55.6</c:v>
                </c:pt>
                <c:pt idx="12">
                  <c:v>7.4</c:v>
                </c:pt>
                <c:pt idx="13">
                  <c:v>9.1</c:v>
                </c:pt>
                <c:pt idx="14">
                  <c:v>3.0000000000000002E-2</c:v>
                </c:pt>
                <c:pt idx="15">
                  <c:v>0.4</c:v>
                </c:pt>
              </c:numCache>
            </c:numRef>
          </c:val>
        </c:ser>
        <c:dLbls>
          <c:showVal val="1"/>
        </c:dLbls>
      </c:pie3DChart>
    </c:plotArea>
    <c:plotVisOnly val="1"/>
    <c:dispBlanksAs val="zero"/>
  </c:chart>
  <c:txPr>
    <a:bodyPr/>
    <a:lstStyle/>
    <a:p>
      <a:pPr>
        <a:defRPr sz="1800"/>
      </a:pPr>
      <a:endParaRPr lang="ru-RU"/>
    </a:p>
  </c:txPr>
  <c:externalData r:id="rId1"/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style val="10"/>
  <c:chart>
    <c:autoTitleDeleted val="1"/>
    <c:view3D>
      <c:rotX val="60"/>
      <c:perspective val="0"/>
    </c:view3D>
    <c:plotArea>
      <c:layout>
        <c:manualLayout>
          <c:layoutTarget val="inner"/>
          <c:xMode val="edge"/>
          <c:yMode val="edge"/>
          <c:x val="0"/>
          <c:y val="0"/>
          <c:w val="0.95587215617458698"/>
          <c:h val="1"/>
        </c:manualLayout>
      </c:layout>
      <c:pie3DChart>
        <c:varyColors val="1"/>
        <c:ser>
          <c:idx val="0"/>
          <c:order val="0"/>
          <c:dPt>
            <c:idx val="1"/>
            <c:spPr>
              <a:solidFill>
                <a:schemeClr val="accent3">
                  <a:lumMod val="75000"/>
                </a:schemeClr>
              </a:solidFill>
            </c:spPr>
          </c:dPt>
          <c:dPt>
            <c:idx val="2"/>
            <c:spPr>
              <a:solidFill>
                <a:schemeClr val="bg2">
                  <a:lumMod val="75000"/>
                </a:schemeClr>
              </a:solidFill>
            </c:spPr>
          </c:dPt>
          <c:dPt>
            <c:idx val="3"/>
            <c:spPr>
              <a:solidFill>
                <a:schemeClr val="accent4">
                  <a:lumMod val="75000"/>
                </a:schemeClr>
              </a:solidFill>
            </c:spPr>
          </c:dPt>
          <c:dPt>
            <c:idx val="4"/>
            <c:spPr>
              <a:solidFill>
                <a:srgbClr val="C00000"/>
              </a:solidFill>
            </c:spPr>
          </c:dPt>
          <c:dPt>
            <c:idx val="5"/>
            <c:spPr>
              <a:solidFill>
                <a:srgbClr val="FFFF00"/>
              </a:solidFill>
            </c:spPr>
          </c:dPt>
          <c:dPt>
            <c:idx val="7"/>
            <c:spPr>
              <a:solidFill>
                <a:schemeClr val="accent1">
                  <a:lumMod val="60000"/>
                  <a:lumOff val="40000"/>
                </a:schemeClr>
              </a:solidFill>
            </c:spPr>
          </c:dPt>
          <c:dPt>
            <c:idx val="9"/>
            <c:spPr>
              <a:solidFill>
                <a:schemeClr val="bg1">
                  <a:lumMod val="65000"/>
                </a:schemeClr>
              </a:solidFill>
            </c:spPr>
          </c:dPt>
          <c:dPt>
            <c:idx val="10"/>
            <c:spPr>
              <a:solidFill>
                <a:schemeClr val="tx2">
                  <a:lumMod val="75000"/>
                  <a:lumOff val="25000"/>
                </a:schemeClr>
              </a:solidFill>
            </c:spPr>
          </c:dPt>
          <c:dPt>
            <c:idx val="11"/>
            <c:spPr>
              <a:solidFill>
                <a:schemeClr val="accent6">
                  <a:lumMod val="60000"/>
                  <a:lumOff val="40000"/>
                </a:schemeClr>
              </a:solidFill>
            </c:spPr>
          </c:dPt>
          <c:dPt>
            <c:idx val="12"/>
            <c:spPr>
              <a:solidFill>
                <a:schemeClr val="accent3">
                  <a:lumMod val="40000"/>
                  <a:lumOff val="60000"/>
                </a:schemeClr>
              </a:solidFill>
            </c:spPr>
          </c:dPt>
          <c:dPt>
            <c:idx val="13"/>
            <c:spPr>
              <a:solidFill>
                <a:schemeClr val="tx1">
                  <a:lumMod val="65000"/>
                  <a:lumOff val="35000"/>
                </a:schemeClr>
              </a:solidFill>
            </c:spPr>
          </c:dPt>
          <c:dPt>
            <c:idx val="14"/>
            <c:spPr>
              <a:solidFill>
                <a:srgbClr val="0070C0"/>
              </a:solidFill>
            </c:spPr>
          </c:dPt>
          <c:dPt>
            <c:idx val="15"/>
            <c:spPr>
              <a:solidFill>
                <a:schemeClr val="tx2">
                  <a:lumMod val="50000"/>
                  <a:lumOff val="50000"/>
                </a:schemeClr>
              </a:solidFill>
            </c:spPr>
          </c:dPt>
          <c:dLbls>
            <c:dLbl>
              <c:idx val="6"/>
              <c:delete val="1"/>
            </c:dLbl>
            <c:dLbl>
              <c:idx val="11"/>
              <c:layout/>
              <c:tx>
                <c:rich>
                  <a:bodyPr/>
                  <a:lstStyle/>
                  <a:p>
                    <a:r>
                      <a:rPr lang="ru-RU" dirty="0" smtClean="0"/>
                      <a:t>56,6</a:t>
                    </a:r>
                    <a:endParaRPr lang="en-US" dirty="0"/>
                  </a:p>
                </c:rich>
              </c:tx>
              <c:dLblPos val="bestFit"/>
              <c:showVal val="1"/>
            </c:dLbl>
            <c:dLbl>
              <c:idx val="13"/>
              <c:layout/>
              <c:tx>
                <c:rich>
                  <a:bodyPr/>
                  <a:lstStyle/>
                  <a:p>
                    <a:r>
                      <a:rPr lang="ru-RU" dirty="0" smtClean="0">
                        <a:solidFill>
                          <a:schemeClr val="bg1"/>
                        </a:solidFill>
                      </a:rPr>
                      <a:t>8,0</a:t>
                    </a:r>
                    <a:endParaRPr lang="en-US" dirty="0">
                      <a:solidFill>
                        <a:schemeClr val="bg1"/>
                      </a:solidFill>
                    </a:endParaRPr>
                  </a:p>
                </c:rich>
              </c:tx>
              <c:dLblPos val="bestFit"/>
              <c:showVal val="1"/>
            </c:dLbl>
            <c:txPr>
              <a:bodyPr/>
              <a:lstStyle/>
              <a:p>
                <a:pPr>
                  <a:defRPr sz="1400"/>
                </a:pPr>
                <a:endParaRPr lang="ru-RU"/>
              </a:p>
            </c:txPr>
            <c:dLblPos val="bestFit"/>
            <c:showVal val="1"/>
            <c:showLeaderLines val="1"/>
          </c:dLbls>
          <c:cat>
            <c:strRef>
              <c:f>Sheet1!$A$1:$P$1</c:f>
              <c:strCache>
                <c:ptCount val="16"/>
                <c:pt idx="0">
                  <c:v>Развитие сельского хозяйства </c:v>
                </c:pt>
                <c:pt idx="1">
                  <c:v>Экономическое и инвестиционное развитие</c:v>
                </c:pt>
                <c:pt idx="2">
                  <c:v>Обеспечение качественным и доступным  жильем</c:v>
                </c:pt>
                <c:pt idx="3">
                  <c:v>Транспортное развитие в муниципальном районе</c:v>
                </c:pt>
                <c:pt idx="4">
                  <c:v>Развитие жилищно-коммунального хозяйства</c:v>
                </c:pt>
                <c:pt idx="5">
                  <c:v>Устойчивое развитие сельских территорий</c:v>
                </c:pt>
                <c:pt idx="6">
                  <c:v>Развитие малого и среднего предпринимательства</c:v>
                </c:pt>
                <c:pt idx="7">
                  <c:v>Совершенствование деятельности органов местного самоуправления</c:v>
                </c:pt>
                <c:pt idx="8">
                  <c:v>Развитие системы учета и  отчетности, системы муниципальных закупок</c:v>
                </c:pt>
                <c:pt idx="9">
                  <c:v>Социальная поддержка граждан</c:v>
                </c:pt>
                <c:pt idx="10">
                  <c:v>Развитие молодежной политики, физической культуры  и спорта</c:v>
                </c:pt>
                <c:pt idx="11">
                  <c:v>Развитие  образования</c:v>
                </c:pt>
                <c:pt idx="12">
                  <c:v>Развитие культуры и искусства</c:v>
                </c:pt>
                <c:pt idx="13">
                  <c:v>Управление муниципальными  финансами</c:v>
                </c:pt>
                <c:pt idx="14">
                  <c:v>Формирование здорового образа жизни и укрепления здоровья населения</c:v>
                </c:pt>
                <c:pt idx="15">
                  <c:v>Безопасная жизнь населения</c:v>
                </c:pt>
              </c:strCache>
            </c:strRef>
          </c:cat>
          <c:val>
            <c:numRef>
              <c:f>Sheet1!$A$2:$P$2</c:f>
              <c:numCache>
                <c:formatCode>General</c:formatCode>
                <c:ptCount val="16"/>
                <c:pt idx="0">
                  <c:v>1.2</c:v>
                </c:pt>
                <c:pt idx="1">
                  <c:v>0.30000000000000032</c:v>
                </c:pt>
                <c:pt idx="2">
                  <c:v>0.1</c:v>
                </c:pt>
                <c:pt idx="3" formatCode="0.0">
                  <c:v>4</c:v>
                </c:pt>
                <c:pt idx="4">
                  <c:v>1.6</c:v>
                </c:pt>
                <c:pt idx="5">
                  <c:v>1.4</c:v>
                </c:pt>
                <c:pt idx="7">
                  <c:v>6.2</c:v>
                </c:pt>
                <c:pt idx="8">
                  <c:v>4.7</c:v>
                </c:pt>
                <c:pt idx="9">
                  <c:v>7.4</c:v>
                </c:pt>
                <c:pt idx="10">
                  <c:v>0.60000000000000064</c:v>
                </c:pt>
                <c:pt idx="11">
                  <c:v>56.6</c:v>
                </c:pt>
                <c:pt idx="12">
                  <c:v>7.5</c:v>
                </c:pt>
                <c:pt idx="13" formatCode="0.0">
                  <c:v>8</c:v>
                </c:pt>
                <c:pt idx="14">
                  <c:v>4.0000000000000022E-2</c:v>
                </c:pt>
                <c:pt idx="15">
                  <c:v>0.4</c:v>
                </c:pt>
              </c:numCache>
            </c:numRef>
          </c:val>
        </c:ser>
        <c:dLbls>
          <c:showVal val="1"/>
        </c:dLbls>
      </c:pie3DChart>
    </c:plotArea>
    <c:plotVisOnly val="1"/>
    <c:dispBlanksAs val="zero"/>
  </c:chart>
  <c:txPr>
    <a:bodyPr/>
    <a:lstStyle/>
    <a:p>
      <a:pPr>
        <a:defRPr sz="1800"/>
      </a:pPr>
      <a:endParaRPr lang="ru-RU"/>
    </a:p>
  </c:txPr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style val="26"/>
  <c:chart>
    <c:title>
      <c:tx>
        <c:rich>
          <a:bodyPr/>
          <a:lstStyle/>
          <a:p>
            <a:pPr>
              <a:defRPr sz="1800"/>
            </a:pPr>
            <a:r>
              <a:rPr lang="ru-RU" sz="1800" dirty="0"/>
              <a:t>Налоговые и неналоговые поступления</a:t>
            </a:r>
          </a:p>
        </c:rich>
      </c:tx>
      <c:layout>
        <c:manualLayout>
          <c:xMode val="edge"/>
          <c:yMode val="edge"/>
          <c:x val="6.8019167755821418E-3"/>
          <c:y val="0"/>
        </c:manualLayout>
      </c:layout>
    </c:title>
    <c:view3D>
      <c:rAngAx val="1"/>
    </c:view3D>
    <c:plotArea>
      <c:layout>
        <c:manualLayout>
          <c:layoutTarget val="inner"/>
          <c:xMode val="edge"/>
          <c:yMode val="edge"/>
          <c:x val="0.15298840769904029"/>
          <c:y val="0.18854563505309901"/>
          <c:w val="0.81645603674540679"/>
          <c:h val="0.68926492472222955"/>
        </c:manualLayout>
      </c:layout>
      <c:bar3D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Налоговые и неналоговые поступления</c:v>
                </c:pt>
              </c:strCache>
            </c:strRef>
          </c:tx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en-US" sz="1500" smtClean="0"/>
                      <a:t>1</a:t>
                    </a:r>
                    <a:r>
                      <a:rPr lang="en-US" smtClean="0"/>
                      <a:t>30</a:t>
                    </a:r>
                    <a:r>
                      <a:rPr lang="ru-RU" smtClean="0"/>
                      <a:t> </a:t>
                    </a:r>
                    <a:r>
                      <a:rPr lang="en-US" smtClean="0"/>
                      <a:t>702,5</a:t>
                    </a:r>
                    <a:endParaRPr lang="en-US" dirty="0"/>
                  </a:p>
                </c:rich>
              </c:tx>
              <c:showVal val="1"/>
            </c:dLbl>
            <c:dLbl>
              <c:idx val="1"/>
              <c:layout/>
              <c:tx>
                <c:rich>
                  <a:bodyPr/>
                  <a:lstStyle/>
                  <a:p>
                    <a:r>
                      <a:rPr lang="en-US" sz="1500" smtClean="0"/>
                      <a:t>1</a:t>
                    </a:r>
                    <a:r>
                      <a:rPr lang="en-US" smtClean="0"/>
                      <a:t>42</a:t>
                    </a:r>
                    <a:r>
                      <a:rPr lang="ru-RU" smtClean="0"/>
                      <a:t> </a:t>
                    </a:r>
                    <a:r>
                      <a:rPr lang="en-US" smtClean="0"/>
                      <a:t>749,7</a:t>
                    </a:r>
                    <a:endParaRPr lang="en-US"/>
                  </a:p>
                </c:rich>
              </c:tx>
              <c:showVal val="1"/>
            </c:dLbl>
            <c:dLbl>
              <c:idx val="2"/>
              <c:layout/>
              <c:tx>
                <c:rich>
                  <a:bodyPr/>
                  <a:lstStyle/>
                  <a:p>
                    <a:r>
                      <a:rPr lang="en-US" sz="1500" smtClean="0"/>
                      <a:t>1</a:t>
                    </a:r>
                    <a:r>
                      <a:rPr lang="en-US" smtClean="0"/>
                      <a:t>69</a:t>
                    </a:r>
                    <a:r>
                      <a:rPr lang="ru-RU" smtClean="0"/>
                      <a:t> </a:t>
                    </a:r>
                    <a:r>
                      <a:rPr lang="en-US" smtClean="0"/>
                      <a:t>673,3</a:t>
                    </a:r>
                    <a:endParaRPr lang="en-US" dirty="0"/>
                  </a:p>
                </c:rich>
              </c:tx>
              <c:showVal val="1"/>
            </c:dLbl>
            <c:dLbl>
              <c:idx val="3"/>
              <c:layout/>
              <c:tx>
                <c:rich>
                  <a:bodyPr/>
                  <a:lstStyle/>
                  <a:p>
                    <a:r>
                      <a:rPr lang="en-US" sz="1500" smtClean="0"/>
                      <a:t>1</a:t>
                    </a:r>
                    <a:r>
                      <a:rPr lang="en-US" smtClean="0"/>
                      <a:t>76</a:t>
                    </a:r>
                    <a:r>
                      <a:rPr lang="ru-RU" smtClean="0"/>
                      <a:t> </a:t>
                    </a:r>
                    <a:r>
                      <a:rPr lang="en-US" smtClean="0"/>
                      <a:t>379,8</a:t>
                    </a:r>
                    <a:endParaRPr lang="en-US"/>
                  </a:p>
                </c:rich>
              </c:tx>
              <c:showVal val="1"/>
            </c:dLbl>
            <c:txPr>
              <a:bodyPr/>
              <a:lstStyle/>
              <a:p>
                <a:pPr>
                  <a:defRPr sz="1500"/>
                </a:pPr>
                <a:endParaRPr lang="ru-RU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Лист1!$A$2:$A$5</c:f>
              <c:numCache>
                <c:formatCode>General</c:formatCode>
                <c:ptCount val="4"/>
                <c:pt idx="0">
                  <c:v>2017</c:v>
                </c:pt>
                <c:pt idx="1">
                  <c:v>2018</c:v>
                </c:pt>
                <c:pt idx="2">
                  <c:v>2019</c:v>
                </c:pt>
                <c:pt idx="3">
                  <c:v>2020</c:v>
                </c:pt>
              </c:numCache>
            </c:num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130702.5</c:v>
                </c:pt>
                <c:pt idx="1">
                  <c:v>142749.70000000001</c:v>
                </c:pt>
                <c:pt idx="2">
                  <c:v>169673.3</c:v>
                </c:pt>
                <c:pt idx="3">
                  <c:v>176379.8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F0FA-4ED5-8678-B132C5A215D0}"/>
            </c:ext>
          </c:extLst>
        </c:ser>
        <c:dLbls>
          <c:showVal val="1"/>
        </c:dLbls>
        <c:shape val="cylinder"/>
        <c:axId val="104413056"/>
        <c:axId val="104414592"/>
        <c:axId val="0"/>
      </c:bar3DChart>
      <c:catAx>
        <c:axId val="104413056"/>
        <c:scaling>
          <c:orientation val="minMax"/>
        </c:scaling>
        <c:axPos val="b"/>
        <c:numFmt formatCode="General" sourceLinked="1"/>
        <c:tickLblPos val="nextTo"/>
        <c:crossAx val="104414592"/>
        <c:crosses val="autoZero"/>
        <c:auto val="1"/>
        <c:lblAlgn val="ctr"/>
        <c:lblOffset val="100"/>
      </c:catAx>
      <c:valAx>
        <c:axId val="104414592"/>
        <c:scaling>
          <c:orientation val="minMax"/>
        </c:scaling>
        <c:axPos val="l"/>
        <c:numFmt formatCode="General" sourceLinked="1"/>
        <c:tickLblPos val="nextTo"/>
        <c:crossAx val="104413056"/>
        <c:crosses val="autoZero"/>
        <c:crossBetween val="between"/>
      </c:valAx>
    </c:plotArea>
    <c:plotVisOnly val="1"/>
    <c:dispBlanksAs val="gap"/>
  </c:chart>
  <c:txPr>
    <a:bodyPr/>
    <a:lstStyle/>
    <a:p>
      <a:pPr>
        <a:defRPr sz="1800"/>
      </a:pPr>
      <a:endParaRPr lang="ru-RU"/>
    </a:p>
  </c:txPr>
  <c:externalData r:id="rId1"/>
  <c:userShapes r:id="rId2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style val="5"/>
  <c:chart>
    <c:title>
      <c:tx>
        <c:rich>
          <a:bodyPr/>
          <a:lstStyle/>
          <a:p>
            <a:pPr>
              <a:defRPr sz="1600"/>
            </a:pPr>
            <a:r>
              <a:rPr lang="ru-RU" sz="1800" dirty="0"/>
              <a:t>Безвозмездные</a:t>
            </a:r>
          </a:p>
          <a:p>
            <a:pPr>
              <a:defRPr sz="1600"/>
            </a:pPr>
            <a:r>
              <a:rPr lang="ru-RU" sz="1800" dirty="0"/>
              <a:t>поступления</a:t>
            </a:r>
          </a:p>
        </c:rich>
      </c:tx>
      <c:layout>
        <c:manualLayout>
          <c:xMode val="edge"/>
          <c:yMode val="edge"/>
          <c:x val="0.38458912352994395"/>
          <c:y val="0"/>
        </c:manualLayout>
      </c:layout>
    </c:title>
    <c:view3D>
      <c:rAngAx val="1"/>
    </c:view3D>
    <c:plotArea>
      <c:layout>
        <c:manualLayout>
          <c:layoutTarget val="inner"/>
          <c:xMode val="edge"/>
          <c:yMode val="edge"/>
          <c:x val="0.20076945144785788"/>
          <c:y val="0.19258227859238841"/>
          <c:w val="0.76936658031697258"/>
          <c:h val="0.69594931084392475"/>
        </c:manualLayout>
      </c:layout>
      <c:bar3D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Безвозмездные поступления</c:v>
                </c:pt>
              </c:strCache>
            </c:strRef>
          </c:tx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en-US" sz="1500" smtClean="0"/>
                      <a:t>3</a:t>
                    </a:r>
                    <a:r>
                      <a:rPr lang="en-US" smtClean="0"/>
                      <a:t>02</a:t>
                    </a:r>
                    <a:r>
                      <a:rPr lang="ru-RU" smtClean="0"/>
                      <a:t> </a:t>
                    </a:r>
                    <a:r>
                      <a:rPr lang="en-US" smtClean="0"/>
                      <a:t>533,7</a:t>
                    </a:r>
                    <a:endParaRPr lang="en-US"/>
                  </a:p>
                </c:rich>
              </c:tx>
              <c:showVal val="1"/>
            </c:dLbl>
            <c:dLbl>
              <c:idx val="1"/>
              <c:layout/>
              <c:tx>
                <c:rich>
                  <a:bodyPr/>
                  <a:lstStyle/>
                  <a:p>
                    <a:r>
                      <a:rPr lang="en-US" sz="1500" smtClean="0"/>
                      <a:t>3</a:t>
                    </a:r>
                    <a:r>
                      <a:rPr lang="en-US" smtClean="0"/>
                      <a:t>42</a:t>
                    </a:r>
                    <a:r>
                      <a:rPr lang="ru-RU" smtClean="0"/>
                      <a:t> </a:t>
                    </a:r>
                    <a:r>
                      <a:rPr lang="en-US" smtClean="0"/>
                      <a:t>254,2</a:t>
                    </a:r>
                    <a:endParaRPr lang="en-US" dirty="0"/>
                  </a:p>
                </c:rich>
              </c:tx>
              <c:showVal val="1"/>
            </c:dLbl>
            <c:dLbl>
              <c:idx val="2"/>
              <c:layout/>
              <c:tx>
                <c:rich>
                  <a:bodyPr/>
                  <a:lstStyle/>
                  <a:p>
                    <a:r>
                      <a:rPr lang="en-US" sz="1500" smtClean="0"/>
                      <a:t>3</a:t>
                    </a:r>
                    <a:r>
                      <a:rPr lang="en-US" smtClean="0"/>
                      <a:t>36</a:t>
                    </a:r>
                    <a:r>
                      <a:rPr lang="ru-RU" smtClean="0"/>
                      <a:t> </a:t>
                    </a:r>
                    <a:r>
                      <a:rPr lang="en-US" smtClean="0"/>
                      <a:t>262,4</a:t>
                    </a:r>
                    <a:endParaRPr lang="en-US"/>
                  </a:p>
                </c:rich>
              </c:tx>
              <c:showVal val="1"/>
            </c:dLbl>
            <c:dLbl>
              <c:idx val="3"/>
              <c:layout/>
              <c:tx>
                <c:rich>
                  <a:bodyPr/>
                  <a:lstStyle/>
                  <a:p>
                    <a:r>
                      <a:rPr lang="en-US" sz="1500" smtClean="0"/>
                      <a:t>3</a:t>
                    </a:r>
                    <a:r>
                      <a:rPr lang="en-US" smtClean="0"/>
                      <a:t>38</a:t>
                    </a:r>
                    <a:r>
                      <a:rPr lang="ru-RU" smtClean="0"/>
                      <a:t> </a:t>
                    </a:r>
                    <a:r>
                      <a:rPr lang="en-US" smtClean="0"/>
                      <a:t>016,7</a:t>
                    </a:r>
                    <a:endParaRPr lang="en-US"/>
                  </a:p>
                </c:rich>
              </c:tx>
              <c:showVal val="1"/>
            </c:dLbl>
            <c:txPr>
              <a:bodyPr/>
              <a:lstStyle/>
              <a:p>
                <a:pPr>
                  <a:defRPr sz="1500"/>
                </a:pPr>
                <a:endParaRPr lang="ru-RU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Лист1!$A$2:$A$5</c:f>
              <c:numCache>
                <c:formatCode>General</c:formatCode>
                <c:ptCount val="4"/>
                <c:pt idx="0">
                  <c:v>2017</c:v>
                </c:pt>
                <c:pt idx="1">
                  <c:v>2018</c:v>
                </c:pt>
                <c:pt idx="2">
                  <c:v>2019</c:v>
                </c:pt>
                <c:pt idx="3">
                  <c:v>2020</c:v>
                </c:pt>
              </c:numCache>
            </c:num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302533.7</c:v>
                </c:pt>
                <c:pt idx="1">
                  <c:v>342254.2</c:v>
                </c:pt>
                <c:pt idx="2">
                  <c:v>336262.40000000002</c:v>
                </c:pt>
                <c:pt idx="3">
                  <c:v>338016.7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8334-4E0C-9521-493AFF5204DA}"/>
            </c:ext>
          </c:extLst>
        </c:ser>
        <c:dLbls>
          <c:showVal val="1"/>
        </c:dLbls>
        <c:shape val="cylinder"/>
        <c:axId val="104426880"/>
        <c:axId val="104629760"/>
        <c:axId val="0"/>
      </c:bar3DChart>
      <c:catAx>
        <c:axId val="104426880"/>
        <c:scaling>
          <c:orientation val="minMax"/>
        </c:scaling>
        <c:axPos val="b"/>
        <c:numFmt formatCode="General" sourceLinked="1"/>
        <c:tickLblPos val="nextTo"/>
        <c:crossAx val="104629760"/>
        <c:crosses val="autoZero"/>
        <c:auto val="1"/>
        <c:lblAlgn val="ctr"/>
        <c:lblOffset val="100"/>
      </c:catAx>
      <c:valAx>
        <c:axId val="104629760"/>
        <c:scaling>
          <c:orientation val="minMax"/>
        </c:scaling>
        <c:axPos val="l"/>
        <c:numFmt formatCode="General" sourceLinked="1"/>
        <c:tickLblPos val="nextTo"/>
        <c:crossAx val="104426880"/>
        <c:crosses val="autoZero"/>
        <c:crossBetween val="between"/>
      </c:valAx>
    </c:plotArea>
    <c:plotVisOnly val="1"/>
    <c:dispBlanksAs val="gap"/>
  </c:chart>
  <c:txPr>
    <a:bodyPr/>
    <a:lstStyle/>
    <a:p>
      <a:pPr>
        <a:defRPr sz="1800"/>
      </a:pPr>
      <a:endParaRPr lang="ru-RU"/>
    </a:p>
  </c:txPr>
  <c:externalData r:id="rId1"/>
  <c:userShapes r:id="rId2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plotArea>
      <c:layout>
        <c:manualLayout>
          <c:layoutTarget val="inner"/>
          <c:xMode val="edge"/>
          <c:yMode val="edge"/>
          <c:x val="0.23332242220164987"/>
          <c:y val="5.7479256488143574E-2"/>
          <c:w val="0.51310350566252938"/>
          <c:h val="0.77415621762927689"/>
        </c:manualLayout>
      </c:layout>
      <c:doughnut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dPt>
            <c:idx val="0"/>
            <c:spPr>
              <a:solidFill>
                <a:schemeClr val="tx2">
                  <a:lumMod val="25000"/>
                  <a:lumOff val="75000"/>
                </a:schemeClr>
              </a:solidFill>
            </c:spPr>
          </c:dPt>
          <c:dPt>
            <c:idx val="1"/>
            <c:spPr>
              <a:solidFill>
                <a:schemeClr val="accent1">
                  <a:lumMod val="60000"/>
                  <a:lumOff val="40000"/>
                </a:schemeClr>
              </a:solidFill>
            </c:spPr>
          </c:dPt>
          <c:dPt>
            <c:idx val="2"/>
            <c:spPr>
              <a:solidFill>
                <a:schemeClr val="accent6">
                  <a:lumMod val="60000"/>
                  <a:lumOff val="40000"/>
                </a:schemeClr>
              </a:solidFill>
            </c:spPr>
          </c:dPt>
          <c:dPt>
            <c:idx val="3"/>
            <c:spPr>
              <a:solidFill>
                <a:schemeClr val="accent3">
                  <a:lumMod val="75000"/>
                </a:schemeClr>
              </a:solidFill>
            </c:spPr>
          </c:dPt>
          <c:dLbls>
            <c:numFmt formatCode="0.0%" sourceLinked="0"/>
            <c:txPr>
              <a:bodyPr/>
              <a:lstStyle/>
              <a:p>
                <a:pPr>
                  <a:defRPr sz="1400"/>
                </a:pPr>
                <a:endParaRPr lang="ru-RU"/>
              </a:p>
            </c:txPr>
            <c:showPercent val="1"/>
            <c:showLeaderLines val="1"/>
          </c:dLbls>
          <c:cat>
            <c:strRef>
              <c:f>Лист1!$A$2:$A$5</c:f>
              <c:strCache>
                <c:ptCount val="4"/>
                <c:pt idx="0">
                  <c:v>Дотации</c:v>
                </c:pt>
                <c:pt idx="1">
                  <c:v>Субсидии</c:v>
                </c:pt>
                <c:pt idx="2">
                  <c:v>Субвенции</c:v>
                </c:pt>
                <c:pt idx="3">
                  <c:v>Иные межбюджетные трансферты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66.900000000000006</c:v>
                </c:pt>
                <c:pt idx="1">
                  <c:v>40.700000000000003</c:v>
                </c:pt>
                <c:pt idx="2">
                  <c:v>227.6</c:v>
                </c:pt>
                <c:pt idx="3">
                  <c:v>6.6</c:v>
                </c:pt>
              </c:numCache>
            </c:numRef>
          </c:val>
        </c:ser>
        <c:dLbls>
          <c:showVal val="1"/>
        </c:dLbls>
        <c:firstSliceAng val="0"/>
        <c:holeSize val="50"/>
      </c:doughnutChart>
    </c:plotArea>
    <c:legend>
      <c:legendPos val="b"/>
      <c:layout>
        <c:manualLayout>
          <c:xMode val="edge"/>
          <c:yMode val="edge"/>
          <c:x val="0.13284829535554021"/>
          <c:y val="0.79744870552087765"/>
          <c:w val="0.63304443478647476"/>
          <c:h val="0.20255129447913073"/>
        </c:manualLayout>
      </c:layout>
      <c:txPr>
        <a:bodyPr/>
        <a:lstStyle/>
        <a:p>
          <a:pPr>
            <a:defRPr sz="1400"/>
          </a:pPr>
          <a:endParaRPr lang="ru-RU"/>
        </a:p>
      </c:txPr>
    </c:legend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style val="26"/>
  <c:chart>
    <c:autoTitleDeleted val="1"/>
    <c:plotArea>
      <c:layout>
        <c:manualLayout>
          <c:layoutTarget val="inner"/>
          <c:xMode val="edge"/>
          <c:yMode val="edge"/>
          <c:x val="2.2070246276904001E-2"/>
          <c:y val="0.14788188976377953"/>
          <c:w val="0.96767676580704587"/>
          <c:h val="0.73568577755907982"/>
        </c:manualLayout>
      </c:layout>
      <c:bar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2018</c:v>
                </c:pt>
              </c:strCache>
            </c:strRef>
          </c:tx>
          <c:dLbls>
            <c:txPr>
              <a:bodyPr/>
              <a:lstStyle/>
              <a:p>
                <a:pPr>
                  <a:defRPr b="1"/>
                </a:pPr>
                <a:endParaRPr lang="ru-RU"/>
              </a:p>
            </c:txPr>
            <c:showVal val="1"/>
          </c:dLbls>
          <c:cat>
            <c:strRef>
              <c:f>Лист1!$A$2:$A$8</c:f>
              <c:strCache>
                <c:ptCount val="7"/>
                <c:pt idx="0">
                  <c:v>НДФЛ</c:v>
                </c:pt>
                <c:pt idx="1">
                  <c:v>Налог на им-во орг-ций</c:v>
                </c:pt>
                <c:pt idx="2">
                  <c:v>УСН</c:v>
                </c:pt>
                <c:pt idx="3">
                  <c:v>ЕНВД</c:v>
                </c:pt>
                <c:pt idx="4">
                  <c:v>Акцизы</c:v>
                </c:pt>
                <c:pt idx="5">
                  <c:v>Гос. пошлина</c:v>
                </c:pt>
                <c:pt idx="6">
                  <c:v>ЕСХН и патент</c:v>
                </c:pt>
              </c:strCache>
            </c:strRef>
          </c:cat>
          <c:val>
            <c:numRef>
              <c:f>Лист1!$B$2:$B$8</c:f>
              <c:numCache>
                <c:formatCode>General</c:formatCode>
                <c:ptCount val="7"/>
                <c:pt idx="0">
                  <c:v>79.599999999999994</c:v>
                </c:pt>
                <c:pt idx="1">
                  <c:v>2.2000000000000002</c:v>
                </c:pt>
                <c:pt idx="2">
                  <c:v>6.4</c:v>
                </c:pt>
                <c:pt idx="3">
                  <c:v>4.5</c:v>
                </c:pt>
                <c:pt idx="4">
                  <c:v>5.9</c:v>
                </c:pt>
                <c:pt idx="5">
                  <c:v>1.2</c:v>
                </c:pt>
                <c:pt idx="6">
                  <c:v>0.2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2019</c:v>
                </c:pt>
              </c:strCache>
            </c:strRef>
          </c:tx>
          <c:dLbls>
            <c:txPr>
              <a:bodyPr/>
              <a:lstStyle/>
              <a:p>
                <a:pPr>
                  <a:defRPr b="1"/>
                </a:pPr>
                <a:endParaRPr lang="ru-RU"/>
              </a:p>
            </c:txPr>
            <c:showVal val="1"/>
          </c:dLbls>
          <c:cat>
            <c:strRef>
              <c:f>Лист1!$A$2:$A$8</c:f>
              <c:strCache>
                <c:ptCount val="7"/>
                <c:pt idx="0">
                  <c:v>НДФЛ</c:v>
                </c:pt>
                <c:pt idx="1">
                  <c:v>Налог на им-во орг-ций</c:v>
                </c:pt>
                <c:pt idx="2">
                  <c:v>УСН</c:v>
                </c:pt>
                <c:pt idx="3">
                  <c:v>ЕНВД</c:v>
                </c:pt>
                <c:pt idx="4">
                  <c:v>Акцизы</c:v>
                </c:pt>
                <c:pt idx="5">
                  <c:v>Гос. пошлина</c:v>
                </c:pt>
                <c:pt idx="6">
                  <c:v>ЕСХН и патент</c:v>
                </c:pt>
              </c:strCache>
            </c:strRef>
          </c:cat>
          <c:val>
            <c:numRef>
              <c:f>Лист1!$C$2:$C$8</c:f>
              <c:numCache>
                <c:formatCode>General</c:formatCode>
                <c:ptCount val="7"/>
                <c:pt idx="0">
                  <c:v>79.599999999999994</c:v>
                </c:pt>
                <c:pt idx="1">
                  <c:v>2.2000000000000002</c:v>
                </c:pt>
                <c:pt idx="2">
                  <c:v>6.3</c:v>
                </c:pt>
                <c:pt idx="3">
                  <c:v>4.0999999999999996</c:v>
                </c:pt>
                <c:pt idx="4">
                  <c:v>6.4</c:v>
                </c:pt>
                <c:pt idx="5">
                  <c:v>1.2</c:v>
                </c:pt>
                <c:pt idx="6">
                  <c:v>0.2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2020</c:v>
                </c:pt>
              </c:strCache>
            </c:strRef>
          </c:tx>
          <c:dLbls>
            <c:txPr>
              <a:bodyPr/>
              <a:lstStyle/>
              <a:p>
                <a:pPr>
                  <a:defRPr b="1"/>
                </a:pPr>
                <a:endParaRPr lang="ru-RU"/>
              </a:p>
            </c:txPr>
            <c:showVal val="1"/>
          </c:dLbls>
          <c:cat>
            <c:strRef>
              <c:f>Лист1!$A$2:$A$8</c:f>
              <c:strCache>
                <c:ptCount val="7"/>
                <c:pt idx="0">
                  <c:v>НДФЛ</c:v>
                </c:pt>
                <c:pt idx="1">
                  <c:v>Налог на им-во орг-ций</c:v>
                </c:pt>
                <c:pt idx="2">
                  <c:v>УСН</c:v>
                </c:pt>
                <c:pt idx="3">
                  <c:v>ЕНВД</c:v>
                </c:pt>
                <c:pt idx="4">
                  <c:v>Акцизы</c:v>
                </c:pt>
                <c:pt idx="5">
                  <c:v>Гос. пошлина</c:v>
                </c:pt>
                <c:pt idx="6">
                  <c:v>ЕСХН и патент</c:v>
                </c:pt>
              </c:strCache>
            </c:strRef>
          </c:cat>
          <c:val>
            <c:numRef>
              <c:f>Лист1!$D$2:$D$8</c:f>
              <c:numCache>
                <c:formatCode>General</c:formatCode>
                <c:ptCount val="7"/>
                <c:pt idx="0" formatCode="0.0">
                  <c:v>79</c:v>
                </c:pt>
                <c:pt idx="1">
                  <c:v>2.1</c:v>
                </c:pt>
                <c:pt idx="2">
                  <c:v>6.2</c:v>
                </c:pt>
                <c:pt idx="3">
                  <c:v>3.8</c:v>
                </c:pt>
                <c:pt idx="4">
                  <c:v>7.5</c:v>
                </c:pt>
                <c:pt idx="5">
                  <c:v>1.2</c:v>
                </c:pt>
                <c:pt idx="6">
                  <c:v>0.2</c:v>
                </c:pt>
              </c:numCache>
            </c:numRef>
          </c:val>
        </c:ser>
        <c:dLbls>
          <c:showVal val="1"/>
        </c:dLbls>
        <c:overlap val="-25"/>
        <c:axId val="109905792"/>
        <c:axId val="109907328"/>
      </c:barChart>
      <c:catAx>
        <c:axId val="109905792"/>
        <c:scaling>
          <c:orientation val="minMax"/>
        </c:scaling>
        <c:axPos val="b"/>
        <c:numFmt formatCode="General" sourceLinked="1"/>
        <c:majorTickMark val="none"/>
        <c:tickLblPos val="low"/>
        <c:txPr>
          <a:bodyPr/>
          <a:lstStyle/>
          <a:p>
            <a:pPr>
              <a:defRPr sz="1200"/>
            </a:pPr>
            <a:endParaRPr lang="ru-RU"/>
          </a:p>
        </c:txPr>
        <c:crossAx val="109907328"/>
        <c:crosses val="autoZero"/>
        <c:lblAlgn val="ctr"/>
        <c:lblOffset val="50"/>
      </c:catAx>
      <c:valAx>
        <c:axId val="109907328"/>
        <c:scaling>
          <c:orientation val="minMax"/>
        </c:scaling>
        <c:delete val="1"/>
        <c:axPos val="l"/>
        <c:numFmt formatCode="General" sourceLinked="1"/>
        <c:tickLblPos val="none"/>
        <c:crossAx val="109905792"/>
        <c:crosses val="autoZero"/>
        <c:crossBetween val="between"/>
      </c:valAx>
      <c:spPr>
        <a:noFill/>
      </c:spPr>
    </c:plotArea>
    <c:legend>
      <c:legendPos val="t"/>
      <c:legendEntry>
        <c:idx val="0"/>
        <c:txPr>
          <a:bodyPr/>
          <a:lstStyle/>
          <a:p>
            <a:pPr>
              <a:defRPr sz="1600"/>
            </a:pPr>
            <a:endParaRPr lang="ru-RU"/>
          </a:p>
        </c:txPr>
      </c:legendEntry>
      <c:legendEntry>
        <c:idx val="1"/>
        <c:txPr>
          <a:bodyPr/>
          <a:lstStyle/>
          <a:p>
            <a:pPr>
              <a:defRPr sz="1600"/>
            </a:pPr>
            <a:endParaRPr lang="ru-RU"/>
          </a:p>
        </c:txPr>
      </c:legendEntry>
      <c:legendEntry>
        <c:idx val="2"/>
        <c:txPr>
          <a:bodyPr/>
          <a:lstStyle/>
          <a:p>
            <a:pPr>
              <a:defRPr sz="1600"/>
            </a:pPr>
            <a:endParaRPr lang="ru-RU"/>
          </a:p>
        </c:txPr>
      </c:legendEntry>
      <c:layout>
        <c:manualLayout>
          <c:xMode val="edge"/>
          <c:yMode val="edge"/>
          <c:x val="0.33855198157970479"/>
          <c:y val="0.05"/>
          <c:w val="0.24663981239104371"/>
          <c:h val="7.9170767716535431E-2"/>
        </c:manualLayout>
      </c:layout>
    </c:legend>
    <c:plotVisOnly val="1"/>
    <c:dispBlanksAs val="gap"/>
  </c:chart>
  <c:spPr>
    <a:noFill/>
  </c:spPr>
  <c:txPr>
    <a:bodyPr/>
    <a:lstStyle/>
    <a:p>
      <a:pPr>
        <a:defRPr sz="1099"/>
      </a:pPr>
      <a:endParaRPr lang="ru-RU"/>
    </a:p>
  </c:txPr>
  <c:externalData r:id="rId1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plotArea>
      <c:layout>
        <c:manualLayout>
          <c:layoutTarget val="inner"/>
          <c:xMode val="edge"/>
          <c:yMode val="edge"/>
          <c:x val="0"/>
          <c:y val="0.1522216877231182"/>
          <c:w val="0.96845900212141434"/>
          <c:h val="0.61842671595311061"/>
        </c:manualLayout>
      </c:layout>
      <c:bar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2018</c:v>
                </c:pt>
              </c:strCache>
            </c:strRef>
          </c:tx>
          <c:spPr>
            <a:solidFill>
              <a:schemeClr val="accent1"/>
            </a:solidFill>
          </c:spPr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en-US" sz="1300" b="1" dirty="0" smtClean="0"/>
                      <a:t>67</a:t>
                    </a:r>
                    <a:r>
                      <a:rPr lang="ru-RU" sz="1300" b="1" dirty="0" smtClean="0"/>
                      <a:t>,</a:t>
                    </a:r>
                    <a:r>
                      <a:rPr lang="en-US" sz="1300" b="1" dirty="0" smtClean="0"/>
                      <a:t>1</a:t>
                    </a:r>
                    <a:r>
                      <a:rPr lang="ru-RU" sz="1300" b="1" dirty="0" smtClean="0"/>
                      <a:t>%</a:t>
                    </a:r>
                    <a:endParaRPr lang="en-US" sz="1300" b="1" dirty="0"/>
                  </a:p>
                </c:rich>
              </c:tx>
              <c:showVal val="1"/>
            </c:dLbl>
            <c:dLbl>
              <c:idx val="1"/>
              <c:layout/>
              <c:tx>
                <c:rich>
                  <a:bodyPr/>
                  <a:lstStyle/>
                  <a:p>
                    <a:r>
                      <a:rPr lang="ru-RU" sz="1300" b="1" dirty="0" smtClean="0"/>
                      <a:t>20,6</a:t>
                    </a:r>
                    <a:r>
                      <a:rPr lang="ru-RU" sz="1300" b="1" i="0" u="none" strike="noStrike" baseline="0" dirty="0" smtClean="0"/>
                      <a:t>%</a:t>
                    </a:r>
                    <a:endParaRPr lang="en-US" sz="1300" b="1" dirty="0"/>
                  </a:p>
                </c:rich>
              </c:tx>
              <c:showVal val="1"/>
            </c:dLbl>
            <c:dLbl>
              <c:idx val="2"/>
              <c:layout/>
              <c:tx>
                <c:rich>
                  <a:bodyPr/>
                  <a:lstStyle/>
                  <a:p>
                    <a:r>
                      <a:rPr lang="ru-RU" sz="1300" b="1" dirty="0" smtClean="0"/>
                      <a:t>9,2</a:t>
                    </a:r>
                    <a:r>
                      <a:rPr lang="ru-RU" sz="1300" b="1" i="0" u="none" strike="noStrike" baseline="0" dirty="0" smtClean="0"/>
                      <a:t>%</a:t>
                    </a:r>
                    <a:endParaRPr lang="en-US" sz="1300" b="1" dirty="0"/>
                  </a:p>
                </c:rich>
              </c:tx>
              <c:showVal val="1"/>
            </c:dLbl>
            <c:dLbl>
              <c:idx val="3"/>
              <c:layout/>
              <c:tx>
                <c:rich>
                  <a:bodyPr/>
                  <a:lstStyle/>
                  <a:p>
                    <a:r>
                      <a:rPr lang="ru-RU" sz="1300" b="1" i="0" u="none" strike="noStrike" baseline="0" dirty="0" smtClean="0"/>
                      <a:t>3,1%</a:t>
                    </a:r>
                    <a:endParaRPr lang="en-US" sz="1300" b="1" dirty="0"/>
                  </a:p>
                </c:rich>
              </c:tx>
              <c:showVal val="1"/>
            </c:dLbl>
            <c:txPr>
              <a:bodyPr/>
              <a:lstStyle/>
              <a:p>
                <a:pPr>
                  <a:defRPr sz="1300" b="1"/>
                </a:pPr>
                <a:endParaRPr lang="ru-RU"/>
              </a:p>
            </c:txPr>
            <c:showVal val="1"/>
          </c:dLbls>
          <c:cat>
            <c:strRef>
              <c:f>Лист1!$A$2:$A$5</c:f>
              <c:strCache>
                <c:ptCount val="4"/>
                <c:pt idx="0">
                  <c:v>Доходы от использования имущества, находящегося в государственной и муниципальной собственности</c:v>
                </c:pt>
                <c:pt idx="1">
                  <c:v>Доходы от продажи материальных и нематериальных активов</c:v>
                </c:pt>
                <c:pt idx="2">
                  <c:v>Штрафы, санкции, возмещение ущерба  </c:v>
                </c:pt>
                <c:pt idx="3">
                  <c:v>Платежи при пользовании природными ресурсами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67.099999999999994</c:v>
                </c:pt>
                <c:pt idx="1">
                  <c:v>20.6</c:v>
                </c:pt>
                <c:pt idx="2">
                  <c:v>9.2000000000000011</c:v>
                </c:pt>
                <c:pt idx="3">
                  <c:v>3.1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2019</c:v>
                </c:pt>
              </c:strCache>
            </c:strRef>
          </c:tx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ru-RU" sz="1300" b="1" dirty="0" smtClean="0"/>
                      <a:t>89,5</a:t>
                    </a:r>
                    <a:r>
                      <a:rPr lang="ru-RU" sz="1300" dirty="0" smtClean="0"/>
                      <a:t>%</a:t>
                    </a:r>
                    <a:endParaRPr lang="en-US" sz="1300" dirty="0"/>
                  </a:p>
                </c:rich>
              </c:tx>
              <c:showVal val="1"/>
            </c:dLbl>
            <c:dLbl>
              <c:idx val="1"/>
              <c:layout/>
              <c:tx>
                <c:rich>
                  <a:bodyPr/>
                  <a:lstStyle/>
                  <a:p>
                    <a:r>
                      <a:rPr lang="ru-RU" sz="1300" b="1" dirty="0" smtClean="0"/>
                      <a:t>6,7</a:t>
                    </a:r>
                    <a:r>
                      <a:rPr lang="ru-RU" sz="1300" b="0" i="0" u="none" strike="noStrike" baseline="0" dirty="0" smtClean="0"/>
                      <a:t>%</a:t>
                    </a:r>
                    <a:endParaRPr lang="en-US" sz="1300" dirty="0"/>
                  </a:p>
                </c:rich>
              </c:tx>
              <c:showVal val="1"/>
            </c:dLbl>
            <c:dLbl>
              <c:idx val="2"/>
              <c:layout/>
              <c:tx>
                <c:rich>
                  <a:bodyPr/>
                  <a:lstStyle/>
                  <a:p>
                    <a:r>
                      <a:rPr lang="ru-RU" sz="1300" b="1" dirty="0" smtClean="0"/>
                      <a:t>2,8</a:t>
                    </a:r>
                    <a:r>
                      <a:rPr lang="ru-RU" sz="1300" b="0" i="0" u="none" strike="noStrike" baseline="0" dirty="0" smtClean="0"/>
                      <a:t>%</a:t>
                    </a:r>
                    <a:endParaRPr lang="en-US" sz="1300" dirty="0"/>
                  </a:p>
                </c:rich>
              </c:tx>
              <c:showVal val="1"/>
            </c:dLbl>
            <c:dLbl>
              <c:idx val="3"/>
              <c:layout/>
              <c:tx>
                <c:rich>
                  <a:bodyPr/>
                  <a:lstStyle/>
                  <a:p>
                    <a:r>
                      <a:rPr lang="ru-RU" sz="1300" b="1" i="0" u="none" strike="noStrike" baseline="0" dirty="0" smtClean="0"/>
                      <a:t>1,0</a:t>
                    </a:r>
                    <a:r>
                      <a:rPr lang="ru-RU" sz="1300" b="0" i="0" u="none" strike="noStrike" baseline="0" dirty="0" smtClean="0"/>
                      <a:t>%</a:t>
                    </a:r>
                    <a:endParaRPr lang="en-US" sz="1300" dirty="0"/>
                  </a:p>
                </c:rich>
              </c:tx>
              <c:showVal val="1"/>
            </c:dLbl>
            <c:txPr>
              <a:bodyPr/>
              <a:lstStyle/>
              <a:p>
                <a:pPr>
                  <a:defRPr sz="1300" b="1"/>
                </a:pPr>
                <a:endParaRPr lang="ru-RU"/>
              </a:p>
            </c:txPr>
            <c:showVal val="1"/>
          </c:dLbls>
          <c:cat>
            <c:strRef>
              <c:f>Лист1!$A$2:$A$5</c:f>
              <c:strCache>
                <c:ptCount val="4"/>
                <c:pt idx="0">
                  <c:v>Доходы от использования имущества, находящегося в государственной и муниципальной собственности</c:v>
                </c:pt>
                <c:pt idx="1">
                  <c:v>Доходы от продажи материальных и нематериальных активов</c:v>
                </c:pt>
                <c:pt idx="2">
                  <c:v>Штрафы, санкции, возмещение ущерба  </c:v>
                </c:pt>
                <c:pt idx="3">
                  <c:v>Платежи при пользовании природными ресурсами</c:v>
                </c:pt>
              </c:strCache>
            </c:strRef>
          </c:cat>
          <c:val>
            <c:numRef>
              <c:f>Лист1!$C$2:$C$5</c:f>
              <c:numCache>
                <c:formatCode>General</c:formatCode>
                <c:ptCount val="4"/>
                <c:pt idx="0">
                  <c:v>89.5</c:v>
                </c:pt>
                <c:pt idx="1">
                  <c:v>6.7</c:v>
                </c:pt>
                <c:pt idx="2">
                  <c:v>2.8</c:v>
                </c:pt>
                <c:pt idx="3" formatCode="0.0">
                  <c:v>1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2020</c:v>
                </c:pt>
              </c:strCache>
            </c:strRef>
          </c:tx>
          <c:spPr>
            <a:solidFill>
              <a:schemeClr val="accent3">
                <a:lumMod val="40000"/>
                <a:lumOff val="60000"/>
              </a:schemeClr>
            </a:solidFill>
          </c:spPr>
          <c:dPt>
            <c:idx val="0"/>
            <c:spPr>
              <a:solidFill>
                <a:schemeClr val="accent3">
                  <a:lumMod val="40000"/>
                  <a:lumOff val="60000"/>
                </a:schemeClr>
              </a:solidFill>
              <a:ln w="12700" cap="flat" cmpd="sng" algn="ctr">
                <a:solidFill>
                  <a:schemeClr val="accent3"/>
                </a:solidFill>
                <a:prstDash val="solid"/>
              </a:ln>
              <a:effectLst>
                <a:glow rad="101600">
                  <a:schemeClr val="accent3">
                    <a:alpha val="60000"/>
                  </a:schemeClr>
                </a:glow>
              </a:effectLst>
              <a:scene3d>
                <a:camera prst="isometricLeftDown" fov="0">
                  <a:rot lat="0" lon="0" rev="0"/>
                </a:camera>
                <a:lightRig rig="harsh" dir="tl">
                  <a:rot lat="0" lon="0" rev="14280000"/>
                </a:lightRig>
              </a:scene3d>
              <a:sp3d prstMaterial="flat">
                <a:bevelT w="38100" h="50800" prst="softRound"/>
              </a:sp3d>
            </c:spPr>
          </c:dPt>
          <c:dLbls>
            <c:dLbl>
              <c:idx val="0"/>
              <c:layout>
                <c:manualLayout>
                  <c:x val="-4.5976689697649585E-3"/>
                  <c:y val="-4.7430693299928113E-2"/>
                </c:manualLayout>
              </c:layout>
              <c:tx>
                <c:rich>
                  <a:bodyPr/>
                  <a:lstStyle/>
                  <a:p>
                    <a:pPr>
                      <a:defRPr sz="1300" b="1"/>
                    </a:pPr>
                    <a:r>
                      <a:rPr lang="ru-RU" sz="1300" b="1" dirty="0" smtClean="0"/>
                      <a:t>89,3%</a:t>
                    </a:r>
                    <a:endParaRPr lang="en-US" sz="1300" b="1" dirty="0"/>
                  </a:p>
                </c:rich>
              </c:tx>
              <c:spPr/>
              <c:showVal val="1"/>
            </c:dLbl>
            <c:dLbl>
              <c:idx val="1"/>
              <c:layout/>
              <c:tx>
                <c:rich>
                  <a:bodyPr/>
                  <a:lstStyle/>
                  <a:p>
                    <a:r>
                      <a:rPr lang="ru-RU" sz="1300" b="1" i="0" u="none" strike="noStrike" baseline="0" dirty="0" smtClean="0"/>
                      <a:t>6,8%</a:t>
                    </a:r>
                    <a:endParaRPr lang="en-US" sz="1300" b="1" dirty="0"/>
                  </a:p>
                </c:rich>
              </c:tx>
              <c:showVal val="1"/>
            </c:dLbl>
            <c:dLbl>
              <c:idx val="2"/>
              <c:layout/>
              <c:tx>
                <c:rich>
                  <a:bodyPr/>
                  <a:lstStyle/>
                  <a:p>
                    <a:r>
                      <a:rPr lang="ru-RU" sz="1300" b="1" dirty="0" smtClean="0"/>
                      <a:t>2,9</a:t>
                    </a:r>
                    <a:r>
                      <a:rPr lang="ru-RU" sz="1300" b="1" i="0" u="none" strike="noStrike" baseline="0" dirty="0" smtClean="0"/>
                      <a:t>%</a:t>
                    </a:r>
                    <a:endParaRPr lang="en-US" sz="1300" b="1" dirty="0"/>
                  </a:p>
                </c:rich>
              </c:tx>
              <c:showVal val="1"/>
            </c:dLbl>
            <c:dLbl>
              <c:idx val="3"/>
              <c:layout/>
              <c:tx>
                <c:rich>
                  <a:bodyPr/>
                  <a:lstStyle/>
                  <a:p>
                    <a:r>
                      <a:rPr lang="ru-RU" sz="1300" b="1" i="0" u="none" strike="noStrike" baseline="0" smtClean="0"/>
                      <a:t>1,0%</a:t>
                    </a:r>
                    <a:endParaRPr lang="en-US" sz="1300" b="1" dirty="0"/>
                  </a:p>
                </c:rich>
              </c:tx>
              <c:showVal val="1"/>
            </c:dLbl>
            <c:txPr>
              <a:bodyPr/>
              <a:lstStyle/>
              <a:p>
                <a:pPr>
                  <a:defRPr sz="1300"/>
                </a:pPr>
                <a:endParaRPr lang="ru-RU"/>
              </a:p>
            </c:txPr>
            <c:showVal val="1"/>
          </c:dLbls>
          <c:cat>
            <c:strRef>
              <c:f>Лист1!$A$2:$A$5</c:f>
              <c:strCache>
                <c:ptCount val="4"/>
                <c:pt idx="0">
                  <c:v>Доходы от использования имущества, находящегося в государственной и муниципальной собственности</c:v>
                </c:pt>
                <c:pt idx="1">
                  <c:v>Доходы от продажи материальных и нематериальных активов</c:v>
                </c:pt>
                <c:pt idx="2">
                  <c:v>Штрафы, санкции, возмещение ущерба  </c:v>
                </c:pt>
                <c:pt idx="3">
                  <c:v>Платежи при пользовании природными ресурсами</c:v>
                </c:pt>
              </c:strCache>
            </c:strRef>
          </c:cat>
          <c:val>
            <c:numRef>
              <c:f>Лист1!$D$2:$D$5</c:f>
              <c:numCache>
                <c:formatCode>General</c:formatCode>
                <c:ptCount val="4"/>
                <c:pt idx="0">
                  <c:v>89.3</c:v>
                </c:pt>
                <c:pt idx="1">
                  <c:v>6.8</c:v>
                </c:pt>
                <c:pt idx="2">
                  <c:v>2.9</c:v>
                </c:pt>
                <c:pt idx="3" formatCode="0.0">
                  <c:v>1</c:v>
                </c:pt>
              </c:numCache>
            </c:numRef>
          </c:val>
        </c:ser>
        <c:dLbls>
          <c:showVal val="1"/>
        </c:dLbls>
        <c:axId val="110121344"/>
        <c:axId val="110122880"/>
      </c:barChart>
      <c:catAx>
        <c:axId val="110121344"/>
        <c:scaling>
          <c:orientation val="minMax"/>
        </c:scaling>
        <c:axPos val="b"/>
        <c:numFmt formatCode="General" sourceLinked="1"/>
        <c:majorTickMark val="none"/>
        <c:tickLblPos val="nextTo"/>
        <c:txPr>
          <a:bodyPr/>
          <a:lstStyle/>
          <a:p>
            <a:pPr>
              <a:defRPr sz="1100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110122880"/>
        <c:crosses val="autoZero"/>
        <c:auto val="1"/>
        <c:lblAlgn val="ctr"/>
        <c:lblOffset val="100"/>
      </c:catAx>
      <c:valAx>
        <c:axId val="110122880"/>
        <c:scaling>
          <c:orientation val="minMax"/>
        </c:scaling>
        <c:delete val="1"/>
        <c:axPos val="l"/>
        <c:numFmt formatCode="General" sourceLinked="1"/>
        <c:tickLblPos val="none"/>
        <c:crossAx val="110121344"/>
        <c:crosses val="autoZero"/>
        <c:crossBetween val="between"/>
      </c:valAx>
    </c:plotArea>
    <c:legend>
      <c:legendPos val="r"/>
      <c:legendEntry>
        <c:idx val="0"/>
        <c:txPr>
          <a:bodyPr/>
          <a:lstStyle/>
          <a:p>
            <a:pPr>
              <a:defRPr sz="1600"/>
            </a:pPr>
            <a:endParaRPr lang="ru-RU"/>
          </a:p>
        </c:txPr>
      </c:legendEntry>
      <c:legendEntry>
        <c:idx val="1"/>
        <c:txPr>
          <a:bodyPr/>
          <a:lstStyle/>
          <a:p>
            <a:pPr>
              <a:defRPr sz="1600"/>
            </a:pPr>
            <a:endParaRPr lang="ru-RU"/>
          </a:p>
        </c:txPr>
      </c:legendEntry>
      <c:legendEntry>
        <c:idx val="2"/>
        <c:txPr>
          <a:bodyPr/>
          <a:lstStyle/>
          <a:p>
            <a:pPr>
              <a:defRPr sz="1600"/>
            </a:pPr>
            <a:endParaRPr lang="ru-RU"/>
          </a:p>
        </c:txPr>
      </c:legendEntry>
      <c:layout>
        <c:manualLayout>
          <c:xMode val="edge"/>
          <c:yMode val="edge"/>
          <c:x val="0.33353442873996908"/>
          <c:y val="3.5283186064764452E-2"/>
          <c:w val="0.33193761512912001"/>
          <c:h val="0.11114239372015798"/>
        </c:manualLayout>
      </c:layout>
    </c:legend>
    <c:plotVisOnly val="1"/>
    <c:dispBlanksAs val="gap"/>
  </c:chart>
  <c:txPr>
    <a:bodyPr/>
    <a:lstStyle/>
    <a:p>
      <a:pPr>
        <a:defRPr sz="1816"/>
      </a:pPr>
      <a:endParaRPr lang="ru-RU"/>
    </a:p>
  </c:txPr>
  <c:externalData r:id="rId1"/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style val="26"/>
  <c:chart>
    <c:autoTitleDeleted val="1"/>
    <c:plotArea>
      <c:layout>
        <c:manualLayout>
          <c:layoutTarget val="inner"/>
          <c:xMode val="edge"/>
          <c:yMode val="edge"/>
          <c:x val="0.42252127640433262"/>
          <c:y val="0.17048483522892971"/>
          <c:w val="0.3477296547194933"/>
          <c:h val="0.45088641003208141"/>
        </c:manualLayout>
      </c:layout>
      <c:doughnut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сумма</c:v>
                </c:pt>
              </c:strCache>
            </c:strRef>
          </c:tx>
          <c:dPt>
            <c:idx val="3"/>
            <c:spPr>
              <a:solidFill>
                <a:srgbClr val="FFFF00"/>
              </a:solidFill>
            </c:spPr>
          </c:dPt>
          <c:dPt>
            <c:idx val="5"/>
            <c:spPr>
              <a:solidFill>
                <a:schemeClr val="accent4"/>
              </a:solidFill>
              <a:ln w="38100" cap="flat" cmpd="sng" algn="ctr">
                <a:solidFill>
                  <a:schemeClr val="lt1"/>
                </a:solidFill>
                <a:prstDash val="solid"/>
              </a:ln>
              <a:effectLst>
                <a:outerShdw blurRad="57150" dist="38100" dir="5400000" algn="ctr" rotWithShape="0">
                  <a:schemeClr val="accent4">
                    <a:shade val="9000"/>
                    <a:satMod val="105000"/>
                    <a:alpha val="48000"/>
                  </a:schemeClr>
                </a:outerShdw>
              </a:effectLst>
            </c:spPr>
          </c:dPt>
          <c:dPt>
            <c:idx val="6"/>
            <c:spPr>
              <a:solidFill>
                <a:srgbClr val="FF0000"/>
              </a:solidFill>
            </c:spPr>
          </c:dPt>
          <c:dLbls>
            <c:dLbl>
              <c:idx val="0"/>
              <c:layout>
                <c:manualLayout>
                  <c:x val="3.5129550590702004E-2"/>
                  <c:y val="-7.2713655597722124E-2"/>
                </c:manualLayout>
              </c:layout>
              <c:showPercent val="1"/>
            </c:dLbl>
            <c:dLbl>
              <c:idx val="1"/>
              <c:layout>
                <c:manualLayout>
                  <c:x val="5.8549250984503351E-2"/>
                  <c:y val="-6.8072358431909147E-2"/>
                </c:manualLayout>
              </c:layout>
              <c:showPercent val="1"/>
            </c:dLbl>
            <c:dLbl>
              <c:idx val="2"/>
              <c:layout>
                <c:manualLayout>
                  <c:x val="7.7303182014466523E-2"/>
                  <c:y val="-3.068387284922746E-2"/>
                </c:manualLayout>
              </c:layout>
              <c:showPercent val="1"/>
            </c:dLbl>
            <c:dLbl>
              <c:idx val="3"/>
              <c:layout>
                <c:manualLayout>
                  <c:x val="7.6882489474252511E-2"/>
                  <c:y val="-2.2147856517935292E-3"/>
                </c:manualLayout>
              </c:layout>
              <c:showPercent val="1"/>
            </c:dLbl>
            <c:dLbl>
              <c:idx val="4"/>
              <c:layout>
                <c:manualLayout>
                  <c:x val="8.1633132714383397E-2"/>
                  <c:y val="7.9702537182852716E-3"/>
                </c:manualLayout>
              </c:layout>
              <c:showPercent val="1"/>
            </c:dLbl>
            <c:dLbl>
              <c:idx val="6"/>
              <c:layout>
                <c:manualLayout>
                  <c:x val="0"/>
                  <c:y val="-7.9417710897621854E-2"/>
                </c:manualLayout>
              </c:layout>
              <c:showPercent val="1"/>
            </c:dLbl>
            <c:numFmt formatCode="0.0%" sourceLinked="0"/>
            <c:txPr>
              <a:bodyPr/>
              <a:lstStyle/>
              <a:p>
                <a:pPr>
                  <a:defRPr sz="1400" b="1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Percent val="1"/>
            <c:showLeaderLines val="1"/>
          </c:dLbls>
          <c:cat>
            <c:strRef>
              <c:f>Лист1!$A$2:$A$8</c:f>
              <c:strCache>
                <c:ptCount val="7"/>
                <c:pt idx="0">
                  <c:v>Расходы на оплату труда работников ОМСУ, казенных учреждений и иные выплаты - 40,9 млн.руб.</c:v>
                </c:pt>
                <c:pt idx="1">
                  <c:v>Закупка товаров, работ и услуг для муниципальных нужд - 38,8 млн.руб.</c:v>
                </c:pt>
                <c:pt idx="2">
                  <c:v>Социальное обеспечение и иные выплаты населению - 27,0 млн.руб.</c:v>
                </c:pt>
                <c:pt idx="3">
                  <c:v>Капитальные вложения в объекты муниципальной собственности - 23,1 млн.руб.</c:v>
                </c:pt>
                <c:pt idx="4">
                  <c:v>Межбюджетные трансферты - 33,9 млн.руб.</c:v>
                </c:pt>
                <c:pt idx="5">
                  <c:v>Субсидии бюджетным и автономным учреждениям - 318,2 млн.руб.</c:v>
                </c:pt>
                <c:pt idx="6">
                  <c:v>Иные бюджетные ассигнования - 3,1 млн.руб.</c:v>
                </c:pt>
              </c:strCache>
            </c:strRef>
          </c:cat>
          <c:val>
            <c:numRef>
              <c:f>Лист1!$B$2:$B$8</c:f>
              <c:numCache>
                <c:formatCode>General</c:formatCode>
                <c:ptCount val="7"/>
                <c:pt idx="0">
                  <c:v>40.9</c:v>
                </c:pt>
                <c:pt idx="1">
                  <c:v>38.800000000000004</c:v>
                </c:pt>
                <c:pt idx="2">
                  <c:v>27</c:v>
                </c:pt>
                <c:pt idx="3">
                  <c:v>23.1</c:v>
                </c:pt>
                <c:pt idx="4">
                  <c:v>33.9</c:v>
                </c:pt>
                <c:pt idx="5">
                  <c:v>318.2</c:v>
                </c:pt>
                <c:pt idx="6">
                  <c:v>3.1</c:v>
                </c:pt>
              </c:numCache>
            </c:numRef>
          </c:val>
        </c:ser>
        <c:firstSliceAng val="0"/>
        <c:holeSize val="50"/>
      </c:doughnutChart>
    </c:plotArea>
    <c:legend>
      <c:legendPos val="b"/>
      <c:layout>
        <c:manualLayout>
          <c:xMode val="edge"/>
          <c:yMode val="edge"/>
          <c:x val="1.7378985152463177E-2"/>
          <c:y val="0.61535925832803706"/>
          <c:w val="0.93791904590230546"/>
          <c:h val="0.34886413692826196"/>
        </c:manualLayout>
      </c:layout>
      <c:txPr>
        <a:bodyPr/>
        <a:lstStyle/>
        <a:p>
          <a:pPr>
            <a:defRPr sz="1400">
              <a:latin typeface="Times New Roman" pitchFamily="18" charset="0"/>
              <a:cs typeface="Times New Roman" pitchFamily="18" charset="0"/>
            </a:defRPr>
          </a:pPr>
          <a:endParaRPr lang="ru-RU"/>
        </a:p>
      </c:txPr>
    </c:legend>
    <c:plotVisOnly val="1"/>
  </c:chart>
  <c:txPr>
    <a:bodyPr/>
    <a:lstStyle/>
    <a:p>
      <a:pPr>
        <a:defRPr sz="1800"/>
      </a:pPr>
      <a:endParaRPr lang="ru-RU"/>
    </a:p>
  </c:txPr>
  <c:externalData r:id="rId1"/>
  <c:userShapes r:id="rId2"/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style val="27"/>
  <c:chart>
    <c:autoTitleDeleted val="1"/>
    <c:plotArea>
      <c:layout>
        <c:manualLayout>
          <c:layoutTarget val="inner"/>
          <c:xMode val="edge"/>
          <c:yMode val="edge"/>
          <c:x val="0.5082421297636418"/>
          <c:y val="3.8918515226703692E-3"/>
          <c:w val="0.30859916650159225"/>
          <c:h val="0.95296818871977151"/>
        </c:manualLayout>
      </c:layout>
      <c:barChart>
        <c:barDir val="bar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Столбец2</c:v>
                </c:pt>
              </c:strCache>
            </c:strRef>
          </c:tx>
          <c:spPr>
            <a:gradFill rotWithShape="1">
              <a:gsLst>
                <a:gs pos="0">
                  <a:schemeClr val="accent4">
                    <a:tint val="98000"/>
                    <a:shade val="25000"/>
                    <a:satMod val="250000"/>
                  </a:schemeClr>
                </a:gs>
                <a:gs pos="68000">
                  <a:schemeClr val="accent4">
                    <a:tint val="86000"/>
                    <a:satMod val="115000"/>
                  </a:schemeClr>
                </a:gs>
                <a:gs pos="100000">
                  <a:schemeClr val="accent4">
                    <a:tint val="50000"/>
                    <a:satMod val="150000"/>
                  </a:schemeClr>
                </a:gs>
              </a:gsLst>
              <a:path path="circle">
                <a:fillToRect l="50000" t="130000" r="50000" b="-30000"/>
              </a:path>
            </a:gradFill>
            <a:ln w="9525" cap="flat" cmpd="sng" algn="ctr">
              <a:solidFill>
                <a:schemeClr val="accent4">
                  <a:shade val="50000"/>
                  <a:satMod val="103000"/>
                </a:schemeClr>
              </a:solidFill>
              <a:prstDash val="solid"/>
            </a:ln>
            <a:effectLst>
              <a:outerShdw blurRad="57150" dist="38100" dir="5400000" algn="ctr" rotWithShape="0">
                <a:schemeClr val="accent4">
                  <a:shade val="9000"/>
                  <a:satMod val="105000"/>
                  <a:alpha val="48000"/>
                </a:schemeClr>
              </a:outerShdw>
            </a:effectLst>
          </c:spPr>
          <c:dLbls>
            <c:dLbl>
              <c:idx val="0"/>
              <c:layout>
                <c:manualLayout>
                  <c:x val="-0.23069384089027267"/>
                  <c:y val="-2.963690359231943E-3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30 476,1</a:t>
                    </a:r>
                    <a:endParaRPr lang="en-US" dirty="0"/>
                  </a:p>
                </c:rich>
              </c:tx>
              <c:dLblPos val="outEnd"/>
              <c:showVal val="1"/>
            </c:dLbl>
            <c:dLbl>
              <c:idx val="1"/>
              <c:layout>
                <c:manualLayout>
                  <c:x val="-0.20234817568440841"/>
                  <c:y val="-1.1854761436927772E-2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26 704,8</a:t>
                    </a:r>
                    <a:endParaRPr lang="en-US" dirty="0"/>
                  </a:p>
                </c:rich>
              </c:tx>
              <c:dLblPos val="outEnd"/>
              <c:showVal val="1"/>
            </c:dLbl>
            <c:dLbl>
              <c:idx val="2"/>
              <c:layout>
                <c:manualLayout>
                  <c:x val="-0.25348182204135733"/>
                  <c:y val="-5.9273807184638851E-3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31 745,1</a:t>
                    </a:r>
                    <a:endParaRPr lang="en-US" dirty="0"/>
                  </a:p>
                </c:rich>
              </c:tx>
              <c:dLblPos val="outEnd"/>
              <c:showVal val="1"/>
            </c:dLbl>
            <c:dLbl>
              <c:idx val="3"/>
              <c:layout>
                <c:manualLayout>
                  <c:x val="-0.17974447270938015"/>
                  <c:y val="-2.963690359231943E-3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23 662,1</a:t>
                    </a:r>
                    <a:endParaRPr lang="en-US" dirty="0"/>
                  </a:p>
                </c:rich>
              </c:tx>
              <c:dLblPos val="outEnd"/>
              <c:showVal val="1"/>
            </c:dLbl>
            <c:dLbl>
              <c:idx val="4"/>
              <c:tx>
                <c:rich>
                  <a:bodyPr/>
                  <a:lstStyle/>
                  <a:p>
                    <a:r>
                      <a:rPr lang="ru-RU" smtClean="0"/>
                      <a:t>23 662,1</a:t>
                    </a:r>
                    <a:endParaRPr lang="en-US" dirty="0"/>
                  </a:p>
                </c:rich>
              </c:tx>
              <c:dLblPos val="inBase"/>
              <c:showVal val="1"/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800" b="1">
                    <a:solidFill>
                      <a:schemeClr val="bg1"/>
                    </a:solidFill>
                  </a:defRPr>
                </a:pPr>
                <a:endParaRPr lang="ru-RU"/>
              </a:p>
            </c:txPr>
            <c:dLblPos val="inBase"/>
            <c:showVal val="1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Лист1!$A$2:$A$5</c:f>
              <c:strCache>
                <c:ptCount val="4"/>
                <c:pt idx="0">
                  <c:v> педагогические работники муниципальных образовательных учреждений </c:v>
                </c:pt>
                <c:pt idx="1">
                  <c:v>педагогические работники муниципальных дошкольных учреждений</c:v>
                </c:pt>
                <c:pt idx="2">
                  <c:v>педагогические работники учреждений дополнительного образования детей</c:v>
                </c:pt>
                <c:pt idx="3">
                  <c:v>работники культуры </c:v>
                </c:pt>
              </c:strCache>
            </c:strRef>
          </c:cat>
          <c:val>
            <c:numRef>
              <c:f>Лист1!$B$2:$B$5</c:f>
              <c:numCache>
                <c:formatCode>#,##0.0</c:formatCode>
                <c:ptCount val="4"/>
                <c:pt idx="0">
                  <c:v>30476.1</c:v>
                </c:pt>
                <c:pt idx="1">
                  <c:v>26704.799999999996</c:v>
                </c:pt>
                <c:pt idx="2">
                  <c:v>31745.1</c:v>
                </c:pt>
                <c:pt idx="3">
                  <c:v>23662.1</c:v>
                </c:pt>
              </c:numCache>
            </c:numRef>
          </c:val>
        </c:ser>
        <c:axId val="117522816"/>
        <c:axId val="117524352"/>
      </c:barChart>
      <c:catAx>
        <c:axId val="117522816"/>
        <c:scaling>
          <c:orientation val="minMax"/>
        </c:scaling>
        <c:axPos val="l"/>
        <c:numFmt formatCode="General" sourceLinked="0"/>
        <c:tickLblPos val="nextTo"/>
        <c:txPr>
          <a:bodyPr rot="0" vert="horz"/>
          <a:lstStyle/>
          <a:p>
            <a:pPr>
              <a:lnSpc>
                <a:spcPts val="1200"/>
              </a:lnSpc>
              <a:defRPr sz="1600" cap="small" baseline="0">
                <a:latin typeface="Calibri" pitchFamily="34" charset="0"/>
                <a:cs typeface="Arial" pitchFamily="34" charset="0"/>
              </a:defRPr>
            </a:pPr>
            <a:endParaRPr lang="ru-RU"/>
          </a:p>
        </c:txPr>
        <c:crossAx val="117524352"/>
        <c:crosses val="autoZero"/>
        <c:lblAlgn val="ctr"/>
        <c:lblOffset val="50"/>
        <c:tickLblSkip val="1"/>
      </c:catAx>
      <c:valAx>
        <c:axId val="117524352"/>
        <c:scaling>
          <c:orientation val="minMax"/>
        </c:scaling>
        <c:delete val="1"/>
        <c:axPos val="b"/>
        <c:numFmt formatCode="#,##0.0" sourceLinked="1"/>
        <c:tickLblPos val="none"/>
        <c:crossAx val="117522816"/>
        <c:crosses val="autoZero"/>
        <c:crossBetween val="between"/>
      </c:valAx>
    </c:plotArea>
    <c:plotVisOnly val="1"/>
    <c:dispBlanksAs val="gap"/>
  </c:chart>
  <c:txPr>
    <a:bodyPr/>
    <a:lstStyle/>
    <a:p>
      <a:pPr>
        <a:defRPr sz="1200">
          <a:latin typeface="+mj-lt"/>
        </a:defRPr>
      </a:pPr>
      <a:endParaRPr lang="ru-RU"/>
    </a:p>
  </c:txPr>
  <c:externalData r:id="rId1"/>
  <c:userShapes r:id="rId2"/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plotArea>
      <c:layout/>
      <c:barChart>
        <c:barDir val="bar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solidFill>
              <a:srgbClr val="C00000"/>
            </a:solidFill>
            <a:ln w="12700" cap="flat" cmpd="sng" algn="ctr">
              <a:solidFill>
                <a:schemeClr val="accent1"/>
              </a:solidFill>
              <a:prstDash val="solid"/>
            </a:ln>
            <a:effectLst>
              <a:glow rad="101600">
                <a:schemeClr val="accent1">
                  <a:alpha val="60000"/>
                </a:schemeClr>
              </a:glow>
            </a:effectLst>
            <a:scene3d>
              <a:camera prst="isometricLeftDown" fov="0">
                <a:rot lat="0" lon="0" rev="0"/>
              </a:camera>
              <a:lightRig rig="harsh" dir="tl">
                <a:rot lat="0" lon="0" rev="14280000"/>
              </a:lightRig>
            </a:scene3d>
            <a:sp3d prstMaterial="flat">
              <a:bevelT w="38100" h="50800" prst="softRound"/>
            </a:sp3d>
          </c:spPr>
          <c:dLbls>
            <c:numFmt formatCode="General" sourceLinked="0"/>
            <c:txPr>
              <a:bodyPr/>
              <a:lstStyle/>
              <a:p>
                <a:pPr>
                  <a:defRPr sz="1300"/>
                </a:pPr>
                <a:endParaRPr lang="ru-RU"/>
              </a:p>
            </c:txPr>
            <c:dLblPos val="outEnd"/>
            <c:showVal val="1"/>
          </c:dLbls>
          <c:cat>
            <c:strRef>
              <c:f>Лист1!$A$2:$A$13</c:f>
              <c:strCache>
                <c:ptCount val="12"/>
                <c:pt idx="0">
                  <c:v>Староисаевский</c:v>
                </c:pt>
                <c:pt idx="1">
                  <c:v>Старобедеевский</c:v>
                </c:pt>
                <c:pt idx="2">
                  <c:v>Сарвинский</c:v>
                </c:pt>
                <c:pt idx="3">
                  <c:v>Первомайский</c:v>
                </c:pt>
                <c:pt idx="4">
                  <c:v>Павловский</c:v>
                </c:pt>
                <c:pt idx="5">
                  <c:v>Новосубаевский</c:v>
                </c:pt>
                <c:pt idx="6">
                  <c:v>Новокулевский</c:v>
                </c:pt>
                <c:pt idx="7">
                  <c:v>Никольский</c:v>
                </c:pt>
                <c:pt idx="8">
                  <c:v>Красноключевский</c:v>
                </c:pt>
                <c:pt idx="9">
                  <c:v>Красногорский</c:v>
                </c:pt>
                <c:pt idx="10">
                  <c:v>Баш-Шидинский</c:v>
                </c:pt>
                <c:pt idx="11">
                  <c:v>Байгильдинский</c:v>
                </c:pt>
              </c:strCache>
            </c:strRef>
          </c:cat>
          <c:val>
            <c:numRef>
              <c:f>Лист1!$B$2:$B$13</c:f>
              <c:numCache>
                <c:formatCode>0.0</c:formatCode>
                <c:ptCount val="12"/>
                <c:pt idx="0">
                  <c:v>81.599999999999994</c:v>
                </c:pt>
                <c:pt idx="1">
                  <c:v>88.7</c:v>
                </c:pt>
                <c:pt idx="2">
                  <c:v>93.5</c:v>
                </c:pt>
                <c:pt idx="3">
                  <c:v>97</c:v>
                </c:pt>
                <c:pt idx="4">
                  <c:v>47.4</c:v>
                </c:pt>
                <c:pt idx="5">
                  <c:v>93</c:v>
                </c:pt>
                <c:pt idx="6">
                  <c:v>71.400000000000006</c:v>
                </c:pt>
                <c:pt idx="7">
                  <c:v>87.5</c:v>
                </c:pt>
                <c:pt idx="8">
                  <c:v>36</c:v>
                </c:pt>
                <c:pt idx="9">
                  <c:v>27.8</c:v>
                </c:pt>
                <c:pt idx="10">
                  <c:v>83.6</c:v>
                </c:pt>
                <c:pt idx="11">
                  <c:v>74.400000000000006</c:v>
                </c:pt>
              </c:numCache>
            </c:numRef>
          </c:val>
        </c:ser>
        <c:dLbls>
          <c:showVal val="1"/>
        </c:dLbls>
        <c:axId val="94375296"/>
        <c:axId val="94418048"/>
      </c:barChart>
      <c:catAx>
        <c:axId val="94375296"/>
        <c:scaling>
          <c:orientation val="minMax"/>
        </c:scaling>
        <c:axPos val="l"/>
        <c:tickLblPos val="nextTo"/>
        <c:txPr>
          <a:bodyPr/>
          <a:lstStyle/>
          <a:p>
            <a:pPr>
              <a:defRPr sz="1300"/>
            </a:pPr>
            <a:endParaRPr lang="ru-RU"/>
          </a:p>
        </c:txPr>
        <c:crossAx val="94418048"/>
        <c:crosses val="autoZero"/>
        <c:auto val="1"/>
        <c:lblAlgn val="ctr"/>
        <c:lblOffset val="100"/>
      </c:catAx>
      <c:valAx>
        <c:axId val="94418048"/>
        <c:scaling>
          <c:orientation val="minMax"/>
        </c:scaling>
        <c:axPos val="b"/>
        <c:majorGridlines/>
        <c:numFmt formatCode="0.0" sourceLinked="1"/>
        <c:tickLblPos val="nextTo"/>
        <c:txPr>
          <a:bodyPr/>
          <a:lstStyle/>
          <a:p>
            <a:pPr>
              <a:defRPr sz="1300"/>
            </a:pPr>
            <a:endParaRPr lang="ru-RU"/>
          </a:p>
        </c:txPr>
        <c:crossAx val="94375296"/>
        <c:crosses val="autoZero"/>
        <c:crossBetween val="between"/>
      </c:valAx>
    </c:plotArea>
    <c:plotVisOnly val="1"/>
  </c:chart>
  <c:txPr>
    <a:bodyPr/>
    <a:lstStyle/>
    <a:p>
      <a:pPr>
        <a:defRPr sz="1800"/>
      </a:pPr>
      <a:endParaRPr lang="ru-RU"/>
    </a:p>
  </c:txPr>
  <c:externalData r:id="rId1"/>
  <c:userShapes r:id="rId2"/>
</c:chartSpace>
</file>

<file path=ppt/diagrams/_rels/data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2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#1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3_1">
  <dgm:title val=""/>
  <dgm:desc val=""/>
  <dgm:catLst>
    <dgm:cat type="accent3" pri="11100"/>
  </dgm:catLst>
  <dgm:styleLbl name="node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3">
        <a:alpha val="4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accent3_1">
  <dgm:title val=""/>
  <dgm:desc val=""/>
  <dgm:catLst>
    <dgm:cat type="accent3" pri="11100"/>
  </dgm:catLst>
  <dgm:styleLbl name="node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3">
        <a:alpha val="4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#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#3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#4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6_2">
  <dgm:title val=""/>
  <dgm:desc val=""/>
  <dgm:catLst>
    <dgm:cat type="accent6" pri="11200"/>
  </dgm:catLst>
  <dgm:styleLbl name="node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ln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6_3">
  <dgm:title val=""/>
  <dgm:desc val=""/>
  <dgm:catLst>
    <dgm:cat type="accent6" pri="11300"/>
  </dgm:catLst>
  <dgm:styleLbl name="node0">
    <dgm:fillClrLst meth="repeat"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6">
        <a:shade val="80000"/>
      </a:schemeClr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6">
        <a:shade val="80000"/>
      </a:schemeClr>
      <a:schemeClr val="accent6">
        <a:tint val="70000"/>
      </a:schemeClr>
    </dgm:fillClrLst>
    <dgm:linClrLst>
      <a:schemeClr val="accent6">
        <a:shade val="80000"/>
      </a:schemeClr>
      <a:schemeClr val="accent6">
        <a:tint val="70000"/>
      </a:schemeClr>
    </dgm:linClrLst>
    <dgm:effectClrLst/>
    <dgm:txLinClrLst/>
    <dgm:txFillClrLst/>
    <dgm:txEffectClrLst/>
  </dgm:styleLbl>
  <dgm:styleLbl name="lnNode1">
    <dgm:fillClrLst>
      <a:schemeClr val="accent6">
        <a:shade val="80000"/>
      </a:schemeClr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6">
        <a:shade val="80000"/>
        <a:alpha val="50000"/>
      </a:schemeClr>
      <a:schemeClr val="accent6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6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6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6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6">
        <a:shade val="90000"/>
      </a:schemeClr>
      <a:schemeClr val="accent6">
        <a:tint val="70000"/>
      </a:schemeClr>
    </dgm:fillClrLst>
    <dgm:linClrLst>
      <a:schemeClr val="accent6">
        <a:shade val="90000"/>
      </a:schemeClr>
      <a:schemeClr val="accent6">
        <a:tint val="70000"/>
      </a:schemeClr>
    </dgm:linClrLst>
    <dgm:effectClrLst/>
    <dgm:txLinClrLst/>
    <dgm:txFillClrLst/>
    <dgm:txEffectClrLst/>
  </dgm:styleLbl>
  <dgm:styleLbl name="fgSibTrans2D1">
    <dgm:fillClrLst>
      <a:schemeClr val="accent6">
        <a:shade val="90000"/>
      </a:schemeClr>
      <a:schemeClr val="accent6">
        <a:tint val="70000"/>
      </a:schemeClr>
    </dgm:fillClrLst>
    <dgm:linClrLst>
      <a:schemeClr val="accent6">
        <a:shade val="90000"/>
      </a:schemeClr>
      <a:schemeClr val="accent6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6">
        <a:shade val="90000"/>
      </a:schemeClr>
      <a:schemeClr val="accent6">
        <a:tint val="70000"/>
      </a:schemeClr>
    </dgm:fillClrLst>
    <dgm:linClrLst>
      <a:schemeClr val="accent6">
        <a:shade val="90000"/>
      </a:schemeClr>
      <a:schemeClr val="accent6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6">
        <a:shade val="90000"/>
      </a:schemeClr>
      <a:schemeClr val="accent6">
        <a:tint val="70000"/>
      </a:schemeClr>
    </dgm:fillClrLst>
    <dgm:linClrLst>
      <a:schemeClr val="accent6">
        <a:shade val="90000"/>
      </a:schemeClr>
      <a:schemeClr val="accent6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6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>
        <a:shade val="8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9000"/>
      </a:schemeClr>
    </dgm:fillClrLst>
    <dgm:linClrLst meth="repeat">
      <a:schemeClr val="accent6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80000"/>
      </a:schemeClr>
    </dgm:fillClrLst>
    <dgm:linClrLst meth="repeat">
      <a:schemeClr val="accent6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6">
        <a:shade val="80000"/>
      </a:schemeClr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6">
        <a:shade val="80000"/>
      </a:schemeClr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6">
        <a:shade val="80000"/>
      </a:schemeClr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6">
        <a:shade val="80000"/>
      </a:schemeClr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6">
        <a:shade val="80000"/>
      </a:schemeClr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37B677A-3BFF-4E0B-83F7-BDCA2C7C9F09}" type="doc">
      <dgm:prSet loTypeId="urn:microsoft.com/office/officeart/2009/3/layout/PlusandMinus" loCatId="relationship" qsTypeId="urn:microsoft.com/office/officeart/2005/8/quickstyle/simple1#1" qsCatId="simple" csTypeId="urn:microsoft.com/office/officeart/2005/8/colors/accent1_2#1" csCatId="accent1" phldr="1"/>
      <dgm:spPr/>
      <dgm:t>
        <a:bodyPr/>
        <a:lstStyle/>
        <a:p>
          <a:endParaRPr lang="ru-RU"/>
        </a:p>
      </dgm:t>
    </dgm:pt>
    <dgm:pt modelId="{52561459-72D3-479F-8D48-C67D38A5E282}">
      <dgm:prSet phldrT="[Текст]" custT="1"/>
      <dgm:spPr>
        <a:solidFill>
          <a:schemeClr val="tx2">
            <a:lumMod val="25000"/>
            <a:lumOff val="75000"/>
          </a:schemeClr>
        </a:solidFill>
      </dgm:spPr>
      <dgm:t>
        <a:bodyPr/>
        <a:lstStyle/>
        <a:p>
          <a:pPr algn="ctr"/>
          <a:r>
            <a:rPr lang="ru-RU" sz="20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Если величина полученных доходов больше, чем величина произведенных расходов </a:t>
          </a:r>
          <a:endParaRPr lang="ru-RU" sz="2000" b="1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D7AC452-8583-4910-96D5-F4775863694F}" type="parTrans" cxnId="{77B8FABA-D61F-4598-9F2F-89F575CD6200}">
      <dgm:prSet/>
      <dgm:spPr/>
      <dgm:t>
        <a:bodyPr/>
        <a:lstStyle/>
        <a:p>
          <a:endParaRPr lang="ru-RU">
            <a:solidFill>
              <a:srgbClr val="00B0F0"/>
            </a:solidFill>
          </a:endParaRPr>
        </a:p>
      </dgm:t>
    </dgm:pt>
    <dgm:pt modelId="{39BAC4A4-E87D-45EC-9754-4128A437540D}" type="sibTrans" cxnId="{77B8FABA-D61F-4598-9F2F-89F575CD6200}">
      <dgm:prSet/>
      <dgm:spPr/>
      <dgm:t>
        <a:bodyPr/>
        <a:lstStyle/>
        <a:p>
          <a:endParaRPr lang="ru-RU">
            <a:solidFill>
              <a:srgbClr val="00B0F0"/>
            </a:solidFill>
          </a:endParaRPr>
        </a:p>
      </dgm:t>
    </dgm:pt>
    <dgm:pt modelId="{F334592D-D7A6-4CB2-B3FA-D515063FBF77}">
      <dgm:prSet phldrT="[Текст]" custT="1"/>
      <dgm:spPr>
        <a:solidFill>
          <a:schemeClr val="tx2">
            <a:lumMod val="25000"/>
            <a:lumOff val="75000"/>
          </a:schemeClr>
        </a:solidFill>
      </dgm:spPr>
      <dgm:t>
        <a:bodyPr/>
        <a:lstStyle/>
        <a:p>
          <a:pPr algn="ctr"/>
          <a:r>
            <a:rPr lang="ru-RU" sz="20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Если величина полученных доходов меньше, чем величина произведенных расходов</a:t>
          </a:r>
          <a:endParaRPr lang="ru-RU" sz="2000" b="1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7C3BE28-4912-42C9-826F-DADA3C899814}" type="parTrans" cxnId="{966B547B-7CB5-410F-99FA-BB071B4B1A34}">
      <dgm:prSet/>
      <dgm:spPr/>
      <dgm:t>
        <a:bodyPr/>
        <a:lstStyle/>
        <a:p>
          <a:endParaRPr lang="ru-RU">
            <a:solidFill>
              <a:srgbClr val="00B0F0"/>
            </a:solidFill>
          </a:endParaRPr>
        </a:p>
      </dgm:t>
    </dgm:pt>
    <dgm:pt modelId="{E04653C2-8DA9-41E3-A90E-ED27A7BDF161}" type="sibTrans" cxnId="{966B547B-7CB5-410F-99FA-BB071B4B1A34}">
      <dgm:prSet/>
      <dgm:spPr/>
      <dgm:t>
        <a:bodyPr/>
        <a:lstStyle/>
        <a:p>
          <a:endParaRPr lang="ru-RU">
            <a:solidFill>
              <a:srgbClr val="00B0F0"/>
            </a:solidFill>
          </a:endParaRPr>
        </a:p>
      </dgm:t>
    </dgm:pt>
    <dgm:pt modelId="{2E68F096-81B2-41DD-8B75-70E6FD7457DC}">
      <dgm:prSet/>
      <dgm:spPr/>
      <dgm:t>
        <a:bodyPr/>
        <a:lstStyle/>
        <a:p>
          <a:endParaRPr lang="ru-RU" dirty="0">
            <a:solidFill>
              <a:srgbClr val="00B0F0"/>
            </a:solidFill>
          </a:endParaRPr>
        </a:p>
      </dgm:t>
    </dgm:pt>
    <dgm:pt modelId="{851E4DA4-ACFD-43F3-A02A-268827FFB791}" type="parTrans" cxnId="{BE21F2C6-C81D-4695-85A9-ED953BF2EF35}">
      <dgm:prSet/>
      <dgm:spPr/>
      <dgm:t>
        <a:bodyPr/>
        <a:lstStyle/>
        <a:p>
          <a:endParaRPr lang="ru-RU">
            <a:solidFill>
              <a:srgbClr val="00B0F0"/>
            </a:solidFill>
          </a:endParaRPr>
        </a:p>
      </dgm:t>
    </dgm:pt>
    <dgm:pt modelId="{0E8D3CFB-2600-4538-A761-652CF3B27ECF}" type="sibTrans" cxnId="{BE21F2C6-C81D-4695-85A9-ED953BF2EF35}">
      <dgm:prSet/>
      <dgm:spPr/>
      <dgm:t>
        <a:bodyPr/>
        <a:lstStyle/>
        <a:p>
          <a:endParaRPr lang="ru-RU">
            <a:solidFill>
              <a:srgbClr val="00B0F0"/>
            </a:solidFill>
          </a:endParaRPr>
        </a:p>
      </dgm:t>
    </dgm:pt>
    <dgm:pt modelId="{C2B226D8-3D50-4ABE-95E9-48ECBC6F64C9}">
      <dgm:prSet/>
      <dgm:spPr/>
      <dgm:t>
        <a:bodyPr/>
        <a:lstStyle/>
        <a:p>
          <a:endParaRPr lang="ru-RU" dirty="0">
            <a:solidFill>
              <a:srgbClr val="00B0F0"/>
            </a:solidFill>
          </a:endParaRPr>
        </a:p>
      </dgm:t>
    </dgm:pt>
    <dgm:pt modelId="{4F644811-A1CB-43A5-BFAB-AD852C3BEA39}" type="parTrans" cxnId="{F8740051-8F7F-4978-A86B-5076E55F7873}">
      <dgm:prSet/>
      <dgm:spPr/>
      <dgm:t>
        <a:bodyPr/>
        <a:lstStyle/>
        <a:p>
          <a:endParaRPr lang="ru-RU">
            <a:solidFill>
              <a:srgbClr val="00B0F0"/>
            </a:solidFill>
          </a:endParaRPr>
        </a:p>
      </dgm:t>
    </dgm:pt>
    <dgm:pt modelId="{2CF2BCBD-4DAA-4B21-AF6C-2416FF991446}" type="sibTrans" cxnId="{F8740051-8F7F-4978-A86B-5076E55F7873}">
      <dgm:prSet/>
      <dgm:spPr/>
      <dgm:t>
        <a:bodyPr/>
        <a:lstStyle/>
        <a:p>
          <a:endParaRPr lang="ru-RU">
            <a:solidFill>
              <a:srgbClr val="00B0F0"/>
            </a:solidFill>
          </a:endParaRPr>
        </a:p>
      </dgm:t>
    </dgm:pt>
    <dgm:pt modelId="{0DD1D500-2150-4C04-845B-1C1A51F4FCC1}">
      <dgm:prSet/>
      <dgm:spPr/>
      <dgm:t>
        <a:bodyPr/>
        <a:lstStyle/>
        <a:p>
          <a:endParaRPr lang="ru-RU" dirty="0">
            <a:solidFill>
              <a:srgbClr val="00B0F0"/>
            </a:solidFill>
          </a:endParaRPr>
        </a:p>
      </dgm:t>
    </dgm:pt>
    <dgm:pt modelId="{5C295B0E-C56B-42D2-9B2A-93173E13D8E8}" type="parTrans" cxnId="{FCA77A2D-C5AB-48E2-A2BF-CB16539F1AB5}">
      <dgm:prSet/>
      <dgm:spPr/>
      <dgm:t>
        <a:bodyPr/>
        <a:lstStyle/>
        <a:p>
          <a:endParaRPr lang="ru-RU">
            <a:solidFill>
              <a:srgbClr val="00B0F0"/>
            </a:solidFill>
          </a:endParaRPr>
        </a:p>
      </dgm:t>
    </dgm:pt>
    <dgm:pt modelId="{EAFD4502-5034-4818-A50D-983EB9E3CC46}" type="sibTrans" cxnId="{FCA77A2D-C5AB-48E2-A2BF-CB16539F1AB5}">
      <dgm:prSet/>
      <dgm:spPr/>
      <dgm:t>
        <a:bodyPr/>
        <a:lstStyle/>
        <a:p>
          <a:endParaRPr lang="ru-RU">
            <a:solidFill>
              <a:srgbClr val="00B0F0"/>
            </a:solidFill>
          </a:endParaRPr>
        </a:p>
      </dgm:t>
    </dgm:pt>
    <dgm:pt modelId="{9DE89B7C-2F71-4950-B59C-CE083FF1BBD4}">
      <dgm:prSet/>
      <dgm:spPr/>
      <dgm:t>
        <a:bodyPr/>
        <a:lstStyle/>
        <a:p>
          <a:endParaRPr lang="ru-RU" dirty="0">
            <a:solidFill>
              <a:srgbClr val="00B0F0"/>
            </a:solidFill>
          </a:endParaRPr>
        </a:p>
      </dgm:t>
    </dgm:pt>
    <dgm:pt modelId="{176F11D0-D8E8-4B48-987F-3181EDD70990}" type="parTrans" cxnId="{ECE26900-A5AB-4729-9B0F-A8F55B3FB285}">
      <dgm:prSet/>
      <dgm:spPr/>
      <dgm:t>
        <a:bodyPr/>
        <a:lstStyle/>
        <a:p>
          <a:endParaRPr lang="ru-RU">
            <a:solidFill>
              <a:srgbClr val="00B0F0"/>
            </a:solidFill>
          </a:endParaRPr>
        </a:p>
      </dgm:t>
    </dgm:pt>
    <dgm:pt modelId="{78F66A60-722D-4C6C-AD20-2AC90905FD31}" type="sibTrans" cxnId="{ECE26900-A5AB-4729-9B0F-A8F55B3FB285}">
      <dgm:prSet/>
      <dgm:spPr/>
      <dgm:t>
        <a:bodyPr/>
        <a:lstStyle/>
        <a:p>
          <a:endParaRPr lang="ru-RU">
            <a:solidFill>
              <a:srgbClr val="00B0F0"/>
            </a:solidFill>
          </a:endParaRPr>
        </a:p>
      </dgm:t>
    </dgm:pt>
    <dgm:pt modelId="{4D8148F1-DDBA-44B9-86C1-6B7A5C045BA5}" type="pres">
      <dgm:prSet presAssocID="{037B677A-3BFF-4E0B-83F7-BDCA2C7C9F09}" presName="Name0" presStyleCnt="0">
        <dgm:presLayoutVars>
          <dgm:chMax val="2"/>
          <dgm:chPref val="2"/>
          <dgm:dir/>
          <dgm:animOne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3B718FFB-9AAB-4973-AB59-676F1E465A73}" type="pres">
      <dgm:prSet presAssocID="{037B677A-3BFF-4E0B-83F7-BDCA2C7C9F09}" presName="Background" presStyleLbl="bgImgPlace1" presStyleIdx="0" presStyleCnt="1" custScaleX="134034" custScaleY="73733" custLinFactNeighborX="3118" custLinFactNeighborY="-14568"/>
      <dgm:spPr>
        <a:noFill/>
        <a:ln>
          <a:solidFill>
            <a:schemeClr val="bg2">
              <a:lumMod val="75000"/>
            </a:schemeClr>
          </a:solidFill>
        </a:ln>
      </dgm:spPr>
      <dgm:t>
        <a:bodyPr/>
        <a:lstStyle/>
        <a:p>
          <a:endParaRPr lang="ru-RU"/>
        </a:p>
      </dgm:t>
    </dgm:pt>
    <dgm:pt modelId="{BE8208B1-5692-4C62-B264-F67AA4F97974}" type="pres">
      <dgm:prSet presAssocID="{037B677A-3BFF-4E0B-83F7-BDCA2C7C9F09}" presName="ParentText1" presStyleLbl="revTx" presStyleIdx="0" presStyleCnt="2" custScaleX="129365" custScaleY="71618" custLinFactNeighborX="-15745" custLinFactNeighborY="-2090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20AED1F-E65D-43AE-BAB4-854853D2D84E}" type="pres">
      <dgm:prSet presAssocID="{037B677A-3BFF-4E0B-83F7-BDCA2C7C9F09}" presName="ParentText2" presStyleLbl="revTx" presStyleIdx="1" presStyleCnt="2" custScaleX="130171" custScaleY="73065" custLinFactNeighborX="23052" custLinFactNeighborY="-1974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5BF13BB-180D-495F-AEF9-1D70498DEEFD}" type="pres">
      <dgm:prSet presAssocID="{037B677A-3BFF-4E0B-83F7-BDCA2C7C9F09}" presName="Plus" presStyleLbl="alignNode1" presStyleIdx="0" presStyleCnt="2" custAng="5400000" custScaleX="112622" custScaleY="305505" custLinFactX="8540" custLinFactNeighborX="100000" custLinFactNeighborY="-62722"/>
      <dgm:spPr>
        <a:prstGeom prst="stripedRightArrow">
          <a:avLst/>
        </a:prstGeom>
        <a:solidFill>
          <a:srgbClr val="00B050"/>
        </a:solidFill>
        <a:ln>
          <a:solidFill>
            <a:srgbClr val="00B050"/>
          </a:solidFill>
        </a:ln>
        <a:scene3d>
          <a:camera prst="orthographicFront"/>
          <a:lightRig rig="threePt" dir="t"/>
        </a:scene3d>
        <a:sp3d>
          <a:bevelT/>
          <a:bevelB/>
        </a:sp3d>
      </dgm:spPr>
      <dgm:t>
        <a:bodyPr/>
        <a:lstStyle/>
        <a:p>
          <a:endParaRPr lang="ru-RU"/>
        </a:p>
      </dgm:t>
    </dgm:pt>
    <dgm:pt modelId="{993CE59E-52AA-4B9D-B94F-13CE27C2F36A}" type="pres">
      <dgm:prSet presAssocID="{037B677A-3BFF-4E0B-83F7-BDCA2C7C9F09}" presName="Minus" presStyleLbl="alignNode1" presStyleIdx="1" presStyleCnt="2" custAng="5400000" custScaleX="118618" custScaleY="951734" custLinFactY="-96750" custLinFactNeighborX="-69157" custLinFactNeighborY="-100000"/>
      <dgm:spPr>
        <a:prstGeom prst="stripedRightArrow">
          <a:avLst/>
        </a:prstGeom>
        <a:solidFill>
          <a:srgbClr val="FF0000"/>
        </a:solidFill>
        <a:ln>
          <a:solidFill>
            <a:srgbClr val="FF0000"/>
          </a:solidFill>
        </a:ln>
        <a:scene3d>
          <a:camera prst="orthographicFront"/>
          <a:lightRig rig="threePt" dir="t"/>
        </a:scene3d>
        <a:sp3d>
          <a:bevelT/>
          <a:bevelB/>
        </a:sp3d>
      </dgm:spPr>
      <dgm:t>
        <a:bodyPr/>
        <a:lstStyle/>
        <a:p>
          <a:endParaRPr lang="ru-RU"/>
        </a:p>
      </dgm:t>
    </dgm:pt>
    <dgm:pt modelId="{7DB08A01-097F-49A2-8338-E132ADF0277F}" type="pres">
      <dgm:prSet presAssocID="{037B677A-3BFF-4E0B-83F7-BDCA2C7C9F09}" presName="Divider" presStyleLbl="parChTrans1D1" presStyleIdx="0" presStyleCnt="1" custFlipHor="1" custScaleX="2000000" custScaleY="87764" custLinFactX="7000000" custLinFactNeighborX="7033084" custLinFactNeighborY="-20771"/>
      <dgm:spPr>
        <a:ln>
          <a:solidFill>
            <a:schemeClr val="bg2">
              <a:lumMod val="50000"/>
            </a:schemeClr>
          </a:solidFill>
        </a:ln>
      </dgm:spPr>
      <dgm:t>
        <a:bodyPr/>
        <a:lstStyle/>
        <a:p>
          <a:endParaRPr lang="ru-RU"/>
        </a:p>
      </dgm:t>
    </dgm:pt>
  </dgm:ptLst>
  <dgm:cxnLst>
    <dgm:cxn modelId="{F8740051-8F7F-4978-A86B-5076E55F7873}" srcId="{037B677A-3BFF-4E0B-83F7-BDCA2C7C9F09}" destId="{C2B226D8-3D50-4ABE-95E9-48ECBC6F64C9}" srcOrd="3" destOrd="0" parTransId="{4F644811-A1CB-43A5-BFAB-AD852C3BEA39}" sibTransId="{2CF2BCBD-4DAA-4B21-AF6C-2416FF991446}"/>
    <dgm:cxn modelId="{FCA77A2D-C5AB-48E2-A2BF-CB16539F1AB5}" srcId="{037B677A-3BFF-4E0B-83F7-BDCA2C7C9F09}" destId="{0DD1D500-2150-4C04-845B-1C1A51F4FCC1}" srcOrd="4" destOrd="0" parTransId="{5C295B0E-C56B-42D2-9B2A-93173E13D8E8}" sibTransId="{EAFD4502-5034-4818-A50D-983EB9E3CC46}"/>
    <dgm:cxn modelId="{BE21F2C6-C81D-4695-85A9-ED953BF2EF35}" srcId="{037B677A-3BFF-4E0B-83F7-BDCA2C7C9F09}" destId="{2E68F096-81B2-41DD-8B75-70E6FD7457DC}" srcOrd="2" destOrd="0" parTransId="{851E4DA4-ACFD-43F3-A02A-268827FFB791}" sibTransId="{0E8D3CFB-2600-4538-A761-652CF3B27ECF}"/>
    <dgm:cxn modelId="{ECE26900-A5AB-4729-9B0F-A8F55B3FB285}" srcId="{037B677A-3BFF-4E0B-83F7-BDCA2C7C9F09}" destId="{9DE89B7C-2F71-4950-B59C-CE083FF1BBD4}" srcOrd="5" destOrd="0" parTransId="{176F11D0-D8E8-4B48-987F-3181EDD70990}" sibTransId="{78F66A60-722D-4C6C-AD20-2AC90905FD31}"/>
    <dgm:cxn modelId="{966B547B-7CB5-410F-99FA-BB071B4B1A34}" srcId="{037B677A-3BFF-4E0B-83F7-BDCA2C7C9F09}" destId="{F334592D-D7A6-4CB2-B3FA-D515063FBF77}" srcOrd="1" destOrd="0" parTransId="{67C3BE28-4912-42C9-826F-DADA3C899814}" sibTransId="{E04653C2-8DA9-41E3-A90E-ED27A7BDF161}"/>
    <dgm:cxn modelId="{77B8FABA-D61F-4598-9F2F-89F575CD6200}" srcId="{037B677A-3BFF-4E0B-83F7-BDCA2C7C9F09}" destId="{52561459-72D3-479F-8D48-C67D38A5E282}" srcOrd="0" destOrd="0" parTransId="{3D7AC452-8583-4910-96D5-F4775863694F}" sibTransId="{39BAC4A4-E87D-45EC-9754-4128A437540D}"/>
    <dgm:cxn modelId="{EFC12BCD-6EBF-4257-934A-5BCF135ABBC2}" type="presOf" srcId="{037B677A-3BFF-4E0B-83F7-BDCA2C7C9F09}" destId="{4D8148F1-DDBA-44B9-86C1-6B7A5C045BA5}" srcOrd="0" destOrd="0" presId="urn:microsoft.com/office/officeart/2009/3/layout/PlusandMinus"/>
    <dgm:cxn modelId="{AA9390F7-090B-4AF7-A52D-379D179D216A}" type="presOf" srcId="{52561459-72D3-479F-8D48-C67D38A5E282}" destId="{BE8208B1-5692-4C62-B264-F67AA4F97974}" srcOrd="0" destOrd="0" presId="urn:microsoft.com/office/officeart/2009/3/layout/PlusandMinus"/>
    <dgm:cxn modelId="{4A1CC679-2037-445B-AEB4-2D6982E9970B}" type="presOf" srcId="{F334592D-D7A6-4CB2-B3FA-D515063FBF77}" destId="{A20AED1F-E65D-43AE-BAB4-854853D2D84E}" srcOrd="0" destOrd="0" presId="urn:microsoft.com/office/officeart/2009/3/layout/PlusandMinus"/>
    <dgm:cxn modelId="{EC663F51-A977-4370-8260-094BB67C4061}" type="presParOf" srcId="{4D8148F1-DDBA-44B9-86C1-6B7A5C045BA5}" destId="{3B718FFB-9AAB-4973-AB59-676F1E465A73}" srcOrd="0" destOrd="0" presId="urn:microsoft.com/office/officeart/2009/3/layout/PlusandMinus"/>
    <dgm:cxn modelId="{5286D860-6CC5-4C4A-A343-E8578C60453D}" type="presParOf" srcId="{4D8148F1-DDBA-44B9-86C1-6B7A5C045BA5}" destId="{BE8208B1-5692-4C62-B264-F67AA4F97974}" srcOrd="1" destOrd="0" presId="urn:microsoft.com/office/officeart/2009/3/layout/PlusandMinus"/>
    <dgm:cxn modelId="{BDFF6ECC-8512-46BF-82C0-74DE14A9D862}" type="presParOf" srcId="{4D8148F1-DDBA-44B9-86C1-6B7A5C045BA5}" destId="{A20AED1F-E65D-43AE-BAB4-854853D2D84E}" srcOrd="2" destOrd="0" presId="urn:microsoft.com/office/officeart/2009/3/layout/PlusandMinus"/>
    <dgm:cxn modelId="{D4495BBF-9DA0-495F-872F-1A918EC8C2FD}" type="presParOf" srcId="{4D8148F1-DDBA-44B9-86C1-6B7A5C045BA5}" destId="{C5BF13BB-180D-495F-AEF9-1D70498DEEFD}" srcOrd="3" destOrd="0" presId="urn:microsoft.com/office/officeart/2009/3/layout/PlusandMinus"/>
    <dgm:cxn modelId="{6239EA06-8D61-423C-A827-F41570078884}" type="presParOf" srcId="{4D8148F1-DDBA-44B9-86C1-6B7A5C045BA5}" destId="{993CE59E-52AA-4B9D-B94F-13CE27C2F36A}" srcOrd="4" destOrd="0" presId="urn:microsoft.com/office/officeart/2009/3/layout/PlusandMinus"/>
    <dgm:cxn modelId="{F8D460C6-1380-4A0A-938D-493A9469D051}" type="presParOf" srcId="{4D8148F1-DDBA-44B9-86C1-6B7A5C045BA5}" destId="{7DB08A01-097F-49A2-8338-E132ADF0277F}" srcOrd="5" destOrd="0" presId="urn:microsoft.com/office/officeart/2009/3/layout/PlusandMinus"/>
  </dgm:cxnLst>
  <dgm:bg>
    <a:blipFill dpi="0" rotWithShape="1">
      <a:blip xmlns:r="http://schemas.openxmlformats.org/officeDocument/2006/relationships" r:embed="rId1">
        <a:alphaModFix amt="12000"/>
      </a:blip>
      <a:srcRect/>
      <a:tile tx="0" ty="0" sx="100000" sy="100000" flip="none" algn="tl"/>
    </a:blipFill>
  </dgm:bg>
  <dgm:whole/>
  <dgm:extLst>
    <a:ext uri="http://schemas.microsoft.com/office/drawing/2008/diagram">
      <dsp:dataModelExt xmlns:dsp="http://schemas.microsoft.com/office/drawing/2008/diagram" xmlns="" relId="rId8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BAFB2B4E-080B-4CC8-8B3B-39ECCE942D22}" type="doc">
      <dgm:prSet loTypeId="urn:microsoft.com/office/officeart/2005/8/layout/hierarchy1" loCatId="hierarchy" qsTypeId="urn:microsoft.com/office/officeart/2005/8/quickstyle/simple1" qsCatId="simple" csTypeId="urn:microsoft.com/office/officeart/2005/8/colors/accent3_1" csCatId="accent3" phldr="1"/>
      <dgm:spPr/>
      <dgm:t>
        <a:bodyPr/>
        <a:lstStyle/>
        <a:p>
          <a:endParaRPr lang="ru-RU"/>
        </a:p>
      </dgm:t>
    </dgm:pt>
    <dgm:pt modelId="{B51B600F-A9B8-487E-8F64-62E4935F9890}">
      <dgm:prSet phldrT="[Текст]" custT="1"/>
      <dgm:spPr/>
      <dgm:t>
        <a:bodyPr/>
        <a:lstStyle/>
        <a:p>
          <a:r>
            <a:rPr lang="ru-RU" sz="1800" dirty="0" smtClean="0"/>
            <a:t>На 01.01.2020г.</a:t>
          </a:r>
        </a:p>
        <a:p>
          <a:r>
            <a:rPr lang="ru-RU" sz="1800" dirty="0" smtClean="0"/>
            <a:t>0,0</a:t>
          </a:r>
          <a:endParaRPr lang="ru-RU" sz="1800" dirty="0"/>
        </a:p>
      </dgm:t>
    </dgm:pt>
    <dgm:pt modelId="{D21CAD98-1A82-4EBE-A8AE-9FD51AB68D65}" type="parTrans" cxnId="{D63E8147-ECEB-4E0E-A5E6-6B71DF2AE43E}">
      <dgm:prSet/>
      <dgm:spPr/>
      <dgm:t>
        <a:bodyPr/>
        <a:lstStyle/>
        <a:p>
          <a:endParaRPr lang="ru-RU"/>
        </a:p>
      </dgm:t>
    </dgm:pt>
    <dgm:pt modelId="{3418CA09-02BF-4551-92FE-E1F54A77DC8F}" type="sibTrans" cxnId="{D63E8147-ECEB-4E0E-A5E6-6B71DF2AE43E}">
      <dgm:prSet/>
      <dgm:spPr/>
      <dgm:t>
        <a:bodyPr/>
        <a:lstStyle/>
        <a:p>
          <a:endParaRPr lang="ru-RU"/>
        </a:p>
      </dgm:t>
    </dgm:pt>
    <dgm:pt modelId="{8A9D7CB1-B6B2-42BF-B043-ADF1C5BEE41A}" type="pres">
      <dgm:prSet presAssocID="{BAFB2B4E-080B-4CC8-8B3B-39ECCE942D22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4DC3E8D1-C231-4A4D-917C-38B43682E58B}" type="pres">
      <dgm:prSet presAssocID="{B51B600F-A9B8-487E-8F64-62E4935F9890}" presName="hierRoot1" presStyleCnt="0"/>
      <dgm:spPr/>
      <dgm:t>
        <a:bodyPr/>
        <a:lstStyle/>
        <a:p>
          <a:endParaRPr lang="ru-RU"/>
        </a:p>
      </dgm:t>
    </dgm:pt>
    <dgm:pt modelId="{296F9EAE-A02C-4A9A-930F-1CACA7AD5C6D}" type="pres">
      <dgm:prSet presAssocID="{B51B600F-A9B8-487E-8F64-62E4935F9890}" presName="composite" presStyleCnt="0"/>
      <dgm:spPr/>
      <dgm:t>
        <a:bodyPr/>
        <a:lstStyle/>
        <a:p>
          <a:endParaRPr lang="ru-RU"/>
        </a:p>
      </dgm:t>
    </dgm:pt>
    <dgm:pt modelId="{65F8D749-9F3F-4F42-8516-FD61BA029C40}" type="pres">
      <dgm:prSet presAssocID="{B51B600F-A9B8-487E-8F64-62E4935F9890}" presName="background" presStyleLbl="node0" presStyleIdx="0" presStyleCnt="1"/>
      <dgm:spPr/>
      <dgm:t>
        <a:bodyPr/>
        <a:lstStyle/>
        <a:p>
          <a:endParaRPr lang="ru-RU"/>
        </a:p>
      </dgm:t>
    </dgm:pt>
    <dgm:pt modelId="{9C7753FC-881D-4807-9196-A6AA45F75C92}" type="pres">
      <dgm:prSet presAssocID="{B51B600F-A9B8-487E-8F64-62E4935F9890}" presName="text" presStyleLbl="fgAcc0" presStyleIdx="0" presStyleCnt="1" custLinFactNeighborX="1432" custLinFactNeighborY="1068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1E3CA534-0259-4EC2-A248-3989B9EE3587}" type="pres">
      <dgm:prSet presAssocID="{B51B600F-A9B8-487E-8F64-62E4935F9890}" presName="hierChild2" presStyleCnt="0"/>
      <dgm:spPr/>
      <dgm:t>
        <a:bodyPr/>
        <a:lstStyle/>
        <a:p>
          <a:endParaRPr lang="ru-RU"/>
        </a:p>
      </dgm:t>
    </dgm:pt>
  </dgm:ptLst>
  <dgm:cxnLst>
    <dgm:cxn modelId="{067CD6DC-193D-425A-87B2-B9C78AD31E1B}" type="presOf" srcId="{BAFB2B4E-080B-4CC8-8B3B-39ECCE942D22}" destId="{8A9D7CB1-B6B2-42BF-B043-ADF1C5BEE41A}" srcOrd="0" destOrd="0" presId="urn:microsoft.com/office/officeart/2005/8/layout/hierarchy1"/>
    <dgm:cxn modelId="{D63E8147-ECEB-4E0E-A5E6-6B71DF2AE43E}" srcId="{BAFB2B4E-080B-4CC8-8B3B-39ECCE942D22}" destId="{B51B600F-A9B8-487E-8F64-62E4935F9890}" srcOrd="0" destOrd="0" parTransId="{D21CAD98-1A82-4EBE-A8AE-9FD51AB68D65}" sibTransId="{3418CA09-02BF-4551-92FE-E1F54A77DC8F}"/>
    <dgm:cxn modelId="{A155D174-B2D7-4E24-B9CA-6C3FB724EACD}" type="presOf" srcId="{B51B600F-A9B8-487E-8F64-62E4935F9890}" destId="{9C7753FC-881D-4807-9196-A6AA45F75C92}" srcOrd="0" destOrd="0" presId="urn:microsoft.com/office/officeart/2005/8/layout/hierarchy1"/>
    <dgm:cxn modelId="{0A410EAB-3A16-41E3-99C2-4BF0A7305696}" type="presParOf" srcId="{8A9D7CB1-B6B2-42BF-B043-ADF1C5BEE41A}" destId="{4DC3E8D1-C231-4A4D-917C-38B43682E58B}" srcOrd="0" destOrd="0" presId="urn:microsoft.com/office/officeart/2005/8/layout/hierarchy1"/>
    <dgm:cxn modelId="{810B04B5-590D-4513-B163-6A6DB9BFCD3D}" type="presParOf" srcId="{4DC3E8D1-C231-4A4D-917C-38B43682E58B}" destId="{296F9EAE-A02C-4A9A-930F-1CACA7AD5C6D}" srcOrd="0" destOrd="0" presId="urn:microsoft.com/office/officeart/2005/8/layout/hierarchy1"/>
    <dgm:cxn modelId="{A7BC7726-3A7A-40B6-B181-C7FD6BE10F72}" type="presParOf" srcId="{296F9EAE-A02C-4A9A-930F-1CACA7AD5C6D}" destId="{65F8D749-9F3F-4F42-8516-FD61BA029C40}" srcOrd="0" destOrd="0" presId="urn:microsoft.com/office/officeart/2005/8/layout/hierarchy1"/>
    <dgm:cxn modelId="{0D5F5749-F417-4CF8-8417-EF86E4899F19}" type="presParOf" srcId="{296F9EAE-A02C-4A9A-930F-1CACA7AD5C6D}" destId="{9C7753FC-881D-4807-9196-A6AA45F75C92}" srcOrd="1" destOrd="0" presId="urn:microsoft.com/office/officeart/2005/8/layout/hierarchy1"/>
    <dgm:cxn modelId="{F4FE4BF9-FA0B-4834-9450-115845A25409}" type="presParOf" srcId="{4DC3E8D1-C231-4A4D-917C-38B43682E58B}" destId="{1E3CA534-0259-4EC2-A248-3989B9EE3587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xmlns="" relId="rId16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BAFB2B4E-080B-4CC8-8B3B-39ECCE942D22}" type="doc">
      <dgm:prSet loTypeId="urn:microsoft.com/office/officeart/2005/8/layout/hierarchy1" loCatId="hierarchy" qsTypeId="urn:microsoft.com/office/officeart/2005/8/quickstyle/simple1" qsCatId="simple" csTypeId="urn:microsoft.com/office/officeart/2005/8/colors/accent3_1" csCatId="accent3" phldr="1"/>
      <dgm:spPr/>
      <dgm:t>
        <a:bodyPr/>
        <a:lstStyle/>
        <a:p>
          <a:endParaRPr lang="ru-RU"/>
        </a:p>
      </dgm:t>
    </dgm:pt>
    <dgm:pt modelId="{B51B600F-A9B8-487E-8F64-62E4935F9890}">
      <dgm:prSet phldrT="[Текст]" custT="1"/>
      <dgm:spPr/>
      <dgm:t>
        <a:bodyPr/>
        <a:lstStyle/>
        <a:p>
          <a:r>
            <a:rPr lang="ru-RU" sz="1800" dirty="0" smtClean="0"/>
            <a:t>На 01.01.2021г.</a:t>
          </a:r>
        </a:p>
        <a:p>
          <a:r>
            <a:rPr lang="ru-RU" sz="1800" dirty="0" smtClean="0"/>
            <a:t>0,0</a:t>
          </a:r>
          <a:endParaRPr lang="ru-RU" sz="1800" dirty="0"/>
        </a:p>
      </dgm:t>
    </dgm:pt>
    <dgm:pt modelId="{D21CAD98-1A82-4EBE-A8AE-9FD51AB68D65}" type="parTrans" cxnId="{D63E8147-ECEB-4E0E-A5E6-6B71DF2AE43E}">
      <dgm:prSet/>
      <dgm:spPr/>
      <dgm:t>
        <a:bodyPr/>
        <a:lstStyle/>
        <a:p>
          <a:endParaRPr lang="ru-RU"/>
        </a:p>
      </dgm:t>
    </dgm:pt>
    <dgm:pt modelId="{3418CA09-02BF-4551-92FE-E1F54A77DC8F}" type="sibTrans" cxnId="{D63E8147-ECEB-4E0E-A5E6-6B71DF2AE43E}">
      <dgm:prSet/>
      <dgm:spPr/>
      <dgm:t>
        <a:bodyPr/>
        <a:lstStyle/>
        <a:p>
          <a:endParaRPr lang="ru-RU"/>
        </a:p>
      </dgm:t>
    </dgm:pt>
    <dgm:pt modelId="{8A9D7CB1-B6B2-42BF-B043-ADF1C5BEE41A}" type="pres">
      <dgm:prSet presAssocID="{BAFB2B4E-080B-4CC8-8B3B-39ECCE942D22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4DC3E8D1-C231-4A4D-917C-38B43682E58B}" type="pres">
      <dgm:prSet presAssocID="{B51B600F-A9B8-487E-8F64-62E4935F9890}" presName="hierRoot1" presStyleCnt="0"/>
      <dgm:spPr/>
      <dgm:t>
        <a:bodyPr/>
        <a:lstStyle/>
        <a:p>
          <a:endParaRPr lang="ru-RU"/>
        </a:p>
      </dgm:t>
    </dgm:pt>
    <dgm:pt modelId="{296F9EAE-A02C-4A9A-930F-1CACA7AD5C6D}" type="pres">
      <dgm:prSet presAssocID="{B51B600F-A9B8-487E-8F64-62E4935F9890}" presName="composite" presStyleCnt="0"/>
      <dgm:spPr/>
      <dgm:t>
        <a:bodyPr/>
        <a:lstStyle/>
        <a:p>
          <a:endParaRPr lang="ru-RU"/>
        </a:p>
      </dgm:t>
    </dgm:pt>
    <dgm:pt modelId="{65F8D749-9F3F-4F42-8516-FD61BA029C40}" type="pres">
      <dgm:prSet presAssocID="{B51B600F-A9B8-487E-8F64-62E4935F9890}" presName="background" presStyleLbl="node0" presStyleIdx="0" presStyleCnt="1"/>
      <dgm:spPr/>
      <dgm:t>
        <a:bodyPr/>
        <a:lstStyle/>
        <a:p>
          <a:endParaRPr lang="ru-RU"/>
        </a:p>
      </dgm:t>
    </dgm:pt>
    <dgm:pt modelId="{9C7753FC-881D-4807-9196-A6AA45F75C92}" type="pres">
      <dgm:prSet presAssocID="{B51B600F-A9B8-487E-8F64-62E4935F9890}" presName="text" presStyleLbl="fgAcc0" presStyleIdx="0" presStyleCnt="1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1E3CA534-0259-4EC2-A248-3989B9EE3587}" type="pres">
      <dgm:prSet presAssocID="{B51B600F-A9B8-487E-8F64-62E4935F9890}" presName="hierChild2" presStyleCnt="0"/>
      <dgm:spPr/>
      <dgm:t>
        <a:bodyPr/>
        <a:lstStyle/>
        <a:p>
          <a:endParaRPr lang="ru-RU"/>
        </a:p>
      </dgm:t>
    </dgm:pt>
  </dgm:ptLst>
  <dgm:cxnLst>
    <dgm:cxn modelId="{319C0788-DD8C-4C09-A8C2-766E3130D389}" type="presOf" srcId="{BAFB2B4E-080B-4CC8-8B3B-39ECCE942D22}" destId="{8A9D7CB1-B6B2-42BF-B043-ADF1C5BEE41A}" srcOrd="0" destOrd="0" presId="urn:microsoft.com/office/officeart/2005/8/layout/hierarchy1"/>
    <dgm:cxn modelId="{D63E8147-ECEB-4E0E-A5E6-6B71DF2AE43E}" srcId="{BAFB2B4E-080B-4CC8-8B3B-39ECCE942D22}" destId="{B51B600F-A9B8-487E-8F64-62E4935F9890}" srcOrd="0" destOrd="0" parTransId="{D21CAD98-1A82-4EBE-A8AE-9FD51AB68D65}" sibTransId="{3418CA09-02BF-4551-92FE-E1F54A77DC8F}"/>
    <dgm:cxn modelId="{6562FD41-E754-4726-A3AA-BD3954F85F30}" type="presOf" srcId="{B51B600F-A9B8-487E-8F64-62E4935F9890}" destId="{9C7753FC-881D-4807-9196-A6AA45F75C92}" srcOrd="0" destOrd="0" presId="urn:microsoft.com/office/officeart/2005/8/layout/hierarchy1"/>
    <dgm:cxn modelId="{219030D6-68B4-428E-8E1B-46505FAE5619}" type="presParOf" srcId="{8A9D7CB1-B6B2-42BF-B043-ADF1C5BEE41A}" destId="{4DC3E8D1-C231-4A4D-917C-38B43682E58B}" srcOrd="0" destOrd="0" presId="urn:microsoft.com/office/officeart/2005/8/layout/hierarchy1"/>
    <dgm:cxn modelId="{BE71F159-FF97-495E-AE18-718B2D1EC499}" type="presParOf" srcId="{4DC3E8D1-C231-4A4D-917C-38B43682E58B}" destId="{296F9EAE-A02C-4A9A-930F-1CACA7AD5C6D}" srcOrd="0" destOrd="0" presId="urn:microsoft.com/office/officeart/2005/8/layout/hierarchy1"/>
    <dgm:cxn modelId="{82FE00D8-CA94-4469-994B-77CBD4573C99}" type="presParOf" srcId="{296F9EAE-A02C-4A9A-930F-1CACA7AD5C6D}" destId="{65F8D749-9F3F-4F42-8516-FD61BA029C40}" srcOrd="0" destOrd="0" presId="urn:microsoft.com/office/officeart/2005/8/layout/hierarchy1"/>
    <dgm:cxn modelId="{8474BEA2-5D62-4FE3-8DC8-B239E189BB63}" type="presParOf" srcId="{296F9EAE-A02C-4A9A-930F-1CACA7AD5C6D}" destId="{9C7753FC-881D-4807-9196-A6AA45F75C92}" srcOrd="1" destOrd="0" presId="urn:microsoft.com/office/officeart/2005/8/layout/hierarchy1"/>
    <dgm:cxn modelId="{98F3FC8E-E694-4FFE-86DD-12518110C404}" type="presParOf" srcId="{4DC3E8D1-C231-4A4D-917C-38B43682E58B}" destId="{1E3CA534-0259-4EC2-A248-3989B9EE3587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xmlns="" relId="rId21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B21A3D07-5948-4222-8735-16E2E0D12A15}" type="doc">
      <dgm:prSet loTypeId="urn:microsoft.com/office/officeart/2005/8/layout/vList2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ru-RU"/>
        </a:p>
      </dgm:t>
    </dgm:pt>
    <dgm:pt modelId="{57CA7DA8-B45A-4D4E-A31E-405A4EBA7BE9}">
      <dgm:prSet phldrT="[Текст]">
        <dgm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dgm:style>
      </dgm:prSet>
      <dgm:spPr/>
      <dgm:t>
        <a:bodyPr lIns="108000"/>
        <a:lstStyle/>
        <a:p>
          <a:pPr algn="ctr"/>
          <a:r>
            <a:rPr lang="ru-RU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Расходов </a:t>
          </a:r>
          <a:r>
            <a:rPr lang="ru-RU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бюджета муниципального </a:t>
          </a:r>
          <a:r>
            <a:rPr lang="ru-RU" sz="20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района</a:t>
          </a:r>
          <a:r>
            <a:rPr lang="ru-RU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приходится на одного жителя</a:t>
          </a:r>
          <a:endParaRPr lang="ru-RU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425464B9-27CE-432F-A5CF-A59A7113C988}" type="parTrans" cxnId="{39B625F7-931D-4A82-8CF2-F28CF3CF3A1E}">
      <dgm:prSet/>
      <dgm:spPr/>
      <dgm:t>
        <a:bodyPr/>
        <a:lstStyle/>
        <a:p>
          <a:endParaRPr lang="ru-RU"/>
        </a:p>
      </dgm:t>
    </dgm:pt>
    <dgm:pt modelId="{89414CE4-CF75-4247-AD09-6E20C6C4B812}" type="sibTrans" cxnId="{39B625F7-931D-4A82-8CF2-F28CF3CF3A1E}">
      <dgm:prSet/>
      <dgm:spPr/>
      <dgm:t>
        <a:bodyPr/>
        <a:lstStyle/>
        <a:p>
          <a:endParaRPr lang="ru-RU"/>
        </a:p>
      </dgm:t>
    </dgm:pt>
    <dgm:pt modelId="{06794880-57C2-4A33-8912-758AFDDC3C44}">
      <dgm:prSet phldrT="[Текст]"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/>
      <dgm:t>
        <a:bodyPr lIns="108000"/>
        <a:lstStyle/>
        <a:p>
          <a:pPr algn="ctr">
            <a:spcAft>
              <a:spcPts val="1200"/>
            </a:spcAft>
          </a:pPr>
          <a:r>
            <a:rPr lang="ru-RU" b="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Расходов бюджета </a:t>
          </a:r>
          <a:r>
            <a:rPr lang="ru-RU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на </a:t>
          </a:r>
          <a:r>
            <a:rPr lang="ru-RU" b="1" u="none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общее образование </a:t>
          </a:r>
          <a:r>
            <a:rPr lang="ru-RU" b="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приходится на одного ученика</a:t>
          </a:r>
          <a:endParaRPr lang="ru-RU" b="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65878108-C1CF-49BB-B8ED-5065BB933A5C}" type="parTrans" cxnId="{035B23F7-1211-4541-B2FA-D87BD44B4BB2}">
      <dgm:prSet/>
      <dgm:spPr/>
      <dgm:t>
        <a:bodyPr/>
        <a:lstStyle/>
        <a:p>
          <a:endParaRPr lang="ru-RU"/>
        </a:p>
      </dgm:t>
    </dgm:pt>
    <dgm:pt modelId="{FF98C3CF-F2A4-4DCA-AA65-254D4D98C4F5}" type="sibTrans" cxnId="{035B23F7-1211-4541-B2FA-D87BD44B4BB2}">
      <dgm:prSet/>
      <dgm:spPr/>
      <dgm:t>
        <a:bodyPr/>
        <a:lstStyle/>
        <a:p>
          <a:endParaRPr lang="ru-RU"/>
        </a:p>
      </dgm:t>
    </dgm:pt>
    <dgm:pt modelId="{977E9A68-78CE-4485-8190-D0621E6C394F}">
      <dgm:prSet phldrT="[Текст]">
        <dgm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dgm:style>
      </dgm:prSet>
      <dgm:spPr/>
      <dgm:t>
        <a:bodyPr/>
        <a:lstStyle/>
        <a:p>
          <a:pPr algn="ctr"/>
          <a:r>
            <a:rPr lang="ru-RU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Расходов бюджета </a:t>
          </a:r>
          <a:r>
            <a:rPr lang="ru-RU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на дошкольное образование</a:t>
          </a:r>
          <a:r>
            <a:rPr lang="ru-RU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приходится на 1 дошкольника</a:t>
          </a:r>
          <a:endParaRPr lang="ru-RU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9E068AC1-BBDE-499C-A865-E69AD8AE72A5}" type="parTrans" cxnId="{3A997E7D-F676-4278-B526-CEF737EDAA4A}">
      <dgm:prSet/>
      <dgm:spPr/>
      <dgm:t>
        <a:bodyPr/>
        <a:lstStyle/>
        <a:p>
          <a:endParaRPr lang="ru-RU"/>
        </a:p>
      </dgm:t>
    </dgm:pt>
    <dgm:pt modelId="{37C71A60-05FB-4DFD-937B-1A812A588FC8}" type="sibTrans" cxnId="{3A997E7D-F676-4278-B526-CEF737EDAA4A}">
      <dgm:prSet/>
      <dgm:spPr/>
      <dgm:t>
        <a:bodyPr/>
        <a:lstStyle/>
        <a:p>
          <a:endParaRPr lang="ru-RU"/>
        </a:p>
      </dgm:t>
    </dgm:pt>
    <dgm:pt modelId="{A166B7A9-7335-46F9-A001-A6E758E64F60}">
      <dgm:prSet phldrT="[Текст]">
        <dgm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dgm:style>
      </dgm:prSet>
      <dgm:spPr/>
      <dgm:t>
        <a:bodyPr lIns="108000"/>
        <a:lstStyle/>
        <a:p>
          <a:pPr algn="ctr"/>
          <a:r>
            <a:rPr lang="ru-RU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Расходов бюджета </a:t>
          </a:r>
          <a:r>
            <a:rPr lang="ru-RU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на дополнительное образование</a:t>
          </a:r>
          <a:r>
            <a:rPr lang="ru-RU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приходится на 1 обучающего</a:t>
          </a:r>
          <a:endParaRPr lang="ru-RU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F7366EEF-1ECE-42C0-A036-A3187322D771}" type="parTrans" cxnId="{AA17FBF8-9AD3-41AA-A593-18BD223FFBE7}">
      <dgm:prSet/>
      <dgm:spPr/>
      <dgm:t>
        <a:bodyPr/>
        <a:lstStyle/>
        <a:p>
          <a:endParaRPr lang="ru-RU"/>
        </a:p>
      </dgm:t>
    </dgm:pt>
    <dgm:pt modelId="{332529AC-3A42-4C6A-AE11-EF65FA77F9AD}" type="sibTrans" cxnId="{AA17FBF8-9AD3-41AA-A593-18BD223FFBE7}">
      <dgm:prSet/>
      <dgm:spPr/>
      <dgm:t>
        <a:bodyPr/>
        <a:lstStyle/>
        <a:p>
          <a:endParaRPr lang="ru-RU"/>
        </a:p>
      </dgm:t>
    </dgm:pt>
    <dgm:pt modelId="{A01B759F-028D-4849-954E-A69B315B92DD}">
      <dgm:prSet phldrT="[Текст]" custT="1">
        <dgm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dgm:style>
      </dgm:prSet>
      <dgm:spPr/>
      <dgm:t>
        <a:bodyPr/>
        <a:lstStyle/>
        <a:p>
          <a:pPr algn="ctr"/>
          <a:r>
            <a:rPr lang="ru-RU" sz="18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Расходов бюджета </a:t>
          </a:r>
          <a:r>
            <a:rPr lang="ru-RU" sz="18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на культуру </a:t>
          </a:r>
          <a:r>
            <a:rPr lang="ru-RU" sz="18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приходится на одного жителя</a:t>
          </a:r>
          <a:endParaRPr lang="ru-RU" sz="18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BD123F89-69E4-43AA-B86B-BFB3A645FA37}" type="parTrans" cxnId="{99DFA3C5-DD88-47AC-8369-D24C71750F22}">
      <dgm:prSet/>
      <dgm:spPr/>
      <dgm:t>
        <a:bodyPr/>
        <a:lstStyle/>
        <a:p>
          <a:endParaRPr lang="ru-RU"/>
        </a:p>
      </dgm:t>
    </dgm:pt>
    <dgm:pt modelId="{40AF6096-E5A5-4475-9CE4-00E4A9656895}" type="sibTrans" cxnId="{99DFA3C5-DD88-47AC-8369-D24C71750F22}">
      <dgm:prSet/>
      <dgm:spPr/>
      <dgm:t>
        <a:bodyPr/>
        <a:lstStyle/>
        <a:p>
          <a:endParaRPr lang="ru-RU"/>
        </a:p>
      </dgm:t>
    </dgm:pt>
    <dgm:pt modelId="{3FBE2973-B0C2-4A6C-87DA-0283B0AFA548}" type="pres">
      <dgm:prSet presAssocID="{B21A3D07-5948-4222-8735-16E2E0D12A15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3860B611-698D-4BC7-842F-1BEA5FC6EEB3}" type="pres">
      <dgm:prSet presAssocID="{57CA7DA8-B45A-4D4E-A31E-405A4EBA7BE9}" presName="parentText" presStyleLbl="node1" presStyleIdx="0" presStyleCnt="5" custScaleY="109791" custLinFactY="-45793" custLinFactNeighborX="211" custLinFactNeighborY="-10000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E4E4C5E-8454-49F4-B472-116447F8457F}" type="pres">
      <dgm:prSet presAssocID="{89414CE4-CF75-4247-AD09-6E20C6C4B812}" presName="spacer" presStyleCnt="0"/>
      <dgm:spPr/>
      <dgm:t>
        <a:bodyPr/>
        <a:lstStyle/>
        <a:p>
          <a:endParaRPr lang="ru-RU"/>
        </a:p>
      </dgm:t>
    </dgm:pt>
    <dgm:pt modelId="{481A25E0-09D3-445B-8A17-6E9753FF32AA}" type="pres">
      <dgm:prSet presAssocID="{06794880-57C2-4A33-8912-758AFDDC3C44}" presName="parentText" presStyleLbl="node1" presStyleIdx="1" presStyleCnt="5" custScaleY="111432" custLinFactY="-8599" custLinFactNeighborY="-10000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56488D0-62A6-45A4-A6E9-6E0B7B1FABD7}" type="pres">
      <dgm:prSet presAssocID="{FF98C3CF-F2A4-4DCA-AA65-254D4D98C4F5}" presName="spacer" presStyleCnt="0"/>
      <dgm:spPr/>
      <dgm:t>
        <a:bodyPr/>
        <a:lstStyle/>
        <a:p>
          <a:endParaRPr lang="ru-RU"/>
        </a:p>
      </dgm:t>
    </dgm:pt>
    <dgm:pt modelId="{B4DC85BA-056B-45B3-9BB4-1E810AD5CCE3}" type="pres">
      <dgm:prSet presAssocID="{977E9A68-78CE-4485-8190-D0621E6C394F}" presName="parentText" presStyleLbl="node1" presStyleIdx="2" presStyleCnt="5" custAng="0" custScaleY="111875" custLinFactY="15211" custLinFactNeighborX="211" custLinFactNeighborY="10000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AE9A3AA-7713-4379-A921-179AF143331C}" type="pres">
      <dgm:prSet presAssocID="{37C71A60-05FB-4DFD-937B-1A812A588FC8}" presName="spacer" presStyleCnt="0"/>
      <dgm:spPr/>
      <dgm:t>
        <a:bodyPr/>
        <a:lstStyle/>
        <a:p>
          <a:endParaRPr lang="ru-RU"/>
        </a:p>
      </dgm:t>
    </dgm:pt>
    <dgm:pt modelId="{5BA99AF9-1ADF-4B9D-BC7E-57A41A75697F}" type="pres">
      <dgm:prSet presAssocID="{A166B7A9-7335-46F9-A001-A6E758E64F60}" presName="parentText" presStyleLbl="node1" presStyleIdx="3" presStyleCnt="5" custScaleY="117230" custLinFactY="51169" custLinFactNeighborY="10000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256DB42-D65B-4DE7-8FDC-2BA6A7E40118}" type="pres">
      <dgm:prSet presAssocID="{332529AC-3A42-4C6A-AE11-EF65FA77F9AD}" presName="spacer" presStyleCnt="0"/>
      <dgm:spPr/>
      <dgm:t>
        <a:bodyPr/>
        <a:lstStyle/>
        <a:p>
          <a:endParaRPr lang="ru-RU"/>
        </a:p>
      </dgm:t>
    </dgm:pt>
    <dgm:pt modelId="{910E2FDD-B044-4705-9E8D-491DEEF3C7B0}" type="pres">
      <dgm:prSet presAssocID="{A01B759F-028D-4849-954E-A69B315B92DD}" presName="parentText" presStyleLbl="node1" presStyleIdx="4" presStyleCnt="5" custScaleY="118011" custLinFactY="99804" custLinFactNeighborY="10000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AA17FBF8-9AD3-41AA-A593-18BD223FFBE7}" srcId="{B21A3D07-5948-4222-8735-16E2E0D12A15}" destId="{A166B7A9-7335-46F9-A001-A6E758E64F60}" srcOrd="3" destOrd="0" parTransId="{F7366EEF-1ECE-42C0-A036-A3187322D771}" sibTransId="{332529AC-3A42-4C6A-AE11-EF65FA77F9AD}"/>
    <dgm:cxn modelId="{188E8CA4-3458-44CF-B935-5896885B8C22}" type="presOf" srcId="{977E9A68-78CE-4485-8190-D0621E6C394F}" destId="{B4DC85BA-056B-45B3-9BB4-1E810AD5CCE3}" srcOrd="0" destOrd="0" presId="urn:microsoft.com/office/officeart/2005/8/layout/vList2"/>
    <dgm:cxn modelId="{FAA8E72C-7050-4F89-B8D9-9EB6A11AEC0F}" type="presOf" srcId="{06794880-57C2-4A33-8912-758AFDDC3C44}" destId="{481A25E0-09D3-445B-8A17-6E9753FF32AA}" srcOrd="0" destOrd="0" presId="urn:microsoft.com/office/officeart/2005/8/layout/vList2"/>
    <dgm:cxn modelId="{783D21A9-E091-439A-A140-E58D292B0D3B}" type="presOf" srcId="{57CA7DA8-B45A-4D4E-A31E-405A4EBA7BE9}" destId="{3860B611-698D-4BC7-842F-1BEA5FC6EEB3}" srcOrd="0" destOrd="0" presId="urn:microsoft.com/office/officeart/2005/8/layout/vList2"/>
    <dgm:cxn modelId="{D7769144-075A-4393-AC83-59C9D265FA2D}" type="presOf" srcId="{A01B759F-028D-4849-954E-A69B315B92DD}" destId="{910E2FDD-B044-4705-9E8D-491DEEF3C7B0}" srcOrd="0" destOrd="0" presId="urn:microsoft.com/office/officeart/2005/8/layout/vList2"/>
    <dgm:cxn modelId="{035B23F7-1211-4541-B2FA-D87BD44B4BB2}" srcId="{B21A3D07-5948-4222-8735-16E2E0D12A15}" destId="{06794880-57C2-4A33-8912-758AFDDC3C44}" srcOrd="1" destOrd="0" parTransId="{65878108-C1CF-49BB-B8ED-5065BB933A5C}" sibTransId="{FF98C3CF-F2A4-4DCA-AA65-254D4D98C4F5}"/>
    <dgm:cxn modelId="{D9DDECF3-F654-4839-851C-A76EE39C566F}" type="presOf" srcId="{A166B7A9-7335-46F9-A001-A6E758E64F60}" destId="{5BA99AF9-1ADF-4B9D-BC7E-57A41A75697F}" srcOrd="0" destOrd="0" presId="urn:microsoft.com/office/officeart/2005/8/layout/vList2"/>
    <dgm:cxn modelId="{39B625F7-931D-4A82-8CF2-F28CF3CF3A1E}" srcId="{B21A3D07-5948-4222-8735-16E2E0D12A15}" destId="{57CA7DA8-B45A-4D4E-A31E-405A4EBA7BE9}" srcOrd="0" destOrd="0" parTransId="{425464B9-27CE-432F-A5CF-A59A7113C988}" sibTransId="{89414CE4-CF75-4247-AD09-6E20C6C4B812}"/>
    <dgm:cxn modelId="{99DFA3C5-DD88-47AC-8369-D24C71750F22}" srcId="{B21A3D07-5948-4222-8735-16E2E0D12A15}" destId="{A01B759F-028D-4849-954E-A69B315B92DD}" srcOrd="4" destOrd="0" parTransId="{BD123F89-69E4-43AA-B86B-BFB3A645FA37}" sibTransId="{40AF6096-E5A5-4475-9CE4-00E4A9656895}"/>
    <dgm:cxn modelId="{97EB3524-FC4A-4DA5-B3EB-3F824976F698}" type="presOf" srcId="{B21A3D07-5948-4222-8735-16E2E0D12A15}" destId="{3FBE2973-B0C2-4A6C-87DA-0283B0AFA548}" srcOrd="0" destOrd="0" presId="urn:microsoft.com/office/officeart/2005/8/layout/vList2"/>
    <dgm:cxn modelId="{3A997E7D-F676-4278-B526-CEF737EDAA4A}" srcId="{B21A3D07-5948-4222-8735-16E2E0D12A15}" destId="{977E9A68-78CE-4485-8190-D0621E6C394F}" srcOrd="2" destOrd="0" parTransId="{9E068AC1-BBDE-499C-A865-E69AD8AE72A5}" sibTransId="{37C71A60-05FB-4DFD-937B-1A812A588FC8}"/>
    <dgm:cxn modelId="{23D40112-04DF-4153-9C8B-7F5F43C15781}" type="presParOf" srcId="{3FBE2973-B0C2-4A6C-87DA-0283B0AFA548}" destId="{3860B611-698D-4BC7-842F-1BEA5FC6EEB3}" srcOrd="0" destOrd="0" presId="urn:microsoft.com/office/officeart/2005/8/layout/vList2"/>
    <dgm:cxn modelId="{A630B688-3AD5-4BA3-869F-192F08992903}" type="presParOf" srcId="{3FBE2973-B0C2-4A6C-87DA-0283B0AFA548}" destId="{DE4E4C5E-8454-49F4-B472-116447F8457F}" srcOrd="1" destOrd="0" presId="urn:microsoft.com/office/officeart/2005/8/layout/vList2"/>
    <dgm:cxn modelId="{57CE6F63-0479-4FF3-977C-8E003C180B88}" type="presParOf" srcId="{3FBE2973-B0C2-4A6C-87DA-0283B0AFA548}" destId="{481A25E0-09D3-445B-8A17-6E9753FF32AA}" srcOrd="2" destOrd="0" presId="urn:microsoft.com/office/officeart/2005/8/layout/vList2"/>
    <dgm:cxn modelId="{2FFEC49F-259F-4685-87AC-323295350545}" type="presParOf" srcId="{3FBE2973-B0C2-4A6C-87DA-0283B0AFA548}" destId="{E56488D0-62A6-45A4-A6E9-6E0B7B1FABD7}" srcOrd="3" destOrd="0" presId="urn:microsoft.com/office/officeart/2005/8/layout/vList2"/>
    <dgm:cxn modelId="{8A5F9BF8-1E49-4699-8FEB-56EF222729F2}" type="presParOf" srcId="{3FBE2973-B0C2-4A6C-87DA-0283B0AFA548}" destId="{B4DC85BA-056B-45B3-9BB4-1E810AD5CCE3}" srcOrd="4" destOrd="0" presId="urn:microsoft.com/office/officeart/2005/8/layout/vList2"/>
    <dgm:cxn modelId="{CF8ED477-F8FD-4BDF-8149-C6E560763D65}" type="presParOf" srcId="{3FBE2973-B0C2-4A6C-87DA-0283B0AFA548}" destId="{FAE9A3AA-7713-4379-A921-179AF143331C}" srcOrd="5" destOrd="0" presId="urn:microsoft.com/office/officeart/2005/8/layout/vList2"/>
    <dgm:cxn modelId="{73C4F40E-4838-435E-A01B-FAF3EDEEE6AB}" type="presParOf" srcId="{3FBE2973-B0C2-4A6C-87DA-0283B0AFA548}" destId="{5BA99AF9-1ADF-4B9D-BC7E-57A41A75697F}" srcOrd="6" destOrd="0" presId="urn:microsoft.com/office/officeart/2005/8/layout/vList2"/>
    <dgm:cxn modelId="{7E3FF934-15CE-468A-A9F7-07795FADE49F}" type="presParOf" srcId="{3FBE2973-B0C2-4A6C-87DA-0283B0AFA548}" destId="{1256DB42-D65B-4DE7-8FDC-2BA6A7E40118}" srcOrd="7" destOrd="0" presId="urn:microsoft.com/office/officeart/2005/8/layout/vList2"/>
    <dgm:cxn modelId="{A4F94FD4-49AC-4B4C-8639-27536AD06825}" type="presParOf" srcId="{3FBE2973-B0C2-4A6C-87DA-0283B0AFA548}" destId="{910E2FDD-B044-4705-9E8D-491DEEF3C7B0}" srcOrd="8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8338B273-D242-45D8-9180-E32D6EC6F921}" type="doc">
      <dgm:prSet loTypeId="urn:microsoft.com/office/officeart/2005/8/layout/venn2" loCatId="relationship" qsTypeId="urn:microsoft.com/office/officeart/2005/8/quickstyle/simple1#2" qsCatId="simple" csTypeId="urn:microsoft.com/office/officeart/2005/8/colors/accent1_2#2" csCatId="accent1" phldr="1"/>
      <dgm:spPr/>
      <dgm:t>
        <a:bodyPr/>
        <a:lstStyle/>
        <a:p>
          <a:endParaRPr lang="ru-RU"/>
        </a:p>
      </dgm:t>
    </dgm:pt>
    <dgm:pt modelId="{BF9E2863-8BED-4AAE-BE72-10713035C6ED}">
      <dgm:prSet phldrT="[Текст]"/>
      <dgm:spPr>
        <a:solidFill>
          <a:schemeClr val="accent3">
            <a:lumMod val="75000"/>
          </a:schemeClr>
        </a:solidFill>
      </dgm:spPr>
      <dgm:t>
        <a:bodyPr/>
        <a:lstStyle/>
        <a:p>
          <a:r>
            <a:rPr lang="ru-RU" dirty="0" smtClean="0"/>
            <a:t> </a:t>
          </a:r>
          <a:endParaRPr lang="ru-RU" dirty="0"/>
        </a:p>
      </dgm:t>
    </dgm:pt>
    <dgm:pt modelId="{8C830753-71AA-41DA-A968-550524F03679}" type="parTrans" cxnId="{F870DA6B-B7CD-4DB0-A397-CF65AEC38965}">
      <dgm:prSet/>
      <dgm:spPr/>
      <dgm:t>
        <a:bodyPr/>
        <a:lstStyle/>
        <a:p>
          <a:endParaRPr lang="ru-RU"/>
        </a:p>
      </dgm:t>
    </dgm:pt>
    <dgm:pt modelId="{E5726618-36B1-43DC-B90A-CD225A3252D2}" type="sibTrans" cxnId="{F870DA6B-B7CD-4DB0-A397-CF65AEC38965}">
      <dgm:prSet/>
      <dgm:spPr/>
      <dgm:t>
        <a:bodyPr/>
        <a:lstStyle/>
        <a:p>
          <a:endParaRPr lang="ru-RU"/>
        </a:p>
      </dgm:t>
    </dgm:pt>
    <dgm:pt modelId="{5407AF7F-2A6F-4241-A022-B01B770AACAD}">
      <dgm:prSet phldrT="[Текст]" custT="1"/>
      <dgm:spPr/>
      <dgm:t>
        <a:bodyPr/>
        <a:lstStyle/>
        <a:p>
          <a:endParaRPr lang="ru-RU" sz="1800" dirty="0"/>
        </a:p>
      </dgm:t>
    </dgm:pt>
    <dgm:pt modelId="{B66FD3B2-10DA-4AE7-BC18-4953A5B991CC}" type="parTrans" cxnId="{707965B2-40B3-4A46-B495-81C351E225DC}">
      <dgm:prSet/>
      <dgm:spPr/>
      <dgm:t>
        <a:bodyPr/>
        <a:lstStyle/>
        <a:p>
          <a:endParaRPr lang="ru-RU"/>
        </a:p>
      </dgm:t>
    </dgm:pt>
    <dgm:pt modelId="{D99A2541-2D2C-4BEC-B6EC-334631640BC7}" type="sibTrans" cxnId="{707965B2-40B3-4A46-B495-81C351E225DC}">
      <dgm:prSet/>
      <dgm:spPr/>
      <dgm:t>
        <a:bodyPr/>
        <a:lstStyle/>
        <a:p>
          <a:endParaRPr lang="ru-RU"/>
        </a:p>
      </dgm:t>
    </dgm:pt>
    <dgm:pt modelId="{F6AB277D-AFB9-46D2-990B-DA41B78C86F1}">
      <dgm:prSet phldrT="[Текст]" custT="1"/>
      <dgm:spPr>
        <a:solidFill>
          <a:schemeClr val="accent6">
            <a:lumMod val="60000"/>
            <a:lumOff val="40000"/>
          </a:schemeClr>
        </a:solidFill>
      </dgm:spPr>
      <dgm:t>
        <a:bodyPr/>
        <a:lstStyle/>
        <a:p>
          <a:r>
            <a:rPr lang="ru-RU" sz="1800" dirty="0" smtClean="0">
              <a:solidFill>
                <a:schemeClr val="tx1">
                  <a:lumMod val="95000"/>
                  <a:lumOff val="5000"/>
                </a:schemeClr>
              </a:solidFill>
            </a:rPr>
            <a:t>74,5</a:t>
          </a:r>
          <a:r>
            <a:rPr lang="en-US" sz="1800" dirty="0" smtClean="0">
              <a:solidFill>
                <a:schemeClr val="tx1">
                  <a:lumMod val="95000"/>
                  <a:lumOff val="5000"/>
                </a:schemeClr>
              </a:solidFill>
            </a:rPr>
            <a:t> </a:t>
          </a:r>
          <a:r>
            <a:rPr lang="ru-RU" sz="1800" dirty="0" smtClean="0">
              <a:solidFill>
                <a:schemeClr val="tx1">
                  <a:lumMod val="95000"/>
                  <a:lumOff val="5000"/>
                </a:schemeClr>
              </a:solidFill>
            </a:rPr>
            <a:t>%</a:t>
          </a:r>
          <a:endParaRPr lang="ru-RU" sz="1800" dirty="0">
            <a:solidFill>
              <a:schemeClr val="tx1">
                <a:lumMod val="95000"/>
                <a:lumOff val="5000"/>
              </a:schemeClr>
            </a:solidFill>
          </a:endParaRPr>
        </a:p>
      </dgm:t>
    </dgm:pt>
    <dgm:pt modelId="{A52CB617-F17F-43C4-83B8-5FFB4EC92FBD}" type="parTrans" cxnId="{561C3F92-8399-4AAB-A15B-D30F02F023D9}">
      <dgm:prSet/>
      <dgm:spPr/>
      <dgm:t>
        <a:bodyPr/>
        <a:lstStyle/>
        <a:p>
          <a:endParaRPr lang="ru-RU"/>
        </a:p>
      </dgm:t>
    </dgm:pt>
    <dgm:pt modelId="{6D911D7A-AE93-4477-A28F-7C568DB10DF9}" type="sibTrans" cxnId="{561C3F92-8399-4AAB-A15B-D30F02F023D9}">
      <dgm:prSet/>
      <dgm:spPr/>
      <dgm:t>
        <a:bodyPr/>
        <a:lstStyle/>
        <a:p>
          <a:endParaRPr lang="ru-RU"/>
        </a:p>
      </dgm:t>
    </dgm:pt>
    <dgm:pt modelId="{4D9A0EF4-8F60-4830-8EF9-5BBEAE4575C0}" type="pres">
      <dgm:prSet presAssocID="{8338B273-D242-45D8-9180-E32D6EC6F921}" presName="Name0" presStyleCnt="0">
        <dgm:presLayoutVars>
          <dgm:chMax val="7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5F565646-3B74-4E33-AAE9-8BF8F929F2B0}" type="pres">
      <dgm:prSet presAssocID="{8338B273-D242-45D8-9180-E32D6EC6F921}" presName="comp1" presStyleCnt="0"/>
      <dgm:spPr/>
    </dgm:pt>
    <dgm:pt modelId="{CBA43901-E748-4D13-8759-8E7EBE31BF5A}" type="pres">
      <dgm:prSet presAssocID="{8338B273-D242-45D8-9180-E32D6EC6F921}" presName="circle1" presStyleLbl="node1" presStyleIdx="0" presStyleCnt="3" custLinFactNeighborX="6574" custLinFactNeighborY="-1928"/>
      <dgm:spPr/>
      <dgm:t>
        <a:bodyPr/>
        <a:lstStyle/>
        <a:p>
          <a:endParaRPr lang="ru-RU"/>
        </a:p>
      </dgm:t>
    </dgm:pt>
    <dgm:pt modelId="{CA1C0D58-101E-4FB1-A119-381027070A6D}" type="pres">
      <dgm:prSet presAssocID="{8338B273-D242-45D8-9180-E32D6EC6F921}" presName="c1text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434DA17-B568-4127-8CBC-48AB43F8E996}" type="pres">
      <dgm:prSet presAssocID="{8338B273-D242-45D8-9180-E32D6EC6F921}" presName="comp2" presStyleCnt="0"/>
      <dgm:spPr/>
    </dgm:pt>
    <dgm:pt modelId="{52CDB0AE-EE24-43BE-88E2-6AA0D4D7B235}" type="pres">
      <dgm:prSet presAssocID="{8338B273-D242-45D8-9180-E32D6EC6F921}" presName="circle2" presStyleLbl="node1" presStyleIdx="1" presStyleCnt="3" custScaleX="58229" custScaleY="79115" custLinFactNeighborX="-5559" custLinFactNeighborY="-1819"/>
      <dgm:spPr/>
      <dgm:t>
        <a:bodyPr/>
        <a:lstStyle/>
        <a:p>
          <a:endParaRPr lang="ru-RU"/>
        </a:p>
      </dgm:t>
    </dgm:pt>
    <dgm:pt modelId="{97CA5346-C919-481E-84D3-1C11D4EFA313}" type="pres">
      <dgm:prSet presAssocID="{8338B273-D242-45D8-9180-E32D6EC6F921}" presName="c2text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806BC9C-A7B0-4A9B-B1D1-59CB0984F7D2}" type="pres">
      <dgm:prSet presAssocID="{8338B273-D242-45D8-9180-E32D6EC6F921}" presName="comp3" presStyleCnt="0"/>
      <dgm:spPr/>
    </dgm:pt>
    <dgm:pt modelId="{8A113844-267F-4B6A-995C-97C382C5619E}" type="pres">
      <dgm:prSet presAssocID="{8338B273-D242-45D8-9180-E32D6EC6F921}" presName="circle3" presStyleLbl="node1" presStyleIdx="2" presStyleCnt="3" custScaleX="150632" custScaleY="150633" custLinFactNeighborX="12863" custLinFactNeighborY="-25197"/>
      <dgm:spPr/>
      <dgm:t>
        <a:bodyPr/>
        <a:lstStyle/>
        <a:p>
          <a:endParaRPr lang="ru-RU"/>
        </a:p>
      </dgm:t>
    </dgm:pt>
    <dgm:pt modelId="{33D2B39D-E557-42C7-8E33-DDB23D1294B4}" type="pres">
      <dgm:prSet presAssocID="{8338B273-D242-45D8-9180-E32D6EC6F921}" presName="c3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09300740-A192-4D99-899C-5AF06DCD39C4}" type="presOf" srcId="{8338B273-D242-45D8-9180-E32D6EC6F921}" destId="{4D9A0EF4-8F60-4830-8EF9-5BBEAE4575C0}" srcOrd="0" destOrd="0" presId="urn:microsoft.com/office/officeart/2005/8/layout/venn2"/>
    <dgm:cxn modelId="{F870DA6B-B7CD-4DB0-A397-CF65AEC38965}" srcId="{8338B273-D242-45D8-9180-E32D6EC6F921}" destId="{BF9E2863-8BED-4AAE-BE72-10713035C6ED}" srcOrd="0" destOrd="0" parTransId="{8C830753-71AA-41DA-A968-550524F03679}" sibTransId="{E5726618-36B1-43DC-B90A-CD225A3252D2}"/>
    <dgm:cxn modelId="{0F20FFCB-8ABA-4199-B40F-0FF6593AEBCF}" type="presOf" srcId="{5407AF7F-2A6F-4241-A022-B01B770AACAD}" destId="{52CDB0AE-EE24-43BE-88E2-6AA0D4D7B235}" srcOrd="0" destOrd="0" presId="urn:microsoft.com/office/officeart/2005/8/layout/venn2"/>
    <dgm:cxn modelId="{561C3F92-8399-4AAB-A15B-D30F02F023D9}" srcId="{8338B273-D242-45D8-9180-E32D6EC6F921}" destId="{F6AB277D-AFB9-46D2-990B-DA41B78C86F1}" srcOrd="2" destOrd="0" parTransId="{A52CB617-F17F-43C4-83B8-5FFB4EC92FBD}" sibTransId="{6D911D7A-AE93-4477-A28F-7C568DB10DF9}"/>
    <dgm:cxn modelId="{6B0D348A-173E-4CE2-8A83-1553F19950B7}" type="presOf" srcId="{F6AB277D-AFB9-46D2-990B-DA41B78C86F1}" destId="{33D2B39D-E557-42C7-8E33-DDB23D1294B4}" srcOrd="1" destOrd="0" presId="urn:microsoft.com/office/officeart/2005/8/layout/venn2"/>
    <dgm:cxn modelId="{07D3978A-4946-4F8F-A484-3602FABC5CA3}" type="presOf" srcId="{BF9E2863-8BED-4AAE-BE72-10713035C6ED}" destId="{CA1C0D58-101E-4FB1-A119-381027070A6D}" srcOrd="1" destOrd="0" presId="urn:microsoft.com/office/officeart/2005/8/layout/venn2"/>
    <dgm:cxn modelId="{D3E2F2FA-5D72-4E83-AF92-05BD0FB54707}" type="presOf" srcId="{5407AF7F-2A6F-4241-A022-B01B770AACAD}" destId="{97CA5346-C919-481E-84D3-1C11D4EFA313}" srcOrd="1" destOrd="0" presId="urn:microsoft.com/office/officeart/2005/8/layout/venn2"/>
    <dgm:cxn modelId="{707965B2-40B3-4A46-B495-81C351E225DC}" srcId="{8338B273-D242-45D8-9180-E32D6EC6F921}" destId="{5407AF7F-2A6F-4241-A022-B01B770AACAD}" srcOrd="1" destOrd="0" parTransId="{B66FD3B2-10DA-4AE7-BC18-4953A5B991CC}" sibTransId="{D99A2541-2D2C-4BEC-B6EC-334631640BC7}"/>
    <dgm:cxn modelId="{578CA117-40E1-4DD2-B59E-C910098CB92A}" type="presOf" srcId="{BF9E2863-8BED-4AAE-BE72-10713035C6ED}" destId="{CBA43901-E748-4D13-8759-8E7EBE31BF5A}" srcOrd="0" destOrd="0" presId="urn:microsoft.com/office/officeart/2005/8/layout/venn2"/>
    <dgm:cxn modelId="{4E11B6E6-CBAC-4F25-8F8B-A21F021D8B09}" type="presOf" srcId="{F6AB277D-AFB9-46D2-990B-DA41B78C86F1}" destId="{8A113844-267F-4B6A-995C-97C382C5619E}" srcOrd="0" destOrd="0" presId="urn:microsoft.com/office/officeart/2005/8/layout/venn2"/>
    <dgm:cxn modelId="{9F4D9E2F-7031-4DD4-8B28-449282B7EED0}" type="presParOf" srcId="{4D9A0EF4-8F60-4830-8EF9-5BBEAE4575C0}" destId="{5F565646-3B74-4E33-AAE9-8BF8F929F2B0}" srcOrd="0" destOrd="0" presId="urn:microsoft.com/office/officeart/2005/8/layout/venn2"/>
    <dgm:cxn modelId="{31F7ABE5-784D-421B-9B48-5DA908FA27B7}" type="presParOf" srcId="{5F565646-3B74-4E33-AAE9-8BF8F929F2B0}" destId="{CBA43901-E748-4D13-8759-8E7EBE31BF5A}" srcOrd="0" destOrd="0" presId="urn:microsoft.com/office/officeart/2005/8/layout/venn2"/>
    <dgm:cxn modelId="{66BBBCE5-9CB1-484D-9934-933BD161DD41}" type="presParOf" srcId="{5F565646-3B74-4E33-AAE9-8BF8F929F2B0}" destId="{CA1C0D58-101E-4FB1-A119-381027070A6D}" srcOrd="1" destOrd="0" presId="urn:microsoft.com/office/officeart/2005/8/layout/venn2"/>
    <dgm:cxn modelId="{825B5B7C-61F5-468F-8B36-A206F74C8E09}" type="presParOf" srcId="{4D9A0EF4-8F60-4830-8EF9-5BBEAE4575C0}" destId="{8434DA17-B568-4127-8CBC-48AB43F8E996}" srcOrd="1" destOrd="0" presId="urn:microsoft.com/office/officeart/2005/8/layout/venn2"/>
    <dgm:cxn modelId="{F11AB45F-D305-414C-B194-71FD3F6B8685}" type="presParOf" srcId="{8434DA17-B568-4127-8CBC-48AB43F8E996}" destId="{52CDB0AE-EE24-43BE-88E2-6AA0D4D7B235}" srcOrd="0" destOrd="0" presId="urn:microsoft.com/office/officeart/2005/8/layout/venn2"/>
    <dgm:cxn modelId="{0D2FB757-92A9-4E76-BAEF-69D9B1ADE762}" type="presParOf" srcId="{8434DA17-B568-4127-8CBC-48AB43F8E996}" destId="{97CA5346-C919-481E-84D3-1C11D4EFA313}" srcOrd="1" destOrd="0" presId="urn:microsoft.com/office/officeart/2005/8/layout/venn2"/>
    <dgm:cxn modelId="{6AD44253-779D-4E5A-89E3-8851171973FF}" type="presParOf" srcId="{4D9A0EF4-8F60-4830-8EF9-5BBEAE4575C0}" destId="{F806BC9C-A7B0-4A9B-B1D1-59CB0984F7D2}" srcOrd="2" destOrd="0" presId="urn:microsoft.com/office/officeart/2005/8/layout/venn2"/>
    <dgm:cxn modelId="{55F50336-510D-4961-9ABE-C8EF92C0C4A2}" type="presParOf" srcId="{F806BC9C-A7B0-4A9B-B1D1-59CB0984F7D2}" destId="{8A113844-267F-4B6A-995C-97C382C5619E}" srcOrd="0" destOrd="0" presId="urn:microsoft.com/office/officeart/2005/8/layout/venn2"/>
    <dgm:cxn modelId="{765462DB-5A3D-4783-A3A8-C5FFA70794EA}" type="presParOf" srcId="{F806BC9C-A7B0-4A9B-B1D1-59CB0984F7D2}" destId="{33D2B39D-E557-42C7-8E33-DDB23D1294B4}" srcOrd="1" destOrd="0" presId="urn:microsoft.com/office/officeart/2005/8/layout/venn2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8338B273-D242-45D8-9180-E32D6EC6F921}" type="doc">
      <dgm:prSet loTypeId="urn:microsoft.com/office/officeart/2005/8/layout/venn2" loCatId="relationship" qsTypeId="urn:microsoft.com/office/officeart/2005/8/quickstyle/simple1#3" qsCatId="simple" csTypeId="urn:microsoft.com/office/officeart/2005/8/colors/accent1_2#3" csCatId="accent1" phldr="1"/>
      <dgm:spPr/>
      <dgm:t>
        <a:bodyPr/>
        <a:lstStyle/>
        <a:p>
          <a:endParaRPr lang="ru-RU"/>
        </a:p>
      </dgm:t>
    </dgm:pt>
    <dgm:pt modelId="{BF9E2863-8BED-4AAE-BE72-10713035C6ED}">
      <dgm:prSet phldrT="[Текст]"/>
      <dgm:spPr>
        <a:solidFill>
          <a:schemeClr val="accent3">
            <a:lumMod val="75000"/>
          </a:schemeClr>
        </a:solidFill>
      </dgm:spPr>
      <dgm:t>
        <a:bodyPr/>
        <a:lstStyle/>
        <a:p>
          <a:r>
            <a:rPr lang="ru-RU" dirty="0" smtClean="0"/>
            <a:t> </a:t>
          </a:r>
          <a:endParaRPr lang="ru-RU" dirty="0"/>
        </a:p>
      </dgm:t>
    </dgm:pt>
    <dgm:pt modelId="{8C830753-71AA-41DA-A968-550524F03679}" type="parTrans" cxnId="{F870DA6B-B7CD-4DB0-A397-CF65AEC38965}">
      <dgm:prSet/>
      <dgm:spPr/>
      <dgm:t>
        <a:bodyPr/>
        <a:lstStyle/>
        <a:p>
          <a:endParaRPr lang="ru-RU"/>
        </a:p>
      </dgm:t>
    </dgm:pt>
    <dgm:pt modelId="{E5726618-36B1-43DC-B90A-CD225A3252D2}" type="sibTrans" cxnId="{F870DA6B-B7CD-4DB0-A397-CF65AEC38965}">
      <dgm:prSet/>
      <dgm:spPr/>
      <dgm:t>
        <a:bodyPr/>
        <a:lstStyle/>
        <a:p>
          <a:endParaRPr lang="ru-RU"/>
        </a:p>
      </dgm:t>
    </dgm:pt>
    <dgm:pt modelId="{5407AF7F-2A6F-4241-A022-B01B770AACAD}">
      <dgm:prSet phldrT="[Текст]" custT="1"/>
      <dgm:spPr>
        <a:solidFill>
          <a:schemeClr val="accent6">
            <a:lumMod val="60000"/>
            <a:lumOff val="40000"/>
          </a:schemeClr>
        </a:solidFill>
      </dgm:spPr>
      <dgm:t>
        <a:bodyPr/>
        <a:lstStyle/>
        <a:p>
          <a:r>
            <a:rPr lang="en-US" sz="1800" dirty="0" smtClean="0">
              <a:solidFill>
                <a:schemeClr val="tx1">
                  <a:lumMod val="95000"/>
                  <a:lumOff val="5000"/>
                </a:schemeClr>
              </a:solidFill>
            </a:rPr>
            <a:t>71</a:t>
          </a:r>
          <a:r>
            <a:rPr lang="ru-RU" sz="1800" dirty="0" smtClean="0">
              <a:solidFill>
                <a:schemeClr val="tx1">
                  <a:lumMod val="95000"/>
                  <a:lumOff val="5000"/>
                </a:schemeClr>
              </a:solidFill>
            </a:rPr>
            <a:t>,7</a:t>
          </a:r>
          <a:r>
            <a:rPr lang="en-US" sz="1800" dirty="0" smtClean="0">
              <a:solidFill>
                <a:schemeClr val="tx1">
                  <a:lumMod val="95000"/>
                  <a:lumOff val="5000"/>
                </a:schemeClr>
              </a:solidFill>
            </a:rPr>
            <a:t> </a:t>
          </a:r>
          <a:r>
            <a:rPr lang="ru-RU" sz="1800" dirty="0" smtClean="0">
              <a:solidFill>
                <a:schemeClr val="tx1">
                  <a:lumMod val="95000"/>
                  <a:lumOff val="5000"/>
                </a:schemeClr>
              </a:solidFill>
            </a:rPr>
            <a:t>%</a:t>
          </a:r>
          <a:endParaRPr lang="ru-RU" sz="1800" dirty="0">
            <a:solidFill>
              <a:schemeClr val="tx1">
                <a:lumMod val="95000"/>
                <a:lumOff val="5000"/>
              </a:schemeClr>
            </a:solidFill>
          </a:endParaRPr>
        </a:p>
      </dgm:t>
    </dgm:pt>
    <dgm:pt modelId="{B66FD3B2-10DA-4AE7-BC18-4953A5B991CC}" type="parTrans" cxnId="{707965B2-40B3-4A46-B495-81C351E225DC}">
      <dgm:prSet/>
      <dgm:spPr/>
      <dgm:t>
        <a:bodyPr/>
        <a:lstStyle/>
        <a:p>
          <a:endParaRPr lang="ru-RU"/>
        </a:p>
      </dgm:t>
    </dgm:pt>
    <dgm:pt modelId="{D99A2541-2D2C-4BEC-B6EC-334631640BC7}" type="sibTrans" cxnId="{707965B2-40B3-4A46-B495-81C351E225DC}">
      <dgm:prSet/>
      <dgm:spPr/>
      <dgm:t>
        <a:bodyPr/>
        <a:lstStyle/>
        <a:p>
          <a:endParaRPr lang="ru-RU"/>
        </a:p>
      </dgm:t>
    </dgm:pt>
    <dgm:pt modelId="{4D9A0EF4-8F60-4830-8EF9-5BBEAE4575C0}" type="pres">
      <dgm:prSet presAssocID="{8338B273-D242-45D8-9180-E32D6EC6F921}" presName="Name0" presStyleCnt="0">
        <dgm:presLayoutVars>
          <dgm:chMax val="7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5F565646-3B74-4E33-AAE9-8BF8F929F2B0}" type="pres">
      <dgm:prSet presAssocID="{8338B273-D242-45D8-9180-E32D6EC6F921}" presName="comp1" presStyleCnt="0"/>
      <dgm:spPr/>
    </dgm:pt>
    <dgm:pt modelId="{CBA43901-E748-4D13-8759-8E7EBE31BF5A}" type="pres">
      <dgm:prSet presAssocID="{8338B273-D242-45D8-9180-E32D6EC6F921}" presName="circle1" presStyleLbl="node1" presStyleIdx="0" presStyleCnt="2" custLinFactNeighborX="-36266"/>
      <dgm:spPr/>
      <dgm:t>
        <a:bodyPr/>
        <a:lstStyle/>
        <a:p>
          <a:endParaRPr lang="ru-RU"/>
        </a:p>
      </dgm:t>
    </dgm:pt>
    <dgm:pt modelId="{CA1C0D58-101E-4FB1-A119-381027070A6D}" type="pres">
      <dgm:prSet presAssocID="{8338B273-D242-45D8-9180-E32D6EC6F921}" presName="c1text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434DA17-B568-4127-8CBC-48AB43F8E996}" type="pres">
      <dgm:prSet presAssocID="{8338B273-D242-45D8-9180-E32D6EC6F921}" presName="comp2" presStyleCnt="0"/>
      <dgm:spPr/>
    </dgm:pt>
    <dgm:pt modelId="{52CDB0AE-EE24-43BE-88E2-6AA0D4D7B235}" type="pres">
      <dgm:prSet presAssocID="{8338B273-D242-45D8-9180-E32D6EC6F921}" presName="circle2" presStyleLbl="node1" presStyleIdx="1" presStyleCnt="2"/>
      <dgm:spPr/>
      <dgm:t>
        <a:bodyPr/>
        <a:lstStyle/>
        <a:p>
          <a:endParaRPr lang="ru-RU"/>
        </a:p>
      </dgm:t>
    </dgm:pt>
    <dgm:pt modelId="{97CA5346-C919-481E-84D3-1C11D4EFA313}" type="pres">
      <dgm:prSet presAssocID="{8338B273-D242-45D8-9180-E32D6EC6F921}" presName="c2text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F870DA6B-B7CD-4DB0-A397-CF65AEC38965}" srcId="{8338B273-D242-45D8-9180-E32D6EC6F921}" destId="{BF9E2863-8BED-4AAE-BE72-10713035C6ED}" srcOrd="0" destOrd="0" parTransId="{8C830753-71AA-41DA-A968-550524F03679}" sibTransId="{E5726618-36B1-43DC-B90A-CD225A3252D2}"/>
    <dgm:cxn modelId="{5BE2BD92-DFB3-476C-8BEA-71373335B0C5}" type="presOf" srcId="{BF9E2863-8BED-4AAE-BE72-10713035C6ED}" destId="{CA1C0D58-101E-4FB1-A119-381027070A6D}" srcOrd="1" destOrd="0" presId="urn:microsoft.com/office/officeart/2005/8/layout/venn2"/>
    <dgm:cxn modelId="{F8EB44AD-8796-41F8-A04A-D2558DB14F27}" type="presOf" srcId="{8338B273-D242-45D8-9180-E32D6EC6F921}" destId="{4D9A0EF4-8F60-4830-8EF9-5BBEAE4575C0}" srcOrd="0" destOrd="0" presId="urn:microsoft.com/office/officeart/2005/8/layout/venn2"/>
    <dgm:cxn modelId="{64D627AA-76BA-407C-B6C8-477F53E27A6B}" type="presOf" srcId="{5407AF7F-2A6F-4241-A022-B01B770AACAD}" destId="{97CA5346-C919-481E-84D3-1C11D4EFA313}" srcOrd="1" destOrd="0" presId="urn:microsoft.com/office/officeart/2005/8/layout/venn2"/>
    <dgm:cxn modelId="{68E5524B-39BF-4C91-9F3C-F961F8048261}" type="presOf" srcId="{5407AF7F-2A6F-4241-A022-B01B770AACAD}" destId="{52CDB0AE-EE24-43BE-88E2-6AA0D4D7B235}" srcOrd="0" destOrd="0" presId="urn:microsoft.com/office/officeart/2005/8/layout/venn2"/>
    <dgm:cxn modelId="{DEC51929-B218-4B66-A623-D73B17FCDCE0}" type="presOf" srcId="{BF9E2863-8BED-4AAE-BE72-10713035C6ED}" destId="{CBA43901-E748-4D13-8759-8E7EBE31BF5A}" srcOrd="0" destOrd="0" presId="urn:microsoft.com/office/officeart/2005/8/layout/venn2"/>
    <dgm:cxn modelId="{707965B2-40B3-4A46-B495-81C351E225DC}" srcId="{8338B273-D242-45D8-9180-E32D6EC6F921}" destId="{5407AF7F-2A6F-4241-A022-B01B770AACAD}" srcOrd="1" destOrd="0" parTransId="{B66FD3B2-10DA-4AE7-BC18-4953A5B991CC}" sibTransId="{D99A2541-2D2C-4BEC-B6EC-334631640BC7}"/>
    <dgm:cxn modelId="{091F93E1-5F62-4D40-9E0B-F0A050F12A4D}" type="presParOf" srcId="{4D9A0EF4-8F60-4830-8EF9-5BBEAE4575C0}" destId="{5F565646-3B74-4E33-AAE9-8BF8F929F2B0}" srcOrd="0" destOrd="0" presId="urn:microsoft.com/office/officeart/2005/8/layout/venn2"/>
    <dgm:cxn modelId="{EC65FA0A-5812-4090-B19E-3D1C180C53FF}" type="presParOf" srcId="{5F565646-3B74-4E33-AAE9-8BF8F929F2B0}" destId="{CBA43901-E748-4D13-8759-8E7EBE31BF5A}" srcOrd="0" destOrd="0" presId="urn:microsoft.com/office/officeart/2005/8/layout/venn2"/>
    <dgm:cxn modelId="{5CDF4E83-E572-4B24-9B00-2877D6A2BAF8}" type="presParOf" srcId="{5F565646-3B74-4E33-AAE9-8BF8F929F2B0}" destId="{CA1C0D58-101E-4FB1-A119-381027070A6D}" srcOrd="1" destOrd="0" presId="urn:microsoft.com/office/officeart/2005/8/layout/venn2"/>
    <dgm:cxn modelId="{11F9CE81-4ECA-49AC-9E63-4BC86457F8F5}" type="presParOf" srcId="{4D9A0EF4-8F60-4830-8EF9-5BBEAE4575C0}" destId="{8434DA17-B568-4127-8CBC-48AB43F8E996}" srcOrd="1" destOrd="0" presId="urn:microsoft.com/office/officeart/2005/8/layout/venn2"/>
    <dgm:cxn modelId="{08C8F32C-C9D2-447F-AA17-A5B310045991}" type="presParOf" srcId="{8434DA17-B568-4127-8CBC-48AB43F8E996}" destId="{52CDB0AE-EE24-43BE-88E2-6AA0D4D7B235}" srcOrd="0" destOrd="0" presId="urn:microsoft.com/office/officeart/2005/8/layout/venn2"/>
    <dgm:cxn modelId="{6521282C-588D-4902-BFA5-74B862C99595}" type="presParOf" srcId="{8434DA17-B568-4127-8CBC-48AB43F8E996}" destId="{97CA5346-C919-481E-84D3-1C11D4EFA313}" srcOrd="1" destOrd="0" presId="urn:microsoft.com/office/officeart/2005/8/layout/venn2"/>
  </dgm:cxnLst>
  <dgm:bg/>
  <dgm:whole/>
  <dgm:extLst>
    <a:ext uri="http://schemas.microsoft.com/office/drawing/2008/diagram">
      <dsp:dataModelExt xmlns:dsp="http://schemas.microsoft.com/office/drawing/2008/diagram" xmlns="" relId="rId12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8338B273-D242-45D8-9180-E32D6EC6F921}" type="doc">
      <dgm:prSet loTypeId="urn:microsoft.com/office/officeart/2005/8/layout/venn2" loCatId="relationship" qsTypeId="urn:microsoft.com/office/officeart/2005/8/quickstyle/simple1#4" qsCatId="simple" csTypeId="urn:microsoft.com/office/officeart/2005/8/colors/accent1_2#4" csCatId="accent1" phldr="1"/>
      <dgm:spPr/>
      <dgm:t>
        <a:bodyPr/>
        <a:lstStyle/>
        <a:p>
          <a:endParaRPr lang="ru-RU"/>
        </a:p>
      </dgm:t>
    </dgm:pt>
    <dgm:pt modelId="{BF9E2863-8BED-4AAE-BE72-10713035C6ED}">
      <dgm:prSet phldrT="[Текст]"/>
      <dgm:spPr>
        <a:solidFill>
          <a:schemeClr val="accent3">
            <a:lumMod val="75000"/>
          </a:schemeClr>
        </a:solidFill>
      </dgm:spPr>
      <dgm:t>
        <a:bodyPr/>
        <a:lstStyle/>
        <a:p>
          <a:r>
            <a:rPr lang="ru-RU" dirty="0" smtClean="0"/>
            <a:t> </a:t>
          </a:r>
          <a:endParaRPr lang="ru-RU" dirty="0"/>
        </a:p>
      </dgm:t>
    </dgm:pt>
    <dgm:pt modelId="{8C830753-71AA-41DA-A968-550524F03679}" type="parTrans" cxnId="{F870DA6B-B7CD-4DB0-A397-CF65AEC38965}">
      <dgm:prSet/>
      <dgm:spPr/>
      <dgm:t>
        <a:bodyPr/>
        <a:lstStyle/>
        <a:p>
          <a:endParaRPr lang="ru-RU"/>
        </a:p>
      </dgm:t>
    </dgm:pt>
    <dgm:pt modelId="{E5726618-36B1-43DC-B90A-CD225A3252D2}" type="sibTrans" cxnId="{F870DA6B-B7CD-4DB0-A397-CF65AEC38965}">
      <dgm:prSet/>
      <dgm:spPr/>
      <dgm:t>
        <a:bodyPr/>
        <a:lstStyle/>
        <a:p>
          <a:endParaRPr lang="ru-RU"/>
        </a:p>
      </dgm:t>
    </dgm:pt>
    <dgm:pt modelId="{5407AF7F-2A6F-4241-A022-B01B770AACAD}">
      <dgm:prSet phldrT="[Текст]" custT="1"/>
      <dgm:spPr>
        <a:solidFill>
          <a:schemeClr val="accent6">
            <a:lumMod val="60000"/>
            <a:lumOff val="40000"/>
          </a:schemeClr>
        </a:solidFill>
      </dgm:spPr>
      <dgm:t>
        <a:bodyPr/>
        <a:lstStyle/>
        <a:p>
          <a:r>
            <a:rPr lang="ru-RU" sz="1800" dirty="0" smtClean="0">
              <a:solidFill>
                <a:schemeClr val="tx1">
                  <a:lumMod val="95000"/>
                  <a:lumOff val="5000"/>
                </a:schemeClr>
              </a:solidFill>
            </a:rPr>
            <a:t>73,1 %</a:t>
          </a:r>
          <a:endParaRPr lang="ru-RU" sz="1800" dirty="0">
            <a:solidFill>
              <a:schemeClr val="tx1">
                <a:lumMod val="95000"/>
                <a:lumOff val="5000"/>
              </a:schemeClr>
            </a:solidFill>
          </a:endParaRPr>
        </a:p>
      </dgm:t>
    </dgm:pt>
    <dgm:pt modelId="{B66FD3B2-10DA-4AE7-BC18-4953A5B991CC}" type="parTrans" cxnId="{707965B2-40B3-4A46-B495-81C351E225DC}">
      <dgm:prSet/>
      <dgm:spPr/>
      <dgm:t>
        <a:bodyPr/>
        <a:lstStyle/>
        <a:p>
          <a:endParaRPr lang="ru-RU"/>
        </a:p>
      </dgm:t>
    </dgm:pt>
    <dgm:pt modelId="{D99A2541-2D2C-4BEC-B6EC-334631640BC7}" type="sibTrans" cxnId="{707965B2-40B3-4A46-B495-81C351E225DC}">
      <dgm:prSet/>
      <dgm:spPr/>
      <dgm:t>
        <a:bodyPr/>
        <a:lstStyle/>
        <a:p>
          <a:endParaRPr lang="ru-RU"/>
        </a:p>
      </dgm:t>
    </dgm:pt>
    <dgm:pt modelId="{4D9A0EF4-8F60-4830-8EF9-5BBEAE4575C0}" type="pres">
      <dgm:prSet presAssocID="{8338B273-D242-45D8-9180-E32D6EC6F921}" presName="Name0" presStyleCnt="0">
        <dgm:presLayoutVars>
          <dgm:chMax val="7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5F565646-3B74-4E33-AAE9-8BF8F929F2B0}" type="pres">
      <dgm:prSet presAssocID="{8338B273-D242-45D8-9180-E32D6EC6F921}" presName="comp1" presStyleCnt="0"/>
      <dgm:spPr/>
    </dgm:pt>
    <dgm:pt modelId="{CBA43901-E748-4D13-8759-8E7EBE31BF5A}" type="pres">
      <dgm:prSet presAssocID="{8338B273-D242-45D8-9180-E32D6EC6F921}" presName="circle1" presStyleLbl="node1" presStyleIdx="0" presStyleCnt="2" custLinFactNeighborX="14981" custLinFactNeighborY="-60353"/>
      <dgm:spPr/>
      <dgm:t>
        <a:bodyPr/>
        <a:lstStyle/>
        <a:p>
          <a:endParaRPr lang="ru-RU"/>
        </a:p>
      </dgm:t>
    </dgm:pt>
    <dgm:pt modelId="{CA1C0D58-101E-4FB1-A119-381027070A6D}" type="pres">
      <dgm:prSet presAssocID="{8338B273-D242-45D8-9180-E32D6EC6F921}" presName="c1text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434DA17-B568-4127-8CBC-48AB43F8E996}" type="pres">
      <dgm:prSet presAssocID="{8338B273-D242-45D8-9180-E32D6EC6F921}" presName="comp2" presStyleCnt="0"/>
      <dgm:spPr/>
    </dgm:pt>
    <dgm:pt modelId="{52CDB0AE-EE24-43BE-88E2-6AA0D4D7B235}" type="pres">
      <dgm:prSet presAssocID="{8338B273-D242-45D8-9180-E32D6EC6F921}" presName="circle2" presStyleLbl="node1" presStyleIdx="1" presStyleCnt="2"/>
      <dgm:spPr/>
      <dgm:t>
        <a:bodyPr/>
        <a:lstStyle/>
        <a:p>
          <a:endParaRPr lang="ru-RU"/>
        </a:p>
      </dgm:t>
    </dgm:pt>
    <dgm:pt modelId="{97CA5346-C919-481E-84D3-1C11D4EFA313}" type="pres">
      <dgm:prSet presAssocID="{8338B273-D242-45D8-9180-E32D6EC6F921}" presName="c2text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F870DA6B-B7CD-4DB0-A397-CF65AEC38965}" srcId="{8338B273-D242-45D8-9180-E32D6EC6F921}" destId="{BF9E2863-8BED-4AAE-BE72-10713035C6ED}" srcOrd="0" destOrd="0" parTransId="{8C830753-71AA-41DA-A968-550524F03679}" sibTransId="{E5726618-36B1-43DC-B90A-CD225A3252D2}"/>
    <dgm:cxn modelId="{BC05CB1A-77DA-46DD-873E-D1993751155D}" type="presOf" srcId="{8338B273-D242-45D8-9180-E32D6EC6F921}" destId="{4D9A0EF4-8F60-4830-8EF9-5BBEAE4575C0}" srcOrd="0" destOrd="0" presId="urn:microsoft.com/office/officeart/2005/8/layout/venn2"/>
    <dgm:cxn modelId="{769F8745-A08D-4F74-9E67-E162968D8B86}" type="presOf" srcId="{BF9E2863-8BED-4AAE-BE72-10713035C6ED}" destId="{CA1C0D58-101E-4FB1-A119-381027070A6D}" srcOrd="1" destOrd="0" presId="urn:microsoft.com/office/officeart/2005/8/layout/venn2"/>
    <dgm:cxn modelId="{2D895236-C2EF-43B2-9BA2-69DC0C48ABC9}" type="presOf" srcId="{5407AF7F-2A6F-4241-A022-B01B770AACAD}" destId="{52CDB0AE-EE24-43BE-88E2-6AA0D4D7B235}" srcOrd="0" destOrd="0" presId="urn:microsoft.com/office/officeart/2005/8/layout/venn2"/>
    <dgm:cxn modelId="{F56C4B70-1892-4F7E-B358-B72B67F8C50B}" type="presOf" srcId="{5407AF7F-2A6F-4241-A022-B01B770AACAD}" destId="{97CA5346-C919-481E-84D3-1C11D4EFA313}" srcOrd="1" destOrd="0" presId="urn:microsoft.com/office/officeart/2005/8/layout/venn2"/>
    <dgm:cxn modelId="{E2765A51-0CFD-4CAD-8E46-483E5BF03F43}" type="presOf" srcId="{BF9E2863-8BED-4AAE-BE72-10713035C6ED}" destId="{CBA43901-E748-4D13-8759-8E7EBE31BF5A}" srcOrd="0" destOrd="0" presId="urn:microsoft.com/office/officeart/2005/8/layout/venn2"/>
    <dgm:cxn modelId="{707965B2-40B3-4A46-B495-81C351E225DC}" srcId="{8338B273-D242-45D8-9180-E32D6EC6F921}" destId="{5407AF7F-2A6F-4241-A022-B01B770AACAD}" srcOrd="1" destOrd="0" parTransId="{B66FD3B2-10DA-4AE7-BC18-4953A5B991CC}" sibTransId="{D99A2541-2D2C-4BEC-B6EC-334631640BC7}"/>
    <dgm:cxn modelId="{4549BFF4-023B-4975-86E1-2C97307D7B78}" type="presParOf" srcId="{4D9A0EF4-8F60-4830-8EF9-5BBEAE4575C0}" destId="{5F565646-3B74-4E33-AAE9-8BF8F929F2B0}" srcOrd="0" destOrd="0" presId="urn:microsoft.com/office/officeart/2005/8/layout/venn2"/>
    <dgm:cxn modelId="{0A5A9154-3B8A-4E1E-AD79-05D102BCCA49}" type="presParOf" srcId="{5F565646-3B74-4E33-AAE9-8BF8F929F2B0}" destId="{CBA43901-E748-4D13-8759-8E7EBE31BF5A}" srcOrd="0" destOrd="0" presId="urn:microsoft.com/office/officeart/2005/8/layout/venn2"/>
    <dgm:cxn modelId="{78C49739-1AA5-44D7-914A-780575C9A7D3}" type="presParOf" srcId="{5F565646-3B74-4E33-AAE9-8BF8F929F2B0}" destId="{CA1C0D58-101E-4FB1-A119-381027070A6D}" srcOrd="1" destOrd="0" presId="urn:microsoft.com/office/officeart/2005/8/layout/venn2"/>
    <dgm:cxn modelId="{6E276B88-64B0-49A7-BD17-62C90278B77D}" type="presParOf" srcId="{4D9A0EF4-8F60-4830-8EF9-5BBEAE4575C0}" destId="{8434DA17-B568-4127-8CBC-48AB43F8E996}" srcOrd="1" destOrd="0" presId="urn:microsoft.com/office/officeart/2005/8/layout/venn2"/>
    <dgm:cxn modelId="{D2F7902A-2D5F-45A7-91B7-CA1011C30A55}" type="presParOf" srcId="{8434DA17-B568-4127-8CBC-48AB43F8E996}" destId="{52CDB0AE-EE24-43BE-88E2-6AA0D4D7B235}" srcOrd="0" destOrd="0" presId="urn:microsoft.com/office/officeart/2005/8/layout/venn2"/>
    <dgm:cxn modelId="{6F9DEE9F-047B-4447-B653-5BD6C83A3D41}" type="presParOf" srcId="{8434DA17-B568-4127-8CBC-48AB43F8E996}" destId="{97CA5346-C919-481E-84D3-1C11D4EFA313}" srcOrd="1" destOrd="0" presId="urn:microsoft.com/office/officeart/2005/8/layout/venn2"/>
  </dgm:cxnLst>
  <dgm:bg/>
  <dgm:whole/>
  <dgm:extLst>
    <a:ext uri="http://schemas.microsoft.com/office/drawing/2008/diagram">
      <dsp:dataModelExt xmlns:dsp="http://schemas.microsoft.com/office/drawing/2008/diagram" xmlns="" relId="rId17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AD83D2D3-7865-4698-8A87-B74847BAB931}" type="doc">
      <dgm:prSet loTypeId="urn:microsoft.com/office/officeart/2005/8/layout/radial5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9B239109-068B-4B0B-8D2B-C30924453869}">
      <dgm:prSet phldrT="[Текст]">
        <dgm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dirty="0" smtClean="0">
              <a:solidFill>
                <a:schemeClr val="tx2">
                  <a:lumMod val="90000"/>
                  <a:lumOff val="10000"/>
                </a:schemeClr>
              </a:solidFill>
            </a:rPr>
            <a:t>Национальная экономика </a:t>
          </a:r>
        </a:p>
        <a:p>
          <a:r>
            <a:rPr lang="ru-RU" dirty="0" smtClean="0">
              <a:solidFill>
                <a:schemeClr val="tx2">
                  <a:lumMod val="90000"/>
                  <a:lumOff val="10000"/>
                </a:schemeClr>
              </a:solidFill>
            </a:rPr>
            <a:t>39 300,5 тыс.руб.</a:t>
          </a:r>
          <a:endParaRPr lang="ru-RU" dirty="0">
            <a:solidFill>
              <a:schemeClr val="tx2">
                <a:lumMod val="90000"/>
                <a:lumOff val="10000"/>
              </a:schemeClr>
            </a:solidFill>
          </a:endParaRPr>
        </a:p>
      </dgm:t>
    </dgm:pt>
    <dgm:pt modelId="{5DC21A32-6881-4B1D-9A82-BF9A8995F95D}" type="parTrans" cxnId="{EFF90B96-984F-4514-B9FE-502FEA76C4E4}">
      <dgm:prSet/>
      <dgm:spPr/>
      <dgm:t>
        <a:bodyPr/>
        <a:lstStyle/>
        <a:p>
          <a:endParaRPr lang="ru-RU"/>
        </a:p>
      </dgm:t>
    </dgm:pt>
    <dgm:pt modelId="{F6757368-90CE-484B-BC18-9ECCAAC2987C}" type="sibTrans" cxnId="{EFF90B96-984F-4514-B9FE-502FEA76C4E4}">
      <dgm:prSet/>
      <dgm:spPr/>
      <dgm:t>
        <a:bodyPr/>
        <a:lstStyle/>
        <a:p>
          <a:endParaRPr lang="ru-RU"/>
        </a:p>
      </dgm:t>
    </dgm:pt>
    <dgm:pt modelId="{7F279EEA-9183-4453-A3C2-39F19B595378}">
      <dgm:prSet phldrT="[Текст]" custT="1"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sz="1200" dirty="0" smtClean="0"/>
            <a:t>Обустройство, содержание и реконструкция скотомогильников</a:t>
          </a:r>
        </a:p>
        <a:p>
          <a:r>
            <a:rPr lang="ru-RU" sz="1200" dirty="0" smtClean="0"/>
            <a:t>432,3 тыс.руб.</a:t>
          </a:r>
          <a:endParaRPr lang="ru-RU" sz="1200" dirty="0"/>
        </a:p>
      </dgm:t>
    </dgm:pt>
    <dgm:pt modelId="{42687E5C-A00E-4439-BDAA-E8C02C1ACEB5}" type="parTrans" cxnId="{58CEAA10-926B-465A-B7F1-DF5B421B287F}">
      <dgm:prSet/>
      <dgm:spPr>
        <a:solidFill>
          <a:schemeClr val="accent1">
            <a:lumMod val="60000"/>
            <a:lumOff val="40000"/>
          </a:schemeClr>
        </a:solidFill>
      </dgm:spPr>
      <dgm:t>
        <a:bodyPr/>
        <a:lstStyle/>
        <a:p>
          <a:endParaRPr lang="ru-RU"/>
        </a:p>
      </dgm:t>
    </dgm:pt>
    <dgm:pt modelId="{4AB71769-3A32-47DD-B843-A1579AF059E9}" type="sibTrans" cxnId="{58CEAA10-926B-465A-B7F1-DF5B421B287F}">
      <dgm:prSet/>
      <dgm:spPr/>
      <dgm:t>
        <a:bodyPr/>
        <a:lstStyle/>
        <a:p>
          <a:endParaRPr lang="ru-RU"/>
        </a:p>
      </dgm:t>
    </dgm:pt>
    <dgm:pt modelId="{9B61AE73-565E-4E44-9EED-9682B6314204}">
      <dgm:prSet phldrT="[Текст]" custT="1"/>
      <dgm:spPr>
        <a:solidFill>
          <a:schemeClr val="accent3">
            <a:lumMod val="75000"/>
          </a:schemeClr>
        </a:solidFill>
      </dgm:spPr>
      <dgm:t>
        <a:bodyPr/>
        <a:lstStyle/>
        <a:p>
          <a:r>
            <a:rPr lang="ru-RU" sz="1200" dirty="0" smtClean="0">
              <a:latin typeface="Times New Roman" pitchFamily="18" charset="0"/>
              <a:cs typeface="Times New Roman" pitchFamily="18" charset="0"/>
            </a:rPr>
            <a:t>Содержание МБУ «ИКЦ» </a:t>
          </a:r>
        </a:p>
        <a:p>
          <a:r>
            <a:rPr lang="ru-RU" sz="1200" dirty="0" smtClean="0">
              <a:latin typeface="Times New Roman" pitchFamily="18" charset="0"/>
              <a:cs typeface="Times New Roman" pitchFamily="18" charset="0"/>
            </a:rPr>
            <a:t>4 638,4 тыс.руб..</a:t>
          </a:r>
        </a:p>
        <a:p>
          <a:r>
            <a:rPr lang="ru-RU" sz="1200" dirty="0" smtClean="0">
              <a:latin typeface="Times New Roman" pitchFamily="18" charset="0"/>
              <a:cs typeface="Times New Roman" pitchFamily="18" charset="0"/>
            </a:rPr>
            <a:t>Содержание МБУ «ЦКО» </a:t>
          </a:r>
        </a:p>
        <a:p>
          <a:r>
            <a:rPr lang="ru-RU" sz="1200" dirty="0" smtClean="0">
              <a:latin typeface="Times New Roman" pitchFamily="18" charset="0"/>
              <a:cs typeface="Times New Roman" pitchFamily="18" charset="0"/>
            </a:rPr>
            <a:t>12 558,5 тыс.руб.</a:t>
          </a:r>
          <a:endParaRPr lang="ru-RU" sz="1200" dirty="0">
            <a:latin typeface="Times New Roman" pitchFamily="18" charset="0"/>
            <a:cs typeface="Times New Roman" pitchFamily="18" charset="0"/>
          </a:endParaRPr>
        </a:p>
      </dgm:t>
    </dgm:pt>
    <dgm:pt modelId="{2E074D00-8056-4E68-B886-7F734E512670}" type="parTrans" cxnId="{FD4B0929-1888-45C7-A59A-F27F25A6781D}">
      <dgm:prSet/>
      <dgm:spPr>
        <a:solidFill>
          <a:schemeClr val="accent3">
            <a:lumMod val="75000"/>
          </a:schemeClr>
        </a:solidFill>
      </dgm:spPr>
      <dgm:t>
        <a:bodyPr/>
        <a:lstStyle/>
        <a:p>
          <a:endParaRPr lang="ru-RU"/>
        </a:p>
      </dgm:t>
    </dgm:pt>
    <dgm:pt modelId="{98E015CF-5429-48F3-8620-465CFC2ECCFC}" type="sibTrans" cxnId="{FD4B0929-1888-45C7-A59A-F27F25A6781D}">
      <dgm:prSet/>
      <dgm:spPr/>
      <dgm:t>
        <a:bodyPr/>
        <a:lstStyle/>
        <a:p>
          <a:endParaRPr lang="ru-RU"/>
        </a:p>
      </dgm:t>
    </dgm:pt>
    <dgm:pt modelId="{205F627B-9E10-4425-B04A-9B145E4C463F}">
      <dgm:prSet phldrT="[Текст]" custT="1"/>
      <dgm:spPr>
        <a:solidFill>
          <a:schemeClr val="accent6">
            <a:lumMod val="50000"/>
          </a:schemeClr>
        </a:solidFill>
      </dgm:spPr>
      <dgm:t>
        <a:bodyPr/>
        <a:lstStyle/>
        <a:p>
          <a:r>
            <a:rPr lang="ru-RU" sz="1200" dirty="0" smtClean="0"/>
            <a:t>Мероприятия в области сельского хозяйства </a:t>
          </a:r>
        </a:p>
        <a:p>
          <a:r>
            <a:rPr lang="ru-RU" sz="1200" dirty="0" smtClean="0"/>
            <a:t>350,0 тыс.руб.</a:t>
          </a:r>
          <a:endParaRPr lang="ru-RU" sz="1200" dirty="0"/>
        </a:p>
      </dgm:t>
    </dgm:pt>
    <dgm:pt modelId="{3342985F-33BE-4FE7-8261-E2CC282FEEB0}" type="parTrans" cxnId="{052CBB52-7F87-454A-8467-09FDDE6026EB}">
      <dgm:prSet/>
      <dgm:spPr>
        <a:solidFill>
          <a:schemeClr val="accent6">
            <a:lumMod val="50000"/>
          </a:schemeClr>
        </a:solidFill>
      </dgm:spPr>
      <dgm:t>
        <a:bodyPr/>
        <a:lstStyle/>
        <a:p>
          <a:endParaRPr lang="ru-RU"/>
        </a:p>
      </dgm:t>
    </dgm:pt>
    <dgm:pt modelId="{F53DEC3B-4FC4-47B8-BF21-CA6F1B8254A1}" type="sibTrans" cxnId="{052CBB52-7F87-454A-8467-09FDDE6026EB}">
      <dgm:prSet/>
      <dgm:spPr/>
      <dgm:t>
        <a:bodyPr/>
        <a:lstStyle/>
        <a:p>
          <a:endParaRPr lang="ru-RU"/>
        </a:p>
      </dgm:t>
    </dgm:pt>
    <dgm:pt modelId="{5BEDB5E8-BF5A-4859-9BB3-DF71DA57256D}">
      <dgm:prSet phldrT="[Текст]" custT="1"/>
      <dgm:spPr>
        <a:solidFill>
          <a:schemeClr val="accent5">
            <a:lumMod val="60000"/>
            <a:lumOff val="40000"/>
          </a:schemeClr>
        </a:solidFill>
      </dgm:spPr>
      <dgm:t>
        <a:bodyPr/>
        <a:lstStyle/>
        <a:p>
          <a:r>
            <a:rPr lang="ru-RU" sz="1200" dirty="0" smtClean="0">
              <a:solidFill>
                <a:schemeClr val="bg2">
                  <a:lumMod val="10000"/>
                </a:schemeClr>
              </a:solidFill>
            </a:rPr>
            <a:t>Развитие малого  и среднего предпринимательства </a:t>
          </a:r>
        </a:p>
        <a:p>
          <a:r>
            <a:rPr lang="ru-RU" sz="1200" dirty="0" smtClean="0">
              <a:solidFill>
                <a:schemeClr val="bg2">
                  <a:lumMod val="10000"/>
                </a:schemeClr>
              </a:solidFill>
            </a:rPr>
            <a:t>2 100,0 тыс.руб.</a:t>
          </a:r>
          <a:endParaRPr lang="ru-RU" sz="1200" dirty="0">
            <a:solidFill>
              <a:schemeClr val="bg2">
                <a:lumMod val="10000"/>
              </a:schemeClr>
            </a:solidFill>
          </a:endParaRPr>
        </a:p>
      </dgm:t>
    </dgm:pt>
    <dgm:pt modelId="{5B1C0B96-A653-4A5D-A9BE-B67E35EB3B3C}" type="parTrans" cxnId="{1632D6E9-FD4F-4F80-8BB1-686B0CCD0740}">
      <dgm:prSet/>
      <dgm:spPr>
        <a:solidFill>
          <a:schemeClr val="accent5">
            <a:lumMod val="60000"/>
            <a:lumOff val="40000"/>
          </a:schemeClr>
        </a:solidFill>
      </dgm:spPr>
      <dgm:t>
        <a:bodyPr/>
        <a:lstStyle/>
        <a:p>
          <a:endParaRPr lang="ru-RU"/>
        </a:p>
      </dgm:t>
    </dgm:pt>
    <dgm:pt modelId="{25D2D91A-18F7-4C19-9C5B-720C2C0DEFCB}" type="sibTrans" cxnId="{1632D6E9-FD4F-4F80-8BB1-686B0CCD0740}">
      <dgm:prSet/>
      <dgm:spPr/>
      <dgm:t>
        <a:bodyPr/>
        <a:lstStyle/>
        <a:p>
          <a:endParaRPr lang="ru-RU"/>
        </a:p>
      </dgm:t>
    </dgm:pt>
    <dgm:pt modelId="{50C018C5-9ED1-4680-AA54-E90E8FDA3228}">
      <dgm:prSet phldrT="[Текст]" custT="1"/>
      <dgm:spPr>
        <a:solidFill>
          <a:schemeClr val="tx1">
            <a:lumMod val="65000"/>
            <a:lumOff val="35000"/>
          </a:schemeClr>
        </a:solidFill>
      </dgm:spPr>
      <dgm:t>
        <a:bodyPr/>
        <a:lstStyle/>
        <a:p>
          <a:r>
            <a:rPr lang="ru-RU" sz="1200" dirty="0" smtClean="0"/>
            <a:t>Дорожное хозяйство</a:t>
          </a:r>
        </a:p>
        <a:p>
          <a:r>
            <a:rPr lang="ru-RU" sz="1200" dirty="0" smtClean="0"/>
            <a:t>18 721,0 тыс.руб.</a:t>
          </a:r>
          <a:endParaRPr lang="ru-RU" sz="1200" dirty="0"/>
        </a:p>
      </dgm:t>
    </dgm:pt>
    <dgm:pt modelId="{20277D28-A4AF-4183-83CA-014838070DBB}" type="parTrans" cxnId="{C607F9EA-BB63-43FF-B956-63226974FAA8}">
      <dgm:prSet/>
      <dgm:spPr>
        <a:solidFill>
          <a:schemeClr val="tx1">
            <a:lumMod val="65000"/>
            <a:lumOff val="35000"/>
          </a:schemeClr>
        </a:solidFill>
      </dgm:spPr>
      <dgm:t>
        <a:bodyPr/>
        <a:lstStyle/>
        <a:p>
          <a:endParaRPr lang="ru-RU"/>
        </a:p>
      </dgm:t>
    </dgm:pt>
    <dgm:pt modelId="{0403D1A1-B1DE-48C2-989E-69BDE8EB9940}" type="sibTrans" cxnId="{C607F9EA-BB63-43FF-B956-63226974FAA8}">
      <dgm:prSet/>
      <dgm:spPr/>
      <dgm:t>
        <a:bodyPr/>
        <a:lstStyle/>
        <a:p>
          <a:endParaRPr lang="ru-RU"/>
        </a:p>
      </dgm:t>
    </dgm:pt>
    <dgm:pt modelId="{6A294EBB-9377-49AD-A414-3AE9D7395004}">
      <dgm:prSet phldrT="[Текст]" custT="1"/>
      <dgm:spPr>
        <a:solidFill>
          <a:schemeClr val="accent2">
            <a:lumMod val="75000"/>
          </a:schemeClr>
        </a:solidFill>
      </dgm:spPr>
      <dgm:t>
        <a:bodyPr/>
        <a:lstStyle/>
        <a:p>
          <a:r>
            <a:rPr lang="ru-RU" sz="1200" dirty="0" smtClean="0"/>
            <a:t>Мероприятия по отлову и содержанию безнадзорных животных </a:t>
          </a:r>
        </a:p>
        <a:p>
          <a:r>
            <a:rPr lang="ru-RU" sz="1200" dirty="0" smtClean="0"/>
            <a:t>500,3 тыс.руб.</a:t>
          </a:r>
          <a:endParaRPr lang="ru-RU" sz="1200" dirty="0"/>
        </a:p>
      </dgm:t>
    </dgm:pt>
    <dgm:pt modelId="{CAC96A07-3871-4CEB-A55B-34AC521F5D7C}" type="parTrans" cxnId="{ED50565A-151E-411D-B610-9D003B799BA7}">
      <dgm:prSet/>
      <dgm:spPr>
        <a:solidFill>
          <a:schemeClr val="accent2">
            <a:lumMod val="75000"/>
          </a:schemeClr>
        </a:solidFill>
      </dgm:spPr>
      <dgm:t>
        <a:bodyPr/>
        <a:lstStyle/>
        <a:p>
          <a:endParaRPr lang="ru-RU"/>
        </a:p>
      </dgm:t>
    </dgm:pt>
    <dgm:pt modelId="{35FA4202-4CF3-413D-AAD7-5D27069E773B}" type="sibTrans" cxnId="{ED50565A-151E-411D-B610-9D003B799BA7}">
      <dgm:prSet/>
      <dgm:spPr/>
      <dgm:t>
        <a:bodyPr/>
        <a:lstStyle/>
        <a:p>
          <a:endParaRPr lang="ru-RU"/>
        </a:p>
      </dgm:t>
    </dgm:pt>
    <dgm:pt modelId="{6C54EE3F-BC2A-41A7-BAB3-134BF7EE3499}">
      <dgm:prSet phldrT="[Текст]" custScaleX="155938" custRadScaleRad="135954" custRadScaleInc="22396"/>
      <dgm:spPr>
        <a:solidFill>
          <a:schemeClr val="accent3">
            <a:lumMod val="75000"/>
          </a:schemeClr>
        </a:solidFill>
      </dgm:spPr>
      <dgm:t>
        <a:bodyPr/>
        <a:lstStyle/>
        <a:p>
          <a:endParaRPr lang="ru-RU" dirty="0"/>
        </a:p>
      </dgm:t>
    </dgm:pt>
    <dgm:pt modelId="{738EA124-090E-4F5E-B6B1-54B196EDE6B1}" type="parTrans" cxnId="{09EE9CA1-36C9-48D4-9F5D-5C86E4D6D286}">
      <dgm:prSet/>
      <dgm:spPr/>
      <dgm:t>
        <a:bodyPr/>
        <a:lstStyle/>
        <a:p>
          <a:endParaRPr lang="ru-RU"/>
        </a:p>
      </dgm:t>
    </dgm:pt>
    <dgm:pt modelId="{65C96920-1D5E-45E0-B02E-47B83A927F9B}" type="sibTrans" cxnId="{09EE9CA1-36C9-48D4-9F5D-5C86E4D6D286}">
      <dgm:prSet/>
      <dgm:spPr/>
      <dgm:t>
        <a:bodyPr/>
        <a:lstStyle/>
        <a:p>
          <a:endParaRPr lang="ru-RU"/>
        </a:p>
      </dgm:t>
    </dgm:pt>
    <dgm:pt modelId="{F8976B11-43DC-4835-A1AC-6FA2C0D2AC5E}">
      <dgm:prSet phldrT="[Текст]" custScaleX="155938" custRadScaleRad="135954" custRadScaleInc="22396"/>
      <dgm:spPr>
        <a:solidFill>
          <a:schemeClr val="accent3">
            <a:lumMod val="75000"/>
          </a:schemeClr>
        </a:solidFill>
      </dgm:spPr>
      <dgm:t>
        <a:bodyPr/>
        <a:lstStyle/>
        <a:p>
          <a:endParaRPr lang="ru-RU" dirty="0"/>
        </a:p>
      </dgm:t>
    </dgm:pt>
    <dgm:pt modelId="{4A1D9AC1-7E2A-43DF-A14B-530DA4010FEC}" type="parTrans" cxnId="{17E23EC7-BD84-4787-9B9E-385CDD2174DE}">
      <dgm:prSet/>
      <dgm:spPr/>
      <dgm:t>
        <a:bodyPr/>
        <a:lstStyle/>
        <a:p>
          <a:endParaRPr lang="ru-RU"/>
        </a:p>
      </dgm:t>
    </dgm:pt>
    <dgm:pt modelId="{5701B704-88FB-47D0-BFC4-75E407E45651}" type="sibTrans" cxnId="{17E23EC7-BD84-4787-9B9E-385CDD2174DE}">
      <dgm:prSet/>
      <dgm:spPr/>
      <dgm:t>
        <a:bodyPr/>
        <a:lstStyle/>
        <a:p>
          <a:endParaRPr lang="ru-RU"/>
        </a:p>
      </dgm:t>
    </dgm:pt>
    <dgm:pt modelId="{7D695D0E-7D15-4F6F-AFFD-163DC913E848}" type="pres">
      <dgm:prSet presAssocID="{AD83D2D3-7865-4698-8A87-B74847BAB931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0D21345D-59B2-411E-B969-9159A6831498}" type="pres">
      <dgm:prSet presAssocID="{9B239109-068B-4B0B-8D2B-C30924453869}" presName="centerShape" presStyleLbl="node0" presStyleIdx="0" presStyleCnt="1" custScaleX="171975" custScaleY="109015" custLinFactNeighborX="700" custLinFactNeighborY="409"/>
      <dgm:spPr/>
      <dgm:t>
        <a:bodyPr/>
        <a:lstStyle/>
        <a:p>
          <a:endParaRPr lang="ru-RU"/>
        </a:p>
      </dgm:t>
    </dgm:pt>
    <dgm:pt modelId="{1E1A4AD6-E59A-416D-8CD3-B424B81222D7}" type="pres">
      <dgm:prSet presAssocID="{42687E5C-A00E-4439-BDAA-E8C02C1ACEB5}" presName="parTrans" presStyleLbl="sibTrans2D1" presStyleIdx="0" presStyleCnt="6"/>
      <dgm:spPr/>
      <dgm:t>
        <a:bodyPr/>
        <a:lstStyle/>
        <a:p>
          <a:endParaRPr lang="ru-RU"/>
        </a:p>
      </dgm:t>
    </dgm:pt>
    <dgm:pt modelId="{05101133-AD6F-45B5-8C47-E308BD3D6718}" type="pres">
      <dgm:prSet presAssocID="{42687E5C-A00E-4439-BDAA-E8C02C1ACEB5}" presName="connectorText" presStyleLbl="sibTrans2D1" presStyleIdx="0" presStyleCnt="6"/>
      <dgm:spPr/>
      <dgm:t>
        <a:bodyPr/>
        <a:lstStyle/>
        <a:p>
          <a:endParaRPr lang="ru-RU"/>
        </a:p>
      </dgm:t>
    </dgm:pt>
    <dgm:pt modelId="{A0D0BE20-2D49-4743-8F94-3E4C81EAC921}" type="pres">
      <dgm:prSet presAssocID="{7F279EEA-9183-4453-A3C2-39F19B595378}" presName="node" presStyleLbl="node1" presStyleIdx="0" presStyleCnt="6" custScaleX="158724" custRadScaleRad="90180" custRadScaleInc="-4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359D74D-9052-4CC7-8672-20B6CA4E5699}" type="pres">
      <dgm:prSet presAssocID="{2E074D00-8056-4E68-B886-7F734E512670}" presName="parTrans" presStyleLbl="sibTrans2D1" presStyleIdx="1" presStyleCnt="6"/>
      <dgm:spPr/>
      <dgm:t>
        <a:bodyPr/>
        <a:lstStyle/>
        <a:p>
          <a:endParaRPr lang="ru-RU"/>
        </a:p>
      </dgm:t>
    </dgm:pt>
    <dgm:pt modelId="{EE3FECF2-D82A-49AC-826F-9F2ED6C948C0}" type="pres">
      <dgm:prSet presAssocID="{2E074D00-8056-4E68-B886-7F734E512670}" presName="connectorText" presStyleLbl="sibTrans2D1" presStyleIdx="1" presStyleCnt="6"/>
      <dgm:spPr/>
      <dgm:t>
        <a:bodyPr/>
        <a:lstStyle/>
        <a:p>
          <a:endParaRPr lang="ru-RU"/>
        </a:p>
      </dgm:t>
    </dgm:pt>
    <dgm:pt modelId="{4D5C7443-E9B8-4647-8219-DA2C436C00A1}" type="pres">
      <dgm:prSet presAssocID="{9B61AE73-565E-4E44-9EED-9682B6314204}" presName="node" presStyleLbl="node1" presStyleIdx="1" presStyleCnt="6" custScaleX="155938" custRadScaleRad="135954" custRadScaleInc="2239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A5B46F6-317A-4F83-B262-1F28DB79097A}" type="pres">
      <dgm:prSet presAssocID="{3342985F-33BE-4FE7-8261-E2CC282FEEB0}" presName="parTrans" presStyleLbl="sibTrans2D1" presStyleIdx="2" presStyleCnt="6"/>
      <dgm:spPr/>
      <dgm:t>
        <a:bodyPr/>
        <a:lstStyle/>
        <a:p>
          <a:endParaRPr lang="ru-RU"/>
        </a:p>
      </dgm:t>
    </dgm:pt>
    <dgm:pt modelId="{9CB00CFE-BC0A-4CA8-9EBE-F75CBF6147BE}" type="pres">
      <dgm:prSet presAssocID="{3342985F-33BE-4FE7-8261-E2CC282FEEB0}" presName="connectorText" presStyleLbl="sibTrans2D1" presStyleIdx="2" presStyleCnt="6"/>
      <dgm:spPr/>
      <dgm:t>
        <a:bodyPr/>
        <a:lstStyle/>
        <a:p>
          <a:endParaRPr lang="ru-RU"/>
        </a:p>
      </dgm:t>
    </dgm:pt>
    <dgm:pt modelId="{777F0498-3C22-454C-B228-FFECEAA3F25E}" type="pres">
      <dgm:prSet presAssocID="{205F627B-9E10-4425-B04A-9B145E4C463F}" presName="node" presStyleLbl="node1" presStyleIdx="2" presStyleCnt="6" custScaleX="164018" custRadScaleRad="139342" custRadScaleInc="-2161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2FAD2FF-E681-40B8-A778-76CC46D4103F}" type="pres">
      <dgm:prSet presAssocID="{5B1C0B96-A653-4A5D-A9BE-B67E35EB3B3C}" presName="parTrans" presStyleLbl="sibTrans2D1" presStyleIdx="3" presStyleCnt="6"/>
      <dgm:spPr/>
      <dgm:t>
        <a:bodyPr/>
        <a:lstStyle/>
        <a:p>
          <a:endParaRPr lang="ru-RU"/>
        </a:p>
      </dgm:t>
    </dgm:pt>
    <dgm:pt modelId="{9D1C90CC-3014-485C-8DE4-7A51E401D932}" type="pres">
      <dgm:prSet presAssocID="{5B1C0B96-A653-4A5D-A9BE-B67E35EB3B3C}" presName="connectorText" presStyleLbl="sibTrans2D1" presStyleIdx="3" presStyleCnt="6"/>
      <dgm:spPr/>
      <dgm:t>
        <a:bodyPr/>
        <a:lstStyle/>
        <a:p>
          <a:endParaRPr lang="ru-RU"/>
        </a:p>
      </dgm:t>
    </dgm:pt>
    <dgm:pt modelId="{E615F533-B546-459E-85E6-B52F29F486F6}" type="pres">
      <dgm:prSet presAssocID="{5BEDB5E8-BF5A-4859-9BB3-DF71DA57256D}" presName="node" presStyleLbl="node1" presStyleIdx="3" presStyleCnt="6" custScaleX="166510" custRadScaleRad="92084" custRadScaleInc="-572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478ED79-E1E9-493B-92D5-E3D245553F06}" type="pres">
      <dgm:prSet presAssocID="{20277D28-A4AF-4183-83CA-014838070DBB}" presName="parTrans" presStyleLbl="sibTrans2D1" presStyleIdx="4" presStyleCnt="6"/>
      <dgm:spPr/>
      <dgm:t>
        <a:bodyPr/>
        <a:lstStyle/>
        <a:p>
          <a:endParaRPr lang="ru-RU"/>
        </a:p>
      </dgm:t>
    </dgm:pt>
    <dgm:pt modelId="{2A59CAC6-C03E-43E4-878C-C193B274A6D5}" type="pres">
      <dgm:prSet presAssocID="{20277D28-A4AF-4183-83CA-014838070DBB}" presName="connectorText" presStyleLbl="sibTrans2D1" presStyleIdx="4" presStyleCnt="6"/>
      <dgm:spPr/>
      <dgm:t>
        <a:bodyPr/>
        <a:lstStyle/>
        <a:p>
          <a:endParaRPr lang="ru-RU"/>
        </a:p>
      </dgm:t>
    </dgm:pt>
    <dgm:pt modelId="{AABD7897-0381-4923-9F10-0A6D1DA16951}" type="pres">
      <dgm:prSet presAssocID="{50C018C5-9ED1-4680-AA54-E90E8FDA3228}" presName="node" presStyleLbl="node1" presStyleIdx="4" presStyleCnt="6" custScaleX="166216" custRadScaleRad="133876" custRadScaleInc="2337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B7845A9-1D73-47EE-A9B1-DD7BC36BE455}" type="pres">
      <dgm:prSet presAssocID="{CAC96A07-3871-4CEB-A55B-34AC521F5D7C}" presName="parTrans" presStyleLbl="sibTrans2D1" presStyleIdx="5" presStyleCnt="6"/>
      <dgm:spPr/>
      <dgm:t>
        <a:bodyPr/>
        <a:lstStyle/>
        <a:p>
          <a:endParaRPr lang="ru-RU"/>
        </a:p>
      </dgm:t>
    </dgm:pt>
    <dgm:pt modelId="{35ECF0D4-8ADC-41BF-B96F-274CD0D49852}" type="pres">
      <dgm:prSet presAssocID="{CAC96A07-3871-4CEB-A55B-34AC521F5D7C}" presName="connectorText" presStyleLbl="sibTrans2D1" presStyleIdx="5" presStyleCnt="6"/>
      <dgm:spPr/>
      <dgm:t>
        <a:bodyPr/>
        <a:lstStyle/>
        <a:p>
          <a:endParaRPr lang="ru-RU"/>
        </a:p>
      </dgm:t>
    </dgm:pt>
    <dgm:pt modelId="{885EEE2F-983D-4A67-9A8B-984E798D2552}" type="pres">
      <dgm:prSet presAssocID="{6A294EBB-9377-49AD-A414-3AE9D7395004}" presName="node" presStyleLbl="node1" presStyleIdx="5" presStyleCnt="6" custScaleX="163724" custRadScaleRad="136615" custRadScaleInc="-1772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F6CFD3BB-8079-4813-BC9B-61F59F1AA077}" type="presOf" srcId="{CAC96A07-3871-4CEB-A55B-34AC521F5D7C}" destId="{35ECF0D4-8ADC-41BF-B96F-274CD0D49852}" srcOrd="1" destOrd="0" presId="urn:microsoft.com/office/officeart/2005/8/layout/radial5"/>
    <dgm:cxn modelId="{052CBB52-7F87-454A-8467-09FDDE6026EB}" srcId="{9B239109-068B-4B0B-8D2B-C30924453869}" destId="{205F627B-9E10-4425-B04A-9B145E4C463F}" srcOrd="2" destOrd="0" parTransId="{3342985F-33BE-4FE7-8261-E2CC282FEEB0}" sibTransId="{F53DEC3B-4FC4-47B8-BF21-CA6F1B8254A1}"/>
    <dgm:cxn modelId="{CC850C87-14B0-469F-A527-093108FFDAB2}" type="presOf" srcId="{5BEDB5E8-BF5A-4859-9BB3-DF71DA57256D}" destId="{E615F533-B546-459E-85E6-B52F29F486F6}" srcOrd="0" destOrd="0" presId="urn:microsoft.com/office/officeart/2005/8/layout/radial5"/>
    <dgm:cxn modelId="{5FEAADDB-B650-4C53-8DA5-A949F5D3C476}" type="presOf" srcId="{7F279EEA-9183-4453-A3C2-39F19B595378}" destId="{A0D0BE20-2D49-4743-8F94-3E4C81EAC921}" srcOrd="0" destOrd="0" presId="urn:microsoft.com/office/officeart/2005/8/layout/radial5"/>
    <dgm:cxn modelId="{8B43564E-F395-43DD-800B-02B7C53E2C95}" type="presOf" srcId="{9B239109-068B-4B0B-8D2B-C30924453869}" destId="{0D21345D-59B2-411E-B969-9159A6831498}" srcOrd="0" destOrd="0" presId="urn:microsoft.com/office/officeart/2005/8/layout/radial5"/>
    <dgm:cxn modelId="{EFF90B96-984F-4514-B9FE-502FEA76C4E4}" srcId="{AD83D2D3-7865-4698-8A87-B74847BAB931}" destId="{9B239109-068B-4B0B-8D2B-C30924453869}" srcOrd="0" destOrd="0" parTransId="{5DC21A32-6881-4B1D-9A82-BF9A8995F95D}" sibTransId="{F6757368-90CE-484B-BC18-9ECCAAC2987C}"/>
    <dgm:cxn modelId="{FAEDBAB6-BB95-49AE-8AB6-CF9742F17ED2}" type="presOf" srcId="{3342985F-33BE-4FE7-8261-E2CC282FEEB0}" destId="{7A5B46F6-317A-4F83-B262-1F28DB79097A}" srcOrd="0" destOrd="0" presId="urn:microsoft.com/office/officeart/2005/8/layout/radial5"/>
    <dgm:cxn modelId="{17E23EC7-BD84-4787-9B9E-385CDD2174DE}" srcId="{AD83D2D3-7865-4698-8A87-B74847BAB931}" destId="{F8976B11-43DC-4835-A1AC-6FA2C0D2AC5E}" srcOrd="2" destOrd="0" parTransId="{4A1D9AC1-7E2A-43DF-A14B-530DA4010FEC}" sibTransId="{5701B704-88FB-47D0-BFC4-75E407E45651}"/>
    <dgm:cxn modelId="{2871A76B-883C-4085-B513-2DD9FD9F528C}" type="presOf" srcId="{CAC96A07-3871-4CEB-A55B-34AC521F5D7C}" destId="{EB7845A9-1D73-47EE-A9B1-DD7BC36BE455}" srcOrd="0" destOrd="0" presId="urn:microsoft.com/office/officeart/2005/8/layout/radial5"/>
    <dgm:cxn modelId="{C607F9EA-BB63-43FF-B956-63226974FAA8}" srcId="{9B239109-068B-4B0B-8D2B-C30924453869}" destId="{50C018C5-9ED1-4680-AA54-E90E8FDA3228}" srcOrd="4" destOrd="0" parTransId="{20277D28-A4AF-4183-83CA-014838070DBB}" sibTransId="{0403D1A1-B1DE-48C2-989E-69BDE8EB9940}"/>
    <dgm:cxn modelId="{FD4B0929-1888-45C7-A59A-F27F25A6781D}" srcId="{9B239109-068B-4B0B-8D2B-C30924453869}" destId="{9B61AE73-565E-4E44-9EED-9682B6314204}" srcOrd="1" destOrd="0" parTransId="{2E074D00-8056-4E68-B886-7F734E512670}" sibTransId="{98E015CF-5429-48F3-8620-465CFC2ECCFC}"/>
    <dgm:cxn modelId="{655DE4D7-3C17-413C-8D63-02A3395809FE}" type="presOf" srcId="{50C018C5-9ED1-4680-AA54-E90E8FDA3228}" destId="{AABD7897-0381-4923-9F10-0A6D1DA16951}" srcOrd="0" destOrd="0" presId="urn:microsoft.com/office/officeart/2005/8/layout/radial5"/>
    <dgm:cxn modelId="{2B4F68B2-4925-4104-A4CB-43C5BC77E3F7}" type="presOf" srcId="{20277D28-A4AF-4183-83CA-014838070DBB}" destId="{7478ED79-E1E9-493B-92D5-E3D245553F06}" srcOrd="0" destOrd="0" presId="urn:microsoft.com/office/officeart/2005/8/layout/radial5"/>
    <dgm:cxn modelId="{D22EC7D3-9D84-4BF9-A8D2-FA59670CCB46}" type="presOf" srcId="{2E074D00-8056-4E68-B886-7F734E512670}" destId="{E359D74D-9052-4CC7-8672-20B6CA4E5699}" srcOrd="0" destOrd="0" presId="urn:microsoft.com/office/officeart/2005/8/layout/radial5"/>
    <dgm:cxn modelId="{FC15BA99-DEC1-46A8-B7C4-3CC9F31F8EA5}" type="presOf" srcId="{AD83D2D3-7865-4698-8A87-B74847BAB931}" destId="{7D695D0E-7D15-4F6F-AFFD-163DC913E848}" srcOrd="0" destOrd="0" presId="urn:microsoft.com/office/officeart/2005/8/layout/radial5"/>
    <dgm:cxn modelId="{09EE9CA1-36C9-48D4-9F5D-5C86E4D6D286}" srcId="{AD83D2D3-7865-4698-8A87-B74847BAB931}" destId="{6C54EE3F-BC2A-41A7-BAB3-134BF7EE3499}" srcOrd="1" destOrd="0" parTransId="{738EA124-090E-4F5E-B6B1-54B196EDE6B1}" sibTransId="{65C96920-1D5E-45E0-B02E-47B83A927F9B}"/>
    <dgm:cxn modelId="{1632D6E9-FD4F-4F80-8BB1-686B0CCD0740}" srcId="{9B239109-068B-4B0B-8D2B-C30924453869}" destId="{5BEDB5E8-BF5A-4859-9BB3-DF71DA57256D}" srcOrd="3" destOrd="0" parTransId="{5B1C0B96-A653-4A5D-A9BE-B67E35EB3B3C}" sibTransId="{25D2D91A-18F7-4C19-9C5B-720C2C0DEFCB}"/>
    <dgm:cxn modelId="{14633047-F760-4A2C-93AB-CEA611D31321}" type="presOf" srcId="{9B61AE73-565E-4E44-9EED-9682B6314204}" destId="{4D5C7443-E9B8-4647-8219-DA2C436C00A1}" srcOrd="0" destOrd="0" presId="urn:microsoft.com/office/officeart/2005/8/layout/radial5"/>
    <dgm:cxn modelId="{54294464-5CEF-499A-B386-EBCA63E33D0A}" type="presOf" srcId="{42687E5C-A00E-4439-BDAA-E8C02C1ACEB5}" destId="{1E1A4AD6-E59A-416D-8CD3-B424B81222D7}" srcOrd="0" destOrd="0" presId="urn:microsoft.com/office/officeart/2005/8/layout/radial5"/>
    <dgm:cxn modelId="{FC44869C-C8C7-4BA2-9234-BA79EB954E8F}" type="presOf" srcId="{20277D28-A4AF-4183-83CA-014838070DBB}" destId="{2A59CAC6-C03E-43E4-878C-C193B274A6D5}" srcOrd="1" destOrd="0" presId="urn:microsoft.com/office/officeart/2005/8/layout/radial5"/>
    <dgm:cxn modelId="{3ECECC05-090F-4308-B740-8A5699ADD994}" type="presOf" srcId="{3342985F-33BE-4FE7-8261-E2CC282FEEB0}" destId="{9CB00CFE-BC0A-4CA8-9EBE-F75CBF6147BE}" srcOrd="1" destOrd="0" presId="urn:microsoft.com/office/officeart/2005/8/layout/radial5"/>
    <dgm:cxn modelId="{ED50565A-151E-411D-B610-9D003B799BA7}" srcId="{9B239109-068B-4B0B-8D2B-C30924453869}" destId="{6A294EBB-9377-49AD-A414-3AE9D7395004}" srcOrd="5" destOrd="0" parTransId="{CAC96A07-3871-4CEB-A55B-34AC521F5D7C}" sibTransId="{35FA4202-4CF3-413D-AAD7-5D27069E773B}"/>
    <dgm:cxn modelId="{58CEAA10-926B-465A-B7F1-DF5B421B287F}" srcId="{9B239109-068B-4B0B-8D2B-C30924453869}" destId="{7F279EEA-9183-4453-A3C2-39F19B595378}" srcOrd="0" destOrd="0" parTransId="{42687E5C-A00E-4439-BDAA-E8C02C1ACEB5}" sibTransId="{4AB71769-3A32-47DD-B843-A1579AF059E9}"/>
    <dgm:cxn modelId="{20974687-8A30-451C-ACFF-1A8BD72F95B1}" type="presOf" srcId="{6A294EBB-9377-49AD-A414-3AE9D7395004}" destId="{885EEE2F-983D-4A67-9A8B-984E798D2552}" srcOrd="0" destOrd="0" presId="urn:microsoft.com/office/officeart/2005/8/layout/radial5"/>
    <dgm:cxn modelId="{09E703FC-BCC8-46C0-B8F3-5A2F65B6FA98}" type="presOf" srcId="{5B1C0B96-A653-4A5D-A9BE-B67E35EB3B3C}" destId="{A2FAD2FF-E681-40B8-A778-76CC46D4103F}" srcOrd="0" destOrd="0" presId="urn:microsoft.com/office/officeart/2005/8/layout/radial5"/>
    <dgm:cxn modelId="{EE4BC887-D178-440C-B357-80FB0C52DDFE}" type="presOf" srcId="{42687E5C-A00E-4439-BDAA-E8C02C1ACEB5}" destId="{05101133-AD6F-45B5-8C47-E308BD3D6718}" srcOrd="1" destOrd="0" presId="urn:microsoft.com/office/officeart/2005/8/layout/radial5"/>
    <dgm:cxn modelId="{7409BBD0-8237-4665-9F39-B07FEA26C288}" type="presOf" srcId="{5B1C0B96-A653-4A5D-A9BE-B67E35EB3B3C}" destId="{9D1C90CC-3014-485C-8DE4-7A51E401D932}" srcOrd="1" destOrd="0" presId="urn:microsoft.com/office/officeart/2005/8/layout/radial5"/>
    <dgm:cxn modelId="{81DEC1A7-CCFB-4303-957F-947CB76880F8}" type="presOf" srcId="{205F627B-9E10-4425-B04A-9B145E4C463F}" destId="{777F0498-3C22-454C-B228-FFECEAA3F25E}" srcOrd="0" destOrd="0" presId="urn:microsoft.com/office/officeart/2005/8/layout/radial5"/>
    <dgm:cxn modelId="{1A8FFEAE-344D-484A-9C45-5C617AA668EC}" type="presOf" srcId="{2E074D00-8056-4E68-B886-7F734E512670}" destId="{EE3FECF2-D82A-49AC-826F-9F2ED6C948C0}" srcOrd="1" destOrd="0" presId="urn:microsoft.com/office/officeart/2005/8/layout/radial5"/>
    <dgm:cxn modelId="{25CA858C-79FE-4C6F-80A8-BB8C06CB2501}" type="presParOf" srcId="{7D695D0E-7D15-4F6F-AFFD-163DC913E848}" destId="{0D21345D-59B2-411E-B969-9159A6831498}" srcOrd="0" destOrd="0" presId="urn:microsoft.com/office/officeart/2005/8/layout/radial5"/>
    <dgm:cxn modelId="{5B22688E-54E0-43BC-883B-09B5F920100B}" type="presParOf" srcId="{7D695D0E-7D15-4F6F-AFFD-163DC913E848}" destId="{1E1A4AD6-E59A-416D-8CD3-B424B81222D7}" srcOrd="1" destOrd="0" presId="urn:microsoft.com/office/officeart/2005/8/layout/radial5"/>
    <dgm:cxn modelId="{BD9B2D65-FBC5-410E-A445-B2B87C9D6AC4}" type="presParOf" srcId="{1E1A4AD6-E59A-416D-8CD3-B424B81222D7}" destId="{05101133-AD6F-45B5-8C47-E308BD3D6718}" srcOrd="0" destOrd="0" presId="urn:microsoft.com/office/officeart/2005/8/layout/radial5"/>
    <dgm:cxn modelId="{4501D712-9743-43F4-A648-FE1458B1BC87}" type="presParOf" srcId="{7D695D0E-7D15-4F6F-AFFD-163DC913E848}" destId="{A0D0BE20-2D49-4743-8F94-3E4C81EAC921}" srcOrd="2" destOrd="0" presId="urn:microsoft.com/office/officeart/2005/8/layout/radial5"/>
    <dgm:cxn modelId="{BE883F64-13E1-4471-93A9-007673537983}" type="presParOf" srcId="{7D695D0E-7D15-4F6F-AFFD-163DC913E848}" destId="{E359D74D-9052-4CC7-8672-20B6CA4E5699}" srcOrd="3" destOrd="0" presId="urn:microsoft.com/office/officeart/2005/8/layout/radial5"/>
    <dgm:cxn modelId="{AE6B18F6-DC87-4CBC-83F5-6E7192ACDA18}" type="presParOf" srcId="{E359D74D-9052-4CC7-8672-20B6CA4E5699}" destId="{EE3FECF2-D82A-49AC-826F-9F2ED6C948C0}" srcOrd="0" destOrd="0" presId="urn:microsoft.com/office/officeart/2005/8/layout/radial5"/>
    <dgm:cxn modelId="{5D4D27CC-8ECA-4B05-9FE9-B978F80A13C5}" type="presParOf" srcId="{7D695D0E-7D15-4F6F-AFFD-163DC913E848}" destId="{4D5C7443-E9B8-4647-8219-DA2C436C00A1}" srcOrd="4" destOrd="0" presId="urn:microsoft.com/office/officeart/2005/8/layout/radial5"/>
    <dgm:cxn modelId="{AFECED4F-97FF-4F06-A8AD-CDD6F76535E3}" type="presParOf" srcId="{7D695D0E-7D15-4F6F-AFFD-163DC913E848}" destId="{7A5B46F6-317A-4F83-B262-1F28DB79097A}" srcOrd="5" destOrd="0" presId="urn:microsoft.com/office/officeart/2005/8/layout/radial5"/>
    <dgm:cxn modelId="{AAAA9A22-95DA-4435-8E88-1AF8A28C40AB}" type="presParOf" srcId="{7A5B46F6-317A-4F83-B262-1F28DB79097A}" destId="{9CB00CFE-BC0A-4CA8-9EBE-F75CBF6147BE}" srcOrd="0" destOrd="0" presId="urn:microsoft.com/office/officeart/2005/8/layout/radial5"/>
    <dgm:cxn modelId="{B383095D-2418-4507-94F8-0C666857171C}" type="presParOf" srcId="{7D695D0E-7D15-4F6F-AFFD-163DC913E848}" destId="{777F0498-3C22-454C-B228-FFECEAA3F25E}" srcOrd="6" destOrd="0" presId="urn:microsoft.com/office/officeart/2005/8/layout/radial5"/>
    <dgm:cxn modelId="{022595DF-DBDB-4402-9CB7-C07C36EA2398}" type="presParOf" srcId="{7D695D0E-7D15-4F6F-AFFD-163DC913E848}" destId="{A2FAD2FF-E681-40B8-A778-76CC46D4103F}" srcOrd="7" destOrd="0" presId="urn:microsoft.com/office/officeart/2005/8/layout/radial5"/>
    <dgm:cxn modelId="{C7ED0CEA-82D3-4E20-8534-DFD0D560C8A6}" type="presParOf" srcId="{A2FAD2FF-E681-40B8-A778-76CC46D4103F}" destId="{9D1C90CC-3014-485C-8DE4-7A51E401D932}" srcOrd="0" destOrd="0" presId="urn:microsoft.com/office/officeart/2005/8/layout/radial5"/>
    <dgm:cxn modelId="{C2548C3B-1DD8-45CA-B6DD-34C8B1DA6CA9}" type="presParOf" srcId="{7D695D0E-7D15-4F6F-AFFD-163DC913E848}" destId="{E615F533-B546-459E-85E6-B52F29F486F6}" srcOrd="8" destOrd="0" presId="urn:microsoft.com/office/officeart/2005/8/layout/radial5"/>
    <dgm:cxn modelId="{CA77F849-44F9-42C1-A3F4-E7E1DECD0751}" type="presParOf" srcId="{7D695D0E-7D15-4F6F-AFFD-163DC913E848}" destId="{7478ED79-E1E9-493B-92D5-E3D245553F06}" srcOrd="9" destOrd="0" presId="urn:microsoft.com/office/officeart/2005/8/layout/radial5"/>
    <dgm:cxn modelId="{E975E7C5-0B9E-4494-8731-489B64963B85}" type="presParOf" srcId="{7478ED79-E1E9-493B-92D5-E3D245553F06}" destId="{2A59CAC6-C03E-43E4-878C-C193B274A6D5}" srcOrd="0" destOrd="0" presId="urn:microsoft.com/office/officeart/2005/8/layout/radial5"/>
    <dgm:cxn modelId="{3845B3BD-7AEB-469E-821F-C591A13060DF}" type="presParOf" srcId="{7D695D0E-7D15-4F6F-AFFD-163DC913E848}" destId="{AABD7897-0381-4923-9F10-0A6D1DA16951}" srcOrd="10" destOrd="0" presId="urn:microsoft.com/office/officeart/2005/8/layout/radial5"/>
    <dgm:cxn modelId="{49A07CF1-8860-4BB8-87A8-68F03EF73D9C}" type="presParOf" srcId="{7D695D0E-7D15-4F6F-AFFD-163DC913E848}" destId="{EB7845A9-1D73-47EE-A9B1-DD7BC36BE455}" srcOrd="11" destOrd="0" presId="urn:microsoft.com/office/officeart/2005/8/layout/radial5"/>
    <dgm:cxn modelId="{85653BE0-844C-4ECE-8D37-A01887EC5EB7}" type="presParOf" srcId="{EB7845A9-1D73-47EE-A9B1-DD7BC36BE455}" destId="{35ECF0D4-8ADC-41BF-B96F-274CD0D49852}" srcOrd="0" destOrd="0" presId="urn:microsoft.com/office/officeart/2005/8/layout/radial5"/>
    <dgm:cxn modelId="{EF064158-9357-4338-8660-ACCA85B5855D}" type="presParOf" srcId="{7D695D0E-7D15-4F6F-AFFD-163DC913E848}" destId="{885EEE2F-983D-4A67-9A8B-984E798D2552}" srcOrd="12" destOrd="0" presId="urn:microsoft.com/office/officeart/2005/8/layout/radial5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41D6147F-75BE-42AF-BA8B-DCC01A9FFCCB}" type="doc">
      <dgm:prSet loTypeId="urn:microsoft.com/office/officeart/2005/8/layout/radial5" loCatId="cycle" qsTypeId="urn:microsoft.com/office/officeart/2005/8/quickstyle/3d1" qsCatId="3D" csTypeId="urn:microsoft.com/office/officeart/2005/8/colors/colorful1" csCatId="colorful" phldr="1"/>
      <dgm:spPr/>
      <dgm:t>
        <a:bodyPr/>
        <a:lstStyle/>
        <a:p>
          <a:endParaRPr lang="ru-RU"/>
        </a:p>
      </dgm:t>
    </dgm:pt>
    <dgm:pt modelId="{3E1FEB6D-BBFF-42E8-9020-A4490FF7F20D}">
      <dgm:prSet phldrT="[Текст]"/>
      <dgm:spPr>
        <a:solidFill>
          <a:schemeClr val="accent1">
            <a:lumMod val="40000"/>
            <a:lumOff val="60000"/>
          </a:schemeClr>
        </a:solidFill>
      </dgm:spPr>
      <dgm:t>
        <a:bodyPr/>
        <a:lstStyle/>
        <a:p>
          <a:r>
            <a:rPr lang="ru-RU" dirty="0" smtClean="0">
              <a:solidFill>
                <a:schemeClr val="accent1">
                  <a:lumMod val="50000"/>
                </a:schemeClr>
              </a:solidFill>
            </a:rPr>
            <a:t>ЖКХ</a:t>
          </a:r>
        </a:p>
        <a:p>
          <a:r>
            <a:rPr lang="ru-RU" dirty="0" smtClean="0">
              <a:solidFill>
                <a:schemeClr val="accent1">
                  <a:lumMod val="50000"/>
                </a:schemeClr>
              </a:solidFill>
            </a:rPr>
            <a:t>27 078,6 тыс.руб.</a:t>
          </a:r>
          <a:endParaRPr lang="ru-RU" dirty="0">
            <a:solidFill>
              <a:schemeClr val="accent1">
                <a:lumMod val="50000"/>
              </a:schemeClr>
            </a:solidFill>
          </a:endParaRPr>
        </a:p>
      </dgm:t>
    </dgm:pt>
    <dgm:pt modelId="{C5F6D81F-EA76-49B0-B733-BC30EAE4E742}" type="parTrans" cxnId="{4ED1528C-4C08-4AC1-837D-95FA3389B44F}">
      <dgm:prSet/>
      <dgm:spPr/>
      <dgm:t>
        <a:bodyPr/>
        <a:lstStyle/>
        <a:p>
          <a:endParaRPr lang="ru-RU"/>
        </a:p>
      </dgm:t>
    </dgm:pt>
    <dgm:pt modelId="{2A246163-7BCF-4C06-9DB6-F4B9980F2548}" type="sibTrans" cxnId="{4ED1528C-4C08-4AC1-837D-95FA3389B44F}">
      <dgm:prSet/>
      <dgm:spPr/>
      <dgm:t>
        <a:bodyPr/>
        <a:lstStyle/>
        <a:p>
          <a:endParaRPr lang="ru-RU"/>
        </a:p>
      </dgm:t>
    </dgm:pt>
    <dgm:pt modelId="{11D6DF7A-E49A-46AA-BFEE-883F92125C52}">
      <dgm:prSet phldrT="[Текст]">
        <dgm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dirty="0" smtClean="0"/>
            <a:t>Мероприятия по модернизации систем коммунальной инфраструктуры </a:t>
          </a:r>
        </a:p>
        <a:p>
          <a:r>
            <a:rPr lang="ru-RU" dirty="0" smtClean="0"/>
            <a:t>9 844,5 тыс.руб.</a:t>
          </a:r>
          <a:endParaRPr lang="ru-RU" dirty="0"/>
        </a:p>
      </dgm:t>
    </dgm:pt>
    <dgm:pt modelId="{17227230-0C1B-40CC-97D9-3800C0AE82EA}" type="parTrans" cxnId="{D03DE519-9755-4128-8F5B-9E6F1683EB4E}">
      <dgm:prSet/>
      <dgm:spPr/>
      <dgm:t>
        <a:bodyPr/>
        <a:lstStyle/>
        <a:p>
          <a:endParaRPr lang="ru-RU"/>
        </a:p>
      </dgm:t>
    </dgm:pt>
    <dgm:pt modelId="{2FD24745-4968-4716-97F6-A68512240B29}" type="sibTrans" cxnId="{D03DE519-9755-4128-8F5B-9E6F1683EB4E}">
      <dgm:prSet/>
      <dgm:spPr/>
      <dgm:t>
        <a:bodyPr/>
        <a:lstStyle/>
        <a:p>
          <a:endParaRPr lang="ru-RU"/>
        </a:p>
      </dgm:t>
    </dgm:pt>
    <dgm:pt modelId="{B501667E-CE86-40EB-A16C-66A64684849D}">
      <dgm:prSet phldrT="[Текст]">
        <dgm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ru-RU" dirty="0" smtClean="0"/>
            <a:t>Оплата взносов на капремонт многоквартирных домов</a:t>
          </a:r>
        </a:p>
        <a:p>
          <a:r>
            <a:rPr lang="ru-RU" dirty="0" smtClean="0"/>
            <a:t> 43,7 тыс.руб.</a:t>
          </a:r>
          <a:endParaRPr lang="ru-RU" dirty="0"/>
        </a:p>
      </dgm:t>
    </dgm:pt>
    <dgm:pt modelId="{50BC6BE4-E9E4-444B-839F-5338E71EAC6E}" type="parTrans" cxnId="{9DF7BC2E-2845-43EF-A77B-0E80A90B9378}">
      <dgm:prSet/>
      <dgm:spPr/>
      <dgm:t>
        <a:bodyPr/>
        <a:lstStyle/>
        <a:p>
          <a:endParaRPr lang="ru-RU"/>
        </a:p>
      </dgm:t>
    </dgm:pt>
    <dgm:pt modelId="{2360DC8C-92FC-411C-B6D1-F3AB91B9E3B5}" type="sibTrans" cxnId="{9DF7BC2E-2845-43EF-A77B-0E80A90B9378}">
      <dgm:prSet/>
      <dgm:spPr/>
      <dgm:t>
        <a:bodyPr/>
        <a:lstStyle/>
        <a:p>
          <a:endParaRPr lang="ru-RU"/>
        </a:p>
      </dgm:t>
    </dgm:pt>
    <dgm:pt modelId="{D4F14457-676A-416A-8ADA-7DA5C75C953D}">
      <dgm:prSet phldrT="[Текст]"/>
      <dgm:spPr>
        <a:solidFill>
          <a:schemeClr val="accent4">
            <a:lumMod val="75000"/>
          </a:schemeClr>
        </a:solidFill>
      </dgm:spPr>
      <dgm:t>
        <a:bodyPr/>
        <a:lstStyle/>
        <a:p>
          <a:r>
            <a:rPr lang="ru-RU" dirty="0" smtClean="0"/>
            <a:t>Капремонт объектов коммунального хозяйства</a:t>
          </a:r>
        </a:p>
        <a:p>
          <a:r>
            <a:rPr lang="ru-RU" dirty="0" smtClean="0"/>
            <a:t>3 000,0 тыс.руб.</a:t>
          </a:r>
          <a:endParaRPr lang="ru-RU" dirty="0"/>
        </a:p>
      </dgm:t>
    </dgm:pt>
    <dgm:pt modelId="{59B63746-5437-478B-AE05-067104DC80B0}" type="parTrans" cxnId="{273D9529-B402-4BB6-90DC-AA3C72379768}">
      <dgm:prSet/>
      <dgm:spPr/>
      <dgm:t>
        <a:bodyPr/>
        <a:lstStyle/>
        <a:p>
          <a:endParaRPr lang="ru-RU"/>
        </a:p>
      </dgm:t>
    </dgm:pt>
    <dgm:pt modelId="{75C413E2-AC81-45B7-958E-C106C9386ACD}" type="sibTrans" cxnId="{273D9529-B402-4BB6-90DC-AA3C72379768}">
      <dgm:prSet/>
      <dgm:spPr/>
      <dgm:t>
        <a:bodyPr/>
        <a:lstStyle/>
        <a:p>
          <a:endParaRPr lang="ru-RU"/>
        </a:p>
      </dgm:t>
    </dgm:pt>
    <dgm:pt modelId="{5C6AC5B5-01F1-4E19-A3ED-9F5E1D1EAE57}">
      <dgm:prSet phldrT="[Текст]">
        <dgm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ru-RU" dirty="0" smtClean="0"/>
            <a:t>Благоустройство населенных пунктов</a:t>
          </a:r>
        </a:p>
        <a:p>
          <a:r>
            <a:rPr lang="ru-RU" dirty="0" smtClean="0"/>
            <a:t>14 190,4 тыс.руб.</a:t>
          </a:r>
          <a:endParaRPr lang="ru-RU" dirty="0"/>
        </a:p>
      </dgm:t>
    </dgm:pt>
    <dgm:pt modelId="{0D733B7A-454A-4986-84F5-1C270B6F455D}" type="parTrans" cxnId="{C1B388AE-826E-474C-8AB4-35A7B3BE66DA}">
      <dgm:prSet/>
      <dgm:spPr/>
      <dgm:t>
        <a:bodyPr/>
        <a:lstStyle/>
        <a:p>
          <a:endParaRPr lang="ru-RU"/>
        </a:p>
      </dgm:t>
    </dgm:pt>
    <dgm:pt modelId="{E3CECC2E-6DBC-4E7B-AF90-E7DC3019AD0C}" type="sibTrans" cxnId="{C1B388AE-826E-474C-8AB4-35A7B3BE66DA}">
      <dgm:prSet/>
      <dgm:spPr/>
      <dgm:t>
        <a:bodyPr/>
        <a:lstStyle/>
        <a:p>
          <a:endParaRPr lang="ru-RU"/>
        </a:p>
      </dgm:t>
    </dgm:pt>
    <dgm:pt modelId="{C7A7B862-72C5-43D2-BE38-DD413B55198E}" type="pres">
      <dgm:prSet presAssocID="{41D6147F-75BE-42AF-BA8B-DCC01A9FFCCB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F3B19FD4-6262-4D14-8739-F4CD4412740E}" type="pres">
      <dgm:prSet presAssocID="{3E1FEB6D-BBFF-42E8-9020-A4490FF7F20D}" presName="centerShape" presStyleLbl="node0" presStyleIdx="0" presStyleCnt="1" custScaleX="228638" custScaleY="115304"/>
      <dgm:spPr/>
      <dgm:t>
        <a:bodyPr/>
        <a:lstStyle/>
        <a:p>
          <a:endParaRPr lang="ru-RU"/>
        </a:p>
      </dgm:t>
    </dgm:pt>
    <dgm:pt modelId="{D5088173-93E2-4DF2-91BA-81AA2B08DA1F}" type="pres">
      <dgm:prSet presAssocID="{17227230-0C1B-40CC-97D9-3800C0AE82EA}" presName="parTrans" presStyleLbl="sibTrans2D1" presStyleIdx="0" presStyleCnt="4"/>
      <dgm:spPr/>
      <dgm:t>
        <a:bodyPr/>
        <a:lstStyle/>
        <a:p>
          <a:endParaRPr lang="ru-RU"/>
        </a:p>
      </dgm:t>
    </dgm:pt>
    <dgm:pt modelId="{A471A07B-0351-430A-8096-3216B53C7486}" type="pres">
      <dgm:prSet presAssocID="{17227230-0C1B-40CC-97D9-3800C0AE82EA}" presName="connectorText" presStyleLbl="sibTrans2D1" presStyleIdx="0" presStyleCnt="4"/>
      <dgm:spPr/>
      <dgm:t>
        <a:bodyPr/>
        <a:lstStyle/>
        <a:p>
          <a:endParaRPr lang="ru-RU"/>
        </a:p>
      </dgm:t>
    </dgm:pt>
    <dgm:pt modelId="{A2010FF4-C3C2-438B-9B9E-EF619A1DA550}" type="pres">
      <dgm:prSet presAssocID="{11D6DF7A-E49A-46AA-BFEE-883F92125C52}" presName="node" presStyleLbl="node1" presStyleIdx="0" presStyleCnt="4" custScaleX="173599" custRadScaleRad="10467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D13664A-A86F-4D7A-8DC2-ED3C6FAAF18C}" type="pres">
      <dgm:prSet presAssocID="{50BC6BE4-E9E4-444B-839F-5338E71EAC6E}" presName="parTrans" presStyleLbl="sibTrans2D1" presStyleIdx="1" presStyleCnt="4"/>
      <dgm:spPr/>
      <dgm:t>
        <a:bodyPr/>
        <a:lstStyle/>
        <a:p>
          <a:endParaRPr lang="ru-RU"/>
        </a:p>
      </dgm:t>
    </dgm:pt>
    <dgm:pt modelId="{90D722DC-AB08-4F60-A79A-77C5CAC15E45}" type="pres">
      <dgm:prSet presAssocID="{50BC6BE4-E9E4-444B-839F-5338E71EAC6E}" presName="connectorText" presStyleLbl="sibTrans2D1" presStyleIdx="1" presStyleCnt="4"/>
      <dgm:spPr/>
      <dgm:t>
        <a:bodyPr/>
        <a:lstStyle/>
        <a:p>
          <a:endParaRPr lang="ru-RU"/>
        </a:p>
      </dgm:t>
    </dgm:pt>
    <dgm:pt modelId="{4EB1B702-3F39-49F2-BBCC-859C4C59E21D}" type="pres">
      <dgm:prSet presAssocID="{B501667E-CE86-40EB-A16C-66A64684849D}" presName="node" presStyleLbl="node1" presStyleIdx="1" presStyleCnt="4" custScaleX="169673" custRadScaleRad="16344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7DB54F2-15BF-41B5-BF3C-59F2F9BA4123}" type="pres">
      <dgm:prSet presAssocID="{59B63746-5437-478B-AE05-067104DC80B0}" presName="parTrans" presStyleLbl="sibTrans2D1" presStyleIdx="2" presStyleCnt="4"/>
      <dgm:spPr/>
      <dgm:t>
        <a:bodyPr/>
        <a:lstStyle/>
        <a:p>
          <a:endParaRPr lang="ru-RU"/>
        </a:p>
      </dgm:t>
    </dgm:pt>
    <dgm:pt modelId="{623F9D69-65E5-4EC2-9740-6D64DC5248E0}" type="pres">
      <dgm:prSet presAssocID="{59B63746-5437-478B-AE05-067104DC80B0}" presName="connectorText" presStyleLbl="sibTrans2D1" presStyleIdx="2" presStyleCnt="4"/>
      <dgm:spPr/>
      <dgm:t>
        <a:bodyPr/>
        <a:lstStyle/>
        <a:p>
          <a:endParaRPr lang="ru-RU"/>
        </a:p>
      </dgm:t>
    </dgm:pt>
    <dgm:pt modelId="{BB56E975-A4B8-4D55-B713-9AEA653804DD}" type="pres">
      <dgm:prSet presAssocID="{D4F14457-676A-416A-8ADA-7DA5C75C953D}" presName="node" presStyleLbl="node1" presStyleIdx="2" presStyleCnt="4" custScaleX="182911" custRadScaleRad="10467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79CBBD4-D463-461C-B886-11E66790D856}" type="pres">
      <dgm:prSet presAssocID="{0D733B7A-454A-4986-84F5-1C270B6F455D}" presName="parTrans" presStyleLbl="sibTrans2D1" presStyleIdx="3" presStyleCnt="4"/>
      <dgm:spPr/>
      <dgm:t>
        <a:bodyPr/>
        <a:lstStyle/>
        <a:p>
          <a:endParaRPr lang="ru-RU"/>
        </a:p>
      </dgm:t>
    </dgm:pt>
    <dgm:pt modelId="{54AB6FF6-CEF1-46C7-949C-8966BC7FCB33}" type="pres">
      <dgm:prSet presAssocID="{0D733B7A-454A-4986-84F5-1C270B6F455D}" presName="connectorText" presStyleLbl="sibTrans2D1" presStyleIdx="3" presStyleCnt="4"/>
      <dgm:spPr/>
      <dgm:t>
        <a:bodyPr/>
        <a:lstStyle/>
        <a:p>
          <a:endParaRPr lang="ru-RU"/>
        </a:p>
      </dgm:t>
    </dgm:pt>
    <dgm:pt modelId="{38DCCA7C-7A2D-4EC5-956B-4089DC251BCA}" type="pres">
      <dgm:prSet presAssocID="{5C6AC5B5-01F1-4E19-A3ED-9F5E1D1EAE57}" presName="node" presStyleLbl="node1" presStyleIdx="3" presStyleCnt="4" custScaleX="158225" custRadScaleRad="16126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A12E1C82-EBEE-4A4E-9555-EDBE591EEB09}" type="presOf" srcId="{17227230-0C1B-40CC-97D9-3800C0AE82EA}" destId="{D5088173-93E2-4DF2-91BA-81AA2B08DA1F}" srcOrd="0" destOrd="0" presId="urn:microsoft.com/office/officeart/2005/8/layout/radial5"/>
    <dgm:cxn modelId="{89BBBF81-B9FF-4D1D-A00B-2395EC598E86}" type="presOf" srcId="{D4F14457-676A-416A-8ADA-7DA5C75C953D}" destId="{BB56E975-A4B8-4D55-B713-9AEA653804DD}" srcOrd="0" destOrd="0" presId="urn:microsoft.com/office/officeart/2005/8/layout/radial5"/>
    <dgm:cxn modelId="{852D3BAF-EA92-4F1D-8D91-FD33FA716CAE}" type="presOf" srcId="{50BC6BE4-E9E4-444B-839F-5338E71EAC6E}" destId="{90D722DC-AB08-4F60-A79A-77C5CAC15E45}" srcOrd="1" destOrd="0" presId="urn:microsoft.com/office/officeart/2005/8/layout/radial5"/>
    <dgm:cxn modelId="{C1B388AE-826E-474C-8AB4-35A7B3BE66DA}" srcId="{3E1FEB6D-BBFF-42E8-9020-A4490FF7F20D}" destId="{5C6AC5B5-01F1-4E19-A3ED-9F5E1D1EAE57}" srcOrd="3" destOrd="0" parTransId="{0D733B7A-454A-4986-84F5-1C270B6F455D}" sibTransId="{E3CECC2E-6DBC-4E7B-AF90-E7DC3019AD0C}"/>
    <dgm:cxn modelId="{273D9529-B402-4BB6-90DC-AA3C72379768}" srcId="{3E1FEB6D-BBFF-42E8-9020-A4490FF7F20D}" destId="{D4F14457-676A-416A-8ADA-7DA5C75C953D}" srcOrd="2" destOrd="0" parTransId="{59B63746-5437-478B-AE05-067104DC80B0}" sibTransId="{75C413E2-AC81-45B7-958E-C106C9386ACD}"/>
    <dgm:cxn modelId="{5416A077-DE7A-4AC9-B77A-BD2D237FACDA}" type="presOf" srcId="{5C6AC5B5-01F1-4E19-A3ED-9F5E1D1EAE57}" destId="{38DCCA7C-7A2D-4EC5-956B-4089DC251BCA}" srcOrd="0" destOrd="0" presId="urn:microsoft.com/office/officeart/2005/8/layout/radial5"/>
    <dgm:cxn modelId="{1A61E99D-4EC2-4CD3-8C10-5949D90BD348}" type="presOf" srcId="{59B63746-5437-478B-AE05-067104DC80B0}" destId="{623F9D69-65E5-4EC2-9740-6D64DC5248E0}" srcOrd="1" destOrd="0" presId="urn:microsoft.com/office/officeart/2005/8/layout/radial5"/>
    <dgm:cxn modelId="{D03DE519-9755-4128-8F5B-9E6F1683EB4E}" srcId="{3E1FEB6D-BBFF-42E8-9020-A4490FF7F20D}" destId="{11D6DF7A-E49A-46AA-BFEE-883F92125C52}" srcOrd="0" destOrd="0" parTransId="{17227230-0C1B-40CC-97D9-3800C0AE82EA}" sibTransId="{2FD24745-4968-4716-97F6-A68512240B29}"/>
    <dgm:cxn modelId="{B076E71C-8167-40E2-8F91-0D21D39E25F0}" type="presOf" srcId="{3E1FEB6D-BBFF-42E8-9020-A4490FF7F20D}" destId="{F3B19FD4-6262-4D14-8739-F4CD4412740E}" srcOrd="0" destOrd="0" presId="urn:microsoft.com/office/officeart/2005/8/layout/radial5"/>
    <dgm:cxn modelId="{D2CE0B8D-19F1-49C7-BF4B-73894B596457}" type="presOf" srcId="{B501667E-CE86-40EB-A16C-66A64684849D}" destId="{4EB1B702-3F39-49F2-BBCC-859C4C59E21D}" srcOrd="0" destOrd="0" presId="urn:microsoft.com/office/officeart/2005/8/layout/radial5"/>
    <dgm:cxn modelId="{F54F2651-B801-4726-B9BA-87F1CCC5FAB4}" type="presOf" srcId="{11D6DF7A-E49A-46AA-BFEE-883F92125C52}" destId="{A2010FF4-C3C2-438B-9B9E-EF619A1DA550}" srcOrd="0" destOrd="0" presId="urn:microsoft.com/office/officeart/2005/8/layout/radial5"/>
    <dgm:cxn modelId="{BA34EEA8-2925-412A-9C66-D9AC9739BF97}" type="presOf" srcId="{17227230-0C1B-40CC-97D9-3800C0AE82EA}" destId="{A471A07B-0351-430A-8096-3216B53C7486}" srcOrd="1" destOrd="0" presId="urn:microsoft.com/office/officeart/2005/8/layout/radial5"/>
    <dgm:cxn modelId="{F0F9DEE0-0736-491F-A8B1-DF3A1417170A}" type="presOf" srcId="{41D6147F-75BE-42AF-BA8B-DCC01A9FFCCB}" destId="{C7A7B862-72C5-43D2-BE38-DD413B55198E}" srcOrd="0" destOrd="0" presId="urn:microsoft.com/office/officeart/2005/8/layout/radial5"/>
    <dgm:cxn modelId="{4ED1528C-4C08-4AC1-837D-95FA3389B44F}" srcId="{41D6147F-75BE-42AF-BA8B-DCC01A9FFCCB}" destId="{3E1FEB6D-BBFF-42E8-9020-A4490FF7F20D}" srcOrd="0" destOrd="0" parTransId="{C5F6D81F-EA76-49B0-B733-BC30EAE4E742}" sibTransId="{2A246163-7BCF-4C06-9DB6-F4B9980F2548}"/>
    <dgm:cxn modelId="{4FB8280B-1C45-477E-A497-BB5C4656D9EC}" type="presOf" srcId="{0D733B7A-454A-4986-84F5-1C270B6F455D}" destId="{F79CBBD4-D463-461C-B886-11E66790D856}" srcOrd="0" destOrd="0" presId="urn:microsoft.com/office/officeart/2005/8/layout/radial5"/>
    <dgm:cxn modelId="{9DF7BC2E-2845-43EF-A77B-0E80A90B9378}" srcId="{3E1FEB6D-BBFF-42E8-9020-A4490FF7F20D}" destId="{B501667E-CE86-40EB-A16C-66A64684849D}" srcOrd="1" destOrd="0" parTransId="{50BC6BE4-E9E4-444B-839F-5338E71EAC6E}" sibTransId="{2360DC8C-92FC-411C-B6D1-F3AB91B9E3B5}"/>
    <dgm:cxn modelId="{0E6054C1-7BB4-4E68-AA06-6734BDD93AAA}" type="presOf" srcId="{59B63746-5437-478B-AE05-067104DC80B0}" destId="{87DB54F2-15BF-41B5-BF3C-59F2F9BA4123}" srcOrd="0" destOrd="0" presId="urn:microsoft.com/office/officeart/2005/8/layout/radial5"/>
    <dgm:cxn modelId="{7C100C8F-13CC-4679-B08E-544D38E52E36}" type="presOf" srcId="{50BC6BE4-E9E4-444B-839F-5338E71EAC6E}" destId="{0D13664A-A86F-4D7A-8DC2-ED3C6FAAF18C}" srcOrd="0" destOrd="0" presId="urn:microsoft.com/office/officeart/2005/8/layout/radial5"/>
    <dgm:cxn modelId="{1D1FFA52-2D2D-4A95-8CE4-5492FEEC36EA}" type="presOf" srcId="{0D733B7A-454A-4986-84F5-1C270B6F455D}" destId="{54AB6FF6-CEF1-46C7-949C-8966BC7FCB33}" srcOrd="1" destOrd="0" presId="urn:microsoft.com/office/officeart/2005/8/layout/radial5"/>
    <dgm:cxn modelId="{43DC2404-E78F-4D8B-B92C-6EBB4421BF7B}" type="presParOf" srcId="{C7A7B862-72C5-43D2-BE38-DD413B55198E}" destId="{F3B19FD4-6262-4D14-8739-F4CD4412740E}" srcOrd="0" destOrd="0" presId="urn:microsoft.com/office/officeart/2005/8/layout/radial5"/>
    <dgm:cxn modelId="{BD2B9298-C175-4042-8ACA-1CF2AFC4C20F}" type="presParOf" srcId="{C7A7B862-72C5-43D2-BE38-DD413B55198E}" destId="{D5088173-93E2-4DF2-91BA-81AA2B08DA1F}" srcOrd="1" destOrd="0" presId="urn:microsoft.com/office/officeart/2005/8/layout/radial5"/>
    <dgm:cxn modelId="{3340FF67-C72F-49BE-B91E-73D46192F5D5}" type="presParOf" srcId="{D5088173-93E2-4DF2-91BA-81AA2B08DA1F}" destId="{A471A07B-0351-430A-8096-3216B53C7486}" srcOrd="0" destOrd="0" presId="urn:microsoft.com/office/officeart/2005/8/layout/radial5"/>
    <dgm:cxn modelId="{CBD1EB27-0B63-4555-8F4F-D280D1A10DE6}" type="presParOf" srcId="{C7A7B862-72C5-43D2-BE38-DD413B55198E}" destId="{A2010FF4-C3C2-438B-9B9E-EF619A1DA550}" srcOrd="2" destOrd="0" presId="urn:microsoft.com/office/officeart/2005/8/layout/radial5"/>
    <dgm:cxn modelId="{C8CA398C-D127-484F-BC70-52234F9F40B8}" type="presParOf" srcId="{C7A7B862-72C5-43D2-BE38-DD413B55198E}" destId="{0D13664A-A86F-4D7A-8DC2-ED3C6FAAF18C}" srcOrd="3" destOrd="0" presId="urn:microsoft.com/office/officeart/2005/8/layout/radial5"/>
    <dgm:cxn modelId="{59105B6B-4F43-4722-AE6F-B64E04D110A0}" type="presParOf" srcId="{0D13664A-A86F-4D7A-8DC2-ED3C6FAAF18C}" destId="{90D722DC-AB08-4F60-A79A-77C5CAC15E45}" srcOrd="0" destOrd="0" presId="urn:microsoft.com/office/officeart/2005/8/layout/radial5"/>
    <dgm:cxn modelId="{ED392103-14E9-4B67-BC5E-A3C269C9E5FC}" type="presParOf" srcId="{C7A7B862-72C5-43D2-BE38-DD413B55198E}" destId="{4EB1B702-3F39-49F2-BBCC-859C4C59E21D}" srcOrd="4" destOrd="0" presId="urn:microsoft.com/office/officeart/2005/8/layout/radial5"/>
    <dgm:cxn modelId="{E29141B9-2829-49C7-8E4D-8B44119F71F3}" type="presParOf" srcId="{C7A7B862-72C5-43D2-BE38-DD413B55198E}" destId="{87DB54F2-15BF-41B5-BF3C-59F2F9BA4123}" srcOrd="5" destOrd="0" presId="urn:microsoft.com/office/officeart/2005/8/layout/radial5"/>
    <dgm:cxn modelId="{9C225C25-E1C7-4AE4-BB5D-FCDBD08DD70D}" type="presParOf" srcId="{87DB54F2-15BF-41B5-BF3C-59F2F9BA4123}" destId="{623F9D69-65E5-4EC2-9740-6D64DC5248E0}" srcOrd="0" destOrd="0" presId="urn:microsoft.com/office/officeart/2005/8/layout/radial5"/>
    <dgm:cxn modelId="{A70C594F-5D7B-4BDC-AF8F-62183C844B06}" type="presParOf" srcId="{C7A7B862-72C5-43D2-BE38-DD413B55198E}" destId="{BB56E975-A4B8-4D55-B713-9AEA653804DD}" srcOrd="6" destOrd="0" presId="urn:microsoft.com/office/officeart/2005/8/layout/radial5"/>
    <dgm:cxn modelId="{9471A7CF-034C-496E-9184-66E923811CF2}" type="presParOf" srcId="{C7A7B862-72C5-43D2-BE38-DD413B55198E}" destId="{F79CBBD4-D463-461C-B886-11E66790D856}" srcOrd="7" destOrd="0" presId="urn:microsoft.com/office/officeart/2005/8/layout/radial5"/>
    <dgm:cxn modelId="{BE19C275-AE79-4439-87EF-78A09BBE75F9}" type="presParOf" srcId="{F79CBBD4-D463-461C-B886-11E66790D856}" destId="{54AB6FF6-CEF1-46C7-949C-8966BC7FCB33}" srcOrd="0" destOrd="0" presId="urn:microsoft.com/office/officeart/2005/8/layout/radial5"/>
    <dgm:cxn modelId="{3E76D665-C97B-47D6-AB47-E9B4CD503C04}" type="presParOf" srcId="{C7A7B862-72C5-43D2-BE38-DD413B55198E}" destId="{38DCCA7C-7A2D-4EC5-956B-4089DC251BCA}" srcOrd="8" destOrd="0" presId="urn:microsoft.com/office/officeart/2005/8/layout/radial5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BAFB2B4E-080B-4CC8-8B3B-39ECCE942D22}" type="doc">
      <dgm:prSet loTypeId="urn:microsoft.com/office/officeart/2005/8/layout/hierarchy1" loCatId="hierarchy" qsTypeId="urn:microsoft.com/office/officeart/2005/8/quickstyle/simple1" qsCatId="simple" csTypeId="urn:microsoft.com/office/officeart/2005/8/colors/accent6_2" csCatId="accent6" phldr="1"/>
      <dgm:spPr/>
      <dgm:t>
        <a:bodyPr/>
        <a:lstStyle/>
        <a:p>
          <a:endParaRPr lang="ru-RU"/>
        </a:p>
      </dgm:t>
    </dgm:pt>
    <dgm:pt modelId="{B51B600F-A9B8-487E-8F64-62E4935F9890}">
      <dgm:prSet phldrT="[Текст]" custT="1"/>
      <dgm:spPr/>
      <dgm:t>
        <a:bodyPr/>
        <a:lstStyle/>
        <a:p>
          <a:r>
            <a:rPr lang="ru-RU" sz="1800" dirty="0" smtClean="0"/>
            <a:t>На 01.01.2019г.</a:t>
          </a:r>
        </a:p>
        <a:p>
          <a:r>
            <a:rPr lang="ru-RU" sz="1800" dirty="0" smtClean="0"/>
            <a:t>2 500,0</a:t>
          </a:r>
          <a:endParaRPr lang="ru-RU" sz="1800" dirty="0"/>
        </a:p>
      </dgm:t>
    </dgm:pt>
    <dgm:pt modelId="{D21CAD98-1A82-4EBE-A8AE-9FD51AB68D65}" type="parTrans" cxnId="{D63E8147-ECEB-4E0E-A5E6-6B71DF2AE43E}">
      <dgm:prSet/>
      <dgm:spPr/>
      <dgm:t>
        <a:bodyPr/>
        <a:lstStyle/>
        <a:p>
          <a:endParaRPr lang="ru-RU"/>
        </a:p>
      </dgm:t>
    </dgm:pt>
    <dgm:pt modelId="{3418CA09-02BF-4551-92FE-E1F54A77DC8F}" type="sibTrans" cxnId="{D63E8147-ECEB-4E0E-A5E6-6B71DF2AE43E}">
      <dgm:prSet/>
      <dgm:spPr/>
      <dgm:t>
        <a:bodyPr/>
        <a:lstStyle/>
        <a:p>
          <a:endParaRPr lang="ru-RU"/>
        </a:p>
      </dgm:t>
    </dgm:pt>
    <dgm:pt modelId="{8A9D7CB1-B6B2-42BF-B043-ADF1C5BEE41A}" type="pres">
      <dgm:prSet presAssocID="{BAFB2B4E-080B-4CC8-8B3B-39ECCE942D22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4DC3E8D1-C231-4A4D-917C-38B43682E58B}" type="pres">
      <dgm:prSet presAssocID="{B51B600F-A9B8-487E-8F64-62E4935F9890}" presName="hierRoot1" presStyleCnt="0"/>
      <dgm:spPr/>
      <dgm:t>
        <a:bodyPr/>
        <a:lstStyle/>
        <a:p>
          <a:endParaRPr lang="ru-RU"/>
        </a:p>
      </dgm:t>
    </dgm:pt>
    <dgm:pt modelId="{296F9EAE-A02C-4A9A-930F-1CACA7AD5C6D}" type="pres">
      <dgm:prSet presAssocID="{B51B600F-A9B8-487E-8F64-62E4935F9890}" presName="composite" presStyleCnt="0"/>
      <dgm:spPr/>
      <dgm:t>
        <a:bodyPr/>
        <a:lstStyle/>
        <a:p>
          <a:endParaRPr lang="ru-RU"/>
        </a:p>
      </dgm:t>
    </dgm:pt>
    <dgm:pt modelId="{65F8D749-9F3F-4F42-8516-FD61BA029C40}" type="pres">
      <dgm:prSet presAssocID="{B51B600F-A9B8-487E-8F64-62E4935F9890}" presName="background" presStyleLbl="node0" presStyleIdx="0" presStyleCnt="1"/>
      <dgm:spPr/>
      <dgm:t>
        <a:bodyPr/>
        <a:lstStyle/>
        <a:p>
          <a:endParaRPr lang="ru-RU"/>
        </a:p>
      </dgm:t>
    </dgm:pt>
    <dgm:pt modelId="{9C7753FC-881D-4807-9196-A6AA45F75C92}" type="pres">
      <dgm:prSet presAssocID="{B51B600F-A9B8-487E-8F64-62E4935F9890}" presName="text" presStyleLbl="fgAcc0" presStyleIdx="0" presStyleCnt="1" custScaleY="10378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1E3CA534-0259-4EC2-A248-3989B9EE3587}" type="pres">
      <dgm:prSet presAssocID="{B51B600F-A9B8-487E-8F64-62E4935F9890}" presName="hierChild2" presStyleCnt="0"/>
      <dgm:spPr/>
      <dgm:t>
        <a:bodyPr/>
        <a:lstStyle/>
        <a:p>
          <a:endParaRPr lang="ru-RU"/>
        </a:p>
      </dgm:t>
    </dgm:pt>
  </dgm:ptLst>
  <dgm:cxnLst>
    <dgm:cxn modelId="{9FCBDE9D-815A-4718-BCCE-D9471D799816}" type="presOf" srcId="{BAFB2B4E-080B-4CC8-8B3B-39ECCE942D22}" destId="{8A9D7CB1-B6B2-42BF-B043-ADF1C5BEE41A}" srcOrd="0" destOrd="0" presId="urn:microsoft.com/office/officeart/2005/8/layout/hierarchy1"/>
    <dgm:cxn modelId="{D63E8147-ECEB-4E0E-A5E6-6B71DF2AE43E}" srcId="{BAFB2B4E-080B-4CC8-8B3B-39ECCE942D22}" destId="{B51B600F-A9B8-487E-8F64-62E4935F9890}" srcOrd="0" destOrd="0" parTransId="{D21CAD98-1A82-4EBE-A8AE-9FD51AB68D65}" sibTransId="{3418CA09-02BF-4551-92FE-E1F54A77DC8F}"/>
    <dgm:cxn modelId="{B4061522-B44F-4654-BF04-43C869CA9A6E}" type="presOf" srcId="{B51B600F-A9B8-487E-8F64-62E4935F9890}" destId="{9C7753FC-881D-4807-9196-A6AA45F75C92}" srcOrd="0" destOrd="0" presId="urn:microsoft.com/office/officeart/2005/8/layout/hierarchy1"/>
    <dgm:cxn modelId="{F6855AA5-0BB8-4DB0-B401-634EA69EDD85}" type="presParOf" srcId="{8A9D7CB1-B6B2-42BF-B043-ADF1C5BEE41A}" destId="{4DC3E8D1-C231-4A4D-917C-38B43682E58B}" srcOrd="0" destOrd="0" presId="urn:microsoft.com/office/officeart/2005/8/layout/hierarchy1"/>
    <dgm:cxn modelId="{D582FA71-0314-4BDC-82DD-EE186530CFB3}" type="presParOf" srcId="{4DC3E8D1-C231-4A4D-917C-38B43682E58B}" destId="{296F9EAE-A02C-4A9A-930F-1CACA7AD5C6D}" srcOrd="0" destOrd="0" presId="urn:microsoft.com/office/officeart/2005/8/layout/hierarchy1"/>
    <dgm:cxn modelId="{7167C0BA-677D-4200-AA37-5E7B7A092A75}" type="presParOf" srcId="{296F9EAE-A02C-4A9A-930F-1CACA7AD5C6D}" destId="{65F8D749-9F3F-4F42-8516-FD61BA029C40}" srcOrd="0" destOrd="0" presId="urn:microsoft.com/office/officeart/2005/8/layout/hierarchy1"/>
    <dgm:cxn modelId="{B6518089-FF6B-4A2A-925A-F43B3CB13CE7}" type="presParOf" srcId="{296F9EAE-A02C-4A9A-930F-1CACA7AD5C6D}" destId="{9C7753FC-881D-4807-9196-A6AA45F75C92}" srcOrd="1" destOrd="0" presId="urn:microsoft.com/office/officeart/2005/8/layout/hierarchy1"/>
    <dgm:cxn modelId="{2B300894-05A9-4CF6-B38F-CD4431994965}" type="presParOf" srcId="{4DC3E8D1-C231-4A4D-917C-38B43682E58B}" destId="{1E3CA534-0259-4EC2-A248-3989B9EE3587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BAFB2B4E-080B-4CC8-8B3B-39ECCE942D22}" type="doc">
      <dgm:prSet loTypeId="urn:microsoft.com/office/officeart/2005/8/layout/hierarchy1" loCatId="hierarchy" qsTypeId="urn:microsoft.com/office/officeart/2005/8/quickstyle/simple1" qsCatId="simple" csTypeId="urn:microsoft.com/office/officeart/2005/8/colors/accent6_3" csCatId="accent6" phldr="1"/>
      <dgm:spPr/>
      <dgm:t>
        <a:bodyPr/>
        <a:lstStyle/>
        <a:p>
          <a:endParaRPr lang="ru-RU"/>
        </a:p>
      </dgm:t>
    </dgm:pt>
    <dgm:pt modelId="{B51B600F-A9B8-487E-8F64-62E4935F9890}">
      <dgm:prSet phldrT="[Текст]" custT="1"/>
      <dgm:spPr/>
      <dgm:t>
        <a:bodyPr/>
        <a:lstStyle/>
        <a:p>
          <a:r>
            <a:rPr lang="ru-RU" sz="1800" dirty="0" smtClean="0"/>
            <a:t>На 01.01.2018г.</a:t>
          </a:r>
        </a:p>
        <a:p>
          <a:r>
            <a:rPr lang="ru-RU" sz="1800" dirty="0" smtClean="0"/>
            <a:t>5 000,0</a:t>
          </a:r>
          <a:endParaRPr lang="ru-RU" sz="1800" dirty="0"/>
        </a:p>
      </dgm:t>
    </dgm:pt>
    <dgm:pt modelId="{D21CAD98-1A82-4EBE-A8AE-9FD51AB68D65}" type="parTrans" cxnId="{D63E8147-ECEB-4E0E-A5E6-6B71DF2AE43E}">
      <dgm:prSet/>
      <dgm:spPr/>
      <dgm:t>
        <a:bodyPr/>
        <a:lstStyle/>
        <a:p>
          <a:endParaRPr lang="ru-RU"/>
        </a:p>
      </dgm:t>
    </dgm:pt>
    <dgm:pt modelId="{3418CA09-02BF-4551-92FE-E1F54A77DC8F}" type="sibTrans" cxnId="{D63E8147-ECEB-4E0E-A5E6-6B71DF2AE43E}">
      <dgm:prSet/>
      <dgm:spPr/>
      <dgm:t>
        <a:bodyPr/>
        <a:lstStyle/>
        <a:p>
          <a:endParaRPr lang="ru-RU"/>
        </a:p>
      </dgm:t>
    </dgm:pt>
    <dgm:pt modelId="{8A9D7CB1-B6B2-42BF-B043-ADF1C5BEE41A}" type="pres">
      <dgm:prSet presAssocID="{BAFB2B4E-080B-4CC8-8B3B-39ECCE942D22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4DC3E8D1-C231-4A4D-917C-38B43682E58B}" type="pres">
      <dgm:prSet presAssocID="{B51B600F-A9B8-487E-8F64-62E4935F9890}" presName="hierRoot1" presStyleCnt="0"/>
      <dgm:spPr/>
      <dgm:t>
        <a:bodyPr/>
        <a:lstStyle/>
        <a:p>
          <a:endParaRPr lang="ru-RU"/>
        </a:p>
      </dgm:t>
    </dgm:pt>
    <dgm:pt modelId="{296F9EAE-A02C-4A9A-930F-1CACA7AD5C6D}" type="pres">
      <dgm:prSet presAssocID="{B51B600F-A9B8-487E-8F64-62E4935F9890}" presName="composite" presStyleCnt="0"/>
      <dgm:spPr/>
      <dgm:t>
        <a:bodyPr/>
        <a:lstStyle/>
        <a:p>
          <a:endParaRPr lang="ru-RU"/>
        </a:p>
      </dgm:t>
    </dgm:pt>
    <dgm:pt modelId="{65F8D749-9F3F-4F42-8516-FD61BA029C40}" type="pres">
      <dgm:prSet presAssocID="{B51B600F-A9B8-487E-8F64-62E4935F9890}" presName="background" presStyleLbl="node0" presStyleIdx="0" presStyleCnt="1"/>
      <dgm:spPr/>
      <dgm:t>
        <a:bodyPr/>
        <a:lstStyle/>
        <a:p>
          <a:endParaRPr lang="ru-RU"/>
        </a:p>
      </dgm:t>
    </dgm:pt>
    <dgm:pt modelId="{9C7753FC-881D-4807-9196-A6AA45F75C92}" type="pres">
      <dgm:prSet presAssocID="{B51B600F-A9B8-487E-8F64-62E4935F9890}" presName="text" presStyleLbl="fgAcc0" presStyleIdx="0" presStyleCnt="1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1E3CA534-0259-4EC2-A248-3989B9EE3587}" type="pres">
      <dgm:prSet presAssocID="{B51B600F-A9B8-487E-8F64-62E4935F9890}" presName="hierChild2" presStyleCnt="0"/>
      <dgm:spPr/>
      <dgm:t>
        <a:bodyPr/>
        <a:lstStyle/>
        <a:p>
          <a:endParaRPr lang="ru-RU"/>
        </a:p>
      </dgm:t>
    </dgm:pt>
  </dgm:ptLst>
  <dgm:cxnLst>
    <dgm:cxn modelId="{D63E8147-ECEB-4E0E-A5E6-6B71DF2AE43E}" srcId="{BAFB2B4E-080B-4CC8-8B3B-39ECCE942D22}" destId="{B51B600F-A9B8-487E-8F64-62E4935F9890}" srcOrd="0" destOrd="0" parTransId="{D21CAD98-1A82-4EBE-A8AE-9FD51AB68D65}" sibTransId="{3418CA09-02BF-4551-92FE-E1F54A77DC8F}"/>
    <dgm:cxn modelId="{7B37E279-3DCA-4C5C-8E9E-6CE34F668173}" type="presOf" srcId="{B51B600F-A9B8-487E-8F64-62E4935F9890}" destId="{9C7753FC-881D-4807-9196-A6AA45F75C92}" srcOrd="0" destOrd="0" presId="urn:microsoft.com/office/officeart/2005/8/layout/hierarchy1"/>
    <dgm:cxn modelId="{9E249866-8563-4D9F-80E8-270B3AACE695}" type="presOf" srcId="{BAFB2B4E-080B-4CC8-8B3B-39ECCE942D22}" destId="{8A9D7CB1-B6B2-42BF-B043-ADF1C5BEE41A}" srcOrd="0" destOrd="0" presId="urn:microsoft.com/office/officeart/2005/8/layout/hierarchy1"/>
    <dgm:cxn modelId="{7C5C28B9-8C52-4743-ABA7-ECC8952503D4}" type="presParOf" srcId="{8A9D7CB1-B6B2-42BF-B043-ADF1C5BEE41A}" destId="{4DC3E8D1-C231-4A4D-917C-38B43682E58B}" srcOrd="0" destOrd="0" presId="urn:microsoft.com/office/officeart/2005/8/layout/hierarchy1"/>
    <dgm:cxn modelId="{53D47A3F-A4A8-470D-8A11-323DAD1B8CC1}" type="presParOf" srcId="{4DC3E8D1-C231-4A4D-917C-38B43682E58B}" destId="{296F9EAE-A02C-4A9A-930F-1CACA7AD5C6D}" srcOrd="0" destOrd="0" presId="urn:microsoft.com/office/officeart/2005/8/layout/hierarchy1"/>
    <dgm:cxn modelId="{FF0493B3-013C-493A-BEEA-26159990A7B5}" type="presParOf" srcId="{296F9EAE-A02C-4A9A-930F-1CACA7AD5C6D}" destId="{65F8D749-9F3F-4F42-8516-FD61BA029C40}" srcOrd="0" destOrd="0" presId="urn:microsoft.com/office/officeart/2005/8/layout/hierarchy1"/>
    <dgm:cxn modelId="{A4A98B06-5DCD-49E9-91D2-8D65BA0A922D}" type="presParOf" srcId="{296F9EAE-A02C-4A9A-930F-1CACA7AD5C6D}" destId="{9C7753FC-881D-4807-9196-A6AA45F75C92}" srcOrd="1" destOrd="0" presId="urn:microsoft.com/office/officeart/2005/8/layout/hierarchy1"/>
    <dgm:cxn modelId="{67DC7562-2DFB-4D0D-9167-E225965ACB56}" type="presParOf" srcId="{4DC3E8D1-C231-4A4D-917C-38B43682E58B}" destId="{1E3CA534-0259-4EC2-A248-3989B9EE3587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xmlns="" relId="rId11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3B718FFB-9AAB-4973-AB59-676F1E465A73}">
      <dsp:nvSpPr>
        <dsp:cNvPr id="0" name=""/>
        <dsp:cNvSpPr/>
      </dsp:nvSpPr>
      <dsp:spPr>
        <a:xfrm>
          <a:off x="187760" y="1413328"/>
          <a:ext cx="8204115" cy="2332362"/>
        </a:xfrm>
        <a:prstGeom prst="rect">
          <a:avLst/>
        </a:prstGeom>
        <a:noFill/>
        <a:ln w="25400" cap="flat" cmpd="sng" algn="ctr">
          <a:solidFill>
            <a:schemeClr val="bg2">
              <a:lumMod val="75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E8208B1-5692-4C62-B264-F67AA4F97974}">
      <dsp:nvSpPr>
        <dsp:cNvPr id="0" name=""/>
        <dsp:cNvSpPr/>
      </dsp:nvSpPr>
      <dsp:spPr>
        <a:xfrm>
          <a:off x="453542" y="1647043"/>
          <a:ext cx="3677017" cy="1938073"/>
        </a:xfrm>
        <a:prstGeom prst="rect">
          <a:avLst/>
        </a:prstGeom>
        <a:solidFill>
          <a:schemeClr val="tx2">
            <a:lumMod val="25000"/>
            <a:lumOff val="75000"/>
          </a:schemeClr>
        </a:solidFill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38100" rIns="38100" bIns="38100" numCol="1" spcCol="1270" anchor="t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Если величина полученных доходов больше, чем величина произведенных расходов </a:t>
          </a:r>
          <a:endParaRPr lang="ru-RU" sz="2000" b="1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453542" y="1647043"/>
        <a:ext cx="3677017" cy="1938073"/>
      </dsp:txXfrm>
    </dsp:sp>
    <dsp:sp modelId="{A20AED1F-E65D-43AE-BAB4-854853D2D84E}">
      <dsp:nvSpPr>
        <dsp:cNvPr id="0" name=""/>
        <dsp:cNvSpPr/>
      </dsp:nvSpPr>
      <dsp:spPr>
        <a:xfrm>
          <a:off x="4450516" y="1658855"/>
          <a:ext cx="3699927" cy="1977230"/>
        </a:xfrm>
        <a:prstGeom prst="rect">
          <a:avLst/>
        </a:prstGeom>
        <a:solidFill>
          <a:schemeClr val="tx2">
            <a:lumMod val="25000"/>
            <a:lumOff val="75000"/>
          </a:schemeClr>
        </a:solidFill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38100" rIns="38100" bIns="38100" numCol="1" spcCol="1270" anchor="t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Если величина полученных доходов меньше, чем величина произведенных расходов</a:t>
          </a:r>
          <a:endParaRPr lang="ru-RU" sz="2000" b="1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4450516" y="1658855"/>
        <a:ext cx="3699927" cy="1977230"/>
      </dsp:txXfrm>
    </dsp:sp>
    <dsp:sp modelId="{C5BF13BB-180D-495F-AEF9-1D70498DEEFD}">
      <dsp:nvSpPr>
        <dsp:cNvPr id="0" name=""/>
        <dsp:cNvSpPr/>
      </dsp:nvSpPr>
      <dsp:spPr>
        <a:xfrm rot="5400000">
          <a:off x="1724980" y="-1153476"/>
          <a:ext cx="1347006" cy="3653968"/>
        </a:xfrm>
        <a:prstGeom prst="stripedRightArrow">
          <a:avLst/>
        </a:prstGeom>
        <a:solidFill>
          <a:srgbClr val="00B050"/>
        </a:solidFill>
        <a:ln w="25400" cap="flat" cmpd="sng" algn="ctr">
          <a:solidFill>
            <a:srgbClr val="00B050"/>
          </a:solidFill>
          <a:prstDash val="solid"/>
        </a:ln>
        <a:effectLst/>
        <a:scene3d>
          <a:camera prst="orthographicFront"/>
          <a:lightRig rig="threePt" dir="t"/>
        </a:scene3d>
        <a:sp3d>
          <a:bevelT/>
          <a:bevelB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93CE59E-52AA-4B9D-B94F-13CE27C2F36A}">
      <dsp:nvSpPr>
        <dsp:cNvPr id="0" name=""/>
        <dsp:cNvSpPr/>
      </dsp:nvSpPr>
      <dsp:spPr>
        <a:xfrm rot="5400000">
          <a:off x="5528852" y="-1146030"/>
          <a:ext cx="1335267" cy="3671435"/>
        </a:xfrm>
        <a:prstGeom prst="stripedRightArrow">
          <a:avLst/>
        </a:prstGeom>
        <a:solidFill>
          <a:srgbClr val="FF0000"/>
        </a:solidFill>
        <a:ln w="25400" cap="flat" cmpd="sng" algn="ctr">
          <a:solidFill>
            <a:srgbClr val="FF0000"/>
          </a:solidFill>
          <a:prstDash val="solid"/>
        </a:ln>
        <a:effectLst/>
        <a:scene3d>
          <a:camera prst="orthographicFront"/>
          <a:lightRig rig="threePt" dir="t"/>
        </a:scene3d>
        <a:sp3d>
          <a:bevelT/>
          <a:bevelB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DB08A01-097F-49A2-8338-E132ADF0277F}">
      <dsp:nvSpPr>
        <dsp:cNvPr id="0" name=""/>
        <dsp:cNvSpPr/>
      </dsp:nvSpPr>
      <dsp:spPr>
        <a:xfrm flipH="1">
          <a:off x="4287984" y="1455715"/>
          <a:ext cx="14071" cy="2268357"/>
        </a:xfrm>
        <a:prstGeom prst="line">
          <a:avLst/>
        </a:prstGeom>
        <a:noFill/>
        <a:ln w="25400" cap="flat" cmpd="sng" algn="ctr">
          <a:solidFill>
            <a:schemeClr val="bg2">
              <a:lumMod val="5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10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65F8D749-9F3F-4F42-8516-FD61BA029C40}">
      <dsp:nvSpPr>
        <dsp:cNvPr id="0" name=""/>
        <dsp:cNvSpPr/>
      </dsp:nvSpPr>
      <dsp:spPr>
        <a:xfrm>
          <a:off x="116622" y="669"/>
          <a:ext cx="3110619" cy="1975243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C7753FC-881D-4807-9196-A6AA45F75C92}">
      <dsp:nvSpPr>
        <dsp:cNvPr id="0" name=""/>
        <dsp:cNvSpPr/>
      </dsp:nvSpPr>
      <dsp:spPr>
        <a:xfrm>
          <a:off x="462246" y="329012"/>
          <a:ext cx="3110619" cy="1975243"/>
        </a:xfrm>
        <a:prstGeom prst="roundRect">
          <a:avLst>
            <a:gd name="adj" fmla="val 10000"/>
          </a:avLst>
        </a:prstGeom>
        <a:solidFill>
          <a:schemeClr val="accent3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На 01.01.2020г.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0,0</a:t>
          </a:r>
          <a:endParaRPr lang="ru-RU" sz="1800" kern="1200" dirty="0"/>
        </a:p>
      </dsp:txBody>
      <dsp:txXfrm>
        <a:off x="462246" y="329012"/>
        <a:ext cx="3110619" cy="1975243"/>
      </dsp:txXfrm>
    </dsp:sp>
  </dsp:spTree>
</dsp:drawing>
</file>

<file path=ppt/diagrams/drawing1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65F8D749-9F3F-4F42-8516-FD61BA029C40}">
      <dsp:nvSpPr>
        <dsp:cNvPr id="0" name=""/>
        <dsp:cNvSpPr/>
      </dsp:nvSpPr>
      <dsp:spPr>
        <a:xfrm>
          <a:off x="72078" y="334"/>
          <a:ext cx="3110619" cy="1975243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C7753FC-881D-4807-9196-A6AA45F75C92}">
      <dsp:nvSpPr>
        <dsp:cNvPr id="0" name=""/>
        <dsp:cNvSpPr/>
      </dsp:nvSpPr>
      <dsp:spPr>
        <a:xfrm>
          <a:off x="417702" y="328678"/>
          <a:ext cx="3110619" cy="1975243"/>
        </a:xfrm>
        <a:prstGeom prst="roundRect">
          <a:avLst>
            <a:gd name="adj" fmla="val 10000"/>
          </a:avLst>
        </a:prstGeom>
        <a:solidFill>
          <a:schemeClr val="accent3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На 01.01.2021г.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0,0</a:t>
          </a:r>
          <a:endParaRPr lang="ru-RU" sz="1800" kern="1200" dirty="0"/>
        </a:p>
      </dsp:txBody>
      <dsp:txXfrm>
        <a:off x="417702" y="328678"/>
        <a:ext cx="3110619" cy="1975243"/>
      </dsp:txXfrm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3860B611-698D-4BC7-842F-1BEA5FC6EEB3}">
      <dsp:nvSpPr>
        <dsp:cNvPr id="0" name=""/>
        <dsp:cNvSpPr/>
      </dsp:nvSpPr>
      <dsp:spPr>
        <a:xfrm>
          <a:off x="0" y="312510"/>
          <a:ext cx="4572000" cy="763025"/>
        </a:xfrm>
        <a:prstGeom prst="roundRect">
          <a:avLst/>
        </a:prstGeom>
        <a:gradFill rotWithShape="1">
          <a:gsLst>
            <a:gs pos="0">
              <a:schemeClr val="accent2">
                <a:tint val="70000"/>
                <a:satMod val="130000"/>
              </a:schemeClr>
            </a:gs>
            <a:gs pos="43000">
              <a:schemeClr val="accent2">
                <a:tint val="44000"/>
                <a:satMod val="165000"/>
              </a:schemeClr>
            </a:gs>
            <a:gs pos="93000">
              <a:schemeClr val="accent2">
                <a:tint val="15000"/>
                <a:satMod val="165000"/>
              </a:schemeClr>
            </a:gs>
            <a:gs pos="100000">
              <a:schemeClr val="accent2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ln w="9525" cap="flat" cmpd="sng" algn="ctr">
          <a:solidFill>
            <a:schemeClr val="accent2">
              <a:shade val="50000"/>
              <a:satMod val="103000"/>
            </a:schemeClr>
          </a:solidFill>
          <a:prstDash val="solid"/>
        </a:ln>
        <a:effectLst>
          <a:outerShdw blurRad="57150" dist="38100" dir="5400000" algn="ctr" rotWithShape="0">
            <a:schemeClr val="accent2">
              <a:shade val="9000"/>
              <a:satMod val="105000"/>
              <a:alpha val="48000"/>
            </a:schemeClr>
          </a:outerShdw>
        </a:effectLst>
      </dsp:spPr>
      <dsp:style>
        <a:lnRef idx="1">
          <a:schemeClr val="accent2"/>
        </a:lnRef>
        <a:fillRef idx="2">
          <a:schemeClr val="accent2"/>
        </a:fillRef>
        <a:effectRef idx="1">
          <a:schemeClr val="accent2"/>
        </a:effectRef>
        <a:fontRef idx="minor">
          <a:schemeClr val="dk1"/>
        </a:fontRef>
      </dsp:style>
      <dsp:txBody>
        <a:bodyPr spcFirstLastPara="0" vert="horz" wrap="square" lIns="10800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Расходов </a:t>
          </a:r>
          <a:r>
            <a:rPr lang="ru-RU" sz="1800" b="1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бюджета муниципального района </a:t>
          </a:r>
          <a:r>
            <a:rPr lang="ru-RU" sz="1800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приходится на одного жителя</a:t>
          </a:r>
          <a:endParaRPr lang="ru-RU" sz="1800" kern="12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0" y="312510"/>
        <a:ext cx="4572000" cy="763025"/>
      </dsp:txXfrm>
    </dsp:sp>
    <dsp:sp modelId="{481A25E0-09D3-445B-8A17-6E9753FF32AA}">
      <dsp:nvSpPr>
        <dsp:cNvPr id="0" name=""/>
        <dsp:cNvSpPr/>
      </dsp:nvSpPr>
      <dsp:spPr>
        <a:xfrm>
          <a:off x="0" y="1385866"/>
          <a:ext cx="4572000" cy="774430"/>
        </a:xfrm>
        <a:prstGeom prst="roundRect">
          <a:avLst/>
        </a:prstGeom>
        <a:gradFill rotWithShape="1">
          <a:gsLst>
            <a:gs pos="0">
              <a:schemeClr val="accent1">
                <a:tint val="70000"/>
                <a:satMod val="130000"/>
              </a:schemeClr>
            </a:gs>
            <a:gs pos="43000">
              <a:schemeClr val="accent1">
                <a:tint val="44000"/>
                <a:satMod val="165000"/>
              </a:schemeClr>
            </a:gs>
            <a:gs pos="93000">
              <a:schemeClr val="accent1">
                <a:tint val="15000"/>
                <a:satMod val="165000"/>
              </a:schemeClr>
            </a:gs>
            <a:gs pos="100000">
              <a:schemeClr val="accent1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ln w="9525" cap="flat" cmpd="sng" algn="ctr">
          <a:solidFill>
            <a:schemeClr val="accent1">
              <a:shade val="50000"/>
              <a:satMod val="103000"/>
            </a:schemeClr>
          </a:solidFill>
          <a:prstDash val="solid"/>
        </a:ln>
        <a:effectLst>
          <a:outerShdw blurRad="57150" dist="38100" dir="5400000" algn="ctr" rotWithShape="0">
            <a:schemeClr val="accent1">
              <a:shade val="9000"/>
              <a:satMod val="105000"/>
              <a:alpha val="48000"/>
            </a:schemeClr>
          </a:outerShdw>
        </a:effectLst>
      </dsp:spPr>
      <dsp:style>
        <a:lnRef idx="1">
          <a:schemeClr val="accent1"/>
        </a:lnRef>
        <a:fillRef idx="2">
          <a:schemeClr val="accent1"/>
        </a:fillRef>
        <a:effectRef idx="1">
          <a:schemeClr val="accent1"/>
        </a:effectRef>
        <a:fontRef idx="minor">
          <a:schemeClr val="dk1"/>
        </a:fontRef>
      </dsp:style>
      <dsp:txBody>
        <a:bodyPr spcFirstLastPara="0" vert="horz" wrap="square" lIns="10800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ts val="1200"/>
            </a:spcAft>
          </a:pPr>
          <a:r>
            <a:rPr lang="ru-RU" sz="1800" b="0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Расходов бюджета </a:t>
          </a:r>
          <a:r>
            <a:rPr lang="ru-RU" sz="1800" b="1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на </a:t>
          </a:r>
          <a:r>
            <a:rPr lang="ru-RU" sz="1800" b="1" u="none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общее образование </a:t>
          </a:r>
          <a:r>
            <a:rPr lang="ru-RU" sz="1800" b="0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приходится на одного ученика</a:t>
          </a:r>
          <a:endParaRPr lang="ru-RU" sz="1800" b="0" kern="12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0" y="1385866"/>
        <a:ext cx="4572000" cy="774430"/>
      </dsp:txXfrm>
    </dsp:sp>
    <dsp:sp modelId="{B4DC85BA-056B-45B3-9BB4-1E810AD5CCE3}">
      <dsp:nvSpPr>
        <dsp:cNvPr id="0" name=""/>
        <dsp:cNvSpPr/>
      </dsp:nvSpPr>
      <dsp:spPr>
        <a:xfrm>
          <a:off x="0" y="2481291"/>
          <a:ext cx="4572000" cy="777508"/>
        </a:xfrm>
        <a:prstGeom prst="roundRect">
          <a:avLst/>
        </a:prstGeom>
        <a:gradFill rotWithShape="1">
          <a:gsLst>
            <a:gs pos="0">
              <a:schemeClr val="accent6">
                <a:tint val="70000"/>
                <a:satMod val="130000"/>
              </a:schemeClr>
            </a:gs>
            <a:gs pos="43000">
              <a:schemeClr val="accent6">
                <a:tint val="44000"/>
                <a:satMod val="165000"/>
              </a:schemeClr>
            </a:gs>
            <a:gs pos="93000">
              <a:schemeClr val="accent6">
                <a:tint val="15000"/>
                <a:satMod val="165000"/>
              </a:schemeClr>
            </a:gs>
            <a:gs pos="100000">
              <a:schemeClr val="accent6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ln w="9525" cap="flat" cmpd="sng" algn="ctr">
          <a:solidFill>
            <a:schemeClr val="accent6">
              <a:shade val="50000"/>
              <a:satMod val="103000"/>
            </a:schemeClr>
          </a:solidFill>
          <a:prstDash val="solid"/>
        </a:ln>
        <a:effectLst>
          <a:outerShdw blurRad="57150" dist="38100" dir="5400000" algn="ctr" rotWithShape="0">
            <a:schemeClr val="accent6">
              <a:shade val="9000"/>
              <a:satMod val="105000"/>
              <a:alpha val="48000"/>
            </a:schemeClr>
          </a:outerShdw>
        </a:effectLst>
      </dsp:spPr>
      <dsp:style>
        <a:lnRef idx="1">
          <a:schemeClr val="accent6"/>
        </a:lnRef>
        <a:fillRef idx="2">
          <a:schemeClr val="accent6"/>
        </a:fillRef>
        <a:effectRef idx="1">
          <a:schemeClr val="accent6"/>
        </a:effectRef>
        <a:fontRef idx="minor">
          <a:schemeClr val="dk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Расходов бюджета </a:t>
          </a:r>
          <a:r>
            <a:rPr lang="ru-RU" sz="1800" b="1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на дошкольное образование</a:t>
          </a:r>
          <a:r>
            <a:rPr lang="ru-RU" sz="1800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приходится на 1 дошкольника</a:t>
          </a:r>
          <a:endParaRPr lang="ru-RU" sz="1800" kern="12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0" y="2481291"/>
        <a:ext cx="4572000" cy="777508"/>
      </dsp:txXfrm>
    </dsp:sp>
    <dsp:sp modelId="{5BA99AF9-1ADF-4B9D-BC7E-57A41A75697F}">
      <dsp:nvSpPr>
        <dsp:cNvPr id="0" name=""/>
        <dsp:cNvSpPr/>
      </dsp:nvSpPr>
      <dsp:spPr>
        <a:xfrm>
          <a:off x="0" y="3560541"/>
          <a:ext cx="4572000" cy="814725"/>
        </a:xfrm>
        <a:prstGeom prst="roundRect">
          <a:avLst/>
        </a:prstGeom>
        <a:gradFill rotWithShape="1">
          <a:gsLst>
            <a:gs pos="0">
              <a:schemeClr val="accent3">
                <a:tint val="70000"/>
                <a:satMod val="130000"/>
              </a:schemeClr>
            </a:gs>
            <a:gs pos="43000">
              <a:schemeClr val="accent3">
                <a:tint val="44000"/>
                <a:satMod val="165000"/>
              </a:schemeClr>
            </a:gs>
            <a:gs pos="93000">
              <a:schemeClr val="accent3">
                <a:tint val="15000"/>
                <a:satMod val="165000"/>
              </a:schemeClr>
            </a:gs>
            <a:gs pos="100000">
              <a:schemeClr val="accent3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ln w="9525" cap="flat" cmpd="sng" algn="ctr">
          <a:solidFill>
            <a:schemeClr val="accent3">
              <a:shade val="50000"/>
              <a:satMod val="103000"/>
            </a:schemeClr>
          </a:solidFill>
          <a:prstDash val="solid"/>
        </a:ln>
        <a:effectLst>
          <a:outerShdw blurRad="57150" dist="38100" dir="5400000" algn="ctr" rotWithShape="0">
            <a:schemeClr val="accent3">
              <a:shade val="9000"/>
              <a:satMod val="105000"/>
              <a:alpha val="48000"/>
            </a:schemeClr>
          </a:outerShdw>
        </a:effectLst>
      </dsp:spPr>
      <dsp:style>
        <a:lnRef idx="1">
          <a:schemeClr val="accent3"/>
        </a:lnRef>
        <a:fillRef idx="2">
          <a:schemeClr val="accent3"/>
        </a:fillRef>
        <a:effectRef idx="1">
          <a:schemeClr val="accent3"/>
        </a:effectRef>
        <a:fontRef idx="minor">
          <a:schemeClr val="dk1"/>
        </a:fontRef>
      </dsp:style>
      <dsp:txBody>
        <a:bodyPr spcFirstLastPara="0" vert="horz" wrap="square" lIns="10800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Расходов бюджета </a:t>
          </a:r>
          <a:r>
            <a:rPr lang="ru-RU" sz="1800" b="1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на дополнительное образование</a:t>
          </a:r>
          <a:r>
            <a:rPr lang="ru-RU" sz="1800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приходится на 1 обучающего</a:t>
          </a:r>
          <a:endParaRPr lang="ru-RU" sz="1800" kern="12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0" y="3560541"/>
        <a:ext cx="4572000" cy="814725"/>
      </dsp:txXfrm>
    </dsp:sp>
    <dsp:sp modelId="{910E2FDD-B044-4705-9E8D-491DEEF3C7B0}">
      <dsp:nvSpPr>
        <dsp:cNvPr id="0" name=""/>
        <dsp:cNvSpPr/>
      </dsp:nvSpPr>
      <dsp:spPr>
        <a:xfrm>
          <a:off x="0" y="4702255"/>
          <a:ext cx="4572000" cy="820152"/>
        </a:xfrm>
        <a:prstGeom prst="roundRect">
          <a:avLst/>
        </a:prstGeom>
        <a:gradFill rotWithShape="1">
          <a:gsLst>
            <a:gs pos="0">
              <a:schemeClr val="accent5">
                <a:tint val="70000"/>
                <a:satMod val="130000"/>
              </a:schemeClr>
            </a:gs>
            <a:gs pos="43000">
              <a:schemeClr val="accent5">
                <a:tint val="44000"/>
                <a:satMod val="165000"/>
              </a:schemeClr>
            </a:gs>
            <a:gs pos="93000">
              <a:schemeClr val="accent5">
                <a:tint val="15000"/>
                <a:satMod val="165000"/>
              </a:schemeClr>
            </a:gs>
            <a:gs pos="100000">
              <a:schemeClr val="accent5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ln w="9525" cap="flat" cmpd="sng" algn="ctr">
          <a:solidFill>
            <a:schemeClr val="accent5">
              <a:shade val="50000"/>
              <a:satMod val="103000"/>
            </a:schemeClr>
          </a:solidFill>
          <a:prstDash val="solid"/>
        </a:ln>
        <a:effectLst>
          <a:outerShdw blurRad="57150" dist="38100" dir="5400000" algn="ctr" rotWithShape="0">
            <a:schemeClr val="accent5">
              <a:shade val="9000"/>
              <a:satMod val="105000"/>
              <a:alpha val="48000"/>
            </a:schemeClr>
          </a:outerShdw>
        </a:effectLst>
      </dsp:spPr>
      <dsp:style>
        <a:lnRef idx="1">
          <a:schemeClr val="accent5"/>
        </a:lnRef>
        <a:fillRef idx="2">
          <a:schemeClr val="accent5"/>
        </a:fillRef>
        <a:effectRef idx="1">
          <a:schemeClr val="accent5"/>
        </a:effectRef>
        <a:fontRef idx="minor">
          <a:schemeClr val="dk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Расходов бюджета </a:t>
          </a:r>
          <a:r>
            <a:rPr lang="ru-RU" sz="1800" b="1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на культуру </a:t>
          </a:r>
          <a:r>
            <a:rPr lang="ru-RU" sz="1800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приходится на одного жителя</a:t>
          </a:r>
          <a:endParaRPr lang="ru-RU" sz="1800" kern="12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0" y="4702255"/>
        <a:ext cx="4572000" cy="820152"/>
      </dsp:txXfrm>
    </dsp:sp>
  </dsp:spTree>
</dsp:drawing>
</file>

<file path=ppt/diagrams/drawing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CBA43901-E748-4D13-8759-8E7EBE31BF5A}">
      <dsp:nvSpPr>
        <dsp:cNvPr id="0" name=""/>
        <dsp:cNvSpPr/>
      </dsp:nvSpPr>
      <dsp:spPr>
        <a:xfrm>
          <a:off x="100411" y="-113568"/>
          <a:ext cx="1794375" cy="1794375"/>
        </a:xfrm>
        <a:prstGeom prst="ellipse">
          <a:avLst/>
        </a:prstGeom>
        <a:solidFill>
          <a:schemeClr val="accent3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008" tIns="64008" rIns="64008" bIns="64008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900" kern="1200" dirty="0" smtClean="0"/>
            <a:t> </a:t>
          </a:r>
          <a:endParaRPr lang="ru-RU" sz="900" kern="1200" dirty="0"/>
        </a:p>
      </dsp:txBody>
      <dsp:txXfrm>
        <a:off x="684032" y="-23849"/>
        <a:ext cx="627134" cy="269156"/>
      </dsp:txXfrm>
    </dsp:sp>
    <dsp:sp modelId="{52CDB0AE-EE24-43BE-88E2-6AA0D4D7B235}">
      <dsp:nvSpPr>
        <dsp:cNvPr id="0" name=""/>
        <dsp:cNvSpPr/>
      </dsp:nvSpPr>
      <dsp:spPr>
        <a:xfrm>
          <a:off x="480764" y="451078"/>
          <a:ext cx="783634" cy="1064714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800" kern="1200" dirty="0"/>
        </a:p>
      </dsp:txBody>
      <dsp:txXfrm>
        <a:off x="689994" y="517623"/>
        <a:ext cx="365173" cy="199634"/>
      </dsp:txXfrm>
    </dsp:sp>
    <dsp:sp modelId="{8A113844-267F-4B6A-995C-97C382C5619E}">
      <dsp:nvSpPr>
        <dsp:cNvPr id="0" name=""/>
        <dsp:cNvSpPr/>
      </dsp:nvSpPr>
      <dsp:spPr>
        <a:xfrm>
          <a:off x="387072" y="330418"/>
          <a:ext cx="1351451" cy="1351460"/>
        </a:xfrm>
        <a:prstGeom prst="ellipse">
          <a:avLst/>
        </a:prstGeom>
        <a:solidFill>
          <a:schemeClr val="accent6">
            <a:lumMod val="60000"/>
            <a:lumOff val="4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>
              <a:solidFill>
                <a:schemeClr val="tx1">
                  <a:lumMod val="95000"/>
                  <a:lumOff val="5000"/>
                </a:schemeClr>
              </a:solidFill>
            </a:rPr>
            <a:t>74,5</a:t>
          </a:r>
          <a:r>
            <a:rPr lang="en-US" sz="1800" kern="1200" dirty="0" smtClean="0">
              <a:solidFill>
                <a:schemeClr val="tx1">
                  <a:lumMod val="95000"/>
                  <a:lumOff val="5000"/>
                </a:schemeClr>
              </a:solidFill>
            </a:rPr>
            <a:t> </a:t>
          </a:r>
          <a:r>
            <a:rPr lang="ru-RU" sz="1800" kern="1200" dirty="0" smtClean="0">
              <a:solidFill>
                <a:schemeClr val="tx1">
                  <a:lumMod val="95000"/>
                  <a:lumOff val="5000"/>
                </a:schemeClr>
              </a:solidFill>
            </a:rPr>
            <a:t>%</a:t>
          </a:r>
          <a:endParaRPr lang="ru-RU" sz="1800" kern="1200" dirty="0">
            <a:solidFill>
              <a:schemeClr val="tx1">
                <a:lumMod val="95000"/>
                <a:lumOff val="5000"/>
              </a:schemeClr>
            </a:solidFill>
          </a:endParaRPr>
        </a:p>
      </dsp:txBody>
      <dsp:txXfrm>
        <a:off x="584988" y="668283"/>
        <a:ext cx="955620" cy="675730"/>
      </dsp:txXfrm>
    </dsp:sp>
  </dsp:spTree>
</dsp:drawing>
</file>

<file path=ppt/diagrams/drawing4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CBA43901-E748-4D13-8759-8E7EBE31BF5A}">
      <dsp:nvSpPr>
        <dsp:cNvPr id="0" name=""/>
        <dsp:cNvSpPr/>
      </dsp:nvSpPr>
      <dsp:spPr>
        <a:xfrm>
          <a:off x="0" y="0"/>
          <a:ext cx="1828799" cy="1828799"/>
        </a:xfrm>
        <a:prstGeom prst="ellipse">
          <a:avLst/>
        </a:prstGeom>
        <a:solidFill>
          <a:schemeClr val="accent3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8232" tIns="78232" rIns="78232" bIns="78232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kern="1200" dirty="0" smtClean="0"/>
            <a:t> </a:t>
          </a:r>
          <a:endParaRPr lang="ru-RU" sz="1100" kern="1200" dirty="0"/>
        </a:p>
      </dsp:txBody>
      <dsp:txXfrm>
        <a:off x="434339" y="137159"/>
        <a:ext cx="960119" cy="310896"/>
      </dsp:txXfrm>
    </dsp:sp>
    <dsp:sp modelId="{52CDB0AE-EE24-43BE-88E2-6AA0D4D7B235}">
      <dsp:nvSpPr>
        <dsp:cNvPr id="0" name=""/>
        <dsp:cNvSpPr/>
      </dsp:nvSpPr>
      <dsp:spPr>
        <a:xfrm>
          <a:off x="289874" y="457199"/>
          <a:ext cx="1371600" cy="1371600"/>
        </a:xfrm>
        <a:prstGeom prst="ellipse">
          <a:avLst/>
        </a:prstGeom>
        <a:solidFill>
          <a:schemeClr val="accent6">
            <a:lumMod val="60000"/>
            <a:lumOff val="4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>
              <a:solidFill>
                <a:schemeClr val="tx1">
                  <a:lumMod val="95000"/>
                  <a:lumOff val="5000"/>
                </a:schemeClr>
              </a:solidFill>
            </a:rPr>
            <a:t>71</a:t>
          </a:r>
          <a:r>
            <a:rPr lang="ru-RU" sz="1800" kern="1200" dirty="0" smtClean="0">
              <a:solidFill>
                <a:schemeClr val="tx1">
                  <a:lumMod val="95000"/>
                  <a:lumOff val="5000"/>
                </a:schemeClr>
              </a:solidFill>
            </a:rPr>
            <a:t>,7</a:t>
          </a:r>
          <a:r>
            <a:rPr lang="en-US" sz="1800" kern="1200" dirty="0" smtClean="0">
              <a:solidFill>
                <a:schemeClr val="tx1">
                  <a:lumMod val="95000"/>
                  <a:lumOff val="5000"/>
                </a:schemeClr>
              </a:solidFill>
            </a:rPr>
            <a:t> </a:t>
          </a:r>
          <a:r>
            <a:rPr lang="ru-RU" sz="1800" kern="1200" dirty="0" smtClean="0">
              <a:solidFill>
                <a:schemeClr val="tx1">
                  <a:lumMod val="95000"/>
                  <a:lumOff val="5000"/>
                </a:schemeClr>
              </a:solidFill>
            </a:rPr>
            <a:t>%</a:t>
          </a:r>
          <a:endParaRPr lang="ru-RU" sz="1800" kern="1200" dirty="0">
            <a:solidFill>
              <a:schemeClr val="tx1">
                <a:lumMod val="95000"/>
                <a:lumOff val="5000"/>
              </a:schemeClr>
            </a:solidFill>
          </a:endParaRPr>
        </a:p>
      </dsp:txBody>
      <dsp:txXfrm>
        <a:off x="490740" y="800099"/>
        <a:ext cx="969867" cy="685800"/>
      </dsp:txXfrm>
    </dsp:sp>
  </dsp:spTree>
</dsp:drawing>
</file>

<file path=ppt/diagrams/drawing5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CBA43901-E748-4D13-8759-8E7EBE31BF5A}">
      <dsp:nvSpPr>
        <dsp:cNvPr id="0" name=""/>
        <dsp:cNvSpPr/>
      </dsp:nvSpPr>
      <dsp:spPr>
        <a:xfrm>
          <a:off x="0" y="0"/>
          <a:ext cx="1819871" cy="1819871"/>
        </a:xfrm>
        <a:prstGeom prst="ellipse">
          <a:avLst/>
        </a:prstGeom>
        <a:solidFill>
          <a:schemeClr val="accent3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1120" tIns="71120" rIns="71120" bIns="7112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kern="1200" dirty="0" smtClean="0"/>
            <a:t> </a:t>
          </a:r>
          <a:endParaRPr lang="ru-RU" sz="1000" kern="1200" dirty="0"/>
        </a:p>
      </dsp:txBody>
      <dsp:txXfrm>
        <a:off x="432219" y="136490"/>
        <a:ext cx="955432" cy="309378"/>
      </dsp:txXfrm>
    </dsp:sp>
    <dsp:sp modelId="{52CDB0AE-EE24-43BE-88E2-6AA0D4D7B235}">
      <dsp:nvSpPr>
        <dsp:cNvPr id="0" name=""/>
        <dsp:cNvSpPr/>
      </dsp:nvSpPr>
      <dsp:spPr>
        <a:xfrm>
          <a:off x="227483" y="499872"/>
          <a:ext cx="1364903" cy="1364903"/>
        </a:xfrm>
        <a:prstGeom prst="ellipse">
          <a:avLst/>
        </a:prstGeom>
        <a:solidFill>
          <a:schemeClr val="accent6">
            <a:lumMod val="60000"/>
            <a:lumOff val="4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>
              <a:solidFill>
                <a:schemeClr val="tx1">
                  <a:lumMod val="95000"/>
                  <a:lumOff val="5000"/>
                </a:schemeClr>
              </a:solidFill>
            </a:rPr>
            <a:t>73,1 %</a:t>
          </a:r>
          <a:endParaRPr lang="ru-RU" sz="1800" kern="1200" dirty="0">
            <a:solidFill>
              <a:schemeClr val="tx1">
                <a:lumMod val="95000"/>
                <a:lumOff val="5000"/>
              </a:schemeClr>
            </a:solidFill>
          </a:endParaRPr>
        </a:p>
      </dsp:txBody>
      <dsp:txXfrm>
        <a:off x="427369" y="841098"/>
        <a:ext cx="965132" cy="682451"/>
      </dsp:txXfrm>
    </dsp:sp>
  </dsp:spTree>
</dsp:drawing>
</file>

<file path=ppt/diagrams/drawing6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0D21345D-59B2-411E-B969-9159A6831498}">
      <dsp:nvSpPr>
        <dsp:cNvPr id="0" name=""/>
        <dsp:cNvSpPr/>
      </dsp:nvSpPr>
      <dsp:spPr>
        <a:xfrm>
          <a:off x="3248875" y="2170084"/>
          <a:ext cx="2725837" cy="1727909"/>
        </a:xfrm>
        <a:prstGeom prst="ellipse">
          <a:avLst/>
        </a:prstGeom>
        <a:gradFill rotWithShape="1">
          <a:gsLst>
            <a:gs pos="0">
              <a:schemeClr val="accent2">
                <a:tint val="70000"/>
                <a:satMod val="130000"/>
              </a:schemeClr>
            </a:gs>
            <a:gs pos="43000">
              <a:schemeClr val="accent2">
                <a:tint val="44000"/>
                <a:satMod val="165000"/>
              </a:schemeClr>
            </a:gs>
            <a:gs pos="93000">
              <a:schemeClr val="accent2">
                <a:tint val="15000"/>
                <a:satMod val="165000"/>
              </a:schemeClr>
            </a:gs>
            <a:gs pos="100000">
              <a:schemeClr val="accent2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ln w="9525" cap="flat" cmpd="sng" algn="ctr">
          <a:solidFill>
            <a:schemeClr val="accent2">
              <a:shade val="50000"/>
              <a:satMod val="103000"/>
            </a:schemeClr>
          </a:solidFill>
          <a:prstDash val="solid"/>
        </a:ln>
        <a:effectLst>
          <a:outerShdw blurRad="57150" dist="38100" dir="5400000" algn="ctr" rotWithShape="0">
            <a:schemeClr val="accent2">
              <a:shade val="9000"/>
              <a:satMod val="105000"/>
              <a:alpha val="48000"/>
            </a:schemeClr>
          </a:outerShdw>
        </a:effectLst>
      </dsp:spPr>
      <dsp:style>
        <a:lnRef idx="1">
          <a:schemeClr val="accent2"/>
        </a:lnRef>
        <a:fillRef idx="2">
          <a:schemeClr val="accent2"/>
        </a:fillRef>
        <a:effectRef idx="1">
          <a:schemeClr val="accent2"/>
        </a:effectRef>
        <a:fontRef idx="minor">
          <a:schemeClr val="dk1"/>
        </a:fontRef>
      </dsp:style>
      <dsp:txBody>
        <a:bodyPr spcFirstLastPara="0" vert="horz" wrap="square" lIns="21590" tIns="21590" rIns="21590" bIns="2159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kern="1200" dirty="0" smtClean="0">
              <a:solidFill>
                <a:schemeClr val="tx2">
                  <a:lumMod val="90000"/>
                  <a:lumOff val="10000"/>
                </a:schemeClr>
              </a:solidFill>
            </a:rPr>
            <a:t>Национальная экономика </a:t>
          </a:r>
        </a:p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kern="1200" dirty="0" smtClean="0">
              <a:solidFill>
                <a:schemeClr val="tx2">
                  <a:lumMod val="90000"/>
                  <a:lumOff val="10000"/>
                </a:schemeClr>
              </a:solidFill>
            </a:rPr>
            <a:t>39 300,5 тыс.руб.</a:t>
          </a:r>
          <a:endParaRPr lang="ru-RU" sz="1700" kern="1200" dirty="0">
            <a:solidFill>
              <a:schemeClr val="tx2">
                <a:lumMod val="90000"/>
                <a:lumOff val="10000"/>
              </a:schemeClr>
            </a:solidFill>
          </a:endParaRPr>
        </a:p>
      </dsp:txBody>
      <dsp:txXfrm>
        <a:off x="3248875" y="2170084"/>
        <a:ext cx="2725837" cy="1727909"/>
      </dsp:txXfrm>
    </dsp:sp>
    <dsp:sp modelId="{1E1A4AD6-E59A-416D-8CD3-B424B81222D7}">
      <dsp:nvSpPr>
        <dsp:cNvPr id="0" name=""/>
        <dsp:cNvSpPr/>
      </dsp:nvSpPr>
      <dsp:spPr>
        <a:xfrm rot="16146348">
          <a:off x="4499072" y="1724116"/>
          <a:ext cx="192962" cy="538906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lumMod val="60000"/>
            <a:lumOff val="40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400" kern="1200"/>
        </a:p>
      </dsp:txBody>
      <dsp:txXfrm rot="16146348">
        <a:off x="4499072" y="1724116"/>
        <a:ext cx="192962" cy="538906"/>
      </dsp:txXfrm>
    </dsp:sp>
    <dsp:sp modelId="{A0D0BE20-2D49-4743-8F94-3E4C81EAC921}">
      <dsp:nvSpPr>
        <dsp:cNvPr id="0" name=""/>
        <dsp:cNvSpPr/>
      </dsp:nvSpPr>
      <dsp:spPr>
        <a:xfrm>
          <a:off x="3322355" y="221110"/>
          <a:ext cx="2515806" cy="1585019"/>
        </a:xfrm>
        <a:prstGeom prst="ellipse">
          <a:avLst/>
        </a:prstGeom>
        <a:gradFill rotWithShape="1">
          <a:gsLst>
            <a:gs pos="0">
              <a:schemeClr val="accent1">
                <a:tint val="70000"/>
                <a:satMod val="130000"/>
              </a:schemeClr>
            </a:gs>
            <a:gs pos="43000">
              <a:schemeClr val="accent1">
                <a:tint val="44000"/>
                <a:satMod val="165000"/>
              </a:schemeClr>
            </a:gs>
            <a:gs pos="93000">
              <a:schemeClr val="accent1">
                <a:tint val="15000"/>
                <a:satMod val="165000"/>
              </a:schemeClr>
            </a:gs>
            <a:gs pos="100000">
              <a:schemeClr val="accent1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ln w="9525" cap="flat" cmpd="sng" algn="ctr">
          <a:solidFill>
            <a:schemeClr val="accent1">
              <a:shade val="50000"/>
              <a:satMod val="103000"/>
            </a:schemeClr>
          </a:solidFill>
          <a:prstDash val="solid"/>
        </a:ln>
        <a:effectLst>
          <a:outerShdw blurRad="57150" dist="38100" dir="5400000" algn="ctr" rotWithShape="0">
            <a:schemeClr val="accent1">
              <a:shade val="9000"/>
              <a:satMod val="105000"/>
              <a:alpha val="48000"/>
            </a:schemeClr>
          </a:outerShdw>
        </a:effectLst>
      </dsp:spPr>
      <dsp:style>
        <a:lnRef idx="1">
          <a:schemeClr val="accent1"/>
        </a:lnRef>
        <a:fillRef idx="2">
          <a:schemeClr val="accent1"/>
        </a:fillRef>
        <a:effectRef idx="1">
          <a:schemeClr val="accent1"/>
        </a:effectRef>
        <a:fontRef idx="minor">
          <a:schemeClr val="dk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/>
            <a:t>Обустройство, содержание и реконструкция скотомогильников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/>
            <a:t>432,3 тыс.руб.</a:t>
          </a:r>
          <a:endParaRPr lang="ru-RU" sz="1200" kern="1200" dirty="0"/>
        </a:p>
      </dsp:txBody>
      <dsp:txXfrm>
        <a:off x="3322355" y="221110"/>
        <a:ext cx="2515806" cy="1585019"/>
      </dsp:txXfrm>
    </dsp:sp>
    <dsp:sp modelId="{E359D74D-9052-4CC7-8672-20B6CA4E5699}">
      <dsp:nvSpPr>
        <dsp:cNvPr id="0" name=""/>
        <dsp:cNvSpPr/>
      </dsp:nvSpPr>
      <dsp:spPr>
        <a:xfrm rot="20169902">
          <a:off x="5848268" y="2140793"/>
          <a:ext cx="351035" cy="538906"/>
        </a:xfrm>
        <a:prstGeom prst="rightArrow">
          <a:avLst>
            <a:gd name="adj1" fmla="val 60000"/>
            <a:gd name="adj2" fmla="val 50000"/>
          </a:avLst>
        </a:prstGeom>
        <a:solidFill>
          <a:schemeClr val="accent3">
            <a:lumMod val="75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400" kern="1200"/>
        </a:p>
      </dsp:txBody>
      <dsp:txXfrm rot="20169902">
        <a:off x="5848268" y="2140793"/>
        <a:ext cx="351035" cy="538906"/>
      </dsp:txXfrm>
    </dsp:sp>
    <dsp:sp modelId="{4D5C7443-E9B8-4647-8219-DA2C436C00A1}">
      <dsp:nvSpPr>
        <dsp:cNvPr id="0" name=""/>
        <dsp:cNvSpPr/>
      </dsp:nvSpPr>
      <dsp:spPr>
        <a:xfrm>
          <a:off x="6117674" y="1030294"/>
          <a:ext cx="2471647" cy="1585019"/>
        </a:xfrm>
        <a:prstGeom prst="ellipse">
          <a:avLst/>
        </a:prstGeom>
        <a:solidFill>
          <a:schemeClr val="accent3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>
              <a:latin typeface="Times New Roman" pitchFamily="18" charset="0"/>
              <a:cs typeface="Times New Roman" pitchFamily="18" charset="0"/>
            </a:rPr>
            <a:t>Содержание МБУ «ИКЦ» 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>
              <a:latin typeface="Times New Roman" pitchFamily="18" charset="0"/>
              <a:cs typeface="Times New Roman" pitchFamily="18" charset="0"/>
            </a:rPr>
            <a:t>4 638,4 тыс.руб..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>
              <a:latin typeface="Times New Roman" pitchFamily="18" charset="0"/>
              <a:cs typeface="Times New Roman" pitchFamily="18" charset="0"/>
            </a:rPr>
            <a:t>Содержание МБУ «ЦКО» 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>
              <a:latin typeface="Times New Roman" pitchFamily="18" charset="0"/>
              <a:cs typeface="Times New Roman" pitchFamily="18" charset="0"/>
            </a:rPr>
            <a:t>12 558,5 тыс.руб.</a:t>
          </a:r>
          <a:endParaRPr lang="ru-RU" sz="12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6117674" y="1030294"/>
        <a:ext cx="2471647" cy="1585019"/>
      </dsp:txXfrm>
    </dsp:sp>
    <dsp:sp modelId="{7A5B46F6-317A-4F83-B262-1F28DB79097A}">
      <dsp:nvSpPr>
        <dsp:cNvPr id="0" name=""/>
        <dsp:cNvSpPr/>
      </dsp:nvSpPr>
      <dsp:spPr>
        <a:xfrm rot="1406187">
          <a:off x="5858704" y="3382913"/>
          <a:ext cx="358939" cy="538906"/>
        </a:xfrm>
        <a:prstGeom prst="rightArrow">
          <a:avLst>
            <a:gd name="adj1" fmla="val 60000"/>
            <a:gd name="adj2" fmla="val 50000"/>
          </a:avLst>
        </a:prstGeom>
        <a:solidFill>
          <a:schemeClr val="accent6">
            <a:lumMod val="50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400" kern="1200"/>
        </a:p>
      </dsp:txBody>
      <dsp:txXfrm rot="1406187">
        <a:off x="5858704" y="3382913"/>
        <a:ext cx="358939" cy="538906"/>
      </dsp:txXfrm>
    </dsp:sp>
    <dsp:sp modelId="{777F0498-3C22-454C-B228-FFECEAA3F25E}">
      <dsp:nvSpPr>
        <dsp:cNvPr id="0" name=""/>
        <dsp:cNvSpPr/>
      </dsp:nvSpPr>
      <dsp:spPr>
        <a:xfrm>
          <a:off x="6117700" y="3457812"/>
          <a:ext cx="2599717" cy="1585019"/>
        </a:xfrm>
        <a:prstGeom prst="ellipse">
          <a:avLst/>
        </a:prstGeom>
        <a:solidFill>
          <a:schemeClr val="accent6">
            <a:lumMod val="5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/>
            <a:t>Мероприятия в области сельского хозяйства 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/>
            <a:t>350,0 тыс.руб.</a:t>
          </a:r>
          <a:endParaRPr lang="ru-RU" sz="1200" kern="1200" dirty="0"/>
        </a:p>
      </dsp:txBody>
      <dsp:txXfrm>
        <a:off x="6117700" y="3457812"/>
        <a:ext cx="2599717" cy="1585019"/>
      </dsp:txXfrm>
    </dsp:sp>
    <dsp:sp modelId="{A2FAD2FF-E681-40B8-A778-76CC46D4103F}">
      <dsp:nvSpPr>
        <dsp:cNvPr id="0" name=""/>
        <dsp:cNvSpPr/>
      </dsp:nvSpPr>
      <dsp:spPr>
        <a:xfrm rot="5348720">
          <a:off x="4529540" y="3807493"/>
          <a:ext cx="195621" cy="538906"/>
        </a:xfrm>
        <a:prstGeom prst="rightArrow">
          <a:avLst>
            <a:gd name="adj1" fmla="val 60000"/>
            <a:gd name="adj2" fmla="val 50000"/>
          </a:avLst>
        </a:prstGeom>
        <a:solidFill>
          <a:schemeClr val="accent5">
            <a:lumMod val="60000"/>
            <a:lumOff val="40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400" kern="1200"/>
        </a:p>
      </dsp:txBody>
      <dsp:txXfrm rot="5348720">
        <a:off x="4529540" y="3807493"/>
        <a:ext cx="195621" cy="538906"/>
      </dsp:txXfrm>
    </dsp:sp>
    <dsp:sp modelId="{E615F533-B546-459E-85E6-B52F29F486F6}">
      <dsp:nvSpPr>
        <dsp:cNvPr id="0" name=""/>
        <dsp:cNvSpPr/>
      </dsp:nvSpPr>
      <dsp:spPr>
        <a:xfrm>
          <a:off x="3322400" y="4266979"/>
          <a:ext cx="2639216" cy="1585019"/>
        </a:xfrm>
        <a:prstGeom prst="ellipse">
          <a:avLst/>
        </a:prstGeom>
        <a:solidFill>
          <a:schemeClr val="accent5">
            <a:lumMod val="60000"/>
            <a:lumOff val="4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>
              <a:solidFill>
                <a:schemeClr val="bg2">
                  <a:lumMod val="10000"/>
                </a:schemeClr>
              </a:solidFill>
            </a:rPr>
            <a:t>Развитие малого  и среднего предпринимательства 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>
              <a:solidFill>
                <a:schemeClr val="bg2">
                  <a:lumMod val="10000"/>
                </a:schemeClr>
              </a:solidFill>
            </a:rPr>
            <a:t>2 100,0 тыс.руб.</a:t>
          </a:r>
          <a:endParaRPr lang="ru-RU" sz="1200" kern="1200" dirty="0">
            <a:solidFill>
              <a:schemeClr val="bg2">
                <a:lumMod val="10000"/>
              </a:schemeClr>
            </a:solidFill>
          </a:endParaRPr>
        </a:p>
      </dsp:txBody>
      <dsp:txXfrm>
        <a:off x="3322400" y="4266979"/>
        <a:ext cx="2639216" cy="1585019"/>
      </dsp:txXfrm>
    </dsp:sp>
    <dsp:sp modelId="{7478ED79-E1E9-493B-92D5-E3D245553F06}">
      <dsp:nvSpPr>
        <dsp:cNvPr id="0" name=""/>
        <dsp:cNvSpPr/>
      </dsp:nvSpPr>
      <dsp:spPr>
        <a:xfrm rot="9453814">
          <a:off x="3053560" y="3344150"/>
          <a:ext cx="309272" cy="538906"/>
        </a:xfrm>
        <a:prstGeom prst="rightArrow">
          <a:avLst>
            <a:gd name="adj1" fmla="val 60000"/>
            <a:gd name="adj2" fmla="val 50000"/>
          </a:avLst>
        </a:prstGeom>
        <a:solidFill>
          <a:schemeClr val="tx1">
            <a:lumMod val="65000"/>
            <a:lumOff val="35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400" kern="1200"/>
        </a:p>
      </dsp:txBody>
      <dsp:txXfrm rot="9453814">
        <a:off x="3053560" y="3344150"/>
        <a:ext cx="309272" cy="538906"/>
      </dsp:txXfrm>
    </dsp:sp>
    <dsp:sp modelId="{AABD7897-0381-4923-9F10-0A6D1DA16951}">
      <dsp:nvSpPr>
        <dsp:cNvPr id="0" name=""/>
        <dsp:cNvSpPr/>
      </dsp:nvSpPr>
      <dsp:spPr>
        <a:xfrm>
          <a:off x="527062" y="3384250"/>
          <a:ext cx="2634556" cy="1585019"/>
        </a:xfrm>
        <a:prstGeom prst="ellipse">
          <a:avLst/>
        </a:prstGeom>
        <a:solidFill>
          <a:schemeClr val="tx1">
            <a:lumMod val="65000"/>
            <a:lumOff val="3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/>
            <a:t>Дорожное хозяйство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/>
            <a:t>18 721,0 тыс.руб.</a:t>
          </a:r>
          <a:endParaRPr lang="ru-RU" sz="1200" kern="1200" dirty="0"/>
        </a:p>
      </dsp:txBody>
      <dsp:txXfrm>
        <a:off x="527062" y="3384250"/>
        <a:ext cx="2634556" cy="1585019"/>
      </dsp:txXfrm>
    </dsp:sp>
    <dsp:sp modelId="{EB7845A9-1D73-47EE-A9B1-DD7BC36BE455}">
      <dsp:nvSpPr>
        <dsp:cNvPr id="0" name=""/>
        <dsp:cNvSpPr/>
      </dsp:nvSpPr>
      <dsp:spPr>
        <a:xfrm rot="12284878">
          <a:off x="3005174" y="2111322"/>
          <a:ext cx="378897" cy="538906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lumMod val="75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400" kern="1200"/>
        </a:p>
      </dsp:txBody>
      <dsp:txXfrm rot="12284878">
        <a:off x="3005174" y="2111322"/>
        <a:ext cx="378897" cy="538906"/>
      </dsp:txXfrm>
    </dsp:sp>
    <dsp:sp modelId="{885EEE2F-983D-4A67-9A8B-984E798D2552}">
      <dsp:nvSpPr>
        <dsp:cNvPr id="0" name=""/>
        <dsp:cNvSpPr/>
      </dsp:nvSpPr>
      <dsp:spPr>
        <a:xfrm>
          <a:off x="527056" y="956728"/>
          <a:ext cx="2595057" cy="1585019"/>
        </a:xfrm>
        <a:prstGeom prst="ellipse">
          <a:avLst/>
        </a:prstGeom>
        <a:solidFill>
          <a:schemeClr val="accent2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/>
            <a:t>Мероприятия по отлову и содержанию безнадзорных животных 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/>
            <a:t>500,3 тыс.руб.</a:t>
          </a:r>
          <a:endParaRPr lang="ru-RU" sz="1200" kern="1200" dirty="0"/>
        </a:p>
      </dsp:txBody>
      <dsp:txXfrm>
        <a:off x="527056" y="956728"/>
        <a:ext cx="2595057" cy="1585019"/>
      </dsp:txXfrm>
    </dsp:sp>
  </dsp:spTree>
</dsp:drawing>
</file>

<file path=ppt/diagrams/drawing7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F3B19FD4-6262-4D14-8739-F4CD4412740E}">
      <dsp:nvSpPr>
        <dsp:cNvPr id="0" name=""/>
        <dsp:cNvSpPr/>
      </dsp:nvSpPr>
      <dsp:spPr>
        <a:xfrm>
          <a:off x="3042415" y="2045979"/>
          <a:ext cx="2966341" cy="1495949"/>
        </a:xfrm>
        <a:prstGeom prst="ellipse">
          <a:avLst/>
        </a:prstGeom>
        <a:solidFill>
          <a:schemeClr val="accent1">
            <a:lumMod val="40000"/>
            <a:lumOff val="60000"/>
          </a:schemeClr>
        </a:solidFill>
        <a:ln>
          <a:noFill/>
        </a:ln>
        <a:effectLst>
          <a:outerShdw blurRad="57150" dist="38100" dir="5400000" algn="ctr" rotWithShape="0">
            <a:schemeClr val="accent1">
              <a:hueOff val="0"/>
              <a:satOff val="0"/>
              <a:lumOff val="0"/>
              <a:alphaOff val="0"/>
              <a:shade val="9000"/>
              <a:satMod val="105000"/>
              <a:alpha val="48000"/>
            </a:scheme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>
              <a:solidFill>
                <a:schemeClr val="accent1">
                  <a:lumMod val="50000"/>
                </a:schemeClr>
              </a:solidFill>
            </a:rPr>
            <a:t>ЖКХ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>
              <a:solidFill>
                <a:schemeClr val="accent1">
                  <a:lumMod val="50000"/>
                </a:schemeClr>
              </a:solidFill>
            </a:rPr>
            <a:t>27 078,6 тыс.руб.</a:t>
          </a:r>
          <a:endParaRPr lang="ru-RU" sz="2000" kern="1200" dirty="0">
            <a:solidFill>
              <a:schemeClr val="accent1">
                <a:lumMod val="50000"/>
              </a:schemeClr>
            </a:solidFill>
          </a:endParaRPr>
        </a:p>
      </dsp:txBody>
      <dsp:txXfrm>
        <a:off x="3042415" y="2045979"/>
        <a:ext cx="2966341" cy="1495949"/>
      </dsp:txXfrm>
    </dsp:sp>
    <dsp:sp modelId="{D5088173-93E2-4DF2-91BA-81AA2B08DA1F}">
      <dsp:nvSpPr>
        <dsp:cNvPr id="0" name=""/>
        <dsp:cNvSpPr/>
      </dsp:nvSpPr>
      <dsp:spPr>
        <a:xfrm rot="16200000">
          <a:off x="4413163" y="1619668"/>
          <a:ext cx="224843" cy="441114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98000"/>
                <a:shade val="25000"/>
                <a:satMod val="250000"/>
              </a:schemeClr>
            </a:gs>
            <a:gs pos="68000">
              <a:schemeClr val="accent2">
                <a:hueOff val="0"/>
                <a:satOff val="0"/>
                <a:lumOff val="0"/>
                <a:alphaOff val="0"/>
                <a:tint val="86000"/>
                <a:satMod val="115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  <a:ln>
          <a:noFill/>
        </a:ln>
        <a:effectLst>
          <a:outerShdw blurRad="57150" dist="38100" dir="5400000" algn="ctr" rotWithShape="0">
            <a:schemeClr val="accent2">
              <a:hueOff val="0"/>
              <a:satOff val="0"/>
              <a:lumOff val="0"/>
              <a:alphaOff val="0"/>
              <a:shade val="9000"/>
              <a:satMod val="105000"/>
              <a:alpha val="48000"/>
            </a:scheme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300" kern="1200"/>
        </a:p>
      </dsp:txBody>
      <dsp:txXfrm rot="16200000">
        <a:off x="4413163" y="1619668"/>
        <a:ext cx="224843" cy="441114"/>
      </dsp:txXfrm>
    </dsp:sp>
    <dsp:sp modelId="{A2010FF4-C3C2-438B-9B9E-EF619A1DA550}">
      <dsp:nvSpPr>
        <dsp:cNvPr id="0" name=""/>
        <dsp:cNvSpPr/>
      </dsp:nvSpPr>
      <dsp:spPr>
        <a:xfrm>
          <a:off x="3117918" y="0"/>
          <a:ext cx="2815333" cy="1621745"/>
        </a:xfrm>
        <a:prstGeom prst="ellipse">
          <a:avLst/>
        </a:prstGeom>
        <a:gradFill rotWithShape="1">
          <a:gsLst>
            <a:gs pos="0">
              <a:schemeClr val="accent2">
                <a:tint val="70000"/>
                <a:satMod val="130000"/>
              </a:schemeClr>
            </a:gs>
            <a:gs pos="43000">
              <a:schemeClr val="accent2">
                <a:tint val="44000"/>
                <a:satMod val="165000"/>
              </a:schemeClr>
            </a:gs>
            <a:gs pos="93000">
              <a:schemeClr val="accent2">
                <a:tint val="15000"/>
                <a:satMod val="165000"/>
              </a:schemeClr>
            </a:gs>
            <a:gs pos="100000">
              <a:schemeClr val="accent2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ln w="9525" cap="flat" cmpd="sng" algn="ctr">
          <a:solidFill>
            <a:schemeClr val="accent2">
              <a:shade val="50000"/>
              <a:satMod val="103000"/>
            </a:schemeClr>
          </a:solidFill>
          <a:prstDash val="solid"/>
        </a:ln>
        <a:effectLst>
          <a:outerShdw blurRad="57150" dist="38100" dir="5400000" algn="ctr" rotWithShape="0">
            <a:schemeClr val="accent2">
              <a:shade val="9000"/>
              <a:satMod val="105000"/>
              <a:alpha val="48000"/>
            </a:schemeClr>
          </a:outerShdw>
        </a:effectLst>
        <a:scene3d>
          <a:camera prst="orthographicFront"/>
          <a:lightRig rig="flat" dir="t"/>
        </a:scene3d>
        <a:sp3d/>
      </dsp:spPr>
      <dsp:style>
        <a:lnRef idx="1">
          <a:schemeClr val="accent2"/>
        </a:lnRef>
        <a:fillRef idx="2">
          <a:schemeClr val="accent2"/>
        </a:fillRef>
        <a:effectRef idx="1">
          <a:schemeClr val="accent2"/>
        </a:effectRef>
        <a:fontRef idx="minor">
          <a:schemeClr val="dk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kern="1200" dirty="0" smtClean="0"/>
            <a:t>Мероприятия по модернизации систем коммунальной инфраструктуры </a:t>
          </a:r>
        </a:p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kern="1200" dirty="0" smtClean="0"/>
            <a:t>9 844,5 тыс.руб.</a:t>
          </a:r>
          <a:endParaRPr lang="ru-RU" sz="1300" kern="1200" dirty="0"/>
        </a:p>
      </dsp:txBody>
      <dsp:txXfrm>
        <a:off x="3117918" y="0"/>
        <a:ext cx="2815333" cy="1621745"/>
      </dsp:txXfrm>
    </dsp:sp>
    <dsp:sp modelId="{0D13664A-A86F-4D7A-8DC2-ED3C6FAAF18C}">
      <dsp:nvSpPr>
        <dsp:cNvPr id="0" name=""/>
        <dsp:cNvSpPr/>
      </dsp:nvSpPr>
      <dsp:spPr>
        <a:xfrm>
          <a:off x="6091237" y="2573396"/>
          <a:ext cx="198704" cy="441114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98000"/>
                <a:shade val="25000"/>
                <a:satMod val="250000"/>
              </a:schemeClr>
            </a:gs>
            <a:gs pos="68000">
              <a:schemeClr val="accent3">
                <a:hueOff val="0"/>
                <a:satOff val="0"/>
                <a:lumOff val="0"/>
                <a:alphaOff val="0"/>
                <a:tint val="86000"/>
                <a:satMod val="115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  <a:ln>
          <a:noFill/>
        </a:ln>
        <a:effectLst>
          <a:outerShdw blurRad="57150" dist="38100" dir="5400000" algn="ctr" rotWithShape="0">
            <a:schemeClr val="accent3">
              <a:hueOff val="0"/>
              <a:satOff val="0"/>
              <a:lumOff val="0"/>
              <a:alphaOff val="0"/>
              <a:shade val="9000"/>
              <a:satMod val="105000"/>
              <a:alpha val="48000"/>
            </a:scheme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300" kern="1200"/>
        </a:p>
      </dsp:txBody>
      <dsp:txXfrm>
        <a:off x="6091237" y="2573396"/>
        <a:ext cx="198704" cy="441114"/>
      </dsp:txXfrm>
    </dsp:sp>
    <dsp:sp modelId="{4EB1B702-3F39-49F2-BBCC-859C4C59E21D}">
      <dsp:nvSpPr>
        <dsp:cNvPr id="0" name=""/>
        <dsp:cNvSpPr/>
      </dsp:nvSpPr>
      <dsp:spPr>
        <a:xfrm>
          <a:off x="6383671" y="1983081"/>
          <a:ext cx="2751664" cy="1621745"/>
        </a:xfrm>
        <a:prstGeom prst="ellipse">
          <a:avLst/>
        </a:prstGeom>
        <a:gradFill rotWithShape="1">
          <a:gsLst>
            <a:gs pos="0">
              <a:schemeClr val="accent3">
                <a:tint val="98000"/>
                <a:shade val="25000"/>
                <a:satMod val="250000"/>
              </a:schemeClr>
            </a:gs>
            <a:gs pos="68000">
              <a:schemeClr val="accent3">
                <a:tint val="86000"/>
                <a:satMod val="115000"/>
              </a:schemeClr>
            </a:gs>
            <a:gs pos="100000">
              <a:schemeClr val="accent3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  <a:ln w="9525" cap="flat" cmpd="sng" algn="ctr">
          <a:solidFill>
            <a:schemeClr val="accent3">
              <a:shade val="50000"/>
              <a:satMod val="103000"/>
            </a:schemeClr>
          </a:solidFill>
          <a:prstDash val="solid"/>
        </a:ln>
        <a:effectLst>
          <a:outerShdw blurRad="57150" dist="38100" dir="5400000" algn="ctr" rotWithShape="0">
            <a:schemeClr val="accent3">
              <a:shade val="9000"/>
              <a:satMod val="105000"/>
              <a:alpha val="48000"/>
            </a:schemeClr>
          </a:outerShdw>
        </a:effectLst>
        <a:scene3d>
          <a:camera prst="orthographicFront"/>
          <a:lightRig rig="flat" dir="t"/>
        </a:scene3d>
        <a:sp3d/>
      </dsp:spPr>
      <dsp:style>
        <a:lnRef idx="1">
          <a:schemeClr val="accent3"/>
        </a:lnRef>
        <a:fillRef idx="3">
          <a:schemeClr val="accent3"/>
        </a:fillRef>
        <a:effectRef idx="2">
          <a:schemeClr val="accent3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kern="1200" dirty="0" smtClean="0"/>
            <a:t>Оплата взносов на капремонт многоквартирных домов</a:t>
          </a:r>
        </a:p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kern="1200" dirty="0" smtClean="0"/>
            <a:t> 43,7 тыс.руб.</a:t>
          </a:r>
          <a:endParaRPr lang="ru-RU" sz="1300" kern="1200" dirty="0"/>
        </a:p>
      </dsp:txBody>
      <dsp:txXfrm>
        <a:off x="6383671" y="1983081"/>
        <a:ext cx="2751664" cy="1621745"/>
      </dsp:txXfrm>
    </dsp:sp>
    <dsp:sp modelId="{87DB54F2-15BF-41B5-BF3C-59F2F9BA4123}">
      <dsp:nvSpPr>
        <dsp:cNvPr id="0" name=""/>
        <dsp:cNvSpPr/>
      </dsp:nvSpPr>
      <dsp:spPr>
        <a:xfrm rot="5400000">
          <a:off x="4413163" y="3527124"/>
          <a:ext cx="224843" cy="441114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98000"/>
                <a:shade val="25000"/>
                <a:satMod val="250000"/>
              </a:schemeClr>
            </a:gs>
            <a:gs pos="68000">
              <a:schemeClr val="accent4">
                <a:hueOff val="0"/>
                <a:satOff val="0"/>
                <a:lumOff val="0"/>
                <a:alphaOff val="0"/>
                <a:tint val="86000"/>
                <a:satMod val="115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  <a:ln>
          <a:noFill/>
        </a:ln>
        <a:effectLst>
          <a:outerShdw blurRad="57150" dist="38100" dir="5400000" algn="ctr" rotWithShape="0">
            <a:schemeClr val="accent4">
              <a:hueOff val="0"/>
              <a:satOff val="0"/>
              <a:lumOff val="0"/>
              <a:alphaOff val="0"/>
              <a:shade val="9000"/>
              <a:satMod val="105000"/>
              <a:alpha val="48000"/>
            </a:scheme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300" kern="1200"/>
        </a:p>
      </dsp:txBody>
      <dsp:txXfrm rot="5400000">
        <a:off x="4413163" y="3527124"/>
        <a:ext cx="224843" cy="441114"/>
      </dsp:txXfrm>
    </dsp:sp>
    <dsp:sp modelId="{BB56E975-A4B8-4D55-B713-9AEA653804DD}">
      <dsp:nvSpPr>
        <dsp:cNvPr id="0" name=""/>
        <dsp:cNvSpPr/>
      </dsp:nvSpPr>
      <dsp:spPr>
        <a:xfrm>
          <a:off x="3042410" y="3966162"/>
          <a:ext cx="2966350" cy="1621745"/>
        </a:xfrm>
        <a:prstGeom prst="ellipse">
          <a:avLst/>
        </a:prstGeom>
        <a:solidFill>
          <a:schemeClr val="accent4">
            <a:lumMod val="75000"/>
          </a:schemeClr>
        </a:solidFill>
        <a:ln>
          <a:noFill/>
        </a:ln>
        <a:effectLst>
          <a:outerShdw blurRad="57150" dist="38100" dir="5400000" algn="ctr" rotWithShape="0">
            <a:schemeClr val="accent4">
              <a:hueOff val="0"/>
              <a:satOff val="0"/>
              <a:lumOff val="0"/>
              <a:alphaOff val="0"/>
              <a:shade val="9000"/>
              <a:satMod val="105000"/>
              <a:alpha val="48000"/>
            </a:scheme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kern="1200" dirty="0" smtClean="0"/>
            <a:t>Капремонт объектов коммунального хозяйства</a:t>
          </a:r>
        </a:p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kern="1200" dirty="0" smtClean="0"/>
            <a:t>3 000,0 тыс.руб.</a:t>
          </a:r>
          <a:endParaRPr lang="ru-RU" sz="1300" kern="1200" dirty="0"/>
        </a:p>
      </dsp:txBody>
      <dsp:txXfrm>
        <a:off x="3042410" y="3966162"/>
        <a:ext cx="2966350" cy="1621745"/>
      </dsp:txXfrm>
    </dsp:sp>
    <dsp:sp modelId="{F79CBBD4-D463-461C-B886-11E66790D856}">
      <dsp:nvSpPr>
        <dsp:cNvPr id="0" name=""/>
        <dsp:cNvSpPr/>
      </dsp:nvSpPr>
      <dsp:spPr>
        <a:xfrm rot="10800000">
          <a:off x="2723912" y="2573396"/>
          <a:ext cx="225075" cy="441114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98000"/>
                <a:shade val="25000"/>
                <a:satMod val="250000"/>
              </a:schemeClr>
            </a:gs>
            <a:gs pos="68000">
              <a:schemeClr val="accent5">
                <a:hueOff val="0"/>
                <a:satOff val="0"/>
                <a:lumOff val="0"/>
                <a:alphaOff val="0"/>
                <a:tint val="86000"/>
                <a:satMod val="115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  <a:ln>
          <a:noFill/>
        </a:ln>
        <a:effectLst>
          <a:outerShdw blurRad="57150" dist="38100" dir="5400000" algn="ctr" rotWithShape="0">
            <a:schemeClr val="accent5">
              <a:hueOff val="0"/>
              <a:satOff val="0"/>
              <a:lumOff val="0"/>
              <a:alphaOff val="0"/>
              <a:shade val="9000"/>
              <a:satMod val="105000"/>
              <a:alpha val="48000"/>
            </a:scheme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300" kern="1200"/>
        </a:p>
      </dsp:txBody>
      <dsp:txXfrm rot="10800000">
        <a:off x="2723912" y="2573396"/>
        <a:ext cx="225075" cy="441114"/>
      </dsp:txXfrm>
    </dsp:sp>
    <dsp:sp modelId="{38DCCA7C-7A2D-4EC5-956B-4089DC251BCA}">
      <dsp:nvSpPr>
        <dsp:cNvPr id="0" name=""/>
        <dsp:cNvSpPr/>
      </dsp:nvSpPr>
      <dsp:spPr>
        <a:xfrm>
          <a:off x="51738" y="1983081"/>
          <a:ext cx="2566006" cy="1621745"/>
        </a:xfrm>
        <a:prstGeom prst="ellipse">
          <a:avLst/>
        </a:prstGeom>
        <a:gradFill rotWithShape="1">
          <a:gsLst>
            <a:gs pos="0">
              <a:schemeClr val="accent5">
                <a:tint val="98000"/>
                <a:shade val="25000"/>
                <a:satMod val="250000"/>
              </a:schemeClr>
            </a:gs>
            <a:gs pos="68000">
              <a:schemeClr val="accent5">
                <a:tint val="86000"/>
                <a:satMod val="115000"/>
              </a:schemeClr>
            </a:gs>
            <a:gs pos="100000">
              <a:schemeClr val="accent5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  <a:ln w="9525" cap="flat" cmpd="sng" algn="ctr">
          <a:solidFill>
            <a:schemeClr val="accent5">
              <a:shade val="50000"/>
              <a:satMod val="103000"/>
            </a:schemeClr>
          </a:solidFill>
          <a:prstDash val="solid"/>
        </a:ln>
        <a:effectLst>
          <a:outerShdw blurRad="57150" dist="38100" dir="5400000" algn="ctr" rotWithShape="0">
            <a:schemeClr val="accent5">
              <a:shade val="9000"/>
              <a:satMod val="105000"/>
              <a:alpha val="48000"/>
            </a:schemeClr>
          </a:outerShdw>
        </a:effectLst>
        <a:scene3d>
          <a:camera prst="orthographicFront"/>
          <a:lightRig rig="flat" dir="t"/>
        </a:scene3d>
        <a:sp3d/>
      </dsp:spPr>
      <dsp:style>
        <a:lnRef idx="1">
          <a:schemeClr val="accent5"/>
        </a:lnRef>
        <a:fillRef idx="3">
          <a:schemeClr val="accent5"/>
        </a:fillRef>
        <a:effectRef idx="2">
          <a:schemeClr val="accent5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kern="1200" dirty="0" smtClean="0"/>
            <a:t>Благоустройство населенных пунктов</a:t>
          </a:r>
        </a:p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kern="1200" dirty="0" smtClean="0"/>
            <a:t>14 190,4 тыс.руб.</a:t>
          </a:r>
          <a:endParaRPr lang="ru-RU" sz="1300" kern="1200" dirty="0"/>
        </a:p>
      </dsp:txBody>
      <dsp:txXfrm>
        <a:off x="51738" y="1983081"/>
        <a:ext cx="2566006" cy="1621745"/>
      </dsp:txXfrm>
    </dsp:sp>
  </dsp:spTree>
</dsp:drawing>
</file>

<file path=ppt/diagrams/drawing8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65F8D749-9F3F-4F42-8516-FD61BA029C40}">
      <dsp:nvSpPr>
        <dsp:cNvPr id="0" name=""/>
        <dsp:cNvSpPr/>
      </dsp:nvSpPr>
      <dsp:spPr>
        <a:xfrm>
          <a:off x="58879" y="432"/>
          <a:ext cx="2908648" cy="1916863"/>
        </a:xfrm>
        <a:prstGeom prst="roundRect">
          <a:avLst>
            <a:gd name="adj" fmla="val 1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C7753FC-881D-4807-9196-A6AA45F75C92}">
      <dsp:nvSpPr>
        <dsp:cNvPr id="0" name=""/>
        <dsp:cNvSpPr/>
      </dsp:nvSpPr>
      <dsp:spPr>
        <a:xfrm>
          <a:off x="382062" y="307456"/>
          <a:ext cx="2908648" cy="191686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На 01.01.2019г.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2 500,0</a:t>
          </a:r>
          <a:endParaRPr lang="ru-RU" sz="1800" kern="1200" dirty="0"/>
        </a:p>
      </dsp:txBody>
      <dsp:txXfrm>
        <a:off x="382062" y="307456"/>
        <a:ext cx="2908648" cy="1916863"/>
      </dsp:txXfrm>
    </dsp:sp>
  </dsp:spTree>
</dsp:drawing>
</file>

<file path=ppt/diagrams/drawing9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65F8D749-9F3F-4F42-8516-FD61BA029C40}">
      <dsp:nvSpPr>
        <dsp:cNvPr id="0" name=""/>
        <dsp:cNvSpPr/>
      </dsp:nvSpPr>
      <dsp:spPr>
        <a:xfrm>
          <a:off x="72078" y="334"/>
          <a:ext cx="3110619" cy="1975243"/>
        </a:xfrm>
        <a:prstGeom prst="roundRect">
          <a:avLst>
            <a:gd name="adj" fmla="val 10000"/>
          </a:avLst>
        </a:prstGeom>
        <a:solidFill>
          <a:schemeClr val="accent6">
            <a:shade val="8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C7753FC-881D-4807-9196-A6AA45F75C92}">
      <dsp:nvSpPr>
        <dsp:cNvPr id="0" name=""/>
        <dsp:cNvSpPr/>
      </dsp:nvSpPr>
      <dsp:spPr>
        <a:xfrm>
          <a:off x="417702" y="328678"/>
          <a:ext cx="3110619" cy="197524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На 01.01.2018г.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5 000,0</a:t>
          </a:r>
          <a:endParaRPr lang="ru-RU" sz="1800" kern="1200" dirty="0"/>
        </a:p>
      </dsp:txBody>
      <dsp:txXfrm>
        <a:off x="417702" y="328678"/>
        <a:ext cx="3110619" cy="197524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9/3/layout/PlusandMinus">
  <dgm:title val=""/>
  <dgm:desc val=""/>
  <dgm:catLst>
    <dgm:cat type="relationship" pri="36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30" srcId="0" destId="10" srcOrd="0" destOrd="0"/>
        <dgm:cxn modelId="40" srcId="0" destId="20" srcOrd="1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30" srcId="0" destId="10" srcOrd="0" destOrd="0"/>
        <dgm:cxn modelId="4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30" srcId="0" destId="10" srcOrd="0" destOrd="0"/>
        <dgm:cxn modelId="40" srcId="0" destId="20" srcOrd="1" destOrd="0"/>
      </dgm:cxnLst>
      <dgm:bg/>
      <dgm:whole/>
    </dgm:dataModel>
  </dgm:clrData>
  <dgm:layoutNode name="Name0">
    <dgm:varLst>
      <dgm:chMax val="2"/>
      <dgm:chPref val="2"/>
      <dgm:dir/>
      <dgm:animOne/>
      <dgm:resizeHandles val="exact"/>
    </dgm:varLst>
    <dgm:alg type="composite">
      <dgm:param type="ar" val="1.8238"/>
    </dgm:alg>
    <dgm:shape xmlns:r="http://schemas.openxmlformats.org/officeDocument/2006/relationships" r:blip="">
      <dgm:adjLst/>
    </dgm:shape>
    <dgm:choose name="Name1">
      <dgm:if name="Name2" func="var" arg="dir" op="equ" val="norm">
        <dgm:constrLst>
          <dgm:constr type="primFontSz" for="des" ptType="node" op="equ" val="65"/>
          <dgm:constr type="l" for="ch" forName="Background" refType="w" fact="0.09"/>
          <dgm:constr type="t" for="ch" forName="Background" refType="h" fact="0.1641"/>
          <dgm:constr type="w" for="ch" forName="Background" refType="w" fact="0.87"/>
          <dgm:constr type="h" for="ch" forName="Background" refType="h" fact="0.82"/>
          <dgm:constr type="l" for="ch" forName="ParentText1" refType="w" fact="0.116"/>
          <dgm:constr type="t" for="ch" forName="ParentText1" refType="h" fact="0.26"/>
          <dgm:constr type="w" for="ch" forName="ParentText1" refType="w" fact="0.404"/>
          <dgm:constr type="h" for="ch" forName="ParentText1" refType="h" fact="0.7015"/>
          <dgm:constr type="l" for="ch" forName="ParentText2" refType="w" fact="0.529"/>
          <dgm:constr type="t" for="ch" forName="ParentText2" refType="h" fact="0.26"/>
          <dgm:constr type="w" for="ch" forName="ParentText2" refType="w" fact="0.404"/>
          <dgm:constr type="h" for="ch" forName="ParentText2" refType="h" fact="0.7015"/>
          <dgm:constr type="l" for="ch" forName="Plus" refType="w" fact="0"/>
          <dgm:constr type="t" for="ch" forName="Plus" refType="h" fact="0"/>
          <dgm:constr type="w" for="ch" forName="Plus" refType="w" fact="0.17"/>
          <dgm:constr type="h" for="ch" forName="Plus" refType="w" refFor="ch" refForName="Plus"/>
          <dgm:constr type="l" for="ch" forName="Minus" refType="w" fact="0.84"/>
          <dgm:constr type="t" for="ch" forName="Minus" refType="h" fact="0.1115"/>
          <dgm:constr type="w" for="ch" forName="Minus" refType="w" fact="0.16"/>
          <dgm:constr type="h" for="ch" forName="Minus" refType="h" fact="0.1"/>
          <dgm:constr type="l" for="ch" forName="Divider" refType="w" fact="0.525"/>
          <dgm:constr type="t" for="ch" forName="Divider" refType="h" fact="0.2615"/>
          <dgm:constr type="w" for="ch" forName="Divider" refType="w" fact="0.0001"/>
          <dgm:constr type="h" for="ch" forName="Divider" refType="h" fact="0.67"/>
        </dgm:constrLst>
      </dgm:if>
      <dgm:else name="Name3">
        <dgm:constrLst>
          <dgm:constr type="primFontSz" for="des" ptType="node" op="equ" val="65"/>
          <dgm:constr type="r" for="ch" forName="Background" refType="w" fact="-0.09"/>
          <dgm:constr type="t" for="ch" forName="Background" refType="h" fact="0.1641"/>
          <dgm:constr type="w" for="ch" forName="Background" refType="w" fact="0.87"/>
          <dgm:constr type="h" for="ch" forName="Background" refType="h" fact="0.82"/>
          <dgm:constr type="r" for="ch" forName="ParentText1" refType="w" fact="-0.116"/>
          <dgm:constr type="t" for="ch" forName="ParentText1" refType="h" fact="0.26"/>
          <dgm:constr type="w" for="ch" forName="ParentText1" refType="w" fact="0.404"/>
          <dgm:constr type="h" for="ch" forName="ParentText1" refType="h" fact="0.7015"/>
          <dgm:constr type="r" for="ch" forName="ParentText2" refType="w" fact="-0.529"/>
          <dgm:constr type="t" for="ch" forName="ParentText2" refType="h" fact="0.26"/>
          <dgm:constr type="w" for="ch" forName="ParentText2" refType="w" fact="0.404"/>
          <dgm:constr type="h" for="ch" forName="ParentText2" refType="h" fact="0.7015"/>
          <dgm:constr type="r" for="ch" forName="Plus" refType="w" fact="0"/>
          <dgm:constr type="t" for="ch" forName="Plus" refType="h" fact="0"/>
          <dgm:constr type="w" for="ch" forName="Plus" refType="w" fact="0.17"/>
          <dgm:constr type="h" for="ch" forName="Plus" refType="w" refFor="ch" refForName="Plus"/>
          <dgm:constr type="r" for="ch" forName="Minus" refType="w" fact="-0.84"/>
          <dgm:constr type="t" for="ch" forName="Minus" refType="h" fact="0.1115"/>
          <dgm:constr type="w" for="ch" forName="Minus" refType="w" fact="0.16"/>
          <dgm:constr type="h" for="ch" forName="Minus" refType="h" fact="0.1"/>
          <dgm:constr type="r" for="ch" forName="Divider" refType="w" fact="-0.525"/>
          <dgm:constr type="t" for="ch" forName="Divider" refType="h" fact="0.2615"/>
          <dgm:constr type="w" for="ch" forName="Divider" refType="w" fact="0.0001"/>
          <dgm:constr type="h" for="ch" forName="Divider" refType="h" fact="0.67"/>
        </dgm:constrLst>
      </dgm:else>
    </dgm:choose>
    <dgm:layoutNode name="Background" styleLbl="bgImgPlace1">
      <dgm:alg type="sp"/>
      <dgm:shape xmlns:r="http://schemas.openxmlformats.org/officeDocument/2006/relationships" type="rect" r:blip="">
        <dgm:adjLst/>
      </dgm:shape>
      <dgm:presOf/>
    </dgm:layoutNode>
    <dgm:layoutNode name="ParentText1" styleLbl="revTx">
      <dgm:varLst>
        <dgm:chMax val="0"/>
        <dgm:chPref val="0"/>
        <dgm:bulletEnabled val="1"/>
      </dgm:varLst>
      <dgm:alg type="tx">
        <dgm:param type="parTxLTRAlign" val="l"/>
        <dgm:param type="txAnchorVert" val="t"/>
      </dgm:alg>
      <dgm:shape xmlns:r="http://schemas.openxmlformats.org/officeDocument/2006/relationships" type="rect" r:blip="">
        <dgm:adjLst/>
      </dgm:shape>
      <dgm:presOf axis="ch desOrSelf" ptType="node node" st="1 1" cnt="1 0"/>
      <dgm:constrLst>
        <dgm:constr type="lMarg" refType="primFontSz" fact="0.15"/>
        <dgm:constr type="rMarg" refType="primFontSz" fact="0.15"/>
        <dgm:constr type="tMarg" refType="primFontSz" fact="0.15"/>
        <dgm:constr type="bMarg" refType="primFontSz" fact="0.15"/>
      </dgm:constrLst>
      <dgm:ruleLst>
        <dgm:rule type="primFontSz" val="5" fact="NaN" max="NaN"/>
      </dgm:ruleLst>
    </dgm:layoutNode>
    <dgm:layoutNode name="ParentText2" styleLbl="revTx">
      <dgm:varLst>
        <dgm:chMax val="0"/>
        <dgm:chPref val="0"/>
        <dgm:bulletEnabled val="1"/>
      </dgm:varLst>
      <dgm:alg type="tx">
        <dgm:param type="parTxLTRAlign" val="l"/>
        <dgm:param type="txAnchorVert" val="t"/>
      </dgm:alg>
      <dgm:shape xmlns:r="http://schemas.openxmlformats.org/officeDocument/2006/relationships" type="rect" r:blip="">
        <dgm:adjLst/>
      </dgm:shape>
      <dgm:presOf axis="ch desOrSelf" ptType="node node" st="2 1" cnt="1 0"/>
      <dgm:constrLst>
        <dgm:constr type="lMarg" refType="primFontSz" fact="0.15"/>
        <dgm:constr type="rMarg" refType="primFontSz" fact="0.15"/>
        <dgm:constr type="tMarg" refType="primFontSz" fact="0.15"/>
        <dgm:constr type="bMarg" refType="primFontSz" fact="0.15"/>
      </dgm:constrLst>
      <dgm:ruleLst>
        <dgm:rule type="primFontSz" val="5" fact="NaN" max="NaN"/>
      </dgm:ruleLst>
    </dgm:layoutNode>
    <dgm:layoutNode name="Plus" styleLbl="alignNode1">
      <dgm:alg type="sp"/>
      <dgm:shape xmlns:r="http://schemas.openxmlformats.org/officeDocument/2006/relationships" type="plus" r:blip="">
        <dgm:adjLst>
          <dgm:adj idx="1" val="0.3281"/>
        </dgm:adjLst>
      </dgm:shape>
      <dgm:presOf/>
    </dgm:layoutNode>
    <dgm:layoutNode name="Minus" styleLbl="alignNode1">
      <dgm:alg type="sp"/>
      <dgm:shape xmlns:r="http://schemas.openxmlformats.org/officeDocument/2006/relationships" type="rect" r:blip="">
        <dgm:adjLst/>
      </dgm:shape>
      <dgm:presOf/>
    </dgm:layoutNode>
    <dgm:layoutNode name="Divider" styleLbl="parChTrans1D1">
      <dgm:alg type="sp"/>
      <dgm:shape xmlns:r="http://schemas.openxmlformats.org/officeDocument/2006/relationships" type="line" r:blip="">
        <dgm:adjLst/>
      </dgm:shape>
      <dgm:presOf/>
    </dgm:layoutNode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enn2">
  <dgm:title val=""/>
  <dgm:desc val=""/>
  <dgm:catLst>
    <dgm:cat type="relationship" pri="3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1">
      <dgm:if name="Name2" axis="ch" ptType="node" func="cnt" op="lte" val="3">
        <dgm:constrLst>
          <dgm:constr type="w" for="ch" forName="comp1" refType="w"/>
          <dgm:constr type="h" for="ch" forName="comp1" refType="w" refFor="ch" refForName="comp1"/>
          <dgm:constr type="w" for="ch" forName="comp2" refType="w" fact="0.75"/>
          <dgm:constr type="h" for="ch" forName="comp2" refType="w" refFor="ch" refForName="comp2"/>
          <dgm:constr type="ctrX" for="ch" forName="comp2" refType="ctrX" refFor="ch" refForName="comp1"/>
          <dgm:constr type="b" for="ch" forName="comp2" refType="b" refFor="ch" refForName="comp1"/>
          <dgm:constr type="w" for="ch" forName="comp3" refType="w" fact="0.5"/>
          <dgm:constr type="h" for="ch" forName="comp3" refType="w" refFor="ch" refForName="comp3"/>
          <dgm:constr type="ctrX" for="ch" forName="comp3" refType="ctrX" refFor="ch" refForName="comp1"/>
          <dgm:constr type="b" for="ch" forName="comp3" refType="b" refFor="ch" refForName="comp1"/>
          <dgm:constr type="primFontSz" for="des" ptType="node" op="equ" val="65"/>
        </dgm:constrLst>
      </dgm:if>
      <dgm:if name="Name3" axis="ch" ptType="node" func="cnt" op="equ" val="4">
        <dgm:constrLst>
          <dgm:constr type="w" for="ch" forName="comp1" refType="w"/>
          <dgm:constr type="h" for="ch" forName="comp1" refType="w" refFor="ch" refForName="comp1"/>
          <dgm:constr type="w" for="ch" forName="comp2" refType="w" fact="0.8"/>
          <dgm:constr type="h" for="ch" forName="comp2" refType="w" refFor="ch" refForName="comp2"/>
          <dgm:constr type="ctrX" for="ch" forName="comp2" refType="ctrX" refFor="ch" refForName="comp1"/>
          <dgm:constr type="b" for="ch" forName="comp2" refType="b" refFor="ch" refForName="comp1"/>
          <dgm:constr type="w" for="ch" forName="comp3" refType="w" fact="0.6"/>
          <dgm:constr type="h" for="ch" forName="comp3" refType="w" refFor="ch" refForName="comp3"/>
          <dgm:constr type="ctrX" for="ch" forName="comp3" refType="ctrX" refFor="ch" refForName="comp1"/>
          <dgm:constr type="b" for="ch" forName="comp3" refType="b" refFor="ch" refForName="comp1"/>
          <dgm:constr type="w" for="ch" forName="comp4" refType="w" fact="0.4"/>
          <dgm:constr type="h" for="ch" forName="comp4" refType="w" refFor="ch" refForName="comp4"/>
          <dgm:constr type="ctrX" for="ch" forName="comp4" refType="ctrX" refFor="ch" refForName="comp1"/>
          <dgm:constr type="b" for="ch" forName="comp4" refType="b" refFor="ch" refForName="comp1"/>
          <dgm:constr type="primFontSz" for="des" ptType="node" op="equ" val="65"/>
        </dgm:constrLst>
      </dgm:if>
      <dgm:else name="Name4">
        <dgm:constrLst>
          <dgm:constr type="w" for="ch" forName="comp1" refType="w"/>
          <dgm:constr type="h" for="ch" forName="comp1" refType="w" refFor="ch" refForName="comp1"/>
          <dgm:constr type="w" for="ch" forName="comp2" refType="w" fact="0.85"/>
          <dgm:constr type="h" for="ch" forName="comp2" refType="w" refFor="ch" refForName="comp2"/>
          <dgm:constr type="ctrX" for="ch" forName="comp2" refType="ctrX" refFor="ch" refForName="comp1"/>
          <dgm:constr type="b" for="ch" forName="comp2" refType="b" refFor="ch" refForName="comp1"/>
          <dgm:constr type="w" for="ch" forName="comp3" refType="w" fact="0.7"/>
          <dgm:constr type="h" for="ch" forName="comp3" refType="w" refFor="ch" refForName="comp3"/>
          <dgm:constr type="ctrX" for="ch" forName="comp3" refType="ctrX" refFor="ch" refForName="comp1"/>
          <dgm:constr type="b" for="ch" forName="comp3" refType="b" refFor="ch" refForName="comp1"/>
          <dgm:constr type="w" for="ch" forName="comp4" refType="w" fact="0.55"/>
          <dgm:constr type="h" for="ch" forName="comp4" refType="w" refFor="ch" refForName="comp4"/>
          <dgm:constr type="ctrX" for="ch" forName="comp4" refType="ctrX" refFor="ch" refForName="comp1"/>
          <dgm:constr type="b" for="ch" forName="comp4" refType="b" refFor="ch" refForName="comp1"/>
          <dgm:constr type="w" for="ch" forName="comp5" refType="w" fact="0.4"/>
          <dgm:constr type="h" for="ch" forName="comp5" refType="w" refFor="ch" refForName="comp5"/>
          <dgm:constr type="ctrX" for="ch" forName="comp5" refType="ctrX" refFor="ch" refForName="comp1"/>
          <dgm:constr type="b" for="ch" forName="comp5" refType="b" refFor="ch" refForName="comp1"/>
          <dgm:constr type="w" for="ch" forName="comp6" refType="w" fact="0.25"/>
          <dgm:constr type="h" for="ch" forName="comp6" refType="w" refFor="ch" refForName="comp6"/>
          <dgm:constr type="ctrX" for="ch" forName="comp6" refType="ctrX" refFor="ch" refForName="comp1"/>
          <dgm:constr type="b" for="ch" forName="comp6" refType="b" refFor="ch" refForName="comp1"/>
          <dgm:constr type="w" for="ch" forName="comp7" refType="w" fact="0.15"/>
          <dgm:constr type="h" for="ch" forName="comp7" refType="w" refFor="ch" refForName="comp7"/>
          <dgm:constr type="ctrX" for="ch" forName="comp7" refType="ctrX" refFor="ch" refForName="comp1"/>
          <dgm:constr type="b" for="ch" forName="comp7" refType="b" refFor="ch" refForName="comp1"/>
          <dgm:constr type="primFontSz" for="des" ptType="node" op="equ" val="65"/>
        </dgm:constrLst>
      </dgm:else>
    </dgm:choose>
    <dgm:ruleLst/>
    <dgm:choose name="Name5">
      <dgm:if name="Name6" axis="ch" ptType="node" func="cnt" op="gte" val="1">
        <dgm:layoutNode name="comp1">
          <dgm:alg type="composite"/>
          <dgm:shape xmlns:r="http://schemas.openxmlformats.org/officeDocument/2006/relationships" r:blip="">
            <dgm:adjLst/>
          </dgm:shape>
          <dgm:presOf/>
          <dgm:choose name="Name7">
            <dgm:if name="Name8" axis="ch" ptType="node" func="cnt" op="equ" val="1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5"/>
                <dgm:constr type="w" for="ch" forName="c1text" refType="w" refFor="ch" refForName="circle1" fact="0.70711"/>
                <dgm:constr type="h" for="ch" forName="c1text" refType="h" refFor="ch" refForName="circle1" fact="0.5"/>
              </dgm:constrLst>
            </dgm:if>
            <dgm:if name="Name9" axis="ch" ptType="node" func="cnt" op="equ" val="2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6"/>
                <dgm:constr type="w" for="ch" forName="c1text" refType="w" refFor="ch" refForName="circle1" fact="0.525"/>
                <dgm:constr type="h" for="ch" forName="c1text" refType="h" refFor="ch" refForName="circle1" fact="0.17"/>
              </dgm:constrLst>
            </dgm:if>
            <dgm:if name="Name10" axis="ch" ptType="node" func="cnt" op="equ" val="3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25"/>
                <dgm:constr type="w" for="ch" forName="c1text" refType="w" refFor="ch" refForName="circle1" fact="0.3495"/>
                <dgm:constr type="h" for="ch" forName="c1text" refType="h" refFor="ch" refForName="circle1" fact="0.15"/>
              </dgm:constrLst>
            </dgm:if>
            <dgm:if name="Name11" axis="ch" ptType="node" func="cnt" op="equ" val="4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25"/>
                <dgm:constr type="w" for="ch" forName="c1text" refType="w" refFor="ch" refForName="circle1" fact="0.2796"/>
                <dgm:constr type="h" for="ch" forName="c1text" refType="h" refFor="ch" refForName="circle1" fact="0.15"/>
              </dgm:constrLst>
            </dgm:if>
            <dgm:if name="Name12" axis="ch" ptType="node" func="cnt" op="gte" val="5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"/>
                <dgm:constr type="w" for="ch" forName="c1text" refType="w" refFor="ch" refForName="circle1" fact="0.375"/>
                <dgm:constr type="h" for="ch" forName="c1text" refType="h" refFor="ch" refForName="circle1" fact="0.1"/>
              </dgm:constrLst>
            </dgm:if>
            <dgm:else name="Name13"/>
          </dgm:choose>
          <dgm:ruleLst/>
          <dgm:layoutNode name="circle1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1 1" cnt="1 0"/>
            <dgm:constrLst>
              <dgm:constr type="h" refType="w"/>
            </dgm:constrLst>
            <dgm:ruleLst/>
          </dgm:layoutNode>
          <dgm:layoutNode name="c1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1 1" cnt="1 0"/>
            <dgm:constrLst/>
            <dgm:ruleLst>
              <dgm:rule type="primFontSz" val="5" fact="NaN" max="NaN"/>
            </dgm:ruleLst>
          </dgm:layoutNode>
        </dgm:layoutNode>
      </dgm:if>
      <dgm:else name="Name14"/>
    </dgm:choose>
    <dgm:choose name="Name15">
      <dgm:if name="Name16" axis="ch" ptType="node" func="cnt" op="gte" val="2">
        <dgm:layoutNode name="comp2">
          <dgm:alg type="composite"/>
          <dgm:shape xmlns:r="http://schemas.openxmlformats.org/officeDocument/2006/relationships" r:blip="">
            <dgm:adjLst/>
          </dgm:shape>
          <dgm:presOf/>
          <dgm:choose name="Name17">
            <dgm:if name="Name18" axis="ch" ptType="node" func="cnt" op="equ" val="2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5"/>
                <dgm:constr type="w" for="ch" forName="c2text" refType="w" refFor="ch" refForName="circle2" fact="0.70711"/>
                <dgm:constr type="h" for="ch" forName="c2text" refType="h" refFor="ch" refForName="circle2" fact="0.5"/>
              </dgm:constrLst>
            </dgm:if>
            <dgm:if name="Name19" axis="ch" ptType="node" func="cnt" op="equ" val="3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15625"/>
                <dgm:constr type="w" for="ch" forName="c2text" refType="w" refFor="ch" refForName="circle2" fact="0.466"/>
                <dgm:constr type="h" for="ch" forName="c2text" refType="h" refFor="ch" refForName="circle2" fact="0.1875"/>
              </dgm:constrLst>
            </dgm:if>
            <dgm:if name="Name20" axis="ch" ptType="node" func="cnt" op="equ" val="4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15"/>
                <dgm:constr type="w" for="ch" forName="c2text" refType="w" refFor="ch" refForName="circle2" fact="0.3495"/>
                <dgm:constr type="h" for="ch" forName="c2text" refType="h" refFor="ch" refForName="circle2" fact="0.18"/>
              </dgm:constrLst>
            </dgm:if>
            <dgm:if name="Name21" axis="ch" ptType="node" func="cnt" op="gte" val="5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115"/>
                <dgm:constr type="w" for="ch" forName="c2text" refType="w" refFor="ch" refForName="circle2" fact="0.43125"/>
                <dgm:constr type="h" for="ch" forName="c2text" refType="h" refFor="ch" refForName="circle2" fact="0.115"/>
              </dgm:constrLst>
            </dgm:if>
            <dgm:else name="Name22"/>
          </dgm:choose>
          <dgm:ruleLst/>
          <dgm:layoutNode name="circle2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2 1" cnt="1 0"/>
            <dgm:constrLst>
              <dgm:constr type="h" refType="w"/>
            </dgm:constrLst>
            <dgm:ruleLst/>
          </dgm:layoutNode>
          <dgm:layoutNode name="c2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2 1" cnt="1 0"/>
            <dgm:constrLst/>
            <dgm:ruleLst>
              <dgm:rule type="primFontSz" val="5" fact="NaN" max="NaN"/>
            </dgm:ruleLst>
          </dgm:layoutNode>
        </dgm:layoutNode>
      </dgm:if>
      <dgm:else name="Name23"/>
    </dgm:choose>
    <dgm:choose name="Name24">
      <dgm:if name="Name25" axis="ch" ptType="node" func="cnt" op="gte" val="3">
        <dgm:layoutNode name="comp3">
          <dgm:alg type="composite"/>
          <dgm:shape xmlns:r="http://schemas.openxmlformats.org/officeDocument/2006/relationships" r:blip="">
            <dgm:adjLst/>
          </dgm:shape>
          <dgm:presOf/>
          <dgm:choose name="Name26">
            <dgm:if name="Name27" axis="ch" ptType="node" func="cnt" op="equ" val="3">
              <dgm:constrLst>
                <dgm:constr type="w" for="ch" forName="circle3" refType="w"/>
                <dgm:constr type="h" for="ch" forName="circle3" refType="h"/>
                <dgm:constr type="ctrX" for="ch" forName="circle3" refType="w" fact="0.5"/>
                <dgm:constr type="ctrY" for="ch" forName="circle3" refType="h" fact="0.5"/>
                <dgm:constr type="ctrX" for="ch" forName="c3text" refType="w" fact="0.5"/>
                <dgm:constr type="ctrY" for="ch" forName="c3text" refType="h" fact="0.5"/>
                <dgm:constr type="w" for="ch" forName="c3text" refType="w" refFor="ch" refForName="circle3" fact="0.70711"/>
                <dgm:constr type="h" for="ch" forName="c3text" refType="h" refFor="ch" refForName="circle3" fact="0.5"/>
              </dgm:constrLst>
            </dgm:if>
            <dgm:if name="Name28" axis="ch" ptType="node" func="cnt" op="equ" val="4">
              <dgm:constrLst>
                <dgm:constr type="w" for="ch" forName="circle3" refType="w"/>
                <dgm:constr type="h" for="ch" forName="circle3" refType="h"/>
                <dgm:constr type="ctrX" for="ch" forName="circle3" refType="w" fact="0.5"/>
                <dgm:constr type="ctrY" for="ch" forName="circle3" refType="h" fact="0.5"/>
                <dgm:constr type="ctrX" for="ch" forName="c3text" refType="w" fact="0.5"/>
                <dgm:constr type="ctrY" for="ch" forName="c3text" refType="h" fact="0.1875"/>
                <dgm:constr type="w" for="ch" forName="c3text" refType="w" refFor="ch" refForName="circle3" fact="0.466"/>
                <dgm:constr type="h" for="ch" forName="c3text" refType="h" refFor="ch" refForName="circle3" fact="0.225"/>
              </dgm:constrLst>
            </dgm:if>
            <dgm:if name="Name29" axis="ch" ptType="node" func="cnt" op="gte" val="5">
              <dgm:constrLst>
                <dgm:constr type="w" for="ch" forName="circle3" refType="w"/>
                <dgm:constr type="h" for="ch" forName="circle3" refType="h"/>
                <dgm:constr type="ctrX" for="ch" forName="circle3" refType="w" fact="0.5"/>
                <dgm:constr type="ctrY" for="ch" forName="circle3" refType="h" fact="0.5"/>
                <dgm:constr type="ctrX" for="ch" forName="c3text" refType="w" fact="0.5"/>
                <dgm:constr type="ctrY" for="ch" forName="c3text" refType="h" fact="0.138"/>
                <dgm:constr type="w" for="ch" forName="c3text" refType="w" refFor="ch" refForName="circle3" fact="0.5175"/>
                <dgm:constr type="h" for="ch" forName="c3text" refType="h" refFor="ch" refForName="circle3" fact="0.138"/>
              </dgm:constrLst>
            </dgm:if>
            <dgm:else name="Name30"/>
          </dgm:choose>
          <dgm:ruleLst/>
          <dgm:layoutNode name="circle3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3 1" cnt="1 0"/>
            <dgm:constrLst>
              <dgm:constr type="h" refType="w"/>
            </dgm:constrLst>
            <dgm:ruleLst/>
          </dgm:layoutNode>
          <dgm:layoutNode name="c3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3 1" cnt="1 0"/>
            <dgm:constrLst/>
            <dgm:ruleLst>
              <dgm:rule type="primFontSz" val="5" fact="NaN" max="NaN"/>
            </dgm:ruleLst>
          </dgm:layoutNode>
        </dgm:layoutNode>
      </dgm:if>
      <dgm:else name="Name31"/>
    </dgm:choose>
    <dgm:choose name="Name32">
      <dgm:if name="Name33" axis="ch" ptType="node" func="cnt" op="gte" val="4">
        <dgm:layoutNode name="comp4">
          <dgm:alg type="composite"/>
          <dgm:shape xmlns:r="http://schemas.openxmlformats.org/officeDocument/2006/relationships" r:blip="">
            <dgm:adjLst/>
          </dgm:shape>
          <dgm:presOf/>
          <dgm:choose name="Name34">
            <dgm:if name="Name35" axis="ch" ptType="node" func="cnt" op="equ" val="4">
              <dgm:constrLst>
                <dgm:constr type="w" for="ch" forName="circle4" refType="w"/>
                <dgm:constr type="h" for="ch" forName="circle4" refType="h"/>
                <dgm:constr type="ctrX" for="ch" forName="circle4" refType="w" fact="0.5"/>
                <dgm:constr type="ctrY" for="ch" forName="circle4" refType="h" fact="0.5"/>
                <dgm:constr type="ctrX" for="ch" forName="c4text" refType="w" fact="0.5"/>
                <dgm:constr type="ctrY" for="ch" forName="c4text" refType="h" fact="0.5"/>
                <dgm:constr type="w" for="ch" forName="c4text" refType="w" refFor="ch" refForName="circle4" fact="0.70711"/>
                <dgm:constr type="h" for="ch" forName="c4text" refType="h" refFor="ch" refForName="circle4" fact="0.5"/>
              </dgm:constrLst>
            </dgm:if>
            <dgm:if name="Name36" axis="ch" ptType="node" func="cnt" op="gte" val="5">
              <dgm:constrLst>
                <dgm:constr type="w" for="ch" forName="circle4" refType="w"/>
                <dgm:constr type="h" for="ch" forName="circle4" refType="h"/>
                <dgm:constr type="ctrX" for="ch" forName="circle4" refType="w" fact="0.5"/>
                <dgm:constr type="ctrY" for="ch" forName="circle4" refType="h" fact="0.5"/>
                <dgm:constr type="ctrX" for="ch" forName="c4text" refType="w" fact="0.5"/>
                <dgm:constr type="ctrY" for="ch" forName="c4text" refType="h" fact="0.18"/>
                <dgm:constr type="w" for="ch" forName="c4text" refType="w" refFor="ch" refForName="circle4" fact="0.54"/>
                <dgm:constr type="h" for="ch" forName="c4text" refType="h" refFor="ch" refForName="circle4" fact="0.18"/>
              </dgm:constrLst>
            </dgm:if>
            <dgm:else name="Name37"/>
          </dgm:choose>
          <dgm:ruleLst/>
          <dgm:layoutNode name="circle4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4 1" cnt="1 0"/>
            <dgm:constrLst>
              <dgm:constr type="h" refType="w"/>
            </dgm:constrLst>
            <dgm:ruleLst/>
          </dgm:layoutNode>
          <dgm:layoutNode name="c4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4 1" cnt="1 0"/>
            <dgm:constrLst/>
            <dgm:ruleLst>
              <dgm:rule type="primFontSz" val="5" fact="NaN" max="NaN"/>
            </dgm:ruleLst>
          </dgm:layoutNode>
        </dgm:layoutNode>
      </dgm:if>
      <dgm:else name="Name38"/>
    </dgm:choose>
    <dgm:choose name="Name39">
      <dgm:if name="Name40" axis="ch" ptType="node" func="cnt" op="gte" val="5">
        <dgm:layoutNode name="comp5">
          <dgm:alg type="composite"/>
          <dgm:shape xmlns:r="http://schemas.openxmlformats.org/officeDocument/2006/relationships" r:blip="">
            <dgm:adjLst/>
          </dgm:shape>
          <dgm:presOf/>
          <dgm:choose name="Name41">
            <dgm:if name="Name42" axis="ch" ptType="node" func="cnt" op="equ" val="5">
              <dgm:constrLst>
                <dgm:constr type="w" for="ch" forName="circle5" refType="w"/>
                <dgm:constr type="h" for="ch" forName="circle5" refType="h"/>
                <dgm:constr type="ctrX" for="ch" forName="circle5" refType="w" fact="0.5"/>
                <dgm:constr type="ctrY" for="ch" forName="circle5" refType="h" fact="0.5"/>
                <dgm:constr type="ctrX" for="ch" forName="c5text" refType="w" fact="0.5"/>
                <dgm:constr type="ctrY" for="ch" forName="c5text" refType="h" fact="0.5"/>
                <dgm:constr type="w" for="ch" forName="c5text" refType="w" refFor="ch" refForName="circle5" fact="0.70711"/>
                <dgm:constr type="h" for="ch" forName="c5text" refType="h" refFor="ch" refForName="circle5" fact="0.5"/>
              </dgm:constrLst>
            </dgm:if>
            <dgm:if name="Name43" axis="ch" ptType="node" func="cnt" op="gte" val="6">
              <dgm:constrLst>
                <dgm:constr type="w" for="ch" forName="circle5" refType="w"/>
                <dgm:constr type="h" for="ch" forName="circle5" refType="h"/>
                <dgm:constr type="ctrX" for="ch" forName="circle5" refType="w" fact="0.5"/>
                <dgm:constr type="ctrY" for="ch" forName="circle5" refType="h" fact="0.5"/>
                <dgm:constr type="ctrX" for="ch" forName="c5text" refType="w" fact="0.5"/>
                <dgm:constr type="ctrY" for="ch" forName="c5text" refType="h" fact="0.25"/>
                <dgm:constr type="w" for="ch" forName="c5text" refType="w" refFor="ch" refForName="circle5" fact="0.65"/>
                <dgm:constr type="h" for="ch" forName="c5text" refType="h" refFor="ch" refForName="circle5" fact="0.25"/>
              </dgm:constrLst>
            </dgm:if>
            <dgm:else name="Name44"/>
          </dgm:choose>
          <dgm:ruleLst/>
          <dgm:layoutNode name="circle5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5 1" cnt="1 0"/>
            <dgm:constrLst>
              <dgm:constr type="h" refType="w"/>
            </dgm:constrLst>
            <dgm:ruleLst/>
          </dgm:layoutNode>
          <dgm:layoutNode name="c5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5 1" cnt="1 0"/>
            <dgm:constrLst/>
            <dgm:ruleLst>
              <dgm:rule type="primFontSz" val="5" fact="NaN" max="NaN"/>
            </dgm:ruleLst>
          </dgm:layoutNode>
        </dgm:layoutNode>
      </dgm:if>
      <dgm:else name="Name45"/>
    </dgm:choose>
    <dgm:choose name="Name46">
      <dgm:if name="Name47" axis="ch" ptType="node" func="cnt" op="gte" val="6">
        <dgm:layoutNode name="comp6">
          <dgm:alg type="composite"/>
          <dgm:shape xmlns:r="http://schemas.openxmlformats.org/officeDocument/2006/relationships" r:blip="">
            <dgm:adjLst/>
          </dgm:shape>
          <dgm:presOf/>
          <dgm:choose name="Name48">
            <dgm:if name="Name49" axis="ch" ptType="node" func="cnt" op="equ" val="6">
              <dgm:constrLst>
                <dgm:constr type="w" for="ch" forName="circle6" refType="w"/>
                <dgm:constr type="h" for="ch" forName="circle6" refType="h"/>
                <dgm:constr type="ctrX" for="ch" forName="circle6" refType="w" fact="0.5"/>
                <dgm:constr type="ctrY" for="ch" forName="circle6" refType="h" fact="0.5"/>
                <dgm:constr type="ctrX" for="ch" forName="c6text" refType="w" fact="0.5"/>
                <dgm:constr type="ctrY" for="ch" forName="c6text" refType="h" fact="0.5"/>
                <dgm:constr type="w" for="ch" forName="c6text" refType="w" refFor="ch" refForName="circle6" fact="0.70711"/>
                <dgm:constr type="h" for="ch" forName="c6text" refType="h" refFor="ch" refForName="circle6" fact="0.5"/>
              </dgm:constrLst>
            </dgm:if>
            <dgm:if name="Name50" axis="ch" ptType="node" func="cnt" op="gte" val="7">
              <dgm:constrLst>
                <dgm:constr type="w" for="ch" forName="circle6" refType="w"/>
                <dgm:constr type="h" for="ch" forName="circle6" refType="h"/>
                <dgm:constr type="ctrX" for="ch" forName="circle6" refType="w" fact="0.5"/>
                <dgm:constr type="ctrY" for="ch" forName="circle6" refType="h" fact="0.5"/>
                <dgm:constr type="ctrX" for="ch" forName="c6text" refType="w" fact="0.5"/>
                <dgm:constr type="ctrY" for="ch" forName="c6text" refType="h" fact="0.27"/>
                <dgm:constr type="w" for="ch" forName="c6text" refType="w" refFor="ch" refForName="circle6" fact="0.68"/>
                <dgm:constr type="h" for="ch" forName="c6text" refType="h" refFor="ch" refForName="circle6" fact="0.241"/>
              </dgm:constrLst>
            </dgm:if>
            <dgm:else name="Name51"/>
          </dgm:choose>
          <dgm:ruleLst/>
          <dgm:layoutNode name="circle6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6 1" cnt="1 0"/>
            <dgm:constrLst>
              <dgm:constr type="h" refType="w"/>
            </dgm:constrLst>
            <dgm:ruleLst/>
          </dgm:layoutNode>
          <dgm:layoutNode name="c6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6 1" cnt="1 0"/>
            <dgm:constrLst/>
            <dgm:ruleLst>
              <dgm:rule type="primFontSz" val="5" fact="NaN" max="NaN"/>
            </dgm:ruleLst>
          </dgm:layoutNode>
        </dgm:layoutNode>
      </dgm:if>
      <dgm:else name="Name52"/>
    </dgm:choose>
    <dgm:choose name="Name53">
      <dgm:if name="Name54" axis="ch" ptType="node" func="cnt" op="gte" val="7">
        <dgm:layoutNode name="comp7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ch" forName="circle7" refType="w"/>
            <dgm:constr type="h" for="ch" forName="circle7" refType="h"/>
            <dgm:constr type="ctrX" for="ch" forName="circle7" refType="w" fact="0.5"/>
            <dgm:constr type="ctrY" for="ch" forName="circle7" refType="h" fact="0.5"/>
            <dgm:constr type="ctrX" for="ch" forName="c7text" refType="w" fact="0.5"/>
            <dgm:constr type="ctrY" for="ch" forName="c7text" refType="h" fact="0.5"/>
            <dgm:constr type="w" for="ch" forName="c7text" refType="w" refFor="ch" refForName="circle7" fact="0.70711"/>
            <dgm:constr type="h" for="ch" forName="c7text" refType="h" refFor="ch" refForName="circle7" fact="0.5"/>
          </dgm:constrLst>
          <dgm:ruleLst/>
          <dgm:layoutNode name="circle7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7 1" cnt="1 0"/>
            <dgm:constrLst>
              <dgm:constr type="h" refType="w"/>
            </dgm:constrLst>
            <dgm:ruleLst/>
          </dgm:layoutNode>
          <dgm:layoutNode name="c7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7 1" cnt="1 0"/>
            <dgm:constrLst/>
            <dgm:ruleLst>
              <dgm:rule type="primFontSz" val="5" fact="NaN" max="NaN"/>
            </dgm:ruleLst>
          </dgm:layoutNode>
        </dgm:layoutNode>
      </dgm:if>
      <dgm:else name="Name55"/>
    </dgm:choos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enn2">
  <dgm:title val=""/>
  <dgm:desc val=""/>
  <dgm:catLst>
    <dgm:cat type="relationship" pri="3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1">
      <dgm:if name="Name2" axis="ch" ptType="node" func="cnt" op="lte" val="3">
        <dgm:constrLst>
          <dgm:constr type="w" for="ch" forName="comp1" refType="w"/>
          <dgm:constr type="h" for="ch" forName="comp1" refType="w" refFor="ch" refForName="comp1"/>
          <dgm:constr type="w" for="ch" forName="comp2" refType="w" fact="0.75"/>
          <dgm:constr type="h" for="ch" forName="comp2" refType="w" refFor="ch" refForName="comp2"/>
          <dgm:constr type="ctrX" for="ch" forName="comp2" refType="ctrX" refFor="ch" refForName="comp1"/>
          <dgm:constr type="b" for="ch" forName="comp2" refType="b" refFor="ch" refForName="comp1"/>
          <dgm:constr type="w" for="ch" forName="comp3" refType="w" fact="0.5"/>
          <dgm:constr type="h" for="ch" forName="comp3" refType="w" refFor="ch" refForName="comp3"/>
          <dgm:constr type="ctrX" for="ch" forName="comp3" refType="ctrX" refFor="ch" refForName="comp1"/>
          <dgm:constr type="b" for="ch" forName="comp3" refType="b" refFor="ch" refForName="comp1"/>
          <dgm:constr type="primFontSz" for="des" ptType="node" op="equ" val="65"/>
        </dgm:constrLst>
      </dgm:if>
      <dgm:if name="Name3" axis="ch" ptType="node" func="cnt" op="equ" val="4">
        <dgm:constrLst>
          <dgm:constr type="w" for="ch" forName="comp1" refType="w"/>
          <dgm:constr type="h" for="ch" forName="comp1" refType="w" refFor="ch" refForName="comp1"/>
          <dgm:constr type="w" for="ch" forName="comp2" refType="w" fact="0.8"/>
          <dgm:constr type="h" for="ch" forName="comp2" refType="w" refFor="ch" refForName="comp2"/>
          <dgm:constr type="ctrX" for="ch" forName="comp2" refType="ctrX" refFor="ch" refForName="comp1"/>
          <dgm:constr type="b" for="ch" forName="comp2" refType="b" refFor="ch" refForName="comp1"/>
          <dgm:constr type="w" for="ch" forName="comp3" refType="w" fact="0.6"/>
          <dgm:constr type="h" for="ch" forName="comp3" refType="w" refFor="ch" refForName="comp3"/>
          <dgm:constr type="ctrX" for="ch" forName="comp3" refType="ctrX" refFor="ch" refForName="comp1"/>
          <dgm:constr type="b" for="ch" forName="comp3" refType="b" refFor="ch" refForName="comp1"/>
          <dgm:constr type="w" for="ch" forName="comp4" refType="w" fact="0.4"/>
          <dgm:constr type="h" for="ch" forName="comp4" refType="w" refFor="ch" refForName="comp4"/>
          <dgm:constr type="ctrX" for="ch" forName="comp4" refType="ctrX" refFor="ch" refForName="comp1"/>
          <dgm:constr type="b" for="ch" forName="comp4" refType="b" refFor="ch" refForName="comp1"/>
          <dgm:constr type="primFontSz" for="des" ptType="node" op="equ" val="65"/>
        </dgm:constrLst>
      </dgm:if>
      <dgm:else name="Name4">
        <dgm:constrLst>
          <dgm:constr type="w" for="ch" forName="comp1" refType="w"/>
          <dgm:constr type="h" for="ch" forName="comp1" refType="w" refFor="ch" refForName="comp1"/>
          <dgm:constr type="w" for="ch" forName="comp2" refType="w" fact="0.85"/>
          <dgm:constr type="h" for="ch" forName="comp2" refType="w" refFor="ch" refForName="comp2"/>
          <dgm:constr type="ctrX" for="ch" forName="comp2" refType="ctrX" refFor="ch" refForName="comp1"/>
          <dgm:constr type="b" for="ch" forName="comp2" refType="b" refFor="ch" refForName="comp1"/>
          <dgm:constr type="w" for="ch" forName="comp3" refType="w" fact="0.7"/>
          <dgm:constr type="h" for="ch" forName="comp3" refType="w" refFor="ch" refForName="comp3"/>
          <dgm:constr type="ctrX" for="ch" forName="comp3" refType="ctrX" refFor="ch" refForName="comp1"/>
          <dgm:constr type="b" for="ch" forName="comp3" refType="b" refFor="ch" refForName="comp1"/>
          <dgm:constr type="w" for="ch" forName="comp4" refType="w" fact="0.55"/>
          <dgm:constr type="h" for="ch" forName="comp4" refType="w" refFor="ch" refForName="comp4"/>
          <dgm:constr type="ctrX" for="ch" forName="comp4" refType="ctrX" refFor="ch" refForName="comp1"/>
          <dgm:constr type="b" for="ch" forName="comp4" refType="b" refFor="ch" refForName="comp1"/>
          <dgm:constr type="w" for="ch" forName="comp5" refType="w" fact="0.4"/>
          <dgm:constr type="h" for="ch" forName="comp5" refType="w" refFor="ch" refForName="comp5"/>
          <dgm:constr type="ctrX" for="ch" forName="comp5" refType="ctrX" refFor="ch" refForName="comp1"/>
          <dgm:constr type="b" for="ch" forName="comp5" refType="b" refFor="ch" refForName="comp1"/>
          <dgm:constr type="w" for="ch" forName="comp6" refType="w" fact="0.25"/>
          <dgm:constr type="h" for="ch" forName="comp6" refType="w" refFor="ch" refForName="comp6"/>
          <dgm:constr type="ctrX" for="ch" forName="comp6" refType="ctrX" refFor="ch" refForName="comp1"/>
          <dgm:constr type="b" for="ch" forName="comp6" refType="b" refFor="ch" refForName="comp1"/>
          <dgm:constr type="w" for="ch" forName="comp7" refType="w" fact="0.15"/>
          <dgm:constr type="h" for="ch" forName="comp7" refType="w" refFor="ch" refForName="comp7"/>
          <dgm:constr type="ctrX" for="ch" forName="comp7" refType="ctrX" refFor="ch" refForName="comp1"/>
          <dgm:constr type="b" for="ch" forName="comp7" refType="b" refFor="ch" refForName="comp1"/>
          <dgm:constr type="primFontSz" for="des" ptType="node" op="equ" val="65"/>
        </dgm:constrLst>
      </dgm:else>
    </dgm:choose>
    <dgm:ruleLst/>
    <dgm:choose name="Name5">
      <dgm:if name="Name6" axis="ch" ptType="node" func="cnt" op="gte" val="1">
        <dgm:layoutNode name="comp1">
          <dgm:alg type="composite"/>
          <dgm:shape xmlns:r="http://schemas.openxmlformats.org/officeDocument/2006/relationships" r:blip="">
            <dgm:adjLst/>
          </dgm:shape>
          <dgm:presOf/>
          <dgm:choose name="Name7">
            <dgm:if name="Name8" axis="ch" ptType="node" func="cnt" op="equ" val="1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5"/>
                <dgm:constr type="w" for="ch" forName="c1text" refType="w" refFor="ch" refForName="circle1" fact="0.70711"/>
                <dgm:constr type="h" for="ch" forName="c1text" refType="h" refFor="ch" refForName="circle1" fact="0.5"/>
              </dgm:constrLst>
            </dgm:if>
            <dgm:if name="Name9" axis="ch" ptType="node" func="cnt" op="equ" val="2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6"/>
                <dgm:constr type="w" for="ch" forName="c1text" refType="w" refFor="ch" refForName="circle1" fact="0.525"/>
                <dgm:constr type="h" for="ch" forName="c1text" refType="h" refFor="ch" refForName="circle1" fact="0.17"/>
              </dgm:constrLst>
            </dgm:if>
            <dgm:if name="Name10" axis="ch" ptType="node" func="cnt" op="equ" val="3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25"/>
                <dgm:constr type="w" for="ch" forName="c1text" refType="w" refFor="ch" refForName="circle1" fact="0.3495"/>
                <dgm:constr type="h" for="ch" forName="c1text" refType="h" refFor="ch" refForName="circle1" fact="0.15"/>
              </dgm:constrLst>
            </dgm:if>
            <dgm:if name="Name11" axis="ch" ptType="node" func="cnt" op="equ" val="4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25"/>
                <dgm:constr type="w" for="ch" forName="c1text" refType="w" refFor="ch" refForName="circle1" fact="0.2796"/>
                <dgm:constr type="h" for="ch" forName="c1text" refType="h" refFor="ch" refForName="circle1" fact="0.15"/>
              </dgm:constrLst>
            </dgm:if>
            <dgm:if name="Name12" axis="ch" ptType="node" func="cnt" op="gte" val="5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"/>
                <dgm:constr type="w" for="ch" forName="c1text" refType="w" refFor="ch" refForName="circle1" fact="0.375"/>
                <dgm:constr type="h" for="ch" forName="c1text" refType="h" refFor="ch" refForName="circle1" fact="0.1"/>
              </dgm:constrLst>
            </dgm:if>
            <dgm:else name="Name13"/>
          </dgm:choose>
          <dgm:ruleLst/>
          <dgm:layoutNode name="circle1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1 1" cnt="1 0"/>
            <dgm:constrLst>
              <dgm:constr type="h" refType="w"/>
            </dgm:constrLst>
            <dgm:ruleLst/>
          </dgm:layoutNode>
          <dgm:layoutNode name="c1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1 1" cnt="1 0"/>
            <dgm:constrLst/>
            <dgm:ruleLst>
              <dgm:rule type="primFontSz" val="5" fact="NaN" max="NaN"/>
            </dgm:ruleLst>
          </dgm:layoutNode>
        </dgm:layoutNode>
      </dgm:if>
      <dgm:else name="Name14"/>
    </dgm:choose>
    <dgm:choose name="Name15">
      <dgm:if name="Name16" axis="ch" ptType="node" func="cnt" op="gte" val="2">
        <dgm:layoutNode name="comp2">
          <dgm:alg type="composite"/>
          <dgm:shape xmlns:r="http://schemas.openxmlformats.org/officeDocument/2006/relationships" r:blip="">
            <dgm:adjLst/>
          </dgm:shape>
          <dgm:presOf/>
          <dgm:choose name="Name17">
            <dgm:if name="Name18" axis="ch" ptType="node" func="cnt" op="equ" val="2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5"/>
                <dgm:constr type="w" for="ch" forName="c2text" refType="w" refFor="ch" refForName="circle2" fact="0.70711"/>
                <dgm:constr type="h" for="ch" forName="c2text" refType="h" refFor="ch" refForName="circle2" fact="0.5"/>
              </dgm:constrLst>
            </dgm:if>
            <dgm:if name="Name19" axis="ch" ptType="node" func="cnt" op="equ" val="3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15625"/>
                <dgm:constr type="w" for="ch" forName="c2text" refType="w" refFor="ch" refForName="circle2" fact="0.466"/>
                <dgm:constr type="h" for="ch" forName="c2text" refType="h" refFor="ch" refForName="circle2" fact="0.1875"/>
              </dgm:constrLst>
            </dgm:if>
            <dgm:if name="Name20" axis="ch" ptType="node" func="cnt" op="equ" val="4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15"/>
                <dgm:constr type="w" for="ch" forName="c2text" refType="w" refFor="ch" refForName="circle2" fact="0.3495"/>
                <dgm:constr type="h" for="ch" forName="c2text" refType="h" refFor="ch" refForName="circle2" fact="0.18"/>
              </dgm:constrLst>
            </dgm:if>
            <dgm:if name="Name21" axis="ch" ptType="node" func="cnt" op="gte" val="5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115"/>
                <dgm:constr type="w" for="ch" forName="c2text" refType="w" refFor="ch" refForName="circle2" fact="0.43125"/>
                <dgm:constr type="h" for="ch" forName="c2text" refType="h" refFor="ch" refForName="circle2" fact="0.115"/>
              </dgm:constrLst>
            </dgm:if>
            <dgm:else name="Name22"/>
          </dgm:choose>
          <dgm:ruleLst/>
          <dgm:layoutNode name="circle2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2 1" cnt="1 0"/>
            <dgm:constrLst>
              <dgm:constr type="h" refType="w"/>
            </dgm:constrLst>
            <dgm:ruleLst/>
          </dgm:layoutNode>
          <dgm:layoutNode name="c2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2 1" cnt="1 0"/>
            <dgm:constrLst/>
            <dgm:ruleLst>
              <dgm:rule type="primFontSz" val="5" fact="NaN" max="NaN"/>
            </dgm:ruleLst>
          </dgm:layoutNode>
        </dgm:layoutNode>
      </dgm:if>
      <dgm:else name="Name23"/>
    </dgm:choose>
    <dgm:choose name="Name24">
      <dgm:if name="Name25" axis="ch" ptType="node" func="cnt" op="gte" val="3">
        <dgm:layoutNode name="comp3">
          <dgm:alg type="composite"/>
          <dgm:shape xmlns:r="http://schemas.openxmlformats.org/officeDocument/2006/relationships" r:blip="">
            <dgm:adjLst/>
          </dgm:shape>
          <dgm:presOf/>
          <dgm:choose name="Name26">
            <dgm:if name="Name27" axis="ch" ptType="node" func="cnt" op="equ" val="3">
              <dgm:constrLst>
                <dgm:constr type="w" for="ch" forName="circle3" refType="w"/>
                <dgm:constr type="h" for="ch" forName="circle3" refType="h"/>
                <dgm:constr type="ctrX" for="ch" forName="circle3" refType="w" fact="0.5"/>
                <dgm:constr type="ctrY" for="ch" forName="circle3" refType="h" fact="0.5"/>
                <dgm:constr type="ctrX" for="ch" forName="c3text" refType="w" fact="0.5"/>
                <dgm:constr type="ctrY" for="ch" forName="c3text" refType="h" fact="0.5"/>
                <dgm:constr type="w" for="ch" forName="c3text" refType="w" refFor="ch" refForName="circle3" fact="0.70711"/>
                <dgm:constr type="h" for="ch" forName="c3text" refType="h" refFor="ch" refForName="circle3" fact="0.5"/>
              </dgm:constrLst>
            </dgm:if>
            <dgm:if name="Name28" axis="ch" ptType="node" func="cnt" op="equ" val="4">
              <dgm:constrLst>
                <dgm:constr type="w" for="ch" forName="circle3" refType="w"/>
                <dgm:constr type="h" for="ch" forName="circle3" refType="h"/>
                <dgm:constr type="ctrX" for="ch" forName="circle3" refType="w" fact="0.5"/>
                <dgm:constr type="ctrY" for="ch" forName="circle3" refType="h" fact="0.5"/>
                <dgm:constr type="ctrX" for="ch" forName="c3text" refType="w" fact="0.5"/>
                <dgm:constr type="ctrY" for="ch" forName="c3text" refType="h" fact="0.1875"/>
                <dgm:constr type="w" for="ch" forName="c3text" refType="w" refFor="ch" refForName="circle3" fact="0.466"/>
                <dgm:constr type="h" for="ch" forName="c3text" refType="h" refFor="ch" refForName="circle3" fact="0.225"/>
              </dgm:constrLst>
            </dgm:if>
            <dgm:if name="Name29" axis="ch" ptType="node" func="cnt" op="gte" val="5">
              <dgm:constrLst>
                <dgm:constr type="w" for="ch" forName="circle3" refType="w"/>
                <dgm:constr type="h" for="ch" forName="circle3" refType="h"/>
                <dgm:constr type="ctrX" for="ch" forName="circle3" refType="w" fact="0.5"/>
                <dgm:constr type="ctrY" for="ch" forName="circle3" refType="h" fact="0.5"/>
                <dgm:constr type="ctrX" for="ch" forName="c3text" refType="w" fact="0.5"/>
                <dgm:constr type="ctrY" for="ch" forName="c3text" refType="h" fact="0.138"/>
                <dgm:constr type="w" for="ch" forName="c3text" refType="w" refFor="ch" refForName="circle3" fact="0.5175"/>
                <dgm:constr type="h" for="ch" forName="c3text" refType="h" refFor="ch" refForName="circle3" fact="0.138"/>
              </dgm:constrLst>
            </dgm:if>
            <dgm:else name="Name30"/>
          </dgm:choose>
          <dgm:ruleLst/>
          <dgm:layoutNode name="circle3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3 1" cnt="1 0"/>
            <dgm:constrLst>
              <dgm:constr type="h" refType="w"/>
            </dgm:constrLst>
            <dgm:ruleLst/>
          </dgm:layoutNode>
          <dgm:layoutNode name="c3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3 1" cnt="1 0"/>
            <dgm:constrLst/>
            <dgm:ruleLst>
              <dgm:rule type="primFontSz" val="5" fact="NaN" max="NaN"/>
            </dgm:ruleLst>
          </dgm:layoutNode>
        </dgm:layoutNode>
      </dgm:if>
      <dgm:else name="Name31"/>
    </dgm:choose>
    <dgm:choose name="Name32">
      <dgm:if name="Name33" axis="ch" ptType="node" func="cnt" op="gte" val="4">
        <dgm:layoutNode name="comp4">
          <dgm:alg type="composite"/>
          <dgm:shape xmlns:r="http://schemas.openxmlformats.org/officeDocument/2006/relationships" r:blip="">
            <dgm:adjLst/>
          </dgm:shape>
          <dgm:presOf/>
          <dgm:choose name="Name34">
            <dgm:if name="Name35" axis="ch" ptType="node" func="cnt" op="equ" val="4">
              <dgm:constrLst>
                <dgm:constr type="w" for="ch" forName="circle4" refType="w"/>
                <dgm:constr type="h" for="ch" forName="circle4" refType="h"/>
                <dgm:constr type="ctrX" for="ch" forName="circle4" refType="w" fact="0.5"/>
                <dgm:constr type="ctrY" for="ch" forName="circle4" refType="h" fact="0.5"/>
                <dgm:constr type="ctrX" for="ch" forName="c4text" refType="w" fact="0.5"/>
                <dgm:constr type="ctrY" for="ch" forName="c4text" refType="h" fact="0.5"/>
                <dgm:constr type="w" for="ch" forName="c4text" refType="w" refFor="ch" refForName="circle4" fact="0.70711"/>
                <dgm:constr type="h" for="ch" forName="c4text" refType="h" refFor="ch" refForName="circle4" fact="0.5"/>
              </dgm:constrLst>
            </dgm:if>
            <dgm:if name="Name36" axis="ch" ptType="node" func="cnt" op="gte" val="5">
              <dgm:constrLst>
                <dgm:constr type="w" for="ch" forName="circle4" refType="w"/>
                <dgm:constr type="h" for="ch" forName="circle4" refType="h"/>
                <dgm:constr type="ctrX" for="ch" forName="circle4" refType="w" fact="0.5"/>
                <dgm:constr type="ctrY" for="ch" forName="circle4" refType="h" fact="0.5"/>
                <dgm:constr type="ctrX" for="ch" forName="c4text" refType="w" fact="0.5"/>
                <dgm:constr type="ctrY" for="ch" forName="c4text" refType="h" fact="0.18"/>
                <dgm:constr type="w" for="ch" forName="c4text" refType="w" refFor="ch" refForName="circle4" fact="0.54"/>
                <dgm:constr type="h" for="ch" forName="c4text" refType="h" refFor="ch" refForName="circle4" fact="0.18"/>
              </dgm:constrLst>
            </dgm:if>
            <dgm:else name="Name37"/>
          </dgm:choose>
          <dgm:ruleLst/>
          <dgm:layoutNode name="circle4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4 1" cnt="1 0"/>
            <dgm:constrLst>
              <dgm:constr type="h" refType="w"/>
            </dgm:constrLst>
            <dgm:ruleLst/>
          </dgm:layoutNode>
          <dgm:layoutNode name="c4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4 1" cnt="1 0"/>
            <dgm:constrLst/>
            <dgm:ruleLst>
              <dgm:rule type="primFontSz" val="5" fact="NaN" max="NaN"/>
            </dgm:ruleLst>
          </dgm:layoutNode>
        </dgm:layoutNode>
      </dgm:if>
      <dgm:else name="Name38"/>
    </dgm:choose>
    <dgm:choose name="Name39">
      <dgm:if name="Name40" axis="ch" ptType="node" func="cnt" op="gte" val="5">
        <dgm:layoutNode name="comp5">
          <dgm:alg type="composite"/>
          <dgm:shape xmlns:r="http://schemas.openxmlformats.org/officeDocument/2006/relationships" r:blip="">
            <dgm:adjLst/>
          </dgm:shape>
          <dgm:presOf/>
          <dgm:choose name="Name41">
            <dgm:if name="Name42" axis="ch" ptType="node" func="cnt" op="equ" val="5">
              <dgm:constrLst>
                <dgm:constr type="w" for="ch" forName="circle5" refType="w"/>
                <dgm:constr type="h" for="ch" forName="circle5" refType="h"/>
                <dgm:constr type="ctrX" for="ch" forName="circle5" refType="w" fact="0.5"/>
                <dgm:constr type="ctrY" for="ch" forName="circle5" refType="h" fact="0.5"/>
                <dgm:constr type="ctrX" for="ch" forName="c5text" refType="w" fact="0.5"/>
                <dgm:constr type="ctrY" for="ch" forName="c5text" refType="h" fact="0.5"/>
                <dgm:constr type="w" for="ch" forName="c5text" refType="w" refFor="ch" refForName="circle5" fact="0.70711"/>
                <dgm:constr type="h" for="ch" forName="c5text" refType="h" refFor="ch" refForName="circle5" fact="0.5"/>
              </dgm:constrLst>
            </dgm:if>
            <dgm:if name="Name43" axis="ch" ptType="node" func="cnt" op="gte" val="6">
              <dgm:constrLst>
                <dgm:constr type="w" for="ch" forName="circle5" refType="w"/>
                <dgm:constr type="h" for="ch" forName="circle5" refType="h"/>
                <dgm:constr type="ctrX" for="ch" forName="circle5" refType="w" fact="0.5"/>
                <dgm:constr type="ctrY" for="ch" forName="circle5" refType="h" fact="0.5"/>
                <dgm:constr type="ctrX" for="ch" forName="c5text" refType="w" fact="0.5"/>
                <dgm:constr type="ctrY" for="ch" forName="c5text" refType="h" fact="0.25"/>
                <dgm:constr type="w" for="ch" forName="c5text" refType="w" refFor="ch" refForName="circle5" fact="0.65"/>
                <dgm:constr type="h" for="ch" forName="c5text" refType="h" refFor="ch" refForName="circle5" fact="0.25"/>
              </dgm:constrLst>
            </dgm:if>
            <dgm:else name="Name44"/>
          </dgm:choose>
          <dgm:ruleLst/>
          <dgm:layoutNode name="circle5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5 1" cnt="1 0"/>
            <dgm:constrLst>
              <dgm:constr type="h" refType="w"/>
            </dgm:constrLst>
            <dgm:ruleLst/>
          </dgm:layoutNode>
          <dgm:layoutNode name="c5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5 1" cnt="1 0"/>
            <dgm:constrLst/>
            <dgm:ruleLst>
              <dgm:rule type="primFontSz" val="5" fact="NaN" max="NaN"/>
            </dgm:ruleLst>
          </dgm:layoutNode>
        </dgm:layoutNode>
      </dgm:if>
      <dgm:else name="Name45"/>
    </dgm:choose>
    <dgm:choose name="Name46">
      <dgm:if name="Name47" axis="ch" ptType="node" func="cnt" op="gte" val="6">
        <dgm:layoutNode name="comp6">
          <dgm:alg type="composite"/>
          <dgm:shape xmlns:r="http://schemas.openxmlformats.org/officeDocument/2006/relationships" r:blip="">
            <dgm:adjLst/>
          </dgm:shape>
          <dgm:presOf/>
          <dgm:choose name="Name48">
            <dgm:if name="Name49" axis="ch" ptType="node" func="cnt" op="equ" val="6">
              <dgm:constrLst>
                <dgm:constr type="w" for="ch" forName="circle6" refType="w"/>
                <dgm:constr type="h" for="ch" forName="circle6" refType="h"/>
                <dgm:constr type="ctrX" for="ch" forName="circle6" refType="w" fact="0.5"/>
                <dgm:constr type="ctrY" for="ch" forName="circle6" refType="h" fact="0.5"/>
                <dgm:constr type="ctrX" for="ch" forName="c6text" refType="w" fact="0.5"/>
                <dgm:constr type="ctrY" for="ch" forName="c6text" refType="h" fact="0.5"/>
                <dgm:constr type="w" for="ch" forName="c6text" refType="w" refFor="ch" refForName="circle6" fact="0.70711"/>
                <dgm:constr type="h" for="ch" forName="c6text" refType="h" refFor="ch" refForName="circle6" fact="0.5"/>
              </dgm:constrLst>
            </dgm:if>
            <dgm:if name="Name50" axis="ch" ptType="node" func="cnt" op="gte" val="7">
              <dgm:constrLst>
                <dgm:constr type="w" for="ch" forName="circle6" refType="w"/>
                <dgm:constr type="h" for="ch" forName="circle6" refType="h"/>
                <dgm:constr type="ctrX" for="ch" forName="circle6" refType="w" fact="0.5"/>
                <dgm:constr type="ctrY" for="ch" forName="circle6" refType="h" fact="0.5"/>
                <dgm:constr type="ctrX" for="ch" forName="c6text" refType="w" fact="0.5"/>
                <dgm:constr type="ctrY" for="ch" forName="c6text" refType="h" fact="0.27"/>
                <dgm:constr type="w" for="ch" forName="c6text" refType="w" refFor="ch" refForName="circle6" fact="0.68"/>
                <dgm:constr type="h" for="ch" forName="c6text" refType="h" refFor="ch" refForName="circle6" fact="0.241"/>
              </dgm:constrLst>
            </dgm:if>
            <dgm:else name="Name51"/>
          </dgm:choose>
          <dgm:ruleLst/>
          <dgm:layoutNode name="circle6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6 1" cnt="1 0"/>
            <dgm:constrLst>
              <dgm:constr type="h" refType="w"/>
            </dgm:constrLst>
            <dgm:ruleLst/>
          </dgm:layoutNode>
          <dgm:layoutNode name="c6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6 1" cnt="1 0"/>
            <dgm:constrLst/>
            <dgm:ruleLst>
              <dgm:rule type="primFontSz" val="5" fact="NaN" max="NaN"/>
            </dgm:ruleLst>
          </dgm:layoutNode>
        </dgm:layoutNode>
      </dgm:if>
      <dgm:else name="Name52"/>
    </dgm:choose>
    <dgm:choose name="Name53">
      <dgm:if name="Name54" axis="ch" ptType="node" func="cnt" op="gte" val="7">
        <dgm:layoutNode name="comp7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ch" forName="circle7" refType="w"/>
            <dgm:constr type="h" for="ch" forName="circle7" refType="h"/>
            <dgm:constr type="ctrX" for="ch" forName="circle7" refType="w" fact="0.5"/>
            <dgm:constr type="ctrY" for="ch" forName="circle7" refType="h" fact="0.5"/>
            <dgm:constr type="ctrX" for="ch" forName="c7text" refType="w" fact="0.5"/>
            <dgm:constr type="ctrY" for="ch" forName="c7text" refType="h" fact="0.5"/>
            <dgm:constr type="w" for="ch" forName="c7text" refType="w" refFor="ch" refForName="circle7" fact="0.70711"/>
            <dgm:constr type="h" for="ch" forName="c7text" refType="h" refFor="ch" refForName="circle7" fact="0.5"/>
          </dgm:constrLst>
          <dgm:ruleLst/>
          <dgm:layoutNode name="circle7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7 1" cnt="1 0"/>
            <dgm:constrLst>
              <dgm:constr type="h" refType="w"/>
            </dgm:constrLst>
            <dgm:ruleLst/>
          </dgm:layoutNode>
          <dgm:layoutNode name="c7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7 1" cnt="1 0"/>
            <dgm:constrLst/>
            <dgm:ruleLst>
              <dgm:rule type="primFontSz" val="5" fact="NaN" max="NaN"/>
            </dgm:ruleLst>
          </dgm:layoutNode>
        </dgm:layoutNode>
      </dgm:if>
      <dgm:else name="Name55"/>
    </dgm:choose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enn2">
  <dgm:title val=""/>
  <dgm:desc val=""/>
  <dgm:catLst>
    <dgm:cat type="relationship" pri="3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1">
      <dgm:if name="Name2" axis="ch" ptType="node" func="cnt" op="lte" val="3">
        <dgm:constrLst>
          <dgm:constr type="w" for="ch" forName="comp1" refType="w"/>
          <dgm:constr type="h" for="ch" forName="comp1" refType="w" refFor="ch" refForName="comp1"/>
          <dgm:constr type="w" for="ch" forName="comp2" refType="w" fact="0.75"/>
          <dgm:constr type="h" for="ch" forName="comp2" refType="w" refFor="ch" refForName="comp2"/>
          <dgm:constr type="ctrX" for="ch" forName="comp2" refType="ctrX" refFor="ch" refForName="comp1"/>
          <dgm:constr type="b" for="ch" forName="comp2" refType="b" refFor="ch" refForName="comp1"/>
          <dgm:constr type="w" for="ch" forName="comp3" refType="w" fact="0.5"/>
          <dgm:constr type="h" for="ch" forName="comp3" refType="w" refFor="ch" refForName="comp3"/>
          <dgm:constr type="ctrX" for="ch" forName="comp3" refType="ctrX" refFor="ch" refForName="comp1"/>
          <dgm:constr type="b" for="ch" forName="comp3" refType="b" refFor="ch" refForName="comp1"/>
          <dgm:constr type="primFontSz" for="des" ptType="node" op="equ" val="65"/>
        </dgm:constrLst>
      </dgm:if>
      <dgm:if name="Name3" axis="ch" ptType="node" func="cnt" op="equ" val="4">
        <dgm:constrLst>
          <dgm:constr type="w" for="ch" forName="comp1" refType="w"/>
          <dgm:constr type="h" for="ch" forName="comp1" refType="w" refFor="ch" refForName="comp1"/>
          <dgm:constr type="w" for="ch" forName="comp2" refType="w" fact="0.8"/>
          <dgm:constr type="h" for="ch" forName="comp2" refType="w" refFor="ch" refForName="comp2"/>
          <dgm:constr type="ctrX" for="ch" forName="comp2" refType="ctrX" refFor="ch" refForName="comp1"/>
          <dgm:constr type="b" for="ch" forName="comp2" refType="b" refFor="ch" refForName="comp1"/>
          <dgm:constr type="w" for="ch" forName="comp3" refType="w" fact="0.6"/>
          <dgm:constr type="h" for="ch" forName="comp3" refType="w" refFor="ch" refForName="comp3"/>
          <dgm:constr type="ctrX" for="ch" forName="comp3" refType="ctrX" refFor="ch" refForName="comp1"/>
          <dgm:constr type="b" for="ch" forName="comp3" refType="b" refFor="ch" refForName="comp1"/>
          <dgm:constr type="w" for="ch" forName="comp4" refType="w" fact="0.4"/>
          <dgm:constr type="h" for="ch" forName="comp4" refType="w" refFor="ch" refForName="comp4"/>
          <dgm:constr type="ctrX" for="ch" forName="comp4" refType="ctrX" refFor="ch" refForName="comp1"/>
          <dgm:constr type="b" for="ch" forName="comp4" refType="b" refFor="ch" refForName="comp1"/>
          <dgm:constr type="primFontSz" for="des" ptType="node" op="equ" val="65"/>
        </dgm:constrLst>
      </dgm:if>
      <dgm:else name="Name4">
        <dgm:constrLst>
          <dgm:constr type="w" for="ch" forName="comp1" refType="w"/>
          <dgm:constr type="h" for="ch" forName="comp1" refType="w" refFor="ch" refForName="comp1"/>
          <dgm:constr type="w" for="ch" forName="comp2" refType="w" fact="0.85"/>
          <dgm:constr type="h" for="ch" forName="comp2" refType="w" refFor="ch" refForName="comp2"/>
          <dgm:constr type="ctrX" for="ch" forName="comp2" refType="ctrX" refFor="ch" refForName="comp1"/>
          <dgm:constr type="b" for="ch" forName="comp2" refType="b" refFor="ch" refForName="comp1"/>
          <dgm:constr type="w" for="ch" forName="comp3" refType="w" fact="0.7"/>
          <dgm:constr type="h" for="ch" forName="comp3" refType="w" refFor="ch" refForName="comp3"/>
          <dgm:constr type="ctrX" for="ch" forName="comp3" refType="ctrX" refFor="ch" refForName="comp1"/>
          <dgm:constr type="b" for="ch" forName="comp3" refType="b" refFor="ch" refForName="comp1"/>
          <dgm:constr type="w" for="ch" forName="comp4" refType="w" fact="0.55"/>
          <dgm:constr type="h" for="ch" forName="comp4" refType="w" refFor="ch" refForName="comp4"/>
          <dgm:constr type="ctrX" for="ch" forName="comp4" refType="ctrX" refFor="ch" refForName="comp1"/>
          <dgm:constr type="b" for="ch" forName="comp4" refType="b" refFor="ch" refForName="comp1"/>
          <dgm:constr type="w" for="ch" forName="comp5" refType="w" fact="0.4"/>
          <dgm:constr type="h" for="ch" forName="comp5" refType="w" refFor="ch" refForName="comp5"/>
          <dgm:constr type="ctrX" for="ch" forName="comp5" refType="ctrX" refFor="ch" refForName="comp1"/>
          <dgm:constr type="b" for="ch" forName="comp5" refType="b" refFor="ch" refForName="comp1"/>
          <dgm:constr type="w" for="ch" forName="comp6" refType="w" fact="0.25"/>
          <dgm:constr type="h" for="ch" forName="comp6" refType="w" refFor="ch" refForName="comp6"/>
          <dgm:constr type="ctrX" for="ch" forName="comp6" refType="ctrX" refFor="ch" refForName="comp1"/>
          <dgm:constr type="b" for="ch" forName="comp6" refType="b" refFor="ch" refForName="comp1"/>
          <dgm:constr type="w" for="ch" forName="comp7" refType="w" fact="0.15"/>
          <dgm:constr type="h" for="ch" forName="comp7" refType="w" refFor="ch" refForName="comp7"/>
          <dgm:constr type="ctrX" for="ch" forName="comp7" refType="ctrX" refFor="ch" refForName="comp1"/>
          <dgm:constr type="b" for="ch" forName="comp7" refType="b" refFor="ch" refForName="comp1"/>
          <dgm:constr type="primFontSz" for="des" ptType="node" op="equ" val="65"/>
        </dgm:constrLst>
      </dgm:else>
    </dgm:choose>
    <dgm:ruleLst/>
    <dgm:choose name="Name5">
      <dgm:if name="Name6" axis="ch" ptType="node" func="cnt" op="gte" val="1">
        <dgm:layoutNode name="comp1">
          <dgm:alg type="composite"/>
          <dgm:shape xmlns:r="http://schemas.openxmlformats.org/officeDocument/2006/relationships" r:blip="">
            <dgm:adjLst/>
          </dgm:shape>
          <dgm:presOf/>
          <dgm:choose name="Name7">
            <dgm:if name="Name8" axis="ch" ptType="node" func="cnt" op="equ" val="1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5"/>
                <dgm:constr type="w" for="ch" forName="c1text" refType="w" refFor="ch" refForName="circle1" fact="0.70711"/>
                <dgm:constr type="h" for="ch" forName="c1text" refType="h" refFor="ch" refForName="circle1" fact="0.5"/>
              </dgm:constrLst>
            </dgm:if>
            <dgm:if name="Name9" axis="ch" ptType="node" func="cnt" op="equ" val="2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6"/>
                <dgm:constr type="w" for="ch" forName="c1text" refType="w" refFor="ch" refForName="circle1" fact="0.525"/>
                <dgm:constr type="h" for="ch" forName="c1text" refType="h" refFor="ch" refForName="circle1" fact="0.17"/>
              </dgm:constrLst>
            </dgm:if>
            <dgm:if name="Name10" axis="ch" ptType="node" func="cnt" op="equ" val="3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25"/>
                <dgm:constr type="w" for="ch" forName="c1text" refType="w" refFor="ch" refForName="circle1" fact="0.3495"/>
                <dgm:constr type="h" for="ch" forName="c1text" refType="h" refFor="ch" refForName="circle1" fact="0.15"/>
              </dgm:constrLst>
            </dgm:if>
            <dgm:if name="Name11" axis="ch" ptType="node" func="cnt" op="equ" val="4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25"/>
                <dgm:constr type="w" for="ch" forName="c1text" refType="w" refFor="ch" refForName="circle1" fact="0.2796"/>
                <dgm:constr type="h" for="ch" forName="c1text" refType="h" refFor="ch" refForName="circle1" fact="0.15"/>
              </dgm:constrLst>
            </dgm:if>
            <dgm:if name="Name12" axis="ch" ptType="node" func="cnt" op="gte" val="5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"/>
                <dgm:constr type="w" for="ch" forName="c1text" refType="w" refFor="ch" refForName="circle1" fact="0.375"/>
                <dgm:constr type="h" for="ch" forName="c1text" refType="h" refFor="ch" refForName="circle1" fact="0.1"/>
              </dgm:constrLst>
            </dgm:if>
            <dgm:else name="Name13"/>
          </dgm:choose>
          <dgm:ruleLst/>
          <dgm:layoutNode name="circle1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1 1" cnt="1 0"/>
            <dgm:constrLst>
              <dgm:constr type="h" refType="w"/>
            </dgm:constrLst>
            <dgm:ruleLst/>
          </dgm:layoutNode>
          <dgm:layoutNode name="c1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1 1" cnt="1 0"/>
            <dgm:constrLst/>
            <dgm:ruleLst>
              <dgm:rule type="primFontSz" val="5" fact="NaN" max="NaN"/>
            </dgm:ruleLst>
          </dgm:layoutNode>
        </dgm:layoutNode>
      </dgm:if>
      <dgm:else name="Name14"/>
    </dgm:choose>
    <dgm:choose name="Name15">
      <dgm:if name="Name16" axis="ch" ptType="node" func="cnt" op="gte" val="2">
        <dgm:layoutNode name="comp2">
          <dgm:alg type="composite"/>
          <dgm:shape xmlns:r="http://schemas.openxmlformats.org/officeDocument/2006/relationships" r:blip="">
            <dgm:adjLst/>
          </dgm:shape>
          <dgm:presOf/>
          <dgm:choose name="Name17">
            <dgm:if name="Name18" axis="ch" ptType="node" func="cnt" op="equ" val="2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5"/>
                <dgm:constr type="w" for="ch" forName="c2text" refType="w" refFor="ch" refForName="circle2" fact="0.70711"/>
                <dgm:constr type="h" for="ch" forName="c2text" refType="h" refFor="ch" refForName="circle2" fact="0.5"/>
              </dgm:constrLst>
            </dgm:if>
            <dgm:if name="Name19" axis="ch" ptType="node" func="cnt" op="equ" val="3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15625"/>
                <dgm:constr type="w" for="ch" forName="c2text" refType="w" refFor="ch" refForName="circle2" fact="0.466"/>
                <dgm:constr type="h" for="ch" forName="c2text" refType="h" refFor="ch" refForName="circle2" fact="0.1875"/>
              </dgm:constrLst>
            </dgm:if>
            <dgm:if name="Name20" axis="ch" ptType="node" func="cnt" op="equ" val="4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15"/>
                <dgm:constr type="w" for="ch" forName="c2text" refType="w" refFor="ch" refForName="circle2" fact="0.3495"/>
                <dgm:constr type="h" for="ch" forName="c2text" refType="h" refFor="ch" refForName="circle2" fact="0.18"/>
              </dgm:constrLst>
            </dgm:if>
            <dgm:if name="Name21" axis="ch" ptType="node" func="cnt" op="gte" val="5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115"/>
                <dgm:constr type="w" for="ch" forName="c2text" refType="w" refFor="ch" refForName="circle2" fact="0.43125"/>
                <dgm:constr type="h" for="ch" forName="c2text" refType="h" refFor="ch" refForName="circle2" fact="0.115"/>
              </dgm:constrLst>
            </dgm:if>
            <dgm:else name="Name22"/>
          </dgm:choose>
          <dgm:ruleLst/>
          <dgm:layoutNode name="circle2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2 1" cnt="1 0"/>
            <dgm:constrLst>
              <dgm:constr type="h" refType="w"/>
            </dgm:constrLst>
            <dgm:ruleLst/>
          </dgm:layoutNode>
          <dgm:layoutNode name="c2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2 1" cnt="1 0"/>
            <dgm:constrLst/>
            <dgm:ruleLst>
              <dgm:rule type="primFontSz" val="5" fact="NaN" max="NaN"/>
            </dgm:ruleLst>
          </dgm:layoutNode>
        </dgm:layoutNode>
      </dgm:if>
      <dgm:else name="Name23"/>
    </dgm:choose>
    <dgm:choose name="Name24">
      <dgm:if name="Name25" axis="ch" ptType="node" func="cnt" op="gte" val="3">
        <dgm:layoutNode name="comp3">
          <dgm:alg type="composite"/>
          <dgm:shape xmlns:r="http://schemas.openxmlformats.org/officeDocument/2006/relationships" r:blip="">
            <dgm:adjLst/>
          </dgm:shape>
          <dgm:presOf/>
          <dgm:choose name="Name26">
            <dgm:if name="Name27" axis="ch" ptType="node" func="cnt" op="equ" val="3">
              <dgm:constrLst>
                <dgm:constr type="w" for="ch" forName="circle3" refType="w"/>
                <dgm:constr type="h" for="ch" forName="circle3" refType="h"/>
                <dgm:constr type="ctrX" for="ch" forName="circle3" refType="w" fact="0.5"/>
                <dgm:constr type="ctrY" for="ch" forName="circle3" refType="h" fact="0.5"/>
                <dgm:constr type="ctrX" for="ch" forName="c3text" refType="w" fact="0.5"/>
                <dgm:constr type="ctrY" for="ch" forName="c3text" refType="h" fact="0.5"/>
                <dgm:constr type="w" for="ch" forName="c3text" refType="w" refFor="ch" refForName="circle3" fact="0.70711"/>
                <dgm:constr type="h" for="ch" forName="c3text" refType="h" refFor="ch" refForName="circle3" fact="0.5"/>
              </dgm:constrLst>
            </dgm:if>
            <dgm:if name="Name28" axis="ch" ptType="node" func="cnt" op="equ" val="4">
              <dgm:constrLst>
                <dgm:constr type="w" for="ch" forName="circle3" refType="w"/>
                <dgm:constr type="h" for="ch" forName="circle3" refType="h"/>
                <dgm:constr type="ctrX" for="ch" forName="circle3" refType="w" fact="0.5"/>
                <dgm:constr type="ctrY" for="ch" forName="circle3" refType="h" fact="0.5"/>
                <dgm:constr type="ctrX" for="ch" forName="c3text" refType="w" fact="0.5"/>
                <dgm:constr type="ctrY" for="ch" forName="c3text" refType="h" fact="0.1875"/>
                <dgm:constr type="w" for="ch" forName="c3text" refType="w" refFor="ch" refForName="circle3" fact="0.466"/>
                <dgm:constr type="h" for="ch" forName="c3text" refType="h" refFor="ch" refForName="circle3" fact="0.225"/>
              </dgm:constrLst>
            </dgm:if>
            <dgm:if name="Name29" axis="ch" ptType="node" func="cnt" op="gte" val="5">
              <dgm:constrLst>
                <dgm:constr type="w" for="ch" forName="circle3" refType="w"/>
                <dgm:constr type="h" for="ch" forName="circle3" refType="h"/>
                <dgm:constr type="ctrX" for="ch" forName="circle3" refType="w" fact="0.5"/>
                <dgm:constr type="ctrY" for="ch" forName="circle3" refType="h" fact="0.5"/>
                <dgm:constr type="ctrX" for="ch" forName="c3text" refType="w" fact="0.5"/>
                <dgm:constr type="ctrY" for="ch" forName="c3text" refType="h" fact="0.138"/>
                <dgm:constr type="w" for="ch" forName="c3text" refType="w" refFor="ch" refForName="circle3" fact="0.5175"/>
                <dgm:constr type="h" for="ch" forName="c3text" refType="h" refFor="ch" refForName="circle3" fact="0.138"/>
              </dgm:constrLst>
            </dgm:if>
            <dgm:else name="Name30"/>
          </dgm:choose>
          <dgm:ruleLst/>
          <dgm:layoutNode name="circle3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3 1" cnt="1 0"/>
            <dgm:constrLst>
              <dgm:constr type="h" refType="w"/>
            </dgm:constrLst>
            <dgm:ruleLst/>
          </dgm:layoutNode>
          <dgm:layoutNode name="c3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3 1" cnt="1 0"/>
            <dgm:constrLst/>
            <dgm:ruleLst>
              <dgm:rule type="primFontSz" val="5" fact="NaN" max="NaN"/>
            </dgm:ruleLst>
          </dgm:layoutNode>
        </dgm:layoutNode>
      </dgm:if>
      <dgm:else name="Name31"/>
    </dgm:choose>
    <dgm:choose name="Name32">
      <dgm:if name="Name33" axis="ch" ptType="node" func="cnt" op="gte" val="4">
        <dgm:layoutNode name="comp4">
          <dgm:alg type="composite"/>
          <dgm:shape xmlns:r="http://schemas.openxmlformats.org/officeDocument/2006/relationships" r:blip="">
            <dgm:adjLst/>
          </dgm:shape>
          <dgm:presOf/>
          <dgm:choose name="Name34">
            <dgm:if name="Name35" axis="ch" ptType="node" func="cnt" op="equ" val="4">
              <dgm:constrLst>
                <dgm:constr type="w" for="ch" forName="circle4" refType="w"/>
                <dgm:constr type="h" for="ch" forName="circle4" refType="h"/>
                <dgm:constr type="ctrX" for="ch" forName="circle4" refType="w" fact="0.5"/>
                <dgm:constr type="ctrY" for="ch" forName="circle4" refType="h" fact="0.5"/>
                <dgm:constr type="ctrX" for="ch" forName="c4text" refType="w" fact="0.5"/>
                <dgm:constr type="ctrY" for="ch" forName="c4text" refType="h" fact="0.5"/>
                <dgm:constr type="w" for="ch" forName="c4text" refType="w" refFor="ch" refForName="circle4" fact="0.70711"/>
                <dgm:constr type="h" for="ch" forName="c4text" refType="h" refFor="ch" refForName="circle4" fact="0.5"/>
              </dgm:constrLst>
            </dgm:if>
            <dgm:if name="Name36" axis="ch" ptType="node" func="cnt" op="gte" val="5">
              <dgm:constrLst>
                <dgm:constr type="w" for="ch" forName="circle4" refType="w"/>
                <dgm:constr type="h" for="ch" forName="circle4" refType="h"/>
                <dgm:constr type="ctrX" for="ch" forName="circle4" refType="w" fact="0.5"/>
                <dgm:constr type="ctrY" for="ch" forName="circle4" refType="h" fact="0.5"/>
                <dgm:constr type="ctrX" for="ch" forName="c4text" refType="w" fact="0.5"/>
                <dgm:constr type="ctrY" for="ch" forName="c4text" refType="h" fact="0.18"/>
                <dgm:constr type="w" for="ch" forName="c4text" refType="w" refFor="ch" refForName="circle4" fact="0.54"/>
                <dgm:constr type="h" for="ch" forName="c4text" refType="h" refFor="ch" refForName="circle4" fact="0.18"/>
              </dgm:constrLst>
            </dgm:if>
            <dgm:else name="Name37"/>
          </dgm:choose>
          <dgm:ruleLst/>
          <dgm:layoutNode name="circle4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4 1" cnt="1 0"/>
            <dgm:constrLst>
              <dgm:constr type="h" refType="w"/>
            </dgm:constrLst>
            <dgm:ruleLst/>
          </dgm:layoutNode>
          <dgm:layoutNode name="c4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4 1" cnt="1 0"/>
            <dgm:constrLst/>
            <dgm:ruleLst>
              <dgm:rule type="primFontSz" val="5" fact="NaN" max="NaN"/>
            </dgm:ruleLst>
          </dgm:layoutNode>
        </dgm:layoutNode>
      </dgm:if>
      <dgm:else name="Name38"/>
    </dgm:choose>
    <dgm:choose name="Name39">
      <dgm:if name="Name40" axis="ch" ptType="node" func="cnt" op="gte" val="5">
        <dgm:layoutNode name="comp5">
          <dgm:alg type="composite"/>
          <dgm:shape xmlns:r="http://schemas.openxmlformats.org/officeDocument/2006/relationships" r:blip="">
            <dgm:adjLst/>
          </dgm:shape>
          <dgm:presOf/>
          <dgm:choose name="Name41">
            <dgm:if name="Name42" axis="ch" ptType="node" func="cnt" op="equ" val="5">
              <dgm:constrLst>
                <dgm:constr type="w" for="ch" forName="circle5" refType="w"/>
                <dgm:constr type="h" for="ch" forName="circle5" refType="h"/>
                <dgm:constr type="ctrX" for="ch" forName="circle5" refType="w" fact="0.5"/>
                <dgm:constr type="ctrY" for="ch" forName="circle5" refType="h" fact="0.5"/>
                <dgm:constr type="ctrX" for="ch" forName="c5text" refType="w" fact="0.5"/>
                <dgm:constr type="ctrY" for="ch" forName="c5text" refType="h" fact="0.5"/>
                <dgm:constr type="w" for="ch" forName="c5text" refType="w" refFor="ch" refForName="circle5" fact="0.70711"/>
                <dgm:constr type="h" for="ch" forName="c5text" refType="h" refFor="ch" refForName="circle5" fact="0.5"/>
              </dgm:constrLst>
            </dgm:if>
            <dgm:if name="Name43" axis="ch" ptType="node" func="cnt" op="gte" val="6">
              <dgm:constrLst>
                <dgm:constr type="w" for="ch" forName="circle5" refType="w"/>
                <dgm:constr type="h" for="ch" forName="circle5" refType="h"/>
                <dgm:constr type="ctrX" for="ch" forName="circle5" refType="w" fact="0.5"/>
                <dgm:constr type="ctrY" for="ch" forName="circle5" refType="h" fact="0.5"/>
                <dgm:constr type="ctrX" for="ch" forName="c5text" refType="w" fact="0.5"/>
                <dgm:constr type="ctrY" for="ch" forName="c5text" refType="h" fact="0.25"/>
                <dgm:constr type="w" for="ch" forName="c5text" refType="w" refFor="ch" refForName="circle5" fact="0.65"/>
                <dgm:constr type="h" for="ch" forName="c5text" refType="h" refFor="ch" refForName="circle5" fact="0.25"/>
              </dgm:constrLst>
            </dgm:if>
            <dgm:else name="Name44"/>
          </dgm:choose>
          <dgm:ruleLst/>
          <dgm:layoutNode name="circle5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5 1" cnt="1 0"/>
            <dgm:constrLst>
              <dgm:constr type="h" refType="w"/>
            </dgm:constrLst>
            <dgm:ruleLst/>
          </dgm:layoutNode>
          <dgm:layoutNode name="c5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5 1" cnt="1 0"/>
            <dgm:constrLst/>
            <dgm:ruleLst>
              <dgm:rule type="primFontSz" val="5" fact="NaN" max="NaN"/>
            </dgm:ruleLst>
          </dgm:layoutNode>
        </dgm:layoutNode>
      </dgm:if>
      <dgm:else name="Name45"/>
    </dgm:choose>
    <dgm:choose name="Name46">
      <dgm:if name="Name47" axis="ch" ptType="node" func="cnt" op="gte" val="6">
        <dgm:layoutNode name="comp6">
          <dgm:alg type="composite"/>
          <dgm:shape xmlns:r="http://schemas.openxmlformats.org/officeDocument/2006/relationships" r:blip="">
            <dgm:adjLst/>
          </dgm:shape>
          <dgm:presOf/>
          <dgm:choose name="Name48">
            <dgm:if name="Name49" axis="ch" ptType="node" func="cnt" op="equ" val="6">
              <dgm:constrLst>
                <dgm:constr type="w" for="ch" forName="circle6" refType="w"/>
                <dgm:constr type="h" for="ch" forName="circle6" refType="h"/>
                <dgm:constr type="ctrX" for="ch" forName="circle6" refType="w" fact="0.5"/>
                <dgm:constr type="ctrY" for="ch" forName="circle6" refType="h" fact="0.5"/>
                <dgm:constr type="ctrX" for="ch" forName="c6text" refType="w" fact="0.5"/>
                <dgm:constr type="ctrY" for="ch" forName="c6text" refType="h" fact="0.5"/>
                <dgm:constr type="w" for="ch" forName="c6text" refType="w" refFor="ch" refForName="circle6" fact="0.70711"/>
                <dgm:constr type="h" for="ch" forName="c6text" refType="h" refFor="ch" refForName="circle6" fact="0.5"/>
              </dgm:constrLst>
            </dgm:if>
            <dgm:if name="Name50" axis="ch" ptType="node" func="cnt" op="gte" val="7">
              <dgm:constrLst>
                <dgm:constr type="w" for="ch" forName="circle6" refType="w"/>
                <dgm:constr type="h" for="ch" forName="circle6" refType="h"/>
                <dgm:constr type="ctrX" for="ch" forName="circle6" refType="w" fact="0.5"/>
                <dgm:constr type="ctrY" for="ch" forName="circle6" refType="h" fact="0.5"/>
                <dgm:constr type="ctrX" for="ch" forName="c6text" refType="w" fact="0.5"/>
                <dgm:constr type="ctrY" for="ch" forName="c6text" refType="h" fact="0.27"/>
                <dgm:constr type="w" for="ch" forName="c6text" refType="w" refFor="ch" refForName="circle6" fact="0.68"/>
                <dgm:constr type="h" for="ch" forName="c6text" refType="h" refFor="ch" refForName="circle6" fact="0.241"/>
              </dgm:constrLst>
            </dgm:if>
            <dgm:else name="Name51"/>
          </dgm:choose>
          <dgm:ruleLst/>
          <dgm:layoutNode name="circle6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6 1" cnt="1 0"/>
            <dgm:constrLst>
              <dgm:constr type="h" refType="w"/>
            </dgm:constrLst>
            <dgm:ruleLst/>
          </dgm:layoutNode>
          <dgm:layoutNode name="c6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6 1" cnt="1 0"/>
            <dgm:constrLst/>
            <dgm:ruleLst>
              <dgm:rule type="primFontSz" val="5" fact="NaN" max="NaN"/>
            </dgm:ruleLst>
          </dgm:layoutNode>
        </dgm:layoutNode>
      </dgm:if>
      <dgm:else name="Name52"/>
    </dgm:choose>
    <dgm:choose name="Name53">
      <dgm:if name="Name54" axis="ch" ptType="node" func="cnt" op="gte" val="7">
        <dgm:layoutNode name="comp7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ch" forName="circle7" refType="w"/>
            <dgm:constr type="h" for="ch" forName="circle7" refType="h"/>
            <dgm:constr type="ctrX" for="ch" forName="circle7" refType="w" fact="0.5"/>
            <dgm:constr type="ctrY" for="ch" forName="circle7" refType="h" fact="0.5"/>
            <dgm:constr type="ctrX" for="ch" forName="c7text" refType="w" fact="0.5"/>
            <dgm:constr type="ctrY" for="ch" forName="c7text" refType="h" fact="0.5"/>
            <dgm:constr type="w" for="ch" forName="c7text" refType="w" refFor="ch" refForName="circle7" fact="0.70711"/>
            <dgm:constr type="h" for="ch" forName="c7text" refType="h" refFor="ch" refForName="circle7" fact="0.5"/>
          </dgm:constrLst>
          <dgm:ruleLst/>
          <dgm:layoutNode name="circle7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7 1" cnt="1 0"/>
            <dgm:constrLst>
              <dgm:constr type="h" refType="w"/>
            </dgm:constrLst>
            <dgm:ruleLst/>
          </dgm:layoutNode>
          <dgm:layoutNode name="c7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7 1" cnt="1 0"/>
            <dgm:constrLst/>
            <dgm:ruleLst>
              <dgm:rule type="primFontSz" val="5" fact="NaN" max="NaN"/>
            </dgm:ruleLst>
          </dgm:layoutNode>
        </dgm:layoutNode>
      </dgm:if>
      <dgm:else name="Name55"/>
    </dgm:choose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radial5">
  <dgm:title val=""/>
  <dgm:desc val=""/>
  <dgm:catLst>
    <dgm:cat type="relationship" pri="23000"/>
    <dgm:cat type="cycle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  <dgm:param type="ctrShpMap" val="fNode"/>
        </dgm:alg>
      </dgm:if>
      <dgm:else name="Name3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parTrans" refType="w" refFor="ch" refForName="centerShape" fact="0.4"/>
      <dgm:constr type="w" for="ch" forName="node" refType="w" refFor="ch" refForName="centerShape" op="equ" fact="1.25"/>
      <dgm:constr type="sp" refType="w" refFor="ch" refForName="centerShape" op="equ" fact="0.4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node" refType="primFontSz" refFor="ch" refForName="centerShape" op="lte"/>
      <dgm:constr type="primFontSz" for="des" forName="connectorText" op="equ" val="55"/>
      <dgm:constr type="primFontSz" for="des" forName="connectorText" refType="primFontSz" refFor="ch" refForName="centerShape" op="lte" fact="0.8"/>
      <dgm:constr type="primFontSz" for="des" forName="connectorText" refType="primFontSz" refFor="des" refForName="node" op="lte"/>
    </dgm:constrLst>
    <dgm:choose name="Name4">
      <dgm:if name="Name5" axis="ch ch" ptType="node node" st="1 1" cnt="1 0" func="cnt" op="lte" val="6">
        <dgm:ruleLst>
          <dgm:rule type="w" for="ch" forName="node" val="NaN" fact="1" max="NaN"/>
        </dgm:ruleLst>
      </dgm:if>
      <dgm:if name="Name6" axis="ch ch" ptType="node node" st="1 1" cnt="1 0" func="cnt" op="lte" val="8">
        <dgm:ruleLst>
          <dgm:rule type="w" for="ch" forName="node" val="NaN" fact="0.9" max="NaN"/>
        </dgm:ruleLst>
      </dgm:if>
      <dgm:if name="Name7" axis="ch ch" ptType="node node" st="1 1" cnt="1 0" func="cnt" op="lte" val="10">
        <dgm:ruleLst>
          <dgm:rule type="w" for="ch" forName="node" val="NaN" fact="0.8" max="NaN"/>
        </dgm:ruleLst>
      </dgm:if>
      <dgm:if name="Name8" axis="ch ch" ptType="node node" st="1 1" cnt="1 0" func="cnt" op="lte" val="12">
        <dgm:ruleLst>
          <dgm:rule type="w" for="ch" forName="node" val="NaN" fact="0.7" max="NaN"/>
        </dgm:ruleLst>
      </dgm:if>
      <dgm:if name="Name9" axis="ch ch" ptType="node node" st="1 1" cnt="1 0" func="cnt" op="lte" val="14">
        <dgm:ruleLst>
          <dgm:rule type="w" for="ch" forName="node" val="NaN" fact="0.6" max="NaN"/>
        </dgm:ruleLst>
      </dgm:if>
      <dgm:else name="Name10">
        <dgm:ruleLst>
          <dgm:rule type="w" for="ch" forName="node" val="NaN" fact="0.5" max="NaN"/>
        </dgm:ruleLst>
      </dgm:else>
    </dgm:choose>
    <dgm:forEach name="Name11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12" axis="ch">
        <dgm:forEach name="Name13" axis="self" ptType="parTrans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h" refType="w" fact="0.85"/>
            </dgm:constrLst>
            <dgm:ruleLst/>
            <dgm:layoutNode name="connectorText">
              <dgm:alg type="tx">
                <dgm:param type="autoTxRot" val="grav"/>
              </dgm:alg>
              <dgm:shape xmlns:r="http://schemas.openxmlformats.org/officeDocument/2006/relationships" type="conn" r:blip="" hideGeom="1">
                <dgm:adjLst/>
              </dgm:shape>
              <dgm:presOf axis="self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</dgm:layoutNode>
        </dgm:forEach>
        <dgm:forEach name="Name14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w" val="INF" fact="NaN" max="NaN"/>
              <dgm:rule type="primFontSz" val="5" fact="NaN" max="NaN"/>
            </dgm:ruleLst>
          </dgm:layoutNode>
        </dgm:forEach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radial5">
  <dgm:title val=""/>
  <dgm:desc val=""/>
  <dgm:catLst>
    <dgm:cat type="relationship" pri="23000"/>
    <dgm:cat type="cycle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  <dgm:param type="ctrShpMap" val="fNode"/>
        </dgm:alg>
      </dgm:if>
      <dgm:else name="Name3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parTrans" refType="w" refFor="ch" refForName="centerShape" fact="0.4"/>
      <dgm:constr type="w" for="ch" forName="node" refType="w" refFor="ch" refForName="centerShape" op="equ" fact="1.25"/>
      <dgm:constr type="sp" refType="w" refFor="ch" refForName="centerShape" op="equ" fact="0.4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node" refType="primFontSz" refFor="ch" refForName="centerShape" op="lte"/>
      <dgm:constr type="primFontSz" for="des" forName="connectorText" op="equ" val="55"/>
      <dgm:constr type="primFontSz" for="des" forName="connectorText" refType="primFontSz" refFor="ch" refForName="centerShape" op="lte" fact="0.8"/>
      <dgm:constr type="primFontSz" for="des" forName="connectorText" refType="primFontSz" refFor="des" refForName="node" op="lte"/>
    </dgm:constrLst>
    <dgm:choose name="Name4">
      <dgm:if name="Name5" axis="ch ch" ptType="node node" st="1 1" cnt="1 0" func="cnt" op="lte" val="6">
        <dgm:ruleLst>
          <dgm:rule type="w" for="ch" forName="node" val="NaN" fact="1" max="NaN"/>
        </dgm:ruleLst>
      </dgm:if>
      <dgm:if name="Name6" axis="ch ch" ptType="node node" st="1 1" cnt="1 0" func="cnt" op="lte" val="8">
        <dgm:ruleLst>
          <dgm:rule type="w" for="ch" forName="node" val="NaN" fact="0.9" max="NaN"/>
        </dgm:ruleLst>
      </dgm:if>
      <dgm:if name="Name7" axis="ch ch" ptType="node node" st="1 1" cnt="1 0" func="cnt" op="lte" val="10">
        <dgm:ruleLst>
          <dgm:rule type="w" for="ch" forName="node" val="NaN" fact="0.8" max="NaN"/>
        </dgm:ruleLst>
      </dgm:if>
      <dgm:if name="Name8" axis="ch ch" ptType="node node" st="1 1" cnt="1 0" func="cnt" op="lte" val="12">
        <dgm:ruleLst>
          <dgm:rule type="w" for="ch" forName="node" val="NaN" fact="0.7" max="NaN"/>
        </dgm:ruleLst>
      </dgm:if>
      <dgm:if name="Name9" axis="ch ch" ptType="node node" st="1 1" cnt="1 0" func="cnt" op="lte" val="14">
        <dgm:ruleLst>
          <dgm:rule type="w" for="ch" forName="node" val="NaN" fact="0.6" max="NaN"/>
        </dgm:ruleLst>
      </dgm:if>
      <dgm:else name="Name10">
        <dgm:ruleLst>
          <dgm:rule type="w" for="ch" forName="node" val="NaN" fact="0.5" max="NaN"/>
        </dgm:ruleLst>
      </dgm:else>
    </dgm:choose>
    <dgm:forEach name="Name11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12" axis="ch">
        <dgm:forEach name="Name13" axis="self" ptType="parTrans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h" refType="w" fact="0.85"/>
            </dgm:constrLst>
            <dgm:ruleLst/>
            <dgm:layoutNode name="connectorText">
              <dgm:alg type="tx">
                <dgm:param type="autoTxRot" val="grav"/>
              </dgm:alg>
              <dgm:shape xmlns:r="http://schemas.openxmlformats.org/officeDocument/2006/relationships" type="conn" r:blip="" hideGeom="1">
                <dgm:adjLst/>
              </dgm:shape>
              <dgm:presOf axis="self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</dgm:layoutNode>
        </dgm:forEach>
        <dgm:forEach name="Name14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w" val="INF" fact="NaN" max="NaN"/>
              <dgm:rule type="primFontSz" val="5" fact="NaN" max="NaN"/>
            </dgm:ruleLst>
          </dgm:layoutNode>
        </dgm:forEach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#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#2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#3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#4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20.emf"/><Relationship Id="rId2" Type="http://schemas.openxmlformats.org/officeDocument/2006/relationships/image" Target="../media/image19.emf"/><Relationship Id="rId1" Type="http://schemas.openxmlformats.org/officeDocument/2006/relationships/image" Target="../media/image18.e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23.emf"/><Relationship Id="rId2" Type="http://schemas.openxmlformats.org/officeDocument/2006/relationships/image" Target="../media/image22.emf"/><Relationship Id="rId1" Type="http://schemas.openxmlformats.org/officeDocument/2006/relationships/image" Target="../media/image21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7.emf"/></Relationships>
</file>

<file path=ppt/drawings/_rels/vmlDrawing4.vml.rels><?xml version="1.0" encoding="UTF-8" standalone="yes"?>
<Relationships xmlns="http://schemas.openxmlformats.org/package/2006/relationships"><Relationship Id="rId3" Type="http://schemas.openxmlformats.org/officeDocument/2006/relationships/image" Target="../media/image31.emf"/><Relationship Id="rId2" Type="http://schemas.openxmlformats.org/officeDocument/2006/relationships/image" Target="../media/image30.emf"/><Relationship Id="rId1" Type="http://schemas.openxmlformats.org/officeDocument/2006/relationships/image" Target="../media/image29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33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34.emf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0.25651</cdr:x>
      <cdr:y>0.25256</cdr:y>
    </cdr:from>
    <cdr:to>
      <cdr:x>0.30389</cdr:x>
      <cdr:y>0.33028</cdr:y>
    </cdr:to>
    <cdr:sp macro="" textlink="">
      <cdr:nvSpPr>
        <cdr:cNvPr id="2" name="TextBox 27"/>
        <cdr:cNvSpPr txBox="1"/>
      </cdr:nvSpPr>
      <cdr:spPr>
        <a:xfrm xmlns:a="http://schemas.openxmlformats.org/drawingml/2006/main">
          <a:off x="1000145" y="1000138"/>
          <a:ext cx="184731" cy="307777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none" rtlCol="0">
          <a:spAutoFit/>
        </a:bodyPr>
        <a:lstStyle xmlns:a="http://schemas.openxmlformats.org/drawingml/2006/main">
          <a:defPPr>
            <a:defRPr lang="ru-RU"/>
          </a:defPPr>
          <a:lvl1pPr marL="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1pPr>
          <a:lvl2pPr marL="4572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2pPr>
          <a:lvl3pPr marL="9144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3pPr>
          <a:lvl4pPr marL="13716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4pPr>
          <a:lvl5pPr marL="18288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5pPr>
          <a:lvl6pPr marL="22860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6pPr>
          <a:lvl7pPr marL="27432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7pPr>
          <a:lvl8pPr marL="32004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8pPr>
          <a:lvl9pPr marL="36576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9pPr>
        </a:lstStyle>
        <a:p xmlns:a="http://schemas.openxmlformats.org/drawingml/2006/main">
          <a:endParaRPr lang="ru-RU" sz="1400" dirty="0"/>
        </a:p>
      </cdr:txBody>
    </cdr:sp>
  </cdr:relSizeAnchor>
  <cdr:relSizeAnchor xmlns:cdr="http://schemas.openxmlformats.org/drawingml/2006/chartDrawing">
    <cdr:from>
      <cdr:x>0.71455</cdr:x>
      <cdr:y>0.14432</cdr:y>
    </cdr:from>
    <cdr:to>
      <cdr:x>0.76193</cdr:x>
      <cdr:y>0.22204</cdr:y>
    </cdr:to>
    <cdr:sp macro="" textlink="">
      <cdr:nvSpPr>
        <cdr:cNvPr id="3" name="TextBox 27"/>
        <cdr:cNvSpPr txBox="1"/>
      </cdr:nvSpPr>
      <cdr:spPr>
        <a:xfrm xmlns:a="http://schemas.openxmlformats.org/drawingml/2006/main">
          <a:off x="2786065" y="571507"/>
          <a:ext cx="184731" cy="307777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none" rtlCol="0">
          <a:spAutoFit/>
        </a:bodyPr>
        <a:lstStyle xmlns:a="http://schemas.openxmlformats.org/drawingml/2006/main">
          <a:defPPr>
            <a:defRPr lang="ru-RU"/>
          </a:defPPr>
          <a:lvl1pPr marL="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1pPr>
          <a:lvl2pPr marL="4572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2pPr>
          <a:lvl3pPr marL="9144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3pPr>
          <a:lvl4pPr marL="13716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4pPr>
          <a:lvl5pPr marL="18288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5pPr>
          <a:lvl6pPr marL="22860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6pPr>
          <a:lvl7pPr marL="27432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7pPr>
          <a:lvl8pPr marL="32004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8pPr>
          <a:lvl9pPr marL="36576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9pPr>
        </a:lstStyle>
        <a:p xmlns:a="http://schemas.openxmlformats.org/drawingml/2006/main">
          <a:endParaRPr lang="ru-RU" sz="1400" dirty="0"/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0.57672</cdr:x>
      <cdr:y>0.16176</cdr:y>
    </cdr:from>
    <cdr:to>
      <cdr:x>0.62483</cdr:x>
      <cdr:y>0.2392</cdr:y>
    </cdr:to>
    <cdr:sp macro="" textlink="">
      <cdr:nvSpPr>
        <cdr:cNvPr id="3" name="TextBox 27"/>
        <cdr:cNvSpPr txBox="1"/>
      </cdr:nvSpPr>
      <cdr:spPr>
        <a:xfrm xmlns:a="http://schemas.openxmlformats.org/drawingml/2006/main">
          <a:off x="2214587" y="642937"/>
          <a:ext cx="184731" cy="307777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none" rtlCol="0">
          <a:spAutoFit/>
        </a:bodyPr>
        <a:lstStyle xmlns:a="http://schemas.openxmlformats.org/drawingml/2006/main">
          <a:defPPr>
            <a:defRPr lang="ru-RU"/>
          </a:defPPr>
          <a:lvl1pPr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ysClr val="windowText" lastClr="000000"/>
              </a:solidFill>
              <a:latin typeface="Arial" charset="0"/>
              <a:cs typeface="Arial" charset="0"/>
            </a:defRPr>
          </a:lvl1pPr>
          <a:lvl2pPr marL="4572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ysClr val="windowText" lastClr="000000"/>
              </a:solidFill>
              <a:latin typeface="Arial" charset="0"/>
              <a:cs typeface="Arial" charset="0"/>
            </a:defRPr>
          </a:lvl2pPr>
          <a:lvl3pPr marL="9144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ysClr val="windowText" lastClr="000000"/>
              </a:solidFill>
              <a:latin typeface="Arial" charset="0"/>
              <a:cs typeface="Arial" charset="0"/>
            </a:defRPr>
          </a:lvl3pPr>
          <a:lvl4pPr marL="13716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ysClr val="windowText" lastClr="000000"/>
              </a:solidFill>
              <a:latin typeface="Arial" charset="0"/>
              <a:cs typeface="Arial" charset="0"/>
            </a:defRPr>
          </a:lvl4pPr>
          <a:lvl5pPr marL="18288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ysClr val="windowText" lastClr="000000"/>
              </a:solidFill>
              <a:latin typeface="Arial" charset="0"/>
              <a:cs typeface="Arial" charset="0"/>
            </a:defRPr>
          </a:lvl5pPr>
          <a:lvl6pPr marL="2286000" algn="l" defTabSz="914400" rtl="0" eaLnBrk="1" latinLnBrk="0" hangingPunct="1">
            <a:defRPr kern="1200">
              <a:solidFill>
                <a:sysClr val="windowText" lastClr="000000"/>
              </a:solidFill>
              <a:latin typeface="Arial" charset="0"/>
              <a:cs typeface="Arial" charset="0"/>
            </a:defRPr>
          </a:lvl6pPr>
          <a:lvl7pPr marL="2743200" algn="l" defTabSz="914400" rtl="0" eaLnBrk="1" latinLnBrk="0" hangingPunct="1">
            <a:defRPr kern="1200">
              <a:solidFill>
                <a:sysClr val="windowText" lastClr="000000"/>
              </a:solidFill>
              <a:latin typeface="Arial" charset="0"/>
              <a:cs typeface="Arial" charset="0"/>
            </a:defRPr>
          </a:lvl7pPr>
          <a:lvl8pPr marL="3200400" algn="l" defTabSz="914400" rtl="0" eaLnBrk="1" latinLnBrk="0" hangingPunct="1">
            <a:defRPr kern="1200">
              <a:solidFill>
                <a:sysClr val="windowText" lastClr="000000"/>
              </a:solidFill>
              <a:latin typeface="Arial" charset="0"/>
              <a:cs typeface="Arial" charset="0"/>
            </a:defRPr>
          </a:lvl8pPr>
          <a:lvl9pPr marL="3657600" algn="l" defTabSz="914400" rtl="0" eaLnBrk="1" latinLnBrk="0" hangingPunct="1">
            <a:defRPr kern="1200">
              <a:solidFill>
                <a:sysClr val="windowText" lastClr="000000"/>
              </a:solidFill>
              <a:latin typeface="Arial" charset="0"/>
              <a:cs typeface="Arial" charset="0"/>
            </a:defRPr>
          </a:lvl9pPr>
        </a:lstStyle>
        <a:p xmlns:a="http://schemas.openxmlformats.org/drawingml/2006/main">
          <a:endParaRPr lang="ru-RU" sz="1400" dirty="0"/>
        </a:p>
      </cdr:txBody>
    </cdr: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0.4993</cdr:x>
      <cdr:y>0.32556</cdr:y>
    </cdr:from>
    <cdr:to>
      <cdr:x>0.69436</cdr:x>
      <cdr:y>0.50695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4440025" y="2232704"/>
          <a:ext cx="1734531" cy="124396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pPr algn="ctr"/>
          <a:endParaRPr lang="ru-RU" sz="1800" b="1" dirty="0" smtClean="0">
            <a:latin typeface="Times New Roman" pitchFamily="18" charset="0"/>
            <a:cs typeface="Times New Roman" pitchFamily="18" charset="0"/>
          </a:endParaRPr>
        </a:p>
        <a:p xmlns:a="http://schemas.openxmlformats.org/drawingml/2006/main">
          <a:pPr algn="ctr"/>
          <a:r>
            <a:rPr lang="ru-RU" sz="1800" b="1" dirty="0" smtClean="0">
              <a:latin typeface="Times New Roman" pitchFamily="18" charset="0"/>
              <a:cs typeface="Times New Roman" pitchFamily="18" charset="0"/>
            </a:rPr>
            <a:t> 485,0 </a:t>
          </a:r>
        </a:p>
        <a:p xmlns:a="http://schemas.openxmlformats.org/drawingml/2006/main">
          <a:pPr algn="ctr"/>
          <a:r>
            <a:rPr lang="ru-RU" sz="1800" b="1" dirty="0" smtClean="0">
              <a:latin typeface="Times New Roman" pitchFamily="18" charset="0"/>
              <a:cs typeface="Times New Roman" pitchFamily="18" charset="0"/>
            </a:rPr>
            <a:t>  млн. рублей</a:t>
          </a:r>
          <a:endParaRPr lang="ru-RU" sz="1800" b="1" dirty="0">
            <a:latin typeface="Times New Roman" pitchFamily="18" charset="0"/>
            <a:cs typeface="Times New Roman" pitchFamily="18" charset="0"/>
          </a:endParaRPr>
        </a:p>
      </cdr:txBody>
    </cdr:sp>
  </cdr:relSizeAnchor>
</c:userShapes>
</file>

<file path=ppt/drawings/drawing4.xml><?xml version="1.0" encoding="utf-8"?>
<c:userShapes xmlns:c="http://schemas.openxmlformats.org/drawingml/2006/chart">
  <cdr:relSizeAnchor xmlns:cdr="http://schemas.openxmlformats.org/drawingml/2006/chartDrawing">
    <cdr:from>
      <cdr:x>0.81713</cdr:x>
      <cdr:y>0</cdr:y>
    </cdr:from>
    <cdr:to>
      <cdr:x>0.82245</cdr:x>
      <cdr:y>0.94752</cdr:y>
    </cdr:to>
    <cdr:cxnSp macro="">
      <cdr:nvCxnSpPr>
        <cdr:cNvPr id="18" name="Прямая соединительная линия 17"/>
        <cdr:cNvCxnSpPr/>
      </cdr:nvCxnSpPr>
      <cdr:spPr>
        <a:xfrm xmlns:a="http://schemas.openxmlformats.org/drawingml/2006/main" flipH="1">
          <a:off x="5148064" y="0"/>
          <a:ext cx="33517" cy="4844260"/>
        </a:xfrm>
        <a:prstGeom xmlns:a="http://schemas.openxmlformats.org/drawingml/2006/main" prst="line">
          <a:avLst/>
        </a:prstGeom>
        <a:ln xmlns:a="http://schemas.openxmlformats.org/drawingml/2006/main" w="19050">
          <a:solidFill>
            <a:srgbClr val="BF415C"/>
          </a:solidFill>
          <a:prstDash val="sysDash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absSizeAnchor xmlns:cdr="http://schemas.openxmlformats.org/drawingml/2006/chartDrawing">
    <cdr:from>
      <cdr:x>0.82353</cdr:x>
      <cdr:y>0</cdr:y>
    </cdr:from>
    <cdr:ext cx="1049344" cy="432046"/>
    <cdr:grpSp>
      <cdr:nvGrpSpPr>
        <cdr:cNvPr id="6" name="Группа 5"/>
        <cdr:cNvGrpSpPr/>
      </cdr:nvGrpSpPr>
      <cdr:grpSpPr>
        <a:xfrm xmlns:a="http://schemas.openxmlformats.org/drawingml/2006/main">
          <a:off x="4294661" y="0"/>
          <a:ext cx="920281" cy="432046"/>
          <a:chOff x="8016626" y="11598647"/>
          <a:chExt cx="864097" cy="432049"/>
        </a:xfrm>
        <a:solidFill xmlns:a="http://schemas.openxmlformats.org/drawingml/2006/main">
          <a:srgbClr val="C00000"/>
        </a:solidFill>
      </cdr:grpSpPr>
      <cdr:sp macro="" textlink="">
        <cdr:nvSpPr>
          <cdr:cNvPr id="7" name="Нашивка 6"/>
          <cdr:cNvSpPr/>
        </cdr:nvSpPr>
        <cdr:spPr>
          <a:xfrm xmlns:a="http://schemas.openxmlformats.org/drawingml/2006/main" rot="10800000">
            <a:off x="8016626" y="11598648"/>
            <a:ext cx="864097" cy="432048"/>
          </a:xfrm>
          <a:prstGeom xmlns:a="http://schemas.openxmlformats.org/drawingml/2006/main" prst="chevron">
            <a:avLst/>
          </a:prstGeom>
          <a:solidFill xmlns:a="http://schemas.openxmlformats.org/drawingml/2006/main">
            <a:srgbClr val="BF415C"/>
          </a:solidFill>
          <a:ln xmlns:a="http://schemas.openxmlformats.org/drawingml/2006/main">
            <a:noFill/>
          </a:ln>
        </cdr:spPr>
        <cdr:style>
          <a:lnRef xmlns:a="http://schemas.openxmlformats.org/drawingml/2006/main" idx="2">
            <a:schemeClr val="accent1">
              <a:shade val="50000"/>
            </a:schemeClr>
          </a:lnRef>
          <a:fillRef xmlns:a="http://schemas.openxmlformats.org/drawingml/2006/main" idx="1">
            <a:schemeClr val="accent1"/>
          </a:fillRef>
          <a:effectRef xmlns:a="http://schemas.openxmlformats.org/drawingml/2006/main" idx="0">
            <a:schemeClr val="accent1"/>
          </a:effectRef>
          <a:fontRef xmlns:a="http://schemas.openxmlformats.org/drawingml/2006/main" idx="minor">
            <a:schemeClr val="lt1"/>
          </a:fontRef>
        </cdr:style>
        <cdr:txBody>
          <a:bodyPr xmlns:a="http://schemas.openxmlformats.org/drawingml/2006/main" rtlCol="0" anchor="ctr"/>
          <a:lstStyle xmlns:a="http://schemas.openxmlformats.org/drawingml/2006/main"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 xmlns:a="http://schemas.openxmlformats.org/drawingml/2006/main">
            <a:pPr algn="ctr"/>
            <a:endParaRPr lang="ru-RU">
              <a:solidFill>
                <a:schemeClr val="tx1"/>
              </a:solidFill>
            </a:endParaRPr>
          </a:p>
        </cdr:txBody>
      </cdr:sp>
      <cdr:sp macro="" textlink="">
        <cdr:nvSpPr>
          <cdr:cNvPr id="8" name="Прямоугольник 7"/>
          <cdr:cNvSpPr/>
        </cdr:nvSpPr>
        <cdr:spPr>
          <a:xfrm xmlns:a="http://schemas.openxmlformats.org/drawingml/2006/main">
            <a:off x="8016626" y="11598647"/>
            <a:ext cx="432049" cy="432049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BF415C"/>
          </a:solidFill>
          <a:ln xmlns:a="http://schemas.openxmlformats.org/drawingml/2006/main">
            <a:noFill/>
          </a:ln>
        </cdr:spPr>
        <cdr:style>
          <a:lnRef xmlns:a="http://schemas.openxmlformats.org/drawingml/2006/main" idx="2">
            <a:schemeClr val="accent1">
              <a:shade val="50000"/>
            </a:schemeClr>
          </a:lnRef>
          <a:fillRef xmlns:a="http://schemas.openxmlformats.org/drawingml/2006/main" idx="1">
            <a:schemeClr val="accent1"/>
          </a:fillRef>
          <a:effectRef xmlns:a="http://schemas.openxmlformats.org/drawingml/2006/main" idx="0">
            <a:schemeClr val="accent1"/>
          </a:effectRef>
          <a:fontRef xmlns:a="http://schemas.openxmlformats.org/drawingml/2006/main" idx="minor">
            <a:schemeClr val="lt1"/>
          </a:fontRef>
        </cdr:style>
        <cdr:txBody>
          <a:bodyPr xmlns:a="http://schemas.openxmlformats.org/drawingml/2006/main" rtlCol="0" anchor="ctr"/>
          <a:lstStyle xmlns:a="http://schemas.openxmlformats.org/drawingml/2006/main"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 xmlns:a="http://schemas.openxmlformats.org/drawingml/2006/main">
            <a:pPr algn="ctr"/>
            <a:endParaRPr lang="ru-RU">
              <a:solidFill>
                <a:schemeClr val="tx1"/>
              </a:solidFill>
            </a:endParaRPr>
          </a:p>
        </cdr:txBody>
      </cdr:sp>
    </cdr:grpSp>
  </cdr:absSizeAnchor>
  <cdr:relSizeAnchor xmlns:cdr="http://schemas.openxmlformats.org/drawingml/2006/chartDrawing">
    <cdr:from>
      <cdr:x>0.80822</cdr:x>
      <cdr:y>0.01667</cdr:y>
    </cdr:from>
    <cdr:to>
      <cdr:x>1</cdr:x>
      <cdr:y>0.09262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4214810" y="71438"/>
          <a:ext cx="1000132" cy="325461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pPr algn="l"/>
          <a:r>
            <a:rPr lang="ru-RU" sz="1600" b="1" dirty="0" smtClean="0">
              <a:solidFill>
                <a:schemeClr val="bg1"/>
              </a:solidFill>
              <a:latin typeface="+mj-lt"/>
            </a:rPr>
            <a:t>31 135,2</a:t>
          </a:r>
          <a:endParaRPr lang="ru-RU" sz="1600" b="1" dirty="0">
            <a:solidFill>
              <a:schemeClr val="bg1"/>
            </a:solidFill>
            <a:latin typeface="+mj-lt"/>
          </a:endParaRPr>
        </a:p>
      </cdr:txBody>
    </cdr:sp>
  </cdr:relSizeAnchor>
</c:userShapes>
</file>

<file path=ppt/drawings/drawing5.xml><?xml version="1.0" encoding="utf-8"?>
<c:userShapes xmlns:c="http://schemas.openxmlformats.org/drawingml/2006/chart">
  <cdr:relSizeAnchor xmlns:cdr="http://schemas.openxmlformats.org/drawingml/2006/chartDrawing">
    <cdr:from>
      <cdr:x>0.12876</cdr:x>
      <cdr:y>0.92704</cdr:y>
    </cdr:from>
    <cdr:to>
      <cdr:x>0.18884</cdr:x>
      <cdr:y>0.98026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1071570" y="5143536"/>
          <a:ext cx="500066" cy="295271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/>
        <a:p xmlns:a="http://schemas.openxmlformats.org/drawingml/2006/main">
          <a:r>
            <a:rPr lang="ru-RU" sz="1400" b="1" dirty="0" smtClean="0"/>
            <a:t>%</a:t>
          </a:r>
          <a:endParaRPr lang="ru-RU" sz="1400" b="1" dirty="0"/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C8247DAA-F212-46A3-A03B-70753984F529}" type="datetimeFigureOut">
              <a:rPr lang="ru-RU"/>
              <a:pPr>
                <a:defRPr/>
              </a:pPr>
              <a:t>27.03.2018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450" y="4714875"/>
            <a:ext cx="5438775" cy="44672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49688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3E2EB8D6-99E1-41E8-910F-E6EF79D0CBF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4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1506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3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9394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/>
            <a:endParaRPr lang="ru-RU" dirty="0" smtClean="0"/>
          </a:p>
        </p:txBody>
      </p:sp>
      <p:sp>
        <p:nvSpPr>
          <p:cNvPr id="4" name="Номер слайда 3"/>
          <p:cNvSpPr txBox="1">
            <a:spLocks noGrp="1"/>
          </p:cNvSpPr>
          <p:nvPr/>
        </p:nvSpPr>
        <p:spPr>
          <a:xfrm>
            <a:off x="3849689" y="9428164"/>
            <a:ext cx="2946400" cy="496887"/>
          </a:xfrm>
          <a:prstGeom prst="rect">
            <a:avLst/>
          </a:prstGeom>
          <a:noFill/>
        </p:spPr>
        <p:txBody>
          <a:bodyPr anchor="b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9B729594-4735-4CB7-BA34-A766CA41C7F9}" type="slidenum">
              <a:rPr lang="ru-RU" sz="1200">
                <a:latin typeface="+mn-lt"/>
                <a:cs typeface="+mn-cs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38</a:t>
            </a:fld>
            <a:endParaRPr lang="ru-RU" sz="1200" dirty="0">
              <a:latin typeface="+mn-lt"/>
              <a:cs typeface="+mn-cs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4DB753A-9603-4D06-BEEC-8734AE56D756}" type="slidenum">
              <a:rPr lang="ru-RU" smtClean="0"/>
              <a:pPr>
                <a:defRPr/>
              </a:pPr>
              <a:t>40</a:t>
            </a:fld>
            <a:endParaRPr lang="ru-RU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4DB753A-9603-4D06-BEEC-8734AE56D756}" type="slidenum">
              <a:rPr lang="ru-RU" smtClean="0"/>
              <a:pPr>
                <a:defRPr/>
              </a:pPr>
              <a:t>43</a:t>
            </a:fld>
            <a:endParaRPr lang="ru-RU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4DB753A-9603-4D06-BEEC-8734AE56D756}" type="slidenum">
              <a:rPr lang="ru-RU" smtClean="0"/>
              <a:pPr>
                <a:defRPr/>
              </a:pPr>
              <a:t>44</a:t>
            </a:fld>
            <a:endParaRPr lang="ru-RU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4DB753A-9603-4D06-BEEC-8734AE56D756}" type="slidenum">
              <a:rPr lang="ru-RU" smtClean="0"/>
              <a:pPr>
                <a:defRPr/>
              </a:pPr>
              <a:t>45</a:t>
            </a:fld>
            <a:endParaRPr lang="ru-RU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4DB753A-9603-4D06-BEEC-8734AE56D756}" type="slidenum">
              <a:rPr lang="ru-RU" smtClean="0"/>
              <a:pPr>
                <a:defRPr/>
              </a:pPr>
              <a:t>46</a:t>
            </a:fld>
            <a:endParaRPr lang="ru-RU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4DB753A-9603-4D06-BEEC-8734AE56D756}" type="slidenum">
              <a:rPr lang="ru-RU" smtClean="0"/>
              <a:pPr>
                <a:defRPr/>
              </a:pPr>
              <a:t>47</a:t>
            </a:fld>
            <a:endParaRPr lang="ru-RU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4DB753A-9603-4D06-BEEC-8734AE56D756}" type="slidenum">
              <a:rPr lang="ru-RU" smtClean="0"/>
              <a:pPr>
                <a:defRPr/>
              </a:pPr>
              <a:t>48</a:t>
            </a:fld>
            <a:endParaRPr lang="ru-RU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4DB753A-9603-4D06-BEEC-8734AE56D756}" type="slidenum">
              <a:rPr lang="ru-RU" smtClean="0"/>
              <a:pPr>
                <a:defRPr/>
              </a:pPr>
              <a:t>49</a:t>
            </a:fld>
            <a:endParaRPr lang="ru-RU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1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1442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61443" name="Номер слайда 3"/>
          <p:cNvSpPr txBox="1">
            <a:spLocks noGrp="1"/>
          </p:cNvSpPr>
          <p:nvPr/>
        </p:nvSpPr>
        <p:spPr bwMode="auto">
          <a:xfrm>
            <a:off x="3849689" y="9428164"/>
            <a:ext cx="2946400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4467A6AE-E4FD-41A7-B269-43ABECEE3093}" type="slidenum">
              <a:rPr lang="ru-RU" sz="1200">
                <a:latin typeface="Calibri" pitchFamily="34" charset="0"/>
              </a:rPr>
              <a:pPr algn="r"/>
              <a:t>52</a:t>
            </a:fld>
            <a:endParaRPr lang="ru-RU" sz="1200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5602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45060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405BEFA5-4AC5-4AFD-921B-C564DC768825}" type="slidenum">
              <a:rPr lang="ru-RU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10</a:t>
            </a:fld>
            <a:endParaRPr lang="ru-RU" smtClean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4DB753A-9603-4D06-BEEC-8734AE56D756}" type="slidenum">
              <a:rPr lang="ru-RU" smtClean="0"/>
              <a:pPr>
                <a:defRPr/>
              </a:pPr>
              <a:t>74</a:t>
            </a:fld>
            <a:endParaRPr lang="ru-RU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5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13666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endParaRPr lang="ru-RU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1A6EEEB-3D5C-44E2-A3AE-C7F0112F7C77}" type="slidenum">
              <a:rPr lang="ru-RU" smtClean="0"/>
              <a:pPr>
                <a:defRPr/>
              </a:pPr>
              <a:t>75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1746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endParaRPr lang="ru-RU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6C8A2AA-6515-461E-A0A2-4D3E37ACC8E4}" type="slidenum">
              <a:rPr lang="ru-RU" smtClean="0"/>
              <a:pPr>
                <a:defRPr/>
              </a:pPr>
              <a:t>15</a:t>
            </a:fld>
            <a:endParaRPr 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6866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47108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0166958-05FE-4404-A91E-8762EC42A2A1}" type="slidenum">
              <a:rPr lang="ru-RU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21</a:t>
            </a:fld>
            <a:endParaRPr lang="ru-RU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4DB753A-9603-4D06-BEEC-8734AE56D756}" type="slidenum">
              <a:rPr lang="ru-RU" smtClean="0"/>
              <a:pPr>
                <a:defRPr/>
              </a:pPr>
              <a:t>25</a:t>
            </a:fld>
            <a:endParaRPr lang="ru-RU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4DB753A-9603-4D06-BEEC-8734AE56D756}" type="slidenum">
              <a:rPr lang="ru-RU" smtClean="0"/>
              <a:pPr>
                <a:defRPr/>
              </a:pPr>
              <a:t>33</a:t>
            </a:fld>
            <a:endParaRPr lang="ru-RU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4DB753A-9603-4D06-BEEC-8734AE56D756}" type="slidenum">
              <a:rPr lang="ru-RU" smtClean="0"/>
              <a:pPr>
                <a:defRPr/>
              </a:pPr>
              <a:t>34</a:t>
            </a:fld>
            <a:endParaRPr lang="ru-RU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4DB753A-9603-4D06-BEEC-8734AE56D756}" type="slidenum">
              <a:rPr lang="ru-RU" smtClean="0"/>
              <a:pPr>
                <a:defRPr/>
              </a:pPr>
              <a:t>35</a:t>
            </a:fld>
            <a:endParaRPr lang="ru-RU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1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6322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/>
            <a:r>
              <a:rPr lang="ru-RU" dirty="0" smtClean="0"/>
              <a:t>79,9 и 78,2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A577F0E-CC4E-479D-971E-55ED78C1D582}" type="datetime1">
              <a:rPr lang="ru-RU" smtClean="0"/>
              <a:pPr>
                <a:defRPr/>
              </a:pPr>
              <a:t>27.03.2018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CA6F8AA-2830-45F3-9FCA-8CE773768F41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med">
    <p:cover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A10ABB7-83DD-4FDE-96E0-6CD5409A5563}" type="datetime1">
              <a:rPr lang="ru-RU" smtClean="0"/>
              <a:pPr>
                <a:defRPr/>
              </a:pPr>
              <a:t>27.03.2018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CC3AA89-BD17-4E29-931C-2BD9A4FE3AB2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cover/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9ED2C37-A4B7-4577-B54F-304EFF4BD3BE}" type="datetime1">
              <a:rPr lang="ru-RU" smtClean="0"/>
              <a:pPr>
                <a:defRPr/>
              </a:pPr>
              <a:t>27.03.2018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E77F03C-65FC-453E-AEE7-CB0DCE667D91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cover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6EC9C81-F77E-4D2E-BCB6-EB4A49B96A56}" type="datetime1">
              <a:rPr lang="ru-RU" smtClean="0"/>
              <a:pPr>
                <a:defRPr/>
              </a:pPr>
              <a:t>27.03.2018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FC345F2-93D2-4609-B2AF-4C21B8B9B4CE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cover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A076866-5797-4A1D-99E4-6ACD1BB78D33}" type="datetime1">
              <a:rPr lang="ru-RU" smtClean="0"/>
              <a:pPr>
                <a:defRPr/>
              </a:pPr>
              <a:t>27.03.2018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F4CCE64-B65A-4F5B-A83B-7BD6FA15BD1C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med">
    <p:cover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29D36CF-63BB-4B8F-AEF6-4325E31BE6AA}" type="datetime1">
              <a:rPr lang="ru-RU" smtClean="0"/>
              <a:pPr>
                <a:defRPr/>
              </a:pPr>
              <a:t>27.03.2018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9C3956E-4123-4D56-AB54-9AE3B78535AB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cover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53E5F16-E05F-4FD0-BBE1-CFC356C404E8}" type="datetime1">
              <a:rPr lang="ru-RU" smtClean="0"/>
              <a:pPr>
                <a:defRPr/>
              </a:pPr>
              <a:t>27.03.2018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E1CD4F9-DB01-49C8-A19E-89E2B25DAF6E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cover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1108A44-18F1-4FCB-A51A-42E799DE2CEF}" type="datetime1">
              <a:rPr lang="ru-RU" smtClean="0"/>
              <a:pPr>
                <a:defRPr/>
              </a:pPr>
              <a:t>27.03.2018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2431473-B857-4A39-93DA-A318CB121785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cover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FA95E1E-209E-4CD9-BA9E-D1E643118D43}" type="datetime1">
              <a:rPr lang="ru-RU" smtClean="0"/>
              <a:pPr>
                <a:defRPr/>
              </a:pPr>
              <a:t>27.03.2018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DDE1667-DEF3-4849-8148-7DFBD75EAB2C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cover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488F08A-1B13-4546-A28E-33117AAD7E46}" type="datetime1">
              <a:rPr lang="ru-RU" smtClean="0"/>
              <a:pPr>
                <a:defRPr/>
              </a:pPr>
              <a:t>27.03.2018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5C945E2-72EE-40C8-A1B5-C08657F2FC9E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cover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C476CB9-D0E3-4AA4-9813-34EF06AF4272}" type="datetime1">
              <a:rPr lang="ru-RU" smtClean="0"/>
              <a:pPr>
                <a:defRPr/>
              </a:pPr>
              <a:t>27.03.2018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pPr>
              <a:defRPr/>
            </a:pPr>
            <a:fld id="{76CD2BE5-BF9F-44A3-B2B1-CFE54AF54F14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 spd="med">
    <p:cover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>
              <a:defRPr/>
            </a:pPr>
            <a:fld id="{A3430F35-60A9-41E3-9AF9-511AFE7495F8}" type="datetime1">
              <a:rPr lang="ru-RU" smtClean="0"/>
              <a:pPr>
                <a:defRPr/>
              </a:pPr>
              <a:t>27.03.2018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>
              <a:defRPr/>
            </a:pPr>
            <a:fld id="{05C1FFBB-4CE8-4F44-9920-275482D10356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5" r:id="rId1"/>
    <p:sldLayoutId id="2147483766" r:id="rId2"/>
    <p:sldLayoutId id="2147483767" r:id="rId3"/>
    <p:sldLayoutId id="2147483768" r:id="rId4"/>
    <p:sldLayoutId id="2147483769" r:id="rId5"/>
    <p:sldLayoutId id="2147483770" r:id="rId6"/>
    <p:sldLayoutId id="2147483771" r:id="rId7"/>
    <p:sldLayoutId id="2147483772" r:id="rId8"/>
    <p:sldLayoutId id="2147483773" r:id="rId9"/>
    <p:sldLayoutId id="2147483774" r:id="rId10"/>
    <p:sldLayoutId id="2147483775" r:id="rId11"/>
  </p:sldLayoutIdLst>
  <p:transition spd="med">
    <p:cover/>
  </p:transition>
  <p:timing>
    <p:tnLst>
      <p:par>
        <p:cTn id="1" dur="indefinite" restart="never" nodeType="tmRoot"/>
      </p:par>
    </p:tnLst>
  </p:timing>
  <p:hf sldNum="0" hdr="0" ftr="0" dt="0"/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11.png"/><Relationship Id="rId7" Type="http://schemas.openxmlformats.org/officeDocument/2006/relationships/diagramColors" Target="../diagrams/colors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_____Microsoft_Office_Excel_97-20031.xls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5" Type="http://schemas.openxmlformats.org/officeDocument/2006/relationships/oleObject" Target="../embeddings/_____Microsoft_Office_Excel_97-20033.xls"/><Relationship Id="rId4" Type="http://schemas.openxmlformats.org/officeDocument/2006/relationships/oleObject" Target="../embeddings/_____Microsoft_Office_Excel_97-20032.xls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_____Microsoft_Office_Excel_97-20034.xls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_____Microsoft_Office_Excel_97-20036.xls"/><Relationship Id="rId5" Type="http://schemas.openxmlformats.org/officeDocument/2006/relationships/image" Target="../media/image24.jpeg"/><Relationship Id="rId4" Type="http://schemas.openxmlformats.org/officeDocument/2006/relationships/oleObject" Target="../embeddings/_____Microsoft_Office_Excel_97-20035.xls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_____Microsoft_Office_Excel_97-20037.xls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.vml"/><Relationship Id="rId6" Type="http://schemas.openxmlformats.org/officeDocument/2006/relationships/oleObject" Target="../embeddings/_____Microsoft_Office_Excel_97-200310.xls"/><Relationship Id="rId5" Type="http://schemas.openxmlformats.org/officeDocument/2006/relationships/oleObject" Target="../embeddings/_____Microsoft_Office_Excel_97-20039.xls"/><Relationship Id="rId4" Type="http://schemas.openxmlformats.org/officeDocument/2006/relationships/oleObject" Target="../embeddings/_____Microsoft_Office_Excel_97-20038.xls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_____Microsoft_Office_Excel_97-200311.xls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5.v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_____Microsoft_Office_Excel_97-200312.xls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6.v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8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6.jpeg"/><Relationship Id="rId4" Type="http://schemas.openxmlformats.org/officeDocument/2006/relationships/image" Target="../media/image35.jpe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4.xml"/><Relationship Id="rId13" Type="http://schemas.openxmlformats.org/officeDocument/2006/relationships/diagramData" Target="../diagrams/data5.xml"/><Relationship Id="rId18" Type="http://schemas.openxmlformats.org/officeDocument/2006/relationships/image" Target="../media/image37.png"/><Relationship Id="rId3" Type="http://schemas.openxmlformats.org/officeDocument/2006/relationships/diagramData" Target="../diagrams/data3.xml"/><Relationship Id="rId21" Type="http://schemas.openxmlformats.org/officeDocument/2006/relationships/image" Target="../media/image40.png"/><Relationship Id="rId7" Type="http://schemas.microsoft.com/office/2007/relationships/diagramDrawing" Target="../diagrams/drawing3.xml"/><Relationship Id="rId12" Type="http://schemas.microsoft.com/office/2007/relationships/diagramDrawing" Target="../diagrams/drawing4.xml"/><Relationship Id="rId17" Type="http://schemas.microsoft.com/office/2007/relationships/diagramDrawing" Target="../diagrams/drawing5.xml"/><Relationship Id="rId2" Type="http://schemas.openxmlformats.org/officeDocument/2006/relationships/notesSlide" Target="../notesSlides/notesSlide9.xml"/><Relationship Id="rId16" Type="http://schemas.openxmlformats.org/officeDocument/2006/relationships/diagramColors" Target="../diagrams/colors5.xml"/><Relationship Id="rId20" Type="http://schemas.openxmlformats.org/officeDocument/2006/relationships/image" Target="../media/image39.pn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3.xml"/><Relationship Id="rId11" Type="http://schemas.openxmlformats.org/officeDocument/2006/relationships/diagramColors" Target="../diagrams/colors4.xml"/><Relationship Id="rId5" Type="http://schemas.openxmlformats.org/officeDocument/2006/relationships/diagramQuickStyle" Target="../diagrams/quickStyle3.xml"/><Relationship Id="rId15" Type="http://schemas.openxmlformats.org/officeDocument/2006/relationships/diagramQuickStyle" Target="../diagrams/quickStyle5.xml"/><Relationship Id="rId10" Type="http://schemas.openxmlformats.org/officeDocument/2006/relationships/diagramQuickStyle" Target="../diagrams/quickStyle4.xml"/><Relationship Id="rId19" Type="http://schemas.openxmlformats.org/officeDocument/2006/relationships/image" Target="../media/image38.jpeg"/><Relationship Id="rId4" Type="http://schemas.openxmlformats.org/officeDocument/2006/relationships/diagramLayout" Target="../diagrams/layout3.xml"/><Relationship Id="rId9" Type="http://schemas.openxmlformats.org/officeDocument/2006/relationships/diagramLayout" Target="../diagrams/layout4.xml"/><Relationship Id="rId14" Type="http://schemas.openxmlformats.org/officeDocument/2006/relationships/diagramLayout" Target="../diagrams/layout5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2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5.gif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8.jpeg"/><Relationship Id="rId4" Type="http://schemas.openxmlformats.org/officeDocument/2006/relationships/image" Target="../media/image47.jpe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eg"/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6.xml"/><Relationship Id="rId7" Type="http://schemas.microsoft.com/office/2007/relationships/diagramDrawing" Target="../diagrams/drawing6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6.xml"/><Relationship Id="rId5" Type="http://schemas.openxmlformats.org/officeDocument/2006/relationships/diagramQuickStyle" Target="../diagrams/quickStyle6.xml"/><Relationship Id="rId4" Type="http://schemas.openxmlformats.org/officeDocument/2006/relationships/diagramLayout" Target="../diagrams/layout6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7.xml"/><Relationship Id="rId7" Type="http://schemas.microsoft.com/office/2007/relationships/diagramDrawing" Target="../diagrams/drawing7.xm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7.xml"/><Relationship Id="rId5" Type="http://schemas.openxmlformats.org/officeDocument/2006/relationships/diagramQuickStyle" Target="../diagrams/quickStyle7.xml"/><Relationship Id="rId4" Type="http://schemas.openxmlformats.org/officeDocument/2006/relationships/diagramLayout" Target="../diagrams/layout7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9.xm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9.xml"/><Relationship Id="rId13" Type="http://schemas.openxmlformats.org/officeDocument/2006/relationships/diagramLayout" Target="../diagrams/layout10.xml"/><Relationship Id="rId18" Type="http://schemas.openxmlformats.org/officeDocument/2006/relationships/diagramLayout" Target="../diagrams/layout11.xml"/><Relationship Id="rId3" Type="http://schemas.openxmlformats.org/officeDocument/2006/relationships/diagramLayout" Target="../diagrams/layout8.xml"/><Relationship Id="rId21" Type="http://schemas.microsoft.com/office/2007/relationships/diagramDrawing" Target="../diagrams/drawing11.xml"/><Relationship Id="rId7" Type="http://schemas.openxmlformats.org/officeDocument/2006/relationships/diagramData" Target="../diagrams/data9.xml"/><Relationship Id="rId12" Type="http://schemas.openxmlformats.org/officeDocument/2006/relationships/diagramData" Target="../diagrams/data10.xml"/><Relationship Id="rId17" Type="http://schemas.openxmlformats.org/officeDocument/2006/relationships/diagramData" Target="../diagrams/data11.xml"/><Relationship Id="rId2" Type="http://schemas.openxmlformats.org/officeDocument/2006/relationships/diagramData" Target="../diagrams/data8.xml"/><Relationship Id="rId16" Type="http://schemas.microsoft.com/office/2007/relationships/diagramDrawing" Target="../diagrams/drawing10.xml"/><Relationship Id="rId20" Type="http://schemas.openxmlformats.org/officeDocument/2006/relationships/diagramColors" Target="../diagrams/colors1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8.xml"/><Relationship Id="rId11" Type="http://schemas.microsoft.com/office/2007/relationships/diagramDrawing" Target="../diagrams/drawing9.xml"/><Relationship Id="rId5" Type="http://schemas.openxmlformats.org/officeDocument/2006/relationships/diagramColors" Target="../diagrams/colors8.xml"/><Relationship Id="rId15" Type="http://schemas.openxmlformats.org/officeDocument/2006/relationships/diagramColors" Target="../diagrams/colors10.xml"/><Relationship Id="rId10" Type="http://schemas.openxmlformats.org/officeDocument/2006/relationships/diagramColors" Target="../diagrams/colors9.xml"/><Relationship Id="rId19" Type="http://schemas.openxmlformats.org/officeDocument/2006/relationships/diagramQuickStyle" Target="../diagrams/quickStyle11.xml"/><Relationship Id="rId4" Type="http://schemas.openxmlformats.org/officeDocument/2006/relationships/diagramQuickStyle" Target="../diagrams/quickStyle8.xml"/><Relationship Id="rId9" Type="http://schemas.openxmlformats.org/officeDocument/2006/relationships/diagramQuickStyle" Target="../diagrams/quickStyle9.xml"/><Relationship Id="rId14" Type="http://schemas.openxmlformats.org/officeDocument/2006/relationships/diagramQuickStyle" Target="../diagrams/quickStyle10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0.xml"/><Relationship Id="rId1" Type="http://schemas.openxmlformats.org/officeDocument/2006/relationships/slideLayout" Target="../slideLayouts/slideLayout7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2.xml"/><Relationship Id="rId2" Type="http://schemas.openxmlformats.org/officeDocument/2006/relationships/chart" Target="../charts/chart11.xml"/><Relationship Id="rId1" Type="http://schemas.openxmlformats.org/officeDocument/2006/relationships/slideLayout" Target="../slideLayouts/slideLayout7.xml"/><Relationship Id="rId4" Type="http://schemas.openxmlformats.org/officeDocument/2006/relationships/chart" Target="../charts/chart13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37"/>
          <p:cNvSpPr txBox="1">
            <a:spLocks noChangeArrowheads="1"/>
          </p:cNvSpPr>
          <p:nvPr/>
        </p:nvSpPr>
        <p:spPr>
          <a:xfrm>
            <a:off x="285720" y="1785926"/>
            <a:ext cx="8572560" cy="3000396"/>
          </a:xfrm>
          <a:prstGeom prst="rect">
            <a:avLst/>
          </a:prstGeom>
          <a:noFill/>
        </p:spPr>
        <p:txBody>
          <a:bodyPr anchor="ctr">
            <a:normAutofit/>
          </a:bodyPr>
          <a:lstStyle/>
          <a:p>
            <a:pPr algn="ctr">
              <a:defRPr/>
            </a:pPr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к решению Совета муниципального района Нуримановский район Республики Башкортостан</a:t>
            </a:r>
            <a:endParaRPr lang="en-US" sz="2400" b="1" dirty="0" smtClean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/>
                </a:outerShdw>
              </a:effectLst>
              <a:latin typeface="+mn-lt"/>
            </a:endParaRPr>
          </a:p>
          <a:p>
            <a:pPr algn="ctr">
              <a:defRPr/>
            </a:pPr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«О </a:t>
            </a:r>
            <a:r>
              <a:rPr lang="ru-RU" sz="2400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бюджете </a:t>
            </a:r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муниципального района Нуримановский район Республики Башкортостан </a:t>
            </a:r>
            <a:r>
              <a:rPr lang="ru-RU" sz="2400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на </a:t>
            </a:r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2018 </a:t>
            </a:r>
            <a:r>
              <a:rPr lang="ru-RU" sz="2400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и на плановый </a:t>
            </a:r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период 2019 </a:t>
            </a:r>
            <a:r>
              <a:rPr lang="ru-RU" sz="2400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и </a:t>
            </a:r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2020 </a:t>
            </a:r>
            <a:r>
              <a:rPr lang="ru-RU" sz="2400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годов</a:t>
            </a:r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» №12/6 от 15.12.2017г.</a:t>
            </a:r>
            <a:endParaRPr lang="ru-RU" sz="2400" b="1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/>
                </a:outerShdw>
              </a:effectLst>
              <a:latin typeface="+mn-lt"/>
            </a:endParaRPr>
          </a:p>
        </p:txBody>
      </p:sp>
      <p:sp>
        <p:nvSpPr>
          <p:cNvPr id="12" name="Заголовок 1"/>
          <p:cNvSpPr txBox="1">
            <a:spLocks/>
          </p:cNvSpPr>
          <p:nvPr/>
        </p:nvSpPr>
        <p:spPr bwMode="gray">
          <a:xfrm>
            <a:off x="820926" y="806638"/>
            <a:ext cx="7305773" cy="8861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400" b="1" u="none" strike="noStrike" kern="0" cap="none" spc="0" normalizeH="0" baseline="0" noProof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Georgia" pitchFamily="18" charset="0"/>
                <a:ea typeface="+mj-ea"/>
                <a:cs typeface="+mj-cs"/>
              </a:rPr>
              <a:t>БЮДЖЕТ ДЛЯ ГРАЖДАН</a:t>
            </a:r>
            <a:endParaRPr kumimoji="0" lang="ru-RU" sz="3400" b="1" u="none" strike="noStrike" kern="0" cap="none" spc="0" normalizeH="0" baseline="0" noProof="0" dirty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uLnTx/>
              <a:uFillTx/>
              <a:latin typeface="Georgia" pitchFamily="18" charset="0"/>
              <a:ea typeface="+mj-ea"/>
              <a:cs typeface="+mj-cs"/>
            </a:endParaRPr>
          </a:p>
        </p:txBody>
      </p:sp>
      <p:sp>
        <p:nvSpPr>
          <p:cNvPr id="13" name="Подзаголовок 2"/>
          <p:cNvSpPr txBox="1">
            <a:spLocks/>
          </p:cNvSpPr>
          <p:nvPr/>
        </p:nvSpPr>
        <p:spPr>
          <a:xfrm>
            <a:off x="2627313" y="2951261"/>
            <a:ext cx="6516687" cy="1042987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600" b="1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rebuchet MS" pitchFamily="34" charset="0"/>
              <a:ea typeface="+mj-ea"/>
              <a:cs typeface="+mj-cs"/>
            </a:endParaRPr>
          </a:p>
        </p:txBody>
      </p:sp>
      <p:sp>
        <p:nvSpPr>
          <p:cNvPr id="163844" name="AutoShape 4" descr="Похожее изображение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63846" name="AutoShape 6" descr="Похожее изображение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63848" name="AutoShape 8" descr="Похожее изображение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63850" name="AutoShape 10" descr="Похожее изображение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63852" name="AutoShape 12" descr="https://i.mycdn.me/image?id=858479036428&amp;t=3&amp;plc=WEB&amp;tkn=*B-Y_2rBCGDC-I7Ij7za68FitZ9o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63854" name="AutoShape 14" descr="https://i.mycdn.me/image?id=858479036428&amp;t=3&amp;plc=WEB&amp;tkn=*B-Y_2rBCGDC-I7Ij7za68FitZ9o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63856" name="AutoShape 16" descr="Похожее изображение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</p:spTree>
  </p:cSld>
  <p:clrMapOvr>
    <a:masterClrMapping/>
  </p:clrMapOvr>
  <p:transition spd="med">
    <p:cover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9" name="Picture 2" descr="http://www.adzinstva.by/wp-content/uploads/2012/12/0_7e8ac_c112dbaf_XL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48932" y="320512"/>
            <a:ext cx="3864990" cy="24909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Заголовок 1"/>
          <p:cNvSpPr txBox="1">
            <a:spLocks/>
          </p:cNvSpPr>
          <p:nvPr/>
        </p:nvSpPr>
        <p:spPr>
          <a:xfrm>
            <a:off x="3857625" y="214313"/>
            <a:ext cx="3143250" cy="974725"/>
          </a:xfrm>
          <a:prstGeom prst="rect">
            <a:avLst/>
          </a:prstGeom>
        </p:spPr>
        <p:txBody>
          <a:bodyPr anchor="ctr"/>
          <a:lstStyle/>
          <a:p>
            <a:pPr algn="ctr" eaLnBrk="0" fontAlgn="auto" hangingPunct="0">
              <a:spcAft>
                <a:spcPts val="0"/>
              </a:spcAft>
              <a:defRPr/>
            </a:pPr>
            <a:endParaRPr lang="ru-RU" sz="2800" kern="0" dirty="0">
              <a:latin typeface="+mj-lt"/>
              <a:ea typeface="+mj-ea"/>
              <a:cs typeface="+mj-cs"/>
            </a:endParaRPr>
          </a:p>
        </p:txBody>
      </p:sp>
      <p:graphicFrame>
        <p:nvGraphicFramePr>
          <p:cNvPr id="11" name="Схема 10"/>
          <p:cNvGraphicFramePr/>
          <p:nvPr/>
        </p:nvGraphicFramePr>
        <p:xfrm>
          <a:off x="357158" y="3000372"/>
          <a:ext cx="8391876" cy="385762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24583" name="TextBox 13"/>
          <p:cNvSpPr txBox="1">
            <a:spLocks noChangeArrowheads="1"/>
          </p:cNvSpPr>
          <p:nvPr/>
        </p:nvSpPr>
        <p:spPr bwMode="auto">
          <a:xfrm>
            <a:off x="2071670" y="3500438"/>
            <a:ext cx="1366839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1600" b="1" dirty="0">
                <a:latin typeface="Constantia" pitchFamily="18" charset="0"/>
              </a:rPr>
              <a:t>Профицит</a:t>
            </a:r>
          </a:p>
        </p:txBody>
      </p:sp>
      <p:sp>
        <p:nvSpPr>
          <p:cNvPr id="24584" name="TextBox 14"/>
          <p:cNvSpPr txBox="1">
            <a:spLocks noChangeArrowheads="1"/>
          </p:cNvSpPr>
          <p:nvPr/>
        </p:nvSpPr>
        <p:spPr bwMode="auto">
          <a:xfrm>
            <a:off x="6000760" y="3500438"/>
            <a:ext cx="1223963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600" b="1" dirty="0">
                <a:latin typeface="Constantia" pitchFamily="18" charset="0"/>
              </a:rPr>
              <a:t>Дефицит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3000364" y="2643182"/>
            <a:ext cx="10914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latin typeface="Constantia" pitchFamily="18" charset="0"/>
              </a:rPr>
              <a:t>Доходы</a:t>
            </a:r>
            <a:endParaRPr lang="ru-RU" b="1" dirty="0">
              <a:latin typeface="Constantia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143504" y="1928802"/>
            <a:ext cx="11346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latin typeface="Constantia" pitchFamily="18" charset="0"/>
              </a:rPr>
              <a:t>Расходы</a:t>
            </a:r>
            <a:endParaRPr lang="ru-RU" b="1" dirty="0">
              <a:latin typeface="Constantia" pitchFamily="18" charset="0"/>
            </a:endParaRPr>
          </a:p>
        </p:txBody>
      </p:sp>
    </p:spTree>
  </p:cSld>
  <p:clrMapOvr>
    <a:masterClrMapping/>
  </p:clrMapOvr>
  <p:transition spd="med">
    <p:cover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1554" name="Picture 2" descr="Похожее изображение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28728" y="2201161"/>
            <a:ext cx="6000792" cy="4656839"/>
          </a:xfrm>
          <a:prstGeom prst="rect">
            <a:avLst/>
          </a:prstGeom>
          <a:noFill/>
        </p:spPr>
      </p:pic>
      <p:sp>
        <p:nvSpPr>
          <p:cNvPr id="4" name="Rectangle 19"/>
          <p:cNvSpPr>
            <a:spLocks noChangeArrowheads="1"/>
          </p:cNvSpPr>
          <p:nvPr/>
        </p:nvSpPr>
        <p:spPr bwMode="auto">
          <a:xfrm>
            <a:off x="571472" y="571480"/>
            <a:ext cx="7929562" cy="16927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algn="ctr">
              <a:defRPr/>
            </a:pPr>
            <a:r>
              <a:rPr lang="ru-RU" sz="2600" b="1" dirty="0">
                <a:solidFill>
                  <a:schemeClr val="tx2">
                    <a:lumMod val="90000"/>
                    <a:lumOff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Сбалансированность бюджета по доходам и расходам – </a:t>
            </a:r>
            <a:r>
              <a:rPr lang="ru-RU" sz="2600" b="1" dirty="0" smtClean="0">
                <a:solidFill>
                  <a:schemeClr val="tx2">
                    <a:lumMod val="90000"/>
                    <a:lumOff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основополагающее требование</a:t>
            </a:r>
            <a:r>
              <a:rPr lang="ru-RU" sz="2600" b="1" dirty="0">
                <a:solidFill>
                  <a:schemeClr val="tx2">
                    <a:lumMod val="90000"/>
                    <a:lumOff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endParaRPr lang="ru-RU" sz="2600" b="1" dirty="0" smtClean="0">
              <a:solidFill>
                <a:schemeClr val="tx2">
                  <a:lumMod val="90000"/>
                  <a:lumOff val="1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r>
              <a:rPr lang="ru-RU" sz="2600" b="1" dirty="0" smtClean="0">
                <a:solidFill>
                  <a:schemeClr val="tx2">
                    <a:lumMod val="90000"/>
                    <a:lumOff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предъявляемое </a:t>
            </a:r>
            <a:r>
              <a:rPr lang="ru-RU" sz="2600" b="1" dirty="0">
                <a:solidFill>
                  <a:schemeClr val="tx2">
                    <a:lumMod val="90000"/>
                    <a:lumOff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к органам, составляющим и утверждающим бюджет.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1428728" y="5572140"/>
            <a:ext cx="1918004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2800" b="1" cap="none" spc="0" dirty="0" smtClean="0">
                <a:ln w="11430"/>
                <a:solidFill>
                  <a:schemeClr val="bg2">
                    <a:lumMod val="2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Доходы</a:t>
            </a:r>
            <a:endParaRPr lang="ru-RU" sz="2800" b="1" cap="none" spc="0" dirty="0">
              <a:ln w="11430"/>
              <a:solidFill>
                <a:schemeClr val="bg2">
                  <a:lumMod val="25000"/>
                </a:schemeClr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5786446" y="5572140"/>
            <a:ext cx="1762812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2800" b="1" cap="none" spc="0" dirty="0" smtClean="0">
                <a:ln w="11430">
                  <a:solidFill>
                    <a:srgbClr val="FF0000"/>
                  </a:solidFill>
                </a:ln>
                <a:solidFill>
                  <a:schemeClr val="bg2">
                    <a:lumMod val="1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Расходы</a:t>
            </a:r>
            <a:endParaRPr lang="ru-RU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med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 descr="74599.png"/>
          <p:cNvPicPr>
            <a:picLocks noChangeAspect="1"/>
          </p:cNvPicPr>
          <p:nvPr/>
        </p:nvPicPr>
        <p:blipFill>
          <a:blip r:embed="rId2" cstate="print"/>
          <a:srcRect b="24796"/>
          <a:stretch>
            <a:fillRect/>
          </a:stretch>
        </p:blipFill>
        <p:spPr>
          <a:xfrm>
            <a:off x="214282" y="2071678"/>
            <a:ext cx="8643966" cy="4286280"/>
          </a:xfrm>
          <a:prstGeom prst="rect">
            <a:avLst/>
          </a:prstGeom>
        </p:spPr>
      </p:pic>
      <p:sp>
        <p:nvSpPr>
          <p:cNvPr id="27652" name="TextBox 1"/>
          <p:cNvSpPr txBox="1">
            <a:spLocks noChangeArrowheads="1"/>
          </p:cNvSpPr>
          <p:nvPr/>
        </p:nvSpPr>
        <p:spPr bwMode="auto">
          <a:xfrm>
            <a:off x="142844" y="500042"/>
            <a:ext cx="8769381" cy="19543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>
            <a:spAutoFit/>
          </a:bodyPr>
          <a:lstStyle/>
          <a:p>
            <a:pPr algn="ctr">
              <a:tabLst>
                <a:tab pos="977900" algn="l"/>
                <a:tab pos="3441700" algn="l"/>
              </a:tabLst>
              <a:defRPr/>
            </a:pPr>
            <a:r>
              <a:rPr lang="en-US" altLang="zh-CN" sz="2800" b="1" dirty="0" err="1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Из</a:t>
            </a:r>
            <a:r>
              <a:rPr lang="en-US" altLang="zh-CN" sz="2800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zh-CN" sz="2800" b="1" dirty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чего </a:t>
            </a:r>
            <a:r>
              <a:rPr lang="en-US" altLang="zh-CN" sz="2800" b="1" dirty="0" err="1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формируется</a:t>
            </a:r>
            <a:r>
              <a:rPr lang="en-US" altLang="zh-CN" sz="2800" dirty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0" b="1" dirty="0" err="1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доходная</a:t>
            </a:r>
            <a:endParaRPr lang="en-US" altLang="zh-CN" sz="2800" b="1" dirty="0">
              <a:solidFill>
                <a:schemeClr val="bg2">
                  <a:lumMod val="2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tabLst>
                <a:tab pos="977900" algn="l"/>
                <a:tab pos="3441700" algn="l"/>
              </a:tabLst>
              <a:defRPr/>
            </a:pPr>
            <a:r>
              <a:rPr lang="en-US" altLang="zh-CN" sz="2800" b="1" dirty="0" err="1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часть</a:t>
            </a:r>
            <a:r>
              <a:rPr lang="en-US" altLang="zh-CN" sz="2800" dirty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0" b="1" dirty="0" err="1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бюджета</a:t>
            </a:r>
            <a:r>
              <a:rPr lang="en-US" altLang="zh-CN" sz="2800" b="1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ru-RU" altLang="zh-CN" sz="2800" b="1" dirty="0" smtClean="0">
              <a:solidFill>
                <a:schemeClr val="bg2">
                  <a:lumMod val="2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tabLst>
                <a:tab pos="977900" algn="l"/>
                <a:tab pos="3441700" algn="l"/>
              </a:tabLst>
              <a:defRPr/>
            </a:pPr>
            <a:endParaRPr lang="en-US" altLang="zh-CN" dirty="0">
              <a:cs typeface="Times New Roman" pitchFamily="18" charset="0"/>
            </a:endParaRPr>
          </a:p>
          <a:p>
            <a:pPr algn="just">
              <a:lnSpc>
                <a:spcPts val="3000"/>
              </a:lnSpc>
              <a:tabLst>
                <a:tab pos="977900" algn="l"/>
                <a:tab pos="3441700" algn="l"/>
              </a:tabLst>
              <a:defRPr/>
            </a:pPr>
            <a:r>
              <a:rPr lang="en-US" altLang="zh-CN" sz="2200" b="1" dirty="0" err="1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Доходы</a:t>
            </a:r>
            <a:r>
              <a:rPr lang="en-US" altLang="zh-CN" sz="2200" b="1" dirty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200" b="1" dirty="0" err="1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бюджета</a:t>
            </a:r>
            <a:r>
              <a:rPr lang="en-US" altLang="zh-CN" sz="2200" b="1" dirty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200" b="1" dirty="0">
                <a:solidFill>
                  <a:srgbClr val="595959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altLang="zh-CN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200" dirty="0" err="1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безвозмездные</a:t>
            </a:r>
            <a:r>
              <a:rPr lang="en-US" altLang="zh-CN" sz="2200" dirty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 и </a:t>
            </a:r>
            <a:r>
              <a:rPr lang="en-US" altLang="zh-CN" sz="2200" dirty="0" err="1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безвозвратные</a:t>
            </a:r>
            <a:r>
              <a:rPr lang="en-US" altLang="zh-CN" sz="2200" dirty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200" dirty="0" err="1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поступления</a:t>
            </a:r>
            <a:r>
              <a:rPr lang="en-US" altLang="zh-CN" sz="2200" dirty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zh-CN" sz="2200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                             </a:t>
            </a:r>
            <a:r>
              <a:rPr lang="en-US" altLang="zh-CN" sz="2200" dirty="0" err="1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денежных</a:t>
            </a:r>
            <a:r>
              <a:rPr lang="en-US" altLang="zh-CN" sz="2200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200" dirty="0" err="1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средств</a:t>
            </a:r>
            <a:r>
              <a:rPr lang="en-US" altLang="zh-CN" sz="2200" dirty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 в </a:t>
            </a:r>
            <a:r>
              <a:rPr lang="en-US" altLang="zh-CN" sz="2200" dirty="0" err="1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бюджет</a:t>
            </a:r>
            <a:r>
              <a:rPr lang="ru-RU" altLang="zh-CN" sz="2200" dirty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altLang="zh-CN" sz="2200" dirty="0">
              <a:solidFill>
                <a:schemeClr val="bg2">
                  <a:lumMod val="2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786182" y="2857496"/>
            <a:ext cx="159601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 algn="ctr"/>
            <a:r>
              <a:rPr lang="en-US" altLang="zh-CN" sz="1600" b="1" cap="all" dirty="0" smtClean="0">
                <a:ln w="0">
                  <a:solidFill>
                    <a:schemeClr val="tx1"/>
                  </a:solidFill>
                </a:ln>
                <a:solidFill>
                  <a:srgbClr val="990099"/>
                </a:solidFill>
                <a:effectLst>
                  <a:reflection blurRad="12700" stA="50000" endPos="50000" dist="5000" dir="5400000" sy="-100000" rotWithShape="0"/>
                </a:effectLst>
                <a:latin typeface="Constantia" pitchFamily="18" charset="0"/>
                <a:cs typeface="Times New Roman" pitchFamily="18" charset="0"/>
              </a:rPr>
              <a:t>НАЛОГОВЫЕ </a:t>
            </a:r>
            <a:endParaRPr lang="ru-RU" altLang="zh-CN" sz="1600" b="1" cap="all" dirty="0" smtClean="0">
              <a:ln w="0">
                <a:solidFill>
                  <a:schemeClr val="tx1"/>
                </a:solidFill>
              </a:ln>
              <a:solidFill>
                <a:srgbClr val="990099"/>
              </a:solidFill>
              <a:effectLst>
                <a:reflection blurRad="12700" stA="50000" endPos="50000" dist="5000" dir="5400000" sy="-100000" rotWithShape="0"/>
              </a:effectLst>
              <a:latin typeface="Constantia" pitchFamily="18" charset="0"/>
              <a:cs typeface="Times New Roman" pitchFamily="18" charset="0"/>
            </a:endParaRPr>
          </a:p>
          <a:p>
            <a:pPr lvl="0" algn="ctr"/>
            <a:r>
              <a:rPr lang="en-US" altLang="zh-CN" sz="1600" b="1" cap="all" dirty="0" smtClean="0">
                <a:ln w="0">
                  <a:solidFill>
                    <a:schemeClr val="tx1"/>
                  </a:solidFill>
                </a:ln>
                <a:solidFill>
                  <a:srgbClr val="990099"/>
                </a:solidFill>
                <a:effectLst>
                  <a:reflection blurRad="12700" stA="50000" endPos="50000" dist="5000" dir="5400000" sy="-100000" rotWithShape="0"/>
                </a:effectLst>
                <a:latin typeface="Constantia" pitchFamily="18" charset="0"/>
                <a:cs typeface="Times New Roman" pitchFamily="18" charset="0"/>
              </a:rPr>
              <a:t>ДОХОДЫ</a:t>
            </a:r>
            <a:endParaRPr lang="ru-RU" sz="1600" b="1" cap="all" dirty="0">
              <a:ln w="0">
                <a:solidFill>
                  <a:schemeClr val="tx1"/>
                </a:solidFill>
              </a:ln>
              <a:solidFill>
                <a:srgbClr val="990099"/>
              </a:solidFill>
              <a:effectLst>
                <a:reflection blurRad="12700" stA="50000" endPos="50000" dist="5000" dir="5400000" sy="-100000" rotWithShape="0"/>
              </a:effectLst>
              <a:latin typeface="Constantia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928926" y="4214818"/>
            <a:ext cx="315612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/>
            <a:r>
              <a:rPr lang="en-US" altLang="zh-CN" b="1" cap="all" dirty="0" smtClean="0">
                <a:ln w="0">
                  <a:solidFill>
                    <a:schemeClr val="tx1"/>
                  </a:solidFill>
                </a:ln>
                <a:solidFill>
                  <a:srgbClr val="FFC000"/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НЕНАЛОГОВЫЕ ДОХОДЫ</a:t>
            </a:r>
          </a:p>
          <a:p>
            <a:endParaRPr lang="ru-RU" dirty="0"/>
          </a:p>
        </p:txBody>
      </p:sp>
      <p:sp>
        <p:nvSpPr>
          <p:cNvPr id="13" name="TextBox 12"/>
          <p:cNvSpPr txBox="1"/>
          <p:nvPr/>
        </p:nvSpPr>
        <p:spPr>
          <a:xfrm>
            <a:off x="2357422" y="5429264"/>
            <a:ext cx="49292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altLang="zh-CN" b="1" dirty="0" smtClean="0">
                <a:ln>
                  <a:solidFill>
                    <a:schemeClr val="tx1"/>
                  </a:solidFill>
                </a:ln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БЕЗВОЗМЕЗДНЫЕ</a:t>
            </a:r>
            <a:r>
              <a:rPr lang="ru-RU" altLang="zh-CN" b="1" dirty="0" smtClean="0">
                <a:ln>
                  <a:solidFill>
                    <a:schemeClr val="tx1"/>
                  </a:solidFill>
                </a:ln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b="1" dirty="0" smtClean="0">
                <a:ln>
                  <a:solidFill>
                    <a:schemeClr val="tx1"/>
                  </a:solidFill>
                </a:ln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ПОСТУПЛЕНИЯ</a:t>
            </a:r>
            <a:endParaRPr lang="ru-RU" dirty="0">
              <a:ln>
                <a:solidFill>
                  <a:schemeClr val="tx1"/>
                </a:solidFill>
              </a:ln>
              <a:solidFill>
                <a:schemeClr val="accent5">
                  <a:lumMod val="75000"/>
                </a:schemeClr>
              </a:solidFill>
            </a:endParaRPr>
          </a:p>
        </p:txBody>
      </p:sp>
    </p:spTree>
  </p:cSld>
  <p:clrMapOvr>
    <a:masterClrMapping/>
  </p:clrMapOvr>
  <p:transition spd="med">
    <p:cover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0" y="500063"/>
            <a:ext cx="8229600" cy="1143000"/>
          </a:xfrm>
        </p:spPr>
        <p:txBody>
          <a:bodyPr rtlCol="0">
            <a:norm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2800" b="1" u="sng" spc="50" dirty="0" smtClean="0">
                <a:ln w="11430"/>
                <a:solidFill>
                  <a:schemeClr val="bg2">
                    <a:lumMod val="2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НАЛОГОВЫЕ </a:t>
            </a:r>
            <a:r>
              <a:rPr lang="ru-RU" sz="2800" b="1" u="sng" spc="50" dirty="0">
                <a:ln w="11430"/>
                <a:solidFill>
                  <a:schemeClr val="bg2">
                    <a:lumMod val="2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ДОХОДЫ</a:t>
            </a:r>
            <a:endParaRPr lang="ru-RU" sz="2800" b="1" spc="50" dirty="0">
              <a:ln w="11430"/>
              <a:solidFill>
                <a:schemeClr val="bg2">
                  <a:lumMod val="25000"/>
                </a:schemeClr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6" name="Рисунок 5" descr="Depositphotos_38673399_l-201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85720" y="3929066"/>
            <a:ext cx="3857652" cy="250033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>
        <p:nvSpPr>
          <p:cNvPr id="11" name="TextBox 10"/>
          <p:cNvSpPr txBox="1"/>
          <p:nvPr/>
        </p:nvSpPr>
        <p:spPr>
          <a:xfrm>
            <a:off x="4214810" y="2000240"/>
            <a:ext cx="492919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defRPr/>
            </a:pPr>
            <a:r>
              <a:rPr lang="ru-RU" sz="2000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Поступления от уплаты налогов,</a:t>
            </a:r>
          </a:p>
          <a:p>
            <a:pPr algn="just">
              <a:defRPr/>
            </a:pPr>
            <a:r>
              <a:rPr lang="ru-RU" sz="2000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установленных Налоговым кодексом </a:t>
            </a:r>
          </a:p>
          <a:p>
            <a:pPr algn="just">
              <a:defRPr/>
            </a:pPr>
            <a:r>
              <a:rPr lang="ru-RU" sz="2000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Российской Федерации (налог на доходы</a:t>
            </a:r>
          </a:p>
          <a:p>
            <a:pPr algn="just">
              <a:defRPr/>
            </a:pPr>
            <a:r>
              <a:rPr lang="ru-RU" sz="2000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физических лиц; земельный налог; налог</a:t>
            </a:r>
          </a:p>
          <a:p>
            <a:pPr algn="just">
              <a:defRPr/>
            </a:pPr>
            <a:r>
              <a:rPr lang="ru-RU" sz="2000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на имущество физических лиц</a:t>
            </a:r>
            <a:r>
              <a:rPr lang="en-US" sz="2000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;</a:t>
            </a:r>
            <a:r>
              <a:rPr lang="ru-RU" sz="2000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 госпошлина;</a:t>
            </a:r>
          </a:p>
          <a:p>
            <a:pPr algn="just">
              <a:defRPr/>
            </a:pPr>
            <a:r>
              <a:rPr lang="ru-RU" sz="2000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налоги</a:t>
            </a:r>
            <a:r>
              <a:rPr lang="en-US" sz="2000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,</a:t>
            </a:r>
            <a:r>
              <a:rPr lang="ru-RU" sz="2000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 взимаемые по специальным</a:t>
            </a:r>
            <a:r>
              <a:rPr lang="en-US" sz="2000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2000" dirty="0" smtClean="0">
              <a:solidFill>
                <a:schemeClr val="bg2">
                  <a:lumMod val="2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defRPr/>
            </a:pPr>
            <a:r>
              <a:rPr lang="ru-RU" sz="2000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налоговым режимам)</a:t>
            </a:r>
            <a:endParaRPr lang="ru-RU" sz="2000" dirty="0">
              <a:solidFill>
                <a:schemeClr val="bg2">
                  <a:lumMod val="2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med">
    <p:cover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0" y="428625"/>
            <a:ext cx="9144000" cy="1143000"/>
          </a:xfrm>
        </p:spPr>
        <p:txBody>
          <a:bodyPr rtlCol="0">
            <a:norm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2800" b="1" u="sng" cap="all" dirty="0" smtClean="0">
                <a:ln/>
                <a:solidFill>
                  <a:schemeClr val="accent6">
                    <a:lumMod val="50000"/>
                  </a:schemeClr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 НЕНАЛОГОВЫЕ </a:t>
            </a:r>
            <a:r>
              <a:rPr lang="ru-RU" sz="2800" b="1" u="sng" cap="all" dirty="0">
                <a:ln/>
                <a:solidFill>
                  <a:schemeClr val="accent6">
                    <a:lumMod val="50000"/>
                  </a:schemeClr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ДОХОДЫ</a:t>
            </a:r>
            <a:endParaRPr lang="ru-RU" sz="2800" b="1" cap="all" dirty="0">
              <a:ln/>
              <a:solidFill>
                <a:schemeClr val="accent6">
                  <a:lumMod val="50000"/>
                </a:schemeClr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pic>
        <p:nvPicPr>
          <p:cNvPr id="6" name="Рисунок 5" descr="a6c216cc0a2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286380" y="3714752"/>
            <a:ext cx="3428991" cy="240549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>
        <p:nvSpPr>
          <p:cNvPr id="7" name="Прямоугольник 6"/>
          <p:cNvSpPr/>
          <p:nvPr/>
        </p:nvSpPr>
        <p:spPr>
          <a:xfrm>
            <a:off x="357158" y="2428868"/>
            <a:ext cx="4572000" cy="2554545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tabLst>
                <a:tab pos="50800" algn="l"/>
                <a:tab pos="152400" algn="l"/>
                <a:tab pos="203200" algn="l"/>
                <a:tab pos="254000" algn="l"/>
                <a:tab pos="381000" algn="l"/>
                <a:tab pos="469900" algn="l"/>
                <a:tab pos="673100" algn="l"/>
              </a:tabLst>
              <a:defRPr/>
            </a:pPr>
            <a:r>
              <a:rPr lang="en-US" altLang="zh-CN" sz="2000" dirty="0" err="1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Платежи</a:t>
            </a:r>
            <a:r>
              <a:rPr lang="en-US" altLang="zh-CN" sz="2000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altLang="zh-CN" sz="2000" dirty="0" err="1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которые</a:t>
            </a:r>
            <a:r>
              <a:rPr lang="en-US" altLang="zh-CN" sz="2000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2000" dirty="0" err="1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включают</a:t>
            </a:r>
            <a:r>
              <a:rPr lang="en-US" altLang="zh-CN" sz="2000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 в</a:t>
            </a:r>
            <a:r>
              <a:rPr lang="ru-RU" altLang="zh-CN" sz="2000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0" dirty="0" err="1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себя</a:t>
            </a:r>
            <a:r>
              <a:rPr lang="en-US" altLang="zh-CN" sz="2000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0" dirty="0" err="1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возмездные</a:t>
            </a:r>
            <a:r>
              <a:rPr lang="en-US" altLang="zh-CN" sz="2000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0" dirty="0" err="1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операции</a:t>
            </a:r>
            <a:r>
              <a:rPr lang="en-US" altLang="zh-CN" sz="2000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0" dirty="0" err="1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от</a:t>
            </a:r>
            <a:r>
              <a:rPr lang="ru-RU" altLang="zh-CN" sz="2000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0" dirty="0" err="1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прямого</a:t>
            </a:r>
            <a:r>
              <a:rPr lang="en-US" altLang="zh-CN" sz="2000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0" dirty="0" err="1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предоставления</a:t>
            </a:r>
            <a:r>
              <a:rPr lang="ru-RU" altLang="zh-CN" sz="2000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zh-CN" sz="2000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Arial" pitchFamily="34" charset="0"/>
              </a:rPr>
              <a:t>муниципальным образованием</a:t>
            </a:r>
            <a:r>
              <a:rPr lang="en-US" altLang="zh-CN" sz="2000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Arial" pitchFamily="34" charset="0"/>
              </a:rPr>
              <a:t> в </a:t>
            </a:r>
            <a:r>
              <a:rPr lang="en-US" altLang="zh-CN" sz="2000" dirty="0" err="1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Arial" pitchFamily="34" charset="0"/>
              </a:rPr>
              <a:t>пользование</a:t>
            </a:r>
            <a:r>
              <a:rPr lang="ru-RU" altLang="zh-CN" sz="2000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0" dirty="0" err="1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имущества</a:t>
            </a:r>
            <a:r>
              <a:rPr lang="en-US" altLang="zh-CN" sz="2000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 и </a:t>
            </a:r>
            <a:r>
              <a:rPr lang="ru-RU" altLang="zh-CN" sz="2000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Arial" pitchFamily="34" charset="0"/>
              </a:rPr>
              <a:t>земельных участков</a:t>
            </a:r>
            <a:r>
              <a:rPr lang="en-US" altLang="zh-CN" sz="2000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Arial" pitchFamily="34" charset="0"/>
              </a:rPr>
              <a:t>, </a:t>
            </a:r>
            <a:r>
              <a:rPr lang="en-US" altLang="zh-CN" sz="2000" dirty="0" err="1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Arial" pitchFamily="34" charset="0"/>
              </a:rPr>
              <a:t>от</a:t>
            </a:r>
            <a:r>
              <a:rPr lang="en-US" altLang="zh-CN" sz="2000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Arial" pitchFamily="34" charset="0"/>
              </a:rPr>
              <a:t> </a:t>
            </a:r>
            <a:r>
              <a:rPr lang="en-US" altLang="zh-CN" sz="2000" dirty="0" err="1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Arial" pitchFamily="34" charset="0"/>
              </a:rPr>
              <a:t>различного</a:t>
            </a:r>
            <a:r>
              <a:rPr lang="en-US" altLang="zh-CN" sz="2000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Arial" pitchFamily="34" charset="0"/>
              </a:rPr>
              <a:t> </a:t>
            </a:r>
            <a:r>
              <a:rPr lang="en-US" altLang="zh-CN" sz="2000" dirty="0" err="1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Arial" pitchFamily="34" charset="0"/>
              </a:rPr>
              <a:t>вида</a:t>
            </a:r>
            <a:r>
              <a:rPr lang="en-US" altLang="zh-CN" sz="2000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Arial" pitchFamily="34" charset="0"/>
              </a:rPr>
              <a:t> </a:t>
            </a:r>
            <a:r>
              <a:rPr lang="en-US" altLang="zh-CN" sz="2000" dirty="0" err="1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Arial" pitchFamily="34" charset="0"/>
              </a:rPr>
              <a:t>услуг</a:t>
            </a:r>
            <a:r>
              <a:rPr lang="en-US" altLang="zh-CN" sz="2000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Arial" pitchFamily="34" charset="0"/>
              </a:rPr>
              <a:t>, а </a:t>
            </a:r>
            <a:r>
              <a:rPr lang="ru-RU" altLang="zh-CN" sz="2000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та</a:t>
            </a:r>
            <a:r>
              <a:rPr lang="en-US" altLang="zh-CN" sz="2000" dirty="0" err="1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кже</a:t>
            </a:r>
            <a:r>
              <a:rPr lang="ru-RU" altLang="zh-CN" sz="2000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0" dirty="0" err="1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платежи</a:t>
            </a:r>
            <a:r>
              <a:rPr lang="en-US" altLang="zh-CN" sz="2000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 в </a:t>
            </a:r>
            <a:r>
              <a:rPr lang="en-US" altLang="zh-CN" sz="2000" dirty="0" err="1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виде</a:t>
            </a:r>
            <a:r>
              <a:rPr lang="en-US" altLang="zh-CN" sz="2000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0" dirty="0" err="1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штрафов</a:t>
            </a:r>
            <a:r>
              <a:rPr lang="en-US" altLang="zh-CN" sz="2000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0" dirty="0" err="1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или</a:t>
            </a:r>
            <a:r>
              <a:rPr lang="en-US" altLang="zh-CN" sz="2000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0" dirty="0" err="1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иных</a:t>
            </a:r>
            <a:r>
              <a:rPr lang="ru-RU" altLang="zh-CN" sz="2000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 с</a:t>
            </a:r>
            <a:r>
              <a:rPr lang="en-US" altLang="zh-CN" sz="2000" dirty="0" err="1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анкций</a:t>
            </a:r>
            <a:r>
              <a:rPr lang="en-US" altLang="zh-CN" sz="2000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0" dirty="0" err="1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за</a:t>
            </a:r>
            <a:r>
              <a:rPr lang="en-US" altLang="zh-CN" sz="2000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zh-CN" sz="2000" dirty="0" err="1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н</a:t>
            </a:r>
            <a:r>
              <a:rPr lang="en-US" altLang="zh-CN" sz="2000" dirty="0" err="1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арушение</a:t>
            </a:r>
            <a:r>
              <a:rPr lang="ru-RU" altLang="zh-CN" sz="2000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0" dirty="0" err="1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законодательства</a:t>
            </a:r>
            <a:r>
              <a:rPr lang="ru-RU" altLang="zh-CN" sz="2000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Arial" pitchFamily="34" charset="0"/>
              </a:rPr>
              <a:t> и другие</a:t>
            </a:r>
            <a:r>
              <a:rPr lang="ru-RU" altLang="zh-CN" sz="2000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sz="2000" dirty="0">
              <a:solidFill>
                <a:schemeClr val="bg2">
                  <a:lumMod val="25000"/>
                </a:schemeClr>
              </a:solidFill>
              <a:latin typeface="Times New Roman" pitchFamily="18" charset="0"/>
              <a:ea typeface="宋体" pitchFamily="2" charset="-122"/>
              <a:cs typeface="Times New Roman" pitchFamily="18" charset="0"/>
            </a:endParaRPr>
          </a:p>
        </p:txBody>
      </p:sp>
    </p:spTree>
  </p:cSld>
  <p:clrMapOvr>
    <a:masterClrMapping/>
  </p:clrMapOvr>
  <p:transition spd="med">
    <p:cover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0" y="285750"/>
            <a:ext cx="8229600" cy="1143000"/>
          </a:xfrm>
        </p:spPr>
        <p:txBody>
          <a:bodyPr rtlCol="0">
            <a:norm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2800" b="1" u="sng" spc="150" dirty="0" smtClean="0">
                <a:ln w="11430"/>
                <a:solidFill>
                  <a:schemeClr val="accent3">
                    <a:lumMod val="50000"/>
                  </a:schemeClr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  </a:t>
            </a:r>
            <a:r>
              <a:rPr lang="ru-RU" sz="2800" b="1" u="sng" spc="150" dirty="0" smtClean="0">
                <a:ln w="11430"/>
                <a:solidFill>
                  <a:schemeClr val="accent3">
                    <a:lumMod val="50000"/>
                  </a:schemeClr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БЕЗВОЗМЕЗДНЫЕ </a:t>
            </a:r>
            <a:r>
              <a:rPr lang="ru-RU" sz="2800" b="1" u="sng" spc="150" dirty="0">
                <a:ln w="11430"/>
                <a:solidFill>
                  <a:schemeClr val="accent3">
                    <a:lumMod val="50000"/>
                  </a:schemeClr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ПОСТУПЛЕНИЯ</a:t>
            </a:r>
            <a:endParaRPr lang="ru-RU" sz="2800" b="1" spc="150" dirty="0">
              <a:ln w="11430"/>
              <a:solidFill>
                <a:schemeClr val="accent3">
                  <a:lumMod val="50000"/>
                </a:schemeClr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Рисунок 6" descr="дом из денег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7158" y="3429000"/>
            <a:ext cx="3786214" cy="26581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>
        <p:nvSpPr>
          <p:cNvPr id="6" name="Прямоугольник 5"/>
          <p:cNvSpPr/>
          <p:nvPr/>
        </p:nvSpPr>
        <p:spPr>
          <a:xfrm>
            <a:off x="4357686" y="2071678"/>
            <a:ext cx="4572000" cy="2554545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defRPr/>
            </a:pPr>
            <a:r>
              <a:rPr lang="ru-RU" sz="2000" dirty="0" smtClean="0">
                <a:solidFill>
                  <a:schemeClr val="accent3">
                    <a:lumMod val="50000"/>
                  </a:schemeClr>
                </a:solidFill>
                <a:latin typeface="Constantia" pitchFamily="18" charset="0"/>
              </a:rPr>
              <a:t>Поступления в бюджет на безвозмездной и безвозвратной основе из бюджета муниципального района(субсидии и иные межбюджетные трансферты), а также перечисления от физических и юридических лиц (кроме налоговых и неналоговых доходов).</a:t>
            </a:r>
            <a:endParaRPr lang="ru-RU" sz="2000" dirty="0">
              <a:solidFill>
                <a:schemeClr val="accent3">
                  <a:lumMod val="50000"/>
                </a:schemeClr>
              </a:solidFill>
              <a:latin typeface="Constantia" pitchFamily="18" charset="0"/>
            </a:endParaRPr>
          </a:p>
        </p:txBody>
      </p:sp>
    </p:spTree>
  </p:cSld>
  <p:clrMapOvr>
    <a:masterClrMapping/>
  </p:clrMapOvr>
  <p:transition spd="med">
    <p:cover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6"/>
          <p:cNvSpPr>
            <a:spLocks/>
          </p:cNvSpPr>
          <p:nvPr/>
        </p:nvSpPr>
        <p:spPr bwMode="auto">
          <a:xfrm>
            <a:off x="0" y="1932496"/>
            <a:ext cx="9144000" cy="405352"/>
          </a:xfrm>
          <a:custGeom>
            <a:avLst/>
            <a:gdLst>
              <a:gd name="T0" fmla="*/ 0 w 4443984"/>
              <a:gd name="T1" fmla="*/ 653510 h 646544"/>
              <a:gd name="T2" fmla="*/ 4440552 w 4443984"/>
              <a:gd name="T3" fmla="*/ 653510 h 646544"/>
              <a:gd name="T4" fmla="*/ 4440552 w 4443984"/>
              <a:gd name="T5" fmla="*/ 0 h 646544"/>
              <a:gd name="T6" fmla="*/ 0 w 4443984"/>
              <a:gd name="T7" fmla="*/ 0 h 646544"/>
              <a:gd name="T8" fmla="*/ 0 w 4443984"/>
              <a:gd name="T9" fmla="*/ 653510 h 64654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4443984"/>
              <a:gd name="T16" fmla="*/ 0 h 646544"/>
              <a:gd name="T17" fmla="*/ 4443984 w 4443984"/>
              <a:gd name="T18" fmla="*/ 646544 h 646544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4443984" h="646544">
                <a:moveTo>
                  <a:pt x="0" y="646544"/>
                </a:moveTo>
                <a:lnTo>
                  <a:pt x="4443984" y="646544"/>
                </a:lnTo>
                <a:lnTo>
                  <a:pt x="4443984" y="0"/>
                </a:lnTo>
                <a:lnTo>
                  <a:pt x="0" y="0"/>
                </a:lnTo>
                <a:lnTo>
                  <a:pt x="0" y="646544"/>
                </a:lnTo>
                <a:close/>
              </a:path>
            </a:pathLst>
          </a:custGeom>
          <a:solidFill>
            <a:schemeClr val="accent3">
              <a:lumMod val="60000"/>
              <a:lumOff val="40000"/>
            </a:schemeClr>
          </a:solidFill>
          <a:ln w="9525">
            <a:noFill/>
            <a:round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lIns="0" tIns="0" rIns="0" bIns="0"/>
          <a:lstStyle/>
          <a:p>
            <a:endParaRPr lang="ru-RU" dirty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object 8"/>
          <p:cNvSpPr>
            <a:spLocks noChangeArrowheads="1"/>
          </p:cNvSpPr>
          <p:nvPr/>
        </p:nvSpPr>
        <p:spPr bwMode="auto">
          <a:xfrm>
            <a:off x="0" y="2924175"/>
            <a:ext cx="9144000" cy="11303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lIns="0" tIns="0" rIns="0" bIns="0"/>
          <a:lstStyle/>
          <a:p>
            <a:endParaRPr lang="ru-RU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object 10"/>
          <p:cNvSpPr>
            <a:spLocks noChangeArrowheads="1"/>
          </p:cNvSpPr>
          <p:nvPr/>
        </p:nvSpPr>
        <p:spPr bwMode="auto">
          <a:xfrm>
            <a:off x="0" y="4054475"/>
            <a:ext cx="9144000" cy="1343025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lIns="0" tIns="0" rIns="0" bIns="0"/>
          <a:lstStyle/>
          <a:p>
            <a:endParaRPr lang="ru-RU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object 12"/>
          <p:cNvSpPr>
            <a:spLocks noChangeArrowheads="1"/>
          </p:cNvSpPr>
          <p:nvPr/>
        </p:nvSpPr>
        <p:spPr bwMode="auto">
          <a:xfrm>
            <a:off x="0" y="5397500"/>
            <a:ext cx="9144000" cy="146050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lIns="0" tIns="0" rIns="0" bIns="0"/>
          <a:lstStyle/>
          <a:p>
            <a:endParaRPr lang="ru-RU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object 15"/>
          <p:cNvSpPr txBox="1">
            <a:spLocks noChangeArrowheads="1"/>
          </p:cNvSpPr>
          <p:nvPr/>
        </p:nvSpPr>
        <p:spPr bwMode="auto">
          <a:xfrm>
            <a:off x="0" y="2564904"/>
            <a:ext cx="8903717" cy="4124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marL="173038" algn="ctr"/>
            <a:r>
              <a:rPr lang="ru-RU" sz="20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smtClean="0">
                <a:solidFill>
                  <a:schemeClr val="tx2">
                    <a:lumMod val="90000"/>
                    <a:lumOff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Виды межбюджетных трансфертов</a:t>
            </a:r>
            <a:endParaRPr lang="ru-RU" sz="2000" dirty="0" smtClean="0">
              <a:solidFill>
                <a:schemeClr val="tx2">
                  <a:lumMod val="90000"/>
                  <a:lumOff val="1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ts val="1000"/>
              </a:lnSpc>
            </a:pPr>
            <a:endParaRPr lang="ru-RU" sz="1000" dirty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ts val="1000"/>
              </a:lnSpc>
            </a:pPr>
            <a:endParaRPr lang="ru-RU" sz="10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     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Дотации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(от лат. «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Dotatio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» - дар, пожертвование) </a:t>
            </a:r>
          </a:p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    Предоставляются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без определения конкретной цели их использования</a:t>
            </a:r>
          </a:p>
          <a:p>
            <a:pPr>
              <a:lnSpc>
                <a:spcPts val="900"/>
              </a:lnSpc>
              <a:spcBef>
                <a:spcPts val="25"/>
              </a:spcBef>
            </a:pPr>
            <a:endParaRPr lang="ru-RU" sz="1400" dirty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ts val="1000"/>
              </a:lnSpc>
            </a:pPr>
            <a:endParaRPr lang="ru-RU" sz="1400" dirty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ts val="1000"/>
              </a:lnSpc>
            </a:pPr>
            <a:endParaRPr lang="ru-RU" sz="1400" dirty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ts val="1000"/>
              </a:lnSpc>
            </a:pPr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pPr marL="173038"/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pPr marL="173038"/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Субвенции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(от лат. «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Subvenire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» -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приходить на помощь)</a:t>
            </a:r>
          </a:p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   Предоставляются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на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финансирование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«переданных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» другим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публично-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правовым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образованиям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   </a:t>
            </a:r>
          </a:p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   полномочий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ts val="1000"/>
              </a:lnSpc>
            </a:pPr>
            <a:endParaRPr lang="ru-RU" sz="1400" dirty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ts val="1000"/>
              </a:lnSpc>
            </a:pPr>
            <a:endParaRPr lang="ru-RU" sz="1400" dirty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ts val="1300"/>
              </a:lnSpc>
              <a:spcBef>
                <a:spcPts val="75"/>
              </a:spcBef>
            </a:pPr>
            <a:endParaRPr lang="ru-RU" sz="1400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en-US" sz="1400" dirty="0" smtClean="0">
              <a:latin typeface="Times New Roman" pitchFamily="18" charset="0"/>
              <a:cs typeface="Times New Roman" pitchFamily="18" charset="0"/>
            </a:endParaRPr>
          </a:p>
          <a:p>
            <a:pPr marL="173038"/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pPr marL="173038"/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 Субсидии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(от лат. «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Subsidium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» -поддержка)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marL="173038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Предоставляются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на условиях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долевого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софинансирования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расходов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других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бюджетов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0" y="886121"/>
            <a:ext cx="9144000" cy="1015663"/>
          </a:xfrm>
          <a:prstGeom prst="rect">
            <a:avLst/>
          </a:prstGeom>
          <a:solidFill>
            <a:schemeClr val="tx2">
              <a:lumMod val="90000"/>
              <a:lumOff val="10000"/>
            </a:schemeClr>
          </a:solidFill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 fontAlgn="auto">
              <a:lnSpc>
                <a:spcPts val="2400"/>
              </a:lnSpc>
              <a:spcAft>
                <a:spcPts val="0"/>
              </a:spcAft>
              <a:defRPr/>
            </a:pPr>
            <a:r>
              <a:rPr lang="ru-RU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Межбюджетные трансферты – основной вид безвозмездных перечислений</a:t>
            </a:r>
            <a:r>
              <a:rPr lang="en-US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endParaRPr lang="ru-RU" b="1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fontAlgn="auto">
              <a:lnSpc>
                <a:spcPts val="2400"/>
              </a:lnSpc>
              <a:spcAft>
                <a:spcPts val="0"/>
              </a:spcAft>
              <a:defRPr/>
            </a:pP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Это денежные средства, перечисляемые из одного бюджета бюджетной системы Российской Федерации другому.</a:t>
            </a:r>
            <a:endParaRPr lang="ru-RU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med">
    <p:cover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1" name="Заголовок 1"/>
          <p:cNvSpPr txBox="1">
            <a:spLocks/>
          </p:cNvSpPr>
          <p:nvPr/>
        </p:nvSpPr>
        <p:spPr bwMode="auto">
          <a:xfrm>
            <a:off x="0" y="285750"/>
            <a:ext cx="9144000" cy="828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endParaRPr lang="ru-RU" sz="1600" dirty="0">
              <a:solidFill>
                <a:srgbClr val="7030A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42844" y="1500174"/>
            <a:ext cx="4824413" cy="738664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defRPr/>
            </a:pPr>
            <a:r>
              <a:rPr lang="ru-RU" sz="1400" b="1" dirty="0">
                <a:solidFill>
                  <a:schemeClr val="tx2">
                    <a:lumMod val="90000"/>
                    <a:lumOff val="10000"/>
                  </a:schemeClr>
                </a:solidFill>
              </a:rPr>
              <a:t>Объем отгруженных товаров собственного производства, выполненных работ  и услуг собственными силами</a:t>
            </a:r>
            <a:r>
              <a:rPr lang="ru-RU" sz="1400" dirty="0">
                <a:solidFill>
                  <a:schemeClr val="tx2">
                    <a:lumMod val="90000"/>
                    <a:lumOff val="10000"/>
                  </a:schemeClr>
                </a:solidFill>
              </a:rPr>
              <a:t>.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5143504" y="1500174"/>
            <a:ext cx="3786214" cy="307777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defRPr/>
            </a:pPr>
            <a:r>
              <a:rPr lang="ru-RU" sz="1400" b="1" dirty="0">
                <a:solidFill>
                  <a:schemeClr val="tx2">
                    <a:lumMod val="90000"/>
                    <a:lumOff val="10000"/>
                  </a:schemeClr>
                </a:solidFill>
              </a:rPr>
              <a:t>Оборот розничной  торговли</a:t>
            </a:r>
            <a:endParaRPr lang="ru-RU" sz="1400" dirty="0">
              <a:solidFill>
                <a:schemeClr val="tx2">
                  <a:lumMod val="90000"/>
                  <a:lumOff val="10000"/>
                </a:schemeClr>
              </a:solidFill>
            </a:endParaRPr>
          </a:p>
        </p:txBody>
      </p:sp>
      <p:graphicFrame>
        <p:nvGraphicFramePr>
          <p:cNvPr id="1027" name="Диаграмма 9"/>
          <p:cNvGraphicFramePr>
            <a:graphicFrameLocks/>
          </p:cNvGraphicFramePr>
          <p:nvPr/>
        </p:nvGraphicFramePr>
        <p:xfrm>
          <a:off x="5072066" y="2000240"/>
          <a:ext cx="3904735" cy="1818074"/>
        </p:xfrm>
        <a:graphic>
          <a:graphicData uri="http://schemas.openxmlformats.org/presentationml/2006/ole">
            <p:oleObj spid="_x0000_s95235" name="Worksheet" r:id="rId3" imgW="4448175" imgH="1933575" progId="Excel.Sheet.8">
              <p:embed/>
            </p:oleObj>
          </a:graphicData>
        </a:graphic>
      </p:graphicFrame>
      <p:graphicFrame>
        <p:nvGraphicFramePr>
          <p:cNvPr id="1028" name="Диаграмма 10"/>
          <p:cNvGraphicFramePr>
            <a:graphicFrameLocks/>
          </p:cNvGraphicFramePr>
          <p:nvPr/>
        </p:nvGraphicFramePr>
        <p:xfrm>
          <a:off x="5072066" y="4500570"/>
          <a:ext cx="3838832" cy="2054868"/>
        </p:xfrm>
        <a:graphic>
          <a:graphicData uri="http://schemas.openxmlformats.org/presentationml/2006/ole">
            <p:oleObj spid="_x0000_s95236" name="Worksheet" r:id="rId4" imgW="4467225" imgH="2457450" progId="Excel.Sheet.8">
              <p:embed/>
            </p:oleObj>
          </a:graphicData>
        </a:graphic>
      </p:graphicFrame>
      <p:sp>
        <p:nvSpPr>
          <p:cNvPr id="12" name="TextBox 11"/>
          <p:cNvSpPr txBox="1"/>
          <p:nvPr/>
        </p:nvSpPr>
        <p:spPr>
          <a:xfrm rot="10800000" flipV="1">
            <a:off x="5072066" y="3929066"/>
            <a:ext cx="3786214" cy="307975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defRPr/>
            </a:pPr>
            <a:r>
              <a:rPr lang="ru-RU" sz="1400" b="1" dirty="0">
                <a:solidFill>
                  <a:schemeClr val="tx2">
                    <a:lumMod val="90000"/>
                    <a:lumOff val="10000"/>
                  </a:schemeClr>
                </a:solidFill>
              </a:rPr>
              <a:t>Оборот  общественного  питания</a:t>
            </a:r>
          </a:p>
        </p:txBody>
      </p:sp>
      <p:graphicFrame>
        <p:nvGraphicFramePr>
          <p:cNvPr id="1026" name="Диаграмма 6"/>
          <p:cNvGraphicFramePr>
            <a:graphicFrameLocks/>
          </p:cNvGraphicFramePr>
          <p:nvPr/>
        </p:nvGraphicFramePr>
        <p:xfrm>
          <a:off x="0" y="2341563"/>
          <a:ext cx="5036008" cy="4516437"/>
        </p:xfrm>
        <a:graphic>
          <a:graphicData uri="http://schemas.openxmlformats.org/presentationml/2006/ole">
            <p:oleObj spid="_x0000_s95234" name="Worksheet" r:id="rId5" imgW="4886325" imgH="4514850" progId="Excel.Sheet.8">
              <p:embed/>
            </p:oleObj>
          </a:graphicData>
        </a:graphic>
      </p:graphicFrame>
      <p:sp>
        <p:nvSpPr>
          <p:cNvPr id="11" name="TextBox 1"/>
          <p:cNvSpPr txBox="1">
            <a:spLocks noChangeArrowheads="1"/>
          </p:cNvSpPr>
          <p:nvPr/>
        </p:nvSpPr>
        <p:spPr bwMode="auto">
          <a:xfrm>
            <a:off x="695172" y="857232"/>
            <a:ext cx="8448828" cy="10464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>
            <a:spAutoFit/>
          </a:bodyPr>
          <a:lstStyle/>
          <a:p>
            <a:pPr algn="ctr">
              <a:lnSpc>
                <a:spcPts val="2400"/>
              </a:lnSpc>
              <a:tabLst>
                <a:tab pos="977900" algn="l"/>
                <a:tab pos="3441700" algn="l"/>
              </a:tabLst>
            </a:pPr>
            <a:r>
              <a:rPr lang="ru-RU" altLang="zh-CN" sz="2800" b="1" dirty="0" smtClean="0">
                <a:solidFill>
                  <a:schemeClr val="tx2">
                    <a:lumMod val="90000"/>
                    <a:lumOff val="10000"/>
                  </a:schemeClr>
                </a:solidFill>
                <a:latin typeface="Times New Roman" pitchFamily="18" charset="0"/>
                <a:ea typeface="宋体"/>
                <a:cs typeface="Times New Roman" pitchFamily="18" charset="0"/>
              </a:rPr>
              <a:t>Показатели социально-экономического развития Нуримановского района</a:t>
            </a:r>
            <a:endParaRPr lang="en-US" altLang="zh-CN" sz="2800" b="1" dirty="0">
              <a:solidFill>
                <a:schemeClr val="tx2">
                  <a:lumMod val="90000"/>
                  <a:lumOff val="10000"/>
                </a:schemeClr>
              </a:solidFill>
              <a:latin typeface="Times New Roman" pitchFamily="18" charset="0"/>
              <a:ea typeface="宋体"/>
              <a:cs typeface="Times New Roman" pitchFamily="18" charset="0"/>
            </a:endParaRPr>
          </a:p>
          <a:p>
            <a:pPr algn="ctr">
              <a:lnSpc>
                <a:spcPts val="3000"/>
              </a:lnSpc>
              <a:tabLst>
                <a:tab pos="977900" algn="l"/>
                <a:tab pos="3441700" algn="l"/>
              </a:tabLst>
            </a:pPr>
            <a:r>
              <a:rPr lang="en-US" altLang="zh-CN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宋体"/>
                <a:cs typeface="Times New Roman" pitchFamily="18" charset="0"/>
              </a:rPr>
              <a:t>	</a:t>
            </a:r>
          </a:p>
        </p:txBody>
      </p:sp>
    </p:spTree>
  </p:cSld>
  <p:clrMapOvr>
    <a:masterClrMapping/>
  </p:clrMapOvr>
  <p:transition spd="med">
    <p:cover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/>
          <p:cNvSpPr txBox="1">
            <a:spLocks/>
          </p:cNvSpPr>
          <p:nvPr/>
        </p:nvSpPr>
        <p:spPr>
          <a:xfrm>
            <a:off x="142844" y="571480"/>
            <a:ext cx="9144000" cy="828675"/>
          </a:xfrm>
          <a:prstGeom prst="rect">
            <a:avLst/>
          </a:prstGeom>
        </p:spPr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ru-RU" sz="2400" b="1" dirty="0">
                <a:solidFill>
                  <a:schemeClr val="tx2">
                    <a:lumMod val="90000"/>
                    <a:lumOff val="10000"/>
                  </a:schemeClr>
                </a:solidFill>
                <a:latin typeface="+mj-lt"/>
                <a:ea typeface="+mj-ea"/>
                <a:cs typeface="+mj-cs"/>
              </a:rPr>
              <a:t>Показатели социально-экономического развития</a:t>
            </a:r>
          </a:p>
          <a:p>
            <a:pPr algn="ctr" fontAlgn="auto">
              <a:spcAft>
                <a:spcPts val="0"/>
              </a:spcAft>
              <a:defRPr/>
            </a:pPr>
            <a:r>
              <a:rPr lang="ru-RU" sz="2400" b="1" dirty="0">
                <a:solidFill>
                  <a:schemeClr val="tx2">
                    <a:lumMod val="90000"/>
                    <a:lumOff val="10000"/>
                  </a:schemeClr>
                </a:solidFill>
                <a:latin typeface="+mj-lt"/>
                <a:ea typeface="+mj-ea"/>
                <a:cs typeface="+mj-cs"/>
              </a:rPr>
              <a:t>Нуримановского района</a:t>
            </a:r>
            <a:endParaRPr lang="ru-RU" sz="1600" b="1" dirty="0">
              <a:solidFill>
                <a:schemeClr val="tx2">
                  <a:lumMod val="90000"/>
                  <a:lumOff val="10000"/>
                </a:schemeClr>
              </a:solidFill>
              <a:latin typeface="+mj-lt"/>
              <a:ea typeface="+mj-ea"/>
              <a:cs typeface="+mj-cs"/>
            </a:endParaRPr>
          </a:p>
        </p:txBody>
      </p:sp>
      <p:graphicFrame>
        <p:nvGraphicFramePr>
          <p:cNvPr id="2050" name="Диаграмма 5"/>
          <p:cNvGraphicFramePr>
            <a:graphicFrameLocks/>
          </p:cNvGraphicFramePr>
          <p:nvPr/>
        </p:nvGraphicFramePr>
        <p:xfrm>
          <a:off x="5072066" y="1500174"/>
          <a:ext cx="3905250" cy="2290712"/>
        </p:xfrm>
        <a:graphic>
          <a:graphicData uri="http://schemas.openxmlformats.org/presentationml/2006/ole">
            <p:oleObj spid="_x0000_s96258" name="Worksheet" r:id="rId3" imgW="3905250" imgH="2647950" progId="Excel.Sheet.8">
              <p:embed/>
            </p:oleObj>
          </a:graphicData>
        </a:graphic>
      </p:graphicFrame>
      <p:graphicFrame>
        <p:nvGraphicFramePr>
          <p:cNvPr id="2051" name="Диаграмма 6"/>
          <p:cNvGraphicFramePr>
            <a:graphicFrameLocks/>
          </p:cNvGraphicFramePr>
          <p:nvPr/>
        </p:nvGraphicFramePr>
        <p:xfrm>
          <a:off x="4665663" y="4071942"/>
          <a:ext cx="4478337" cy="2917596"/>
        </p:xfrm>
        <a:graphic>
          <a:graphicData uri="http://schemas.openxmlformats.org/presentationml/2006/ole">
            <p:oleObj spid="_x0000_s96259" name="Worksheet" r:id="rId4" imgW="4810125" imgH="2505075" progId="Excel.Sheet.8">
              <p:embed/>
            </p:oleObj>
          </a:graphicData>
        </a:graphic>
      </p:graphicFrame>
      <p:sp>
        <p:nvSpPr>
          <p:cNvPr id="2055" name="TextBox 7"/>
          <p:cNvSpPr txBox="1">
            <a:spLocks noChangeArrowheads="1"/>
          </p:cNvSpPr>
          <p:nvPr/>
        </p:nvSpPr>
        <p:spPr bwMode="auto">
          <a:xfrm>
            <a:off x="4692650" y="3643314"/>
            <a:ext cx="445135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1400" b="1" i="1" dirty="0"/>
              <a:t>Среднемесячная</a:t>
            </a:r>
            <a:r>
              <a:rPr lang="ru-RU" sz="1600" b="1" i="1" dirty="0"/>
              <a:t> заработная плата  одного работающего в районе</a:t>
            </a:r>
          </a:p>
        </p:txBody>
      </p:sp>
      <p:sp>
        <p:nvSpPr>
          <p:cNvPr id="2056" name="TextBox 8"/>
          <p:cNvSpPr txBox="1">
            <a:spLocks noChangeArrowheads="1"/>
          </p:cNvSpPr>
          <p:nvPr/>
        </p:nvSpPr>
        <p:spPr bwMode="auto">
          <a:xfrm>
            <a:off x="4929189" y="1285860"/>
            <a:ext cx="4214811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1600" b="1" i="1" dirty="0"/>
              <a:t>Численность работающих, тыс. чел.</a:t>
            </a:r>
          </a:p>
        </p:txBody>
      </p:sp>
      <p:pic>
        <p:nvPicPr>
          <p:cNvPr id="2057" name="Рисунок 9"/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124075" y="5071620"/>
            <a:ext cx="2463800" cy="17863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Скругленная прямоугольная выноска 10"/>
          <p:cNvSpPr/>
          <p:nvPr/>
        </p:nvSpPr>
        <p:spPr bwMode="auto">
          <a:xfrm>
            <a:off x="251520" y="5090474"/>
            <a:ext cx="1934012" cy="1578886"/>
          </a:xfrm>
          <a:prstGeom prst="wedgeRoundRectCallout">
            <a:avLst>
              <a:gd name="adj1" fmla="val 71508"/>
              <a:gd name="adj2" fmla="val 1572"/>
              <a:gd name="adj3" fmla="val 16667"/>
            </a:avLst>
          </a:prstGeom>
          <a:ln>
            <a:headEnd type="none" w="med" len="med"/>
            <a:tailEnd type="none" w="med" len="med"/>
          </a:ln>
          <a:ex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/>
          <a:lstStyle/>
          <a:p>
            <a:pPr eaLnBrk="0" hangingPunct="0">
              <a:defRPr/>
            </a:pPr>
            <a:r>
              <a:rPr lang="ru-RU" sz="16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</a:rPr>
              <a:t>При уровне прожиточного минимума на </a:t>
            </a:r>
            <a:r>
              <a:rPr lang="ru-RU" sz="16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</a:rPr>
              <a:t>2017 </a:t>
            </a:r>
            <a:r>
              <a:rPr lang="ru-RU" sz="16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</a:rPr>
              <a:t>год </a:t>
            </a:r>
            <a:endParaRPr lang="ru-RU" sz="1600" b="1" u="sng" dirty="0">
              <a:solidFill>
                <a:schemeClr val="tx1"/>
              </a:solidFill>
              <a:latin typeface="Verdana" pitchFamily="34" charset="0"/>
            </a:endParaRPr>
          </a:p>
          <a:p>
            <a:pPr eaLnBrk="0" hangingPunct="0">
              <a:defRPr/>
            </a:pPr>
            <a:r>
              <a:rPr lang="ru-RU" sz="1600" b="1" u="sng" dirty="0">
                <a:solidFill>
                  <a:schemeClr val="tx1"/>
                </a:solidFill>
                <a:latin typeface="Verdana" pitchFamily="34" charset="0"/>
              </a:rPr>
              <a:t>8 </a:t>
            </a:r>
            <a:r>
              <a:rPr lang="ru-RU" sz="1600" b="1" u="sng" dirty="0" smtClean="0">
                <a:solidFill>
                  <a:schemeClr val="tx1"/>
                </a:solidFill>
                <a:latin typeface="Verdana" pitchFamily="34" charset="0"/>
              </a:rPr>
              <a:t>924 </a:t>
            </a:r>
            <a:r>
              <a:rPr lang="ru-RU" sz="1600" b="1" u="sng" dirty="0">
                <a:solidFill>
                  <a:schemeClr val="tx1"/>
                </a:solidFill>
                <a:latin typeface="Verdana" pitchFamily="34" charset="0"/>
              </a:rPr>
              <a:t>руб.</a:t>
            </a:r>
            <a:endParaRPr lang="ru-RU" sz="1600" b="1" u="sng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itchFamily="34" charset="0"/>
            </a:endParaRPr>
          </a:p>
        </p:txBody>
      </p:sp>
      <p:graphicFrame>
        <p:nvGraphicFramePr>
          <p:cNvPr id="2052" name="Диаграмма 16"/>
          <p:cNvGraphicFramePr>
            <a:graphicFrameLocks/>
          </p:cNvGraphicFramePr>
          <p:nvPr/>
        </p:nvGraphicFramePr>
        <p:xfrm>
          <a:off x="142844" y="1571612"/>
          <a:ext cx="4447389" cy="3705568"/>
        </p:xfrm>
        <a:graphic>
          <a:graphicData uri="http://schemas.openxmlformats.org/presentationml/2006/ole">
            <p:oleObj spid="_x0000_s96260" name="Worksheet" r:id="rId6" imgW="4533900" imgH="3076575" progId="Excel.Sheet.8">
              <p:embed/>
            </p:oleObj>
          </a:graphicData>
        </a:graphic>
      </p:graphicFrame>
      <p:sp>
        <p:nvSpPr>
          <p:cNvPr id="2061" name="TextBox 23"/>
          <p:cNvSpPr txBox="1">
            <a:spLocks noChangeArrowheads="1"/>
          </p:cNvSpPr>
          <p:nvPr/>
        </p:nvSpPr>
        <p:spPr bwMode="auto">
          <a:xfrm>
            <a:off x="-285784" y="1214422"/>
            <a:ext cx="3214710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1600" b="1" i="1" dirty="0"/>
              <a:t>Фонд оплаты труда</a:t>
            </a:r>
          </a:p>
        </p:txBody>
      </p:sp>
    </p:spTree>
  </p:cSld>
  <p:clrMapOvr>
    <a:masterClrMapping/>
  </p:clrMapOvr>
  <p:transition spd="med">
    <p:cover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/>
        </p:nvSpPr>
        <p:spPr>
          <a:xfrm>
            <a:off x="357158" y="642918"/>
            <a:ext cx="8324258" cy="12311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chemeClr val="tx2">
                    <a:lumMod val="90000"/>
                    <a:lumOff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Основные задачи бюджетной политики района</a:t>
            </a:r>
          </a:p>
          <a:p>
            <a:pPr algn="ctr"/>
            <a:r>
              <a:rPr lang="ru-RU" sz="2800" b="1" dirty="0" smtClean="0">
                <a:solidFill>
                  <a:schemeClr val="tx2">
                    <a:lumMod val="90000"/>
                    <a:lumOff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на 2018 – 2020 годы</a:t>
            </a:r>
            <a:endParaRPr lang="ru-RU" sz="2000" b="1" dirty="0" smtClean="0">
              <a:solidFill>
                <a:schemeClr val="tx2">
                  <a:lumMod val="90000"/>
                  <a:lumOff val="1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  <p:pic>
        <p:nvPicPr>
          <p:cNvPr id="13" name="Picture 4" descr="C:\Documents and Settings\User\Мои документы\Мои рисунки\331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28926" y="1500174"/>
            <a:ext cx="3110846" cy="184446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4" name="Скругленный прямоугольник 13"/>
          <p:cNvSpPr/>
          <p:nvPr/>
        </p:nvSpPr>
        <p:spPr>
          <a:xfrm>
            <a:off x="226243" y="3497344"/>
            <a:ext cx="4381854" cy="612742"/>
          </a:xfrm>
          <a:prstGeom prst="roundRect">
            <a:avLst/>
          </a:prstGeom>
          <a:solidFill>
            <a:schemeClr val="accent6">
              <a:lumMod val="40000"/>
              <a:lumOff val="60000"/>
              <a:alpha val="66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solidFill>
                  <a:schemeClr val="tx1">
                    <a:lumMod val="95000"/>
                    <a:lumOff val="5000"/>
                  </a:schemeClr>
                </a:solidFill>
                <a:cs typeface="Times New Roman" pitchFamily="18" charset="0"/>
              </a:rPr>
              <a:t>Обеспечение сбалансированности бюджета  </a:t>
            </a:r>
            <a:endParaRPr lang="ru-RU" sz="1600" dirty="0">
              <a:solidFill>
                <a:schemeClr val="tx1">
                  <a:lumMod val="95000"/>
                  <a:lumOff val="5000"/>
                </a:schemeClr>
              </a:solidFill>
              <a:cs typeface="Times New Roman" pitchFamily="18" charset="0"/>
            </a:endParaRPr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217219" y="5000636"/>
            <a:ext cx="4429156" cy="1500198"/>
          </a:xfrm>
          <a:prstGeom prst="roundRect">
            <a:avLst/>
          </a:prstGeom>
          <a:solidFill>
            <a:schemeClr val="accent6">
              <a:lumMod val="40000"/>
              <a:lumOff val="60000"/>
              <a:alpha val="66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6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1600" dirty="0" smtClean="0">
                <a:solidFill>
                  <a:schemeClr val="tx1">
                    <a:lumMod val="95000"/>
                    <a:lumOff val="5000"/>
                  </a:schemeClr>
                </a:solidFill>
                <a:cs typeface="Times New Roman" pitchFamily="18" charset="0"/>
              </a:rPr>
              <a:t>Повышение собственных доходов бюджета </a:t>
            </a:r>
            <a:r>
              <a:rPr lang="ru-RU" altLang="ko-KR" sz="1600" dirty="0" smtClean="0">
                <a:solidFill>
                  <a:schemeClr val="tx1">
                    <a:lumMod val="95000"/>
                    <a:lumOff val="5000"/>
                  </a:schemeClr>
                </a:solidFill>
                <a:ea typeface="굴림" pitchFamily="50" charset="-127"/>
                <a:cs typeface="Times New Roman" pitchFamily="18" charset="0"/>
              </a:rPr>
              <a:t>Выявление резервов и перераспределение </a:t>
            </a:r>
          </a:p>
          <a:p>
            <a:pPr algn="ctr"/>
            <a:r>
              <a:rPr lang="ru-RU" altLang="ko-KR" sz="1600" dirty="0" smtClean="0">
                <a:solidFill>
                  <a:schemeClr val="tx1">
                    <a:lumMod val="95000"/>
                    <a:lumOff val="5000"/>
                  </a:schemeClr>
                </a:solidFill>
                <a:ea typeface="굴림" pitchFamily="50" charset="-127"/>
                <a:cs typeface="Times New Roman" pitchFamily="18" charset="0"/>
              </a:rPr>
              <a:t>их в пользу приоритетных направлений, </a:t>
            </a:r>
          </a:p>
          <a:p>
            <a:pPr algn="ctr"/>
            <a:r>
              <a:rPr lang="ru-RU" altLang="ko-KR" sz="1600" dirty="0" smtClean="0">
                <a:solidFill>
                  <a:schemeClr val="tx1">
                    <a:lumMod val="95000"/>
                    <a:lumOff val="5000"/>
                  </a:schemeClr>
                </a:solidFill>
                <a:ea typeface="굴림" pitchFamily="50" charset="-127"/>
                <a:cs typeface="Times New Roman" pitchFamily="18" charset="0"/>
              </a:rPr>
              <a:t>создающих условия для экономического роста</a:t>
            </a:r>
            <a:endParaRPr lang="en-US" altLang="ko-KR" dirty="0" smtClean="0">
              <a:solidFill>
                <a:schemeClr val="tx1">
                  <a:lumMod val="95000"/>
                  <a:lumOff val="5000"/>
                </a:schemeClr>
              </a:solidFill>
              <a:ea typeface="굴림" pitchFamily="50" charset="-127"/>
              <a:cs typeface="Times New Roman" pitchFamily="18" charset="0"/>
            </a:endParaRPr>
          </a:p>
          <a:p>
            <a:pPr algn="ctr"/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4932040" y="3337090"/>
            <a:ext cx="4071966" cy="1008668"/>
          </a:xfrm>
          <a:prstGeom prst="roundRect">
            <a:avLst/>
          </a:prstGeom>
          <a:solidFill>
            <a:schemeClr val="accent6">
              <a:lumMod val="40000"/>
              <a:lumOff val="60000"/>
              <a:alpha val="66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600" dirty="0" smtClean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1600" dirty="0" smtClean="0">
                <a:solidFill>
                  <a:schemeClr val="tx1"/>
                </a:solidFill>
                <a:cs typeface="Times New Roman" pitchFamily="18" charset="0"/>
              </a:rPr>
              <a:t>Оптимизация расходов бюджета   </a:t>
            </a:r>
            <a:r>
              <a:rPr lang="ru-RU" altLang="ko-KR" sz="1600" dirty="0" smtClean="0">
                <a:solidFill>
                  <a:schemeClr val="tx1"/>
                </a:solidFill>
                <a:ea typeface="굴림" pitchFamily="50" charset="-127"/>
                <a:cs typeface="Times New Roman" pitchFamily="18" charset="0"/>
              </a:rPr>
              <a:t>Принятие новых видов расходов только </a:t>
            </a:r>
          </a:p>
          <a:p>
            <a:pPr algn="ctr"/>
            <a:r>
              <a:rPr lang="ru-RU" altLang="ko-KR" sz="1600" dirty="0" smtClean="0">
                <a:solidFill>
                  <a:schemeClr val="tx1"/>
                </a:solidFill>
                <a:ea typeface="굴림" pitchFamily="50" charset="-127"/>
                <a:cs typeface="Times New Roman" pitchFamily="18" charset="0"/>
              </a:rPr>
              <a:t>после соответствующей оценки их </a:t>
            </a:r>
          </a:p>
          <a:p>
            <a:pPr algn="ctr"/>
            <a:r>
              <a:rPr lang="ru-RU" altLang="ko-KR" sz="1600" dirty="0" smtClean="0">
                <a:solidFill>
                  <a:schemeClr val="tx1"/>
                </a:solidFill>
                <a:ea typeface="굴림" pitchFamily="50" charset="-127"/>
                <a:cs typeface="Times New Roman" pitchFamily="18" charset="0"/>
              </a:rPr>
              <a:t>эффективности</a:t>
            </a:r>
            <a:endParaRPr lang="en-US" altLang="ko-KR" sz="1600" dirty="0" smtClean="0">
              <a:solidFill>
                <a:schemeClr val="tx1"/>
              </a:solidFill>
              <a:ea typeface="굴림" pitchFamily="50" charset="-127"/>
              <a:cs typeface="Times New Roman" pitchFamily="18" charset="0"/>
            </a:endParaRPr>
          </a:p>
          <a:p>
            <a:pPr algn="ctr"/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8" name="Скругленный прямоугольник 17"/>
          <p:cNvSpPr/>
          <p:nvPr/>
        </p:nvSpPr>
        <p:spPr>
          <a:xfrm>
            <a:off x="4932040" y="4458879"/>
            <a:ext cx="4071966" cy="490194"/>
          </a:xfrm>
          <a:prstGeom prst="roundRect">
            <a:avLst>
              <a:gd name="adj" fmla="val 26423"/>
            </a:avLst>
          </a:prstGeom>
          <a:solidFill>
            <a:schemeClr val="accent6">
              <a:lumMod val="40000"/>
              <a:lumOff val="60000"/>
              <a:alpha val="66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solidFill>
                  <a:schemeClr val="tx1"/>
                </a:solidFill>
              </a:rPr>
              <a:t>Сокращение муниципального долга</a:t>
            </a:r>
            <a:endParaRPr lang="ru-RU" sz="1600" dirty="0">
              <a:solidFill>
                <a:schemeClr val="tx1"/>
              </a:solidFill>
            </a:endParaRPr>
          </a:p>
        </p:txBody>
      </p:sp>
      <p:sp>
        <p:nvSpPr>
          <p:cNvPr id="19" name="Скругленный прямоугольник 18"/>
          <p:cNvSpPr/>
          <p:nvPr/>
        </p:nvSpPr>
        <p:spPr>
          <a:xfrm>
            <a:off x="4932040" y="5778631"/>
            <a:ext cx="4071966" cy="678730"/>
          </a:xfrm>
          <a:prstGeom prst="roundRect">
            <a:avLst/>
          </a:prstGeom>
          <a:solidFill>
            <a:schemeClr val="accent6">
              <a:lumMod val="40000"/>
              <a:lumOff val="60000"/>
              <a:alpha val="66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solidFill>
                  <a:schemeClr val="tx1"/>
                </a:solidFill>
              </a:rPr>
              <a:t>Сокращение объема дефицита бюджета</a:t>
            </a:r>
            <a:endParaRPr lang="ru-RU" sz="1600" dirty="0">
              <a:solidFill>
                <a:schemeClr val="tx1"/>
              </a:solidFill>
            </a:endParaRP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254524" y="4232634"/>
            <a:ext cx="4364610" cy="669303"/>
          </a:xfrm>
          <a:prstGeom prst="roundRect">
            <a:avLst>
              <a:gd name="adj" fmla="val 21795"/>
            </a:avLst>
          </a:prstGeom>
          <a:solidFill>
            <a:schemeClr val="accent6">
              <a:lumMod val="40000"/>
              <a:lumOff val="60000"/>
              <a:alpha val="66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solidFill>
                  <a:schemeClr val="tx1"/>
                </a:solidFill>
              </a:rPr>
              <a:t>Повышение качества осуществления внутреннего финансового контроля</a:t>
            </a:r>
            <a:endParaRPr lang="ru-RU" sz="1600" dirty="0">
              <a:solidFill>
                <a:schemeClr val="tx1"/>
              </a:solidFill>
            </a:endParaRPr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4930219" y="5062193"/>
            <a:ext cx="4100659" cy="622169"/>
          </a:xfrm>
          <a:prstGeom prst="roundRect">
            <a:avLst>
              <a:gd name="adj" fmla="val 26423"/>
            </a:avLst>
          </a:prstGeom>
          <a:solidFill>
            <a:schemeClr val="accent6">
              <a:lumMod val="40000"/>
              <a:lumOff val="60000"/>
              <a:alpha val="66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solidFill>
                  <a:schemeClr val="tx1"/>
                </a:solidFill>
              </a:rPr>
              <a:t>Расширение использования механизмов инициативного бюджетирования</a:t>
            </a:r>
            <a:endParaRPr lang="ru-RU" sz="16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 spd="med">
    <p:cover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4788024" y="1268760"/>
            <a:ext cx="421595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4889634" y="714356"/>
            <a:ext cx="4254366" cy="67403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600" b="1" i="1" dirty="0" smtClean="0">
                <a:solidFill>
                  <a:schemeClr val="accent1">
                    <a:lumMod val="50000"/>
                  </a:schemeClr>
                </a:solidFill>
                <a:latin typeface="+mj-lt"/>
                <a:cs typeface="Times New Roman" pitchFamily="18" charset="0"/>
              </a:rPr>
              <a:t>Нуримановский район образован в 1930 году.</a:t>
            </a:r>
          </a:p>
          <a:p>
            <a:pPr algn="just"/>
            <a:r>
              <a:rPr lang="ru-RU" sz="1600" b="1" i="1" dirty="0" smtClean="0">
                <a:solidFill>
                  <a:schemeClr val="accent1">
                    <a:lumMod val="50000"/>
                  </a:schemeClr>
                </a:solidFill>
                <a:latin typeface="+mj-lt"/>
                <a:cs typeface="Times New Roman" pitchFamily="18" charset="0"/>
              </a:rPr>
              <a:t>В составе района – 5</a:t>
            </a:r>
            <a:r>
              <a:rPr lang="en-US" sz="1600" b="1" i="1" dirty="0" smtClean="0">
                <a:solidFill>
                  <a:schemeClr val="accent1">
                    <a:lumMod val="50000"/>
                  </a:schemeClr>
                </a:solidFill>
                <a:latin typeface="+mj-lt"/>
                <a:cs typeface="Times New Roman" pitchFamily="18" charset="0"/>
              </a:rPr>
              <a:t>2</a:t>
            </a:r>
            <a:r>
              <a:rPr lang="ru-RU" sz="1600" b="1" i="1" dirty="0" smtClean="0">
                <a:solidFill>
                  <a:schemeClr val="accent1">
                    <a:lumMod val="50000"/>
                  </a:schemeClr>
                </a:solidFill>
                <a:latin typeface="+mj-lt"/>
                <a:cs typeface="Times New Roman" pitchFamily="18" charset="0"/>
              </a:rPr>
              <a:t> населенных пунктов, 12 сельских поселений. Районный центр – с. Красная Горка, находящееся в 100 км. от г. Уфа.</a:t>
            </a:r>
            <a:endParaRPr lang="en-US" sz="1600" b="1" i="1" dirty="0" smtClean="0">
              <a:solidFill>
                <a:schemeClr val="accent1">
                  <a:lumMod val="50000"/>
                </a:schemeClr>
              </a:solidFill>
              <a:latin typeface="+mj-lt"/>
              <a:cs typeface="Times New Roman" pitchFamily="18" charset="0"/>
            </a:endParaRPr>
          </a:p>
          <a:p>
            <a:pPr algn="just"/>
            <a:endParaRPr lang="ru-RU" sz="1600" b="1" i="1" dirty="0" smtClean="0">
              <a:solidFill>
                <a:schemeClr val="accent1">
                  <a:lumMod val="50000"/>
                </a:schemeClr>
              </a:solidFill>
              <a:latin typeface="+mj-lt"/>
              <a:cs typeface="Times New Roman" pitchFamily="18" charset="0"/>
            </a:endParaRPr>
          </a:p>
          <a:p>
            <a:pPr algn="just"/>
            <a:r>
              <a:rPr lang="ru-RU" sz="1600" b="1" i="1" dirty="0" smtClean="0">
                <a:solidFill>
                  <a:schemeClr val="accent1">
                    <a:lumMod val="50000"/>
                  </a:schemeClr>
                </a:solidFill>
                <a:latin typeface="+mj-lt"/>
                <a:cs typeface="Times New Roman" pitchFamily="18" charset="0"/>
              </a:rPr>
              <a:t>Район находится на левобережье нижнего течения реки Уфы, к северо-востоку от г. Уфы, граничит с </a:t>
            </a:r>
            <a:r>
              <a:rPr lang="ru-RU" sz="1600" b="1" i="1" dirty="0" err="1" smtClean="0">
                <a:solidFill>
                  <a:schemeClr val="accent1">
                    <a:lumMod val="50000"/>
                  </a:schemeClr>
                </a:solidFill>
                <a:latin typeface="+mj-lt"/>
                <a:cs typeface="Times New Roman" pitchFamily="18" charset="0"/>
              </a:rPr>
              <a:t>Иглинским</a:t>
            </a:r>
            <a:r>
              <a:rPr lang="ru-RU" sz="1600" b="1" i="1" dirty="0" smtClean="0">
                <a:solidFill>
                  <a:schemeClr val="accent1">
                    <a:lumMod val="50000"/>
                  </a:schemeClr>
                </a:solidFill>
                <a:latin typeface="+mj-lt"/>
                <a:cs typeface="Times New Roman" pitchFamily="18" charset="0"/>
              </a:rPr>
              <a:t>, Благовещенским и Караидельским районами Республики Башкортостан, на юго-востоке граничит с Челябинской областью. Площадь района составляет 2 </a:t>
            </a:r>
            <a:r>
              <a:rPr lang="en-US" sz="1600" b="1" i="1" dirty="0" smtClean="0">
                <a:solidFill>
                  <a:schemeClr val="accent1">
                    <a:lumMod val="50000"/>
                  </a:schemeClr>
                </a:solidFill>
                <a:latin typeface="+mj-lt"/>
                <a:cs typeface="Times New Roman" pitchFamily="18" charset="0"/>
              </a:rPr>
              <a:t>511</a:t>
            </a:r>
            <a:r>
              <a:rPr lang="ru-RU" sz="1600" b="1" i="1" dirty="0" smtClean="0">
                <a:solidFill>
                  <a:schemeClr val="accent1">
                    <a:lumMod val="50000"/>
                  </a:schemeClr>
                </a:solidFill>
                <a:latin typeface="+mj-lt"/>
                <a:cs typeface="Times New Roman" pitchFamily="18" charset="0"/>
              </a:rPr>
              <a:t> км².</a:t>
            </a:r>
            <a:r>
              <a:rPr lang="en-US" sz="1600" b="1" i="1" dirty="0" smtClean="0">
                <a:solidFill>
                  <a:schemeClr val="accent1">
                    <a:lumMod val="50000"/>
                  </a:schemeClr>
                </a:solidFill>
                <a:latin typeface="+mj-lt"/>
                <a:cs typeface="Times New Roman" pitchFamily="18" charset="0"/>
              </a:rPr>
              <a:t> </a:t>
            </a:r>
            <a:r>
              <a:rPr lang="ru-RU" sz="1600" b="1" i="1" dirty="0" smtClean="0">
                <a:solidFill>
                  <a:schemeClr val="accent1">
                    <a:lumMod val="50000"/>
                  </a:schemeClr>
                </a:solidFill>
                <a:latin typeface="+mj-lt"/>
                <a:cs typeface="Times New Roman" pitchFamily="18" charset="0"/>
              </a:rPr>
              <a:t>Численность населения 20,4 тыс.человек</a:t>
            </a:r>
            <a:endParaRPr lang="en-US" sz="1600" b="1" i="1" dirty="0" smtClean="0">
              <a:solidFill>
                <a:schemeClr val="accent1">
                  <a:lumMod val="50000"/>
                </a:schemeClr>
              </a:solidFill>
              <a:latin typeface="+mj-lt"/>
              <a:cs typeface="Times New Roman" pitchFamily="18" charset="0"/>
            </a:endParaRPr>
          </a:p>
          <a:p>
            <a:pPr algn="just"/>
            <a:endParaRPr lang="ru-RU" sz="1600" b="1" i="1" dirty="0" smtClean="0">
              <a:solidFill>
                <a:schemeClr val="accent1">
                  <a:lumMod val="50000"/>
                </a:schemeClr>
              </a:solidFill>
              <a:latin typeface="+mj-lt"/>
              <a:cs typeface="Times New Roman" pitchFamily="18" charset="0"/>
            </a:endParaRPr>
          </a:p>
          <a:p>
            <a:pPr algn="just"/>
            <a:r>
              <a:rPr lang="ru-RU" sz="1600" b="1" i="1" dirty="0" smtClean="0">
                <a:solidFill>
                  <a:schemeClr val="accent1">
                    <a:lumMod val="50000"/>
                  </a:schemeClr>
                </a:solidFill>
                <a:latin typeface="+mj-lt"/>
                <a:cs typeface="Times New Roman" pitchFamily="18" charset="0"/>
              </a:rPr>
              <a:t>Северная часть территории района расположена на Уфимском плато, южная часть — на </a:t>
            </a:r>
            <a:r>
              <a:rPr lang="ru-RU" sz="1600" b="1" i="1" dirty="0" err="1" smtClean="0">
                <a:solidFill>
                  <a:schemeClr val="accent1">
                    <a:lumMod val="50000"/>
                  </a:schemeClr>
                </a:solidFill>
                <a:latin typeface="+mj-lt"/>
                <a:cs typeface="Times New Roman" pitchFamily="18" charset="0"/>
              </a:rPr>
              <a:t>Прибельской</a:t>
            </a:r>
            <a:r>
              <a:rPr lang="ru-RU" sz="1600" b="1" i="1" dirty="0" smtClean="0">
                <a:solidFill>
                  <a:schemeClr val="accent1">
                    <a:lumMod val="50000"/>
                  </a:schemeClr>
                </a:solidFill>
                <a:latin typeface="+mj-lt"/>
                <a:cs typeface="Times New Roman" pitchFamily="18" charset="0"/>
              </a:rPr>
              <a:t> увалисто-волнистой равнине. Леса занимают 78 % площади района (195,9 тыс. га). Район богат лесами из пихты, сосны, березы,</a:t>
            </a:r>
          </a:p>
          <a:p>
            <a:pPr algn="just"/>
            <a:r>
              <a:rPr lang="ru-RU" sz="1600" b="1" i="1" dirty="0" smtClean="0">
                <a:solidFill>
                  <a:schemeClr val="accent1">
                    <a:lumMod val="50000"/>
                  </a:schemeClr>
                </a:solidFill>
                <a:latin typeface="+mj-lt"/>
                <a:cs typeface="Times New Roman" pitchFamily="18" charset="0"/>
              </a:rPr>
              <a:t>липы, дуба и осины. Гидрографическую сеть образует река Уфа с притоками.</a:t>
            </a:r>
            <a:endParaRPr lang="ru-RU" sz="1600" b="1" i="1" dirty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/>
                </a:outerShdw>
              </a:effectLst>
              <a:latin typeface="+mj-lt"/>
            </a:endParaRPr>
          </a:p>
        </p:txBody>
      </p:sp>
      <p:pic>
        <p:nvPicPr>
          <p:cNvPr id="9" name="Рисунок 8" descr="r_nurimanovsky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92506"/>
            <a:ext cx="5255394" cy="6514106"/>
          </a:xfrm>
          <a:prstGeom prst="rect">
            <a:avLst/>
          </a:prstGeom>
        </p:spPr>
      </p:pic>
    </p:spTree>
  </p:cSld>
  <p:clrMapOvr>
    <a:masterClrMapping/>
  </p:clrMapOvr>
  <p:transition spd="med">
    <p:cover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3"/>
          <p:cNvSpPr/>
          <p:nvPr/>
        </p:nvSpPr>
        <p:spPr>
          <a:xfrm>
            <a:off x="4932040" y="3855563"/>
            <a:ext cx="4071966" cy="869581"/>
          </a:xfrm>
          <a:prstGeom prst="roundRect">
            <a:avLst/>
          </a:prstGeom>
          <a:solidFill>
            <a:schemeClr val="accent6">
              <a:lumMod val="40000"/>
              <a:lumOff val="60000"/>
              <a:alpha val="66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solidFill>
                  <a:schemeClr val="bg2">
                    <a:lumMod val="10000"/>
                  </a:schemeClr>
                </a:solidFill>
              </a:rPr>
              <a:t>Легализация налоговой базы, включая легализацию «теневой» заработной платы</a:t>
            </a:r>
            <a:endParaRPr lang="ru-RU" dirty="0">
              <a:solidFill>
                <a:schemeClr val="bg2">
                  <a:lumMod val="10000"/>
                </a:schemeClr>
              </a:solidFill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4932040" y="4786322"/>
            <a:ext cx="4071966" cy="888614"/>
          </a:xfrm>
          <a:prstGeom prst="roundRect">
            <a:avLst/>
          </a:prstGeom>
          <a:solidFill>
            <a:schemeClr val="accent6">
              <a:lumMod val="40000"/>
              <a:lumOff val="60000"/>
              <a:alpha val="66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solidFill>
                  <a:schemeClr val="bg2">
                    <a:lumMod val="10000"/>
                  </a:schemeClr>
                </a:solidFill>
              </a:rPr>
              <a:t>Содействие инвестиционным процессам в экономике</a:t>
            </a:r>
            <a:endParaRPr lang="ru-RU" sz="1600" dirty="0">
              <a:solidFill>
                <a:schemeClr val="bg2">
                  <a:lumMod val="10000"/>
                </a:schemeClr>
              </a:solidFill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179512" y="3893270"/>
            <a:ext cx="4500594" cy="903882"/>
          </a:xfrm>
          <a:prstGeom prst="roundRect">
            <a:avLst/>
          </a:prstGeom>
          <a:solidFill>
            <a:schemeClr val="accent6">
              <a:lumMod val="40000"/>
              <a:lumOff val="60000"/>
              <a:alpha val="66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solidFill>
                  <a:schemeClr val="bg2">
                    <a:lumMod val="10000"/>
                  </a:schemeClr>
                </a:solidFill>
              </a:rPr>
              <a:t>Сохранение,  укрепление и </a:t>
            </a:r>
          </a:p>
          <a:p>
            <a:pPr algn="ctr"/>
            <a:r>
              <a:rPr lang="ru-RU" sz="1600" dirty="0" smtClean="0">
                <a:solidFill>
                  <a:schemeClr val="bg2">
                    <a:lumMod val="10000"/>
                  </a:schemeClr>
                </a:solidFill>
              </a:rPr>
              <a:t>развитие налогового потенциала</a:t>
            </a:r>
            <a:r>
              <a:rPr lang="ru-RU" sz="1600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1600" dirty="0">
              <a:solidFill>
                <a:schemeClr val="bg2">
                  <a:lumMod val="1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251520" y="5085184"/>
            <a:ext cx="4429156" cy="1224136"/>
          </a:xfrm>
          <a:prstGeom prst="roundRect">
            <a:avLst/>
          </a:prstGeom>
          <a:solidFill>
            <a:schemeClr val="accent6">
              <a:lumMod val="40000"/>
              <a:lumOff val="60000"/>
              <a:alpha val="66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solidFill>
                  <a:schemeClr val="bg2">
                    <a:lumMod val="10000"/>
                  </a:schemeClr>
                </a:solidFill>
              </a:rPr>
              <a:t>Качественное администрирование доходных источников и повышение  уровня собираемости налогов</a:t>
            </a:r>
            <a:endParaRPr lang="ru-RU" dirty="0">
              <a:solidFill>
                <a:schemeClr val="bg2">
                  <a:lumMod val="10000"/>
                </a:schemeClr>
              </a:solidFill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4932040" y="5750351"/>
            <a:ext cx="4071966" cy="886119"/>
          </a:xfrm>
          <a:prstGeom prst="roundRect">
            <a:avLst/>
          </a:prstGeom>
          <a:solidFill>
            <a:schemeClr val="accent6">
              <a:lumMod val="40000"/>
              <a:lumOff val="60000"/>
              <a:alpha val="66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solidFill>
                  <a:schemeClr val="bg2">
                    <a:lumMod val="10000"/>
                  </a:schemeClr>
                </a:solidFill>
              </a:rPr>
              <a:t>Анализ эффективности предоставления налоговых льгот</a:t>
            </a:r>
            <a:endParaRPr lang="ru-RU" sz="1600" dirty="0">
              <a:solidFill>
                <a:schemeClr val="bg2">
                  <a:lumMod val="10000"/>
                </a:schemeClr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428596" y="571480"/>
            <a:ext cx="8136904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chemeClr val="tx2">
                    <a:lumMod val="90000"/>
                    <a:lumOff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Основные задачи налоговой политики района </a:t>
            </a:r>
          </a:p>
          <a:p>
            <a:pPr algn="ctr"/>
            <a:r>
              <a:rPr lang="ru-RU" sz="2800" b="1" dirty="0" smtClean="0">
                <a:solidFill>
                  <a:schemeClr val="tx2">
                    <a:lumMod val="90000"/>
                    <a:lumOff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на 2018 – 2020 годы</a:t>
            </a:r>
            <a:endParaRPr lang="ru-RU" sz="2800" dirty="0">
              <a:solidFill>
                <a:schemeClr val="tx2">
                  <a:lumMod val="90000"/>
                  <a:lumOff val="10000"/>
                </a:schemeClr>
              </a:solidFill>
            </a:endParaRPr>
          </a:p>
        </p:txBody>
      </p:sp>
      <p:pic>
        <p:nvPicPr>
          <p:cNvPr id="11" name="Picture 26" descr="C:\Users\ker\Desktop\МОЁ\прочее\- animashka\тематика\расчёт 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75822" y="1414596"/>
            <a:ext cx="4110755" cy="24430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cover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3" name="WordArt 37"/>
          <p:cNvSpPr>
            <a:spLocks noChangeArrowheads="1" noChangeShapeType="1" noTextEdit="1"/>
          </p:cNvSpPr>
          <p:nvPr/>
        </p:nvSpPr>
        <p:spPr bwMode="auto">
          <a:xfrm>
            <a:off x="285720" y="714356"/>
            <a:ext cx="8544951" cy="741146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49710"/>
              </a:avLst>
            </a:prstTxWarp>
          </a:bodyPr>
          <a:lstStyle/>
          <a:p>
            <a:pPr algn="ctr"/>
            <a:r>
              <a:rPr lang="ru-RU" sz="2800" kern="10" dirty="0">
                <a:ln w="9525">
                  <a:noFill/>
                  <a:round/>
                  <a:headEnd/>
                  <a:tailEnd/>
                </a:ln>
                <a:solidFill>
                  <a:schemeClr val="tx2">
                    <a:lumMod val="90000"/>
                    <a:lumOff val="10000"/>
                  </a:schemeClr>
                </a:solidFill>
                <a:latin typeface="Times New Roman"/>
                <a:cs typeface="Times New Roman"/>
              </a:rPr>
              <a:t>Основные параметры проекта бюджета </a:t>
            </a:r>
            <a:r>
              <a:rPr lang="ru-RU" sz="2800" kern="10" dirty="0" smtClean="0">
                <a:ln w="9525">
                  <a:noFill/>
                  <a:round/>
                  <a:headEnd/>
                  <a:tailEnd/>
                </a:ln>
                <a:solidFill>
                  <a:schemeClr val="tx2">
                    <a:lumMod val="90000"/>
                    <a:lumOff val="10000"/>
                  </a:schemeClr>
                </a:solidFill>
                <a:latin typeface="Times New Roman"/>
                <a:cs typeface="Times New Roman"/>
              </a:rPr>
              <a:t>района</a:t>
            </a:r>
            <a:endParaRPr lang="ru-RU" sz="2800" kern="10" dirty="0">
              <a:ln w="9525">
                <a:noFill/>
                <a:round/>
                <a:headEnd/>
                <a:tailEnd/>
              </a:ln>
              <a:solidFill>
                <a:schemeClr val="tx2">
                  <a:lumMod val="90000"/>
                  <a:lumOff val="10000"/>
                </a:schemeClr>
              </a:solidFill>
              <a:latin typeface="Times New Roman"/>
              <a:cs typeface="Times New Roman"/>
            </a:endParaRPr>
          </a:p>
        </p:txBody>
      </p:sp>
      <p:graphicFrame>
        <p:nvGraphicFramePr>
          <p:cNvPr id="6" name="Диаграмма 5"/>
          <p:cNvGraphicFramePr/>
          <p:nvPr/>
        </p:nvGraphicFramePr>
        <p:xfrm>
          <a:off x="405353" y="1463041"/>
          <a:ext cx="8449889" cy="525827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TextBox 11"/>
          <p:cNvSpPr txBox="1">
            <a:spLocks noChangeArrowheads="1"/>
          </p:cNvSpPr>
          <p:nvPr/>
        </p:nvSpPr>
        <p:spPr bwMode="auto">
          <a:xfrm>
            <a:off x="7500958" y="1428736"/>
            <a:ext cx="1500187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600" b="1" dirty="0">
                <a:latin typeface="Constantia" pitchFamily="18" charset="0"/>
              </a:rPr>
              <a:t>Тыс. руб.</a:t>
            </a:r>
          </a:p>
        </p:txBody>
      </p:sp>
    </p:spTree>
  </p:cSld>
  <p:clrMapOvr>
    <a:masterClrMapping/>
  </p:clrMapOvr>
  <p:transition spd="med">
    <p:cover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27" name="Rectangle 3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34828" name="Rectangle 35"/>
          <p:cNvSpPr>
            <a:spLocks noChangeArrowheads="1"/>
          </p:cNvSpPr>
          <p:nvPr/>
        </p:nvSpPr>
        <p:spPr bwMode="auto">
          <a:xfrm>
            <a:off x="0" y="233838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34829" name="WordArt 17"/>
          <p:cNvSpPr>
            <a:spLocks noChangeArrowheads="1" noChangeShapeType="1" noTextEdit="1"/>
          </p:cNvSpPr>
          <p:nvPr/>
        </p:nvSpPr>
        <p:spPr bwMode="auto">
          <a:xfrm>
            <a:off x="285720" y="785794"/>
            <a:ext cx="8501122" cy="56403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13"/>
              </a:avLst>
            </a:prstTxWarp>
          </a:bodyPr>
          <a:lstStyle/>
          <a:p>
            <a:pPr algn="ctr"/>
            <a:r>
              <a:rPr lang="ru-RU" sz="3600" kern="10" dirty="0">
                <a:ln w="9525">
                  <a:noFill/>
                  <a:round/>
                  <a:headEnd/>
                  <a:tailEnd/>
                </a:ln>
                <a:solidFill>
                  <a:schemeClr val="tx2">
                    <a:lumMod val="90000"/>
                    <a:lumOff val="10000"/>
                  </a:schemeClr>
                </a:soli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Доходы бюджета </a:t>
            </a:r>
            <a:r>
              <a:rPr lang="ru-RU" sz="3600" kern="10" dirty="0" smtClean="0">
                <a:ln w="9525">
                  <a:noFill/>
                  <a:round/>
                  <a:headEnd/>
                  <a:tailEnd/>
                </a:ln>
                <a:solidFill>
                  <a:schemeClr val="tx2">
                    <a:lumMod val="90000"/>
                    <a:lumOff val="10000"/>
                  </a:schemeClr>
                </a:soli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муниципального района</a:t>
            </a:r>
            <a:endParaRPr lang="ru-RU" sz="3600" kern="10" dirty="0">
              <a:ln w="9525">
                <a:noFill/>
                <a:round/>
                <a:headEnd/>
                <a:tailEnd/>
              </a:ln>
              <a:solidFill>
                <a:schemeClr val="tx2">
                  <a:lumMod val="90000"/>
                  <a:lumOff val="10000"/>
                </a:schemeClr>
              </a:solidFill>
              <a:effectLst>
                <a:outerShdw dist="35921" dir="2700000" algn="ctr" rotWithShape="0">
                  <a:srgbClr val="C0C0C0">
                    <a:alpha val="79999"/>
                  </a:srgbClr>
                </a:outerShdw>
              </a:effectLst>
              <a:latin typeface="Times New Roman"/>
              <a:cs typeface="Times New Roman"/>
            </a:endParaRPr>
          </a:p>
        </p:txBody>
      </p:sp>
      <p:graphicFrame>
        <p:nvGraphicFramePr>
          <p:cNvPr id="34826" name="Object 10"/>
          <p:cNvGraphicFramePr>
            <a:graphicFrameLocks/>
          </p:cNvGraphicFramePr>
          <p:nvPr/>
        </p:nvGraphicFramePr>
        <p:xfrm>
          <a:off x="216816" y="1338606"/>
          <a:ext cx="8784309" cy="5326145"/>
        </p:xfrm>
        <a:graphic>
          <a:graphicData uri="http://schemas.openxmlformats.org/presentationml/2006/ole">
            <p:oleObj spid="_x0000_s97282" name="Worksheet" r:id="rId3" imgW="9182100" imgH="2943225" progId="Excel.Sheet.8">
              <p:embed/>
            </p:oleObj>
          </a:graphicData>
        </a:graphic>
      </p:graphicFrame>
      <p:sp>
        <p:nvSpPr>
          <p:cNvPr id="34830" name="TextBox 11"/>
          <p:cNvSpPr txBox="1">
            <a:spLocks noChangeArrowheads="1"/>
          </p:cNvSpPr>
          <p:nvPr/>
        </p:nvSpPr>
        <p:spPr bwMode="auto">
          <a:xfrm>
            <a:off x="7814821" y="1536567"/>
            <a:ext cx="113917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1600" b="1" dirty="0">
                <a:latin typeface="Constantia" pitchFamily="18" charset="0"/>
              </a:rPr>
              <a:t>Тыс. руб.</a:t>
            </a:r>
          </a:p>
        </p:txBody>
      </p:sp>
      <p:sp>
        <p:nvSpPr>
          <p:cNvPr id="34831" name="TextBox 22"/>
          <p:cNvSpPr txBox="1">
            <a:spLocks noChangeArrowheads="1"/>
          </p:cNvSpPr>
          <p:nvPr/>
        </p:nvSpPr>
        <p:spPr bwMode="auto">
          <a:xfrm>
            <a:off x="714375" y="2500313"/>
            <a:ext cx="57150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ru-RU"/>
          </a:p>
        </p:txBody>
      </p:sp>
    </p:spTree>
  </p:cSld>
  <p:clrMapOvr>
    <a:masterClrMapping/>
  </p:clrMapOvr>
  <p:transition spd="med">
    <p:cover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1" name="Rectangle 3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83972" name="Rectangle 35"/>
          <p:cNvSpPr>
            <a:spLocks noChangeArrowheads="1"/>
          </p:cNvSpPr>
          <p:nvPr/>
        </p:nvSpPr>
        <p:spPr bwMode="auto">
          <a:xfrm>
            <a:off x="0" y="233838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83974" name="TextBox 11"/>
          <p:cNvSpPr txBox="1">
            <a:spLocks noChangeArrowheads="1"/>
          </p:cNvSpPr>
          <p:nvPr/>
        </p:nvSpPr>
        <p:spPr bwMode="auto">
          <a:xfrm>
            <a:off x="8143900" y="1214422"/>
            <a:ext cx="1500187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200" b="1" dirty="0"/>
              <a:t>Тыс. руб.</a:t>
            </a:r>
          </a:p>
        </p:txBody>
      </p:sp>
      <p:sp>
        <p:nvSpPr>
          <p:cNvPr id="83975" name="TextBox 22"/>
          <p:cNvSpPr txBox="1">
            <a:spLocks noChangeArrowheads="1"/>
          </p:cNvSpPr>
          <p:nvPr/>
        </p:nvSpPr>
        <p:spPr bwMode="auto">
          <a:xfrm>
            <a:off x="714375" y="2500313"/>
            <a:ext cx="57150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ru-RU"/>
          </a:p>
        </p:txBody>
      </p:sp>
      <p:sp>
        <p:nvSpPr>
          <p:cNvPr id="83977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graphicFrame>
        <p:nvGraphicFramePr>
          <p:cNvPr id="12" name="Диаграмма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2744614011"/>
              </p:ext>
            </p:extLst>
          </p:nvPr>
        </p:nvGraphicFramePr>
        <p:xfrm>
          <a:off x="0" y="1462215"/>
          <a:ext cx="4581625" cy="446006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7" name="Диаграмма 1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3877838250"/>
              </p:ext>
            </p:extLst>
          </p:nvPr>
        </p:nvGraphicFramePr>
        <p:xfrm>
          <a:off x="4466122" y="1357298"/>
          <a:ext cx="4677878" cy="45461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1" name="WordArt 17"/>
          <p:cNvSpPr>
            <a:spLocks noChangeArrowheads="1" noChangeShapeType="1" noTextEdit="1"/>
          </p:cNvSpPr>
          <p:nvPr/>
        </p:nvSpPr>
        <p:spPr bwMode="auto">
          <a:xfrm>
            <a:off x="428596" y="571480"/>
            <a:ext cx="8429684" cy="66329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 dirty="0" smtClean="0">
                <a:ln w="9525">
                  <a:noFill/>
                  <a:round/>
                  <a:headEnd/>
                  <a:tailEnd/>
                </a:ln>
                <a:solidFill>
                  <a:schemeClr val="tx2">
                    <a:lumMod val="90000"/>
                    <a:lumOff val="10000"/>
                  </a:schemeClr>
                </a:soli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Динамика доходов бюджета муниципального района</a:t>
            </a:r>
            <a:endParaRPr lang="ru-RU" sz="3600" kern="10" dirty="0">
              <a:ln w="9525">
                <a:noFill/>
                <a:round/>
                <a:headEnd/>
                <a:tailEnd/>
              </a:ln>
              <a:solidFill>
                <a:schemeClr val="tx2">
                  <a:lumMod val="90000"/>
                  <a:lumOff val="10000"/>
                </a:schemeClr>
              </a:solidFill>
              <a:effectLst>
                <a:outerShdw dist="35921" dir="2700000" algn="ctr" rotWithShape="0">
                  <a:srgbClr val="C0C0C0">
                    <a:alpha val="79999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med">
    <p:cover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" name="Диаграмма 12"/>
          <p:cNvGraphicFramePr/>
          <p:nvPr/>
        </p:nvGraphicFramePr>
        <p:xfrm>
          <a:off x="-1496168" y="1081779"/>
          <a:ext cx="6898154" cy="457203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4" name="Таблица 13"/>
          <p:cNvGraphicFramePr>
            <a:graphicFrameLocks noGrp="1"/>
          </p:cNvGraphicFramePr>
          <p:nvPr/>
        </p:nvGraphicFramePr>
        <p:xfrm>
          <a:off x="3786182" y="3642674"/>
          <a:ext cx="5214973" cy="2941006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343047"/>
                <a:gridCol w="1785801"/>
                <a:gridCol w="775226"/>
                <a:gridCol w="839761"/>
                <a:gridCol w="734085"/>
                <a:gridCol w="737053"/>
              </a:tblGrid>
              <a:tr h="344570">
                <a:tc>
                  <a:txBody>
                    <a:bodyPr/>
                    <a:lstStyle/>
                    <a:p>
                      <a:r>
                        <a:rPr lang="ru-RU" dirty="0" smtClean="0"/>
                        <a:t>№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Наименование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201</a:t>
                      </a:r>
                      <a:r>
                        <a:rPr lang="en-US" dirty="0" smtClean="0"/>
                        <a:t>7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201</a:t>
                      </a:r>
                      <a:r>
                        <a:rPr lang="en-US" dirty="0" smtClean="0"/>
                        <a:t>8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201</a:t>
                      </a:r>
                      <a:r>
                        <a:rPr lang="en-US" dirty="0" smtClean="0"/>
                        <a:t>9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20</a:t>
                      </a:r>
                      <a:r>
                        <a:rPr lang="en-US" dirty="0" smtClean="0"/>
                        <a:t>20</a:t>
                      </a:r>
                      <a:endParaRPr lang="ru-RU" dirty="0"/>
                    </a:p>
                  </a:txBody>
                  <a:tcPr/>
                </a:tc>
              </a:tr>
              <a:tr h="344570">
                <a:tc>
                  <a:txBody>
                    <a:bodyPr/>
                    <a:lstStyle/>
                    <a:p>
                      <a:r>
                        <a:rPr lang="ru-RU" dirty="0" smtClean="0"/>
                        <a:t>1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Дотации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54</a:t>
                      </a:r>
                      <a:r>
                        <a:rPr lang="ru-RU" dirty="0" smtClean="0"/>
                        <a:t>,0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67,0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71,8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73,7</a:t>
                      </a:r>
                      <a:endParaRPr lang="ru-RU" dirty="0"/>
                    </a:p>
                  </a:txBody>
                  <a:tcPr/>
                </a:tc>
              </a:tr>
              <a:tr h="344570">
                <a:tc>
                  <a:txBody>
                    <a:bodyPr/>
                    <a:lstStyle/>
                    <a:p>
                      <a:r>
                        <a:rPr lang="ru-RU" dirty="0" smtClean="0"/>
                        <a:t>2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Субсидии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29,6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40,7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33,5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33,0</a:t>
                      </a:r>
                      <a:endParaRPr lang="ru-RU" dirty="0"/>
                    </a:p>
                  </a:txBody>
                  <a:tcPr/>
                </a:tc>
              </a:tr>
              <a:tr h="385436">
                <a:tc>
                  <a:txBody>
                    <a:bodyPr/>
                    <a:lstStyle/>
                    <a:p>
                      <a:r>
                        <a:rPr lang="ru-RU" dirty="0" smtClean="0"/>
                        <a:t>3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Субвенции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212,3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227,6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224,0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224,3</a:t>
                      </a:r>
                      <a:endParaRPr lang="ru-RU" dirty="0"/>
                    </a:p>
                  </a:txBody>
                  <a:tcPr/>
                </a:tc>
              </a:tr>
              <a:tr h="861424">
                <a:tc>
                  <a:txBody>
                    <a:bodyPr/>
                    <a:lstStyle/>
                    <a:p>
                      <a:r>
                        <a:rPr lang="ru-RU" dirty="0" smtClean="0"/>
                        <a:t>4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Иные межбюджетные  трансферты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dirty="0" smtClean="0"/>
                    </a:p>
                    <a:p>
                      <a:pPr algn="ctr"/>
                      <a:r>
                        <a:rPr lang="ru-RU" dirty="0" smtClean="0"/>
                        <a:t>6,6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dirty="0" smtClean="0"/>
                    </a:p>
                    <a:p>
                      <a:pPr algn="ctr"/>
                      <a:r>
                        <a:rPr lang="ru-RU" dirty="0" smtClean="0"/>
                        <a:t>7,0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dirty="0" smtClean="0"/>
                    </a:p>
                    <a:p>
                      <a:pPr algn="ctr"/>
                      <a:r>
                        <a:rPr lang="ru-RU" dirty="0" smtClean="0"/>
                        <a:t>7,0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dirty="0" smtClean="0"/>
                    </a:p>
                    <a:p>
                      <a:pPr algn="ctr"/>
                      <a:r>
                        <a:rPr lang="ru-RU" dirty="0" smtClean="0"/>
                        <a:t>7,0</a:t>
                      </a:r>
                      <a:endParaRPr lang="ru-RU" dirty="0"/>
                    </a:p>
                  </a:txBody>
                  <a:tcPr/>
                </a:tc>
              </a:tr>
              <a:tr h="54389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Итого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302,5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342,3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336,3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338</a:t>
                      </a:r>
                      <a:r>
                        <a:rPr lang="ru-RU" dirty="0" smtClean="0"/>
                        <a:t>,</a:t>
                      </a:r>
                      <a:r>
                        <a:rPr lang="ru-RU" dirty="0"/>
                        <a:t>0</a:t>
                      </a:r>
                      <a:endParaRPr lang="ru-RU" dirty="0" smtClean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5" name="TextBox 14"/>
          <p:cNvSpPr txBox="1"/>
          <p:nvPr/>
        </p:nvSpPr>
        <p:spPr>
          <a:xfrm>
            <a:off x="7970313" y="3214686"/>
            <a:ext cx="92666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dirty="0" smtClean="0">
                <a:latin typeface="+mn-lt"/>
              </a:rPr>
              <a:t>млн. руб.</a:t>
            </a:r>
            <a:endParaRPr lang="ru-RU" sz="1400" dirty="0">
              <a:latin typeface="+mn-lt"/>
            </a:endParaRPr>
          </a:p>
        </p:txBody>
      </p:sp>
      <p:pic>
        <p:nvPicPr>
          <p:cNvPr id="16" name="Рисунок 15" descr="money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658627" y="1347538"/>
            <a:ext cx="3917483" cy="2104774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1068404" y="2923977"/>
            <a:ext cx="178908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342,3 млн.руб.</a:t>
            </a:r>
            <a:endParaRPr lang="ru-RU" dirty="0"/>
          </a:p>
        </p:txBody>
      </p:sp>
      <p:sp>
        <p:nvSpPr>
          <p:cNvPr id="18" name="TextBox 17"/>
          <p:cNvSpPr txBox="1"/>
          <p:nvPr/>
        </p:nvSpPr>
        <p:spPr>
          <a:xfrm>
            <a:off x="0" y="714356"/>
            <a:ext cx="914400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auto">
              <a:lnSpc>
                <a:spcPts val="2400"/>
              </a:lnSpc>
              <a:spcAft>
                <a:spcPts val="0"/>
              </a:spcAft>
              <a:defRPr/>
            </a:pPr>
            <a:r>
              <a:rPr lang="ru-RU" sz="2400" b="1" dirty="0" smtClean="0">
                <a:solidFill>
                  <a:schemeClr val="tx2">
                    <a:lumMod val="90000"/>
                    <a:lumOff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Сведения по безвозмездным поступлениям в муниципальный бюджет из бюджета Республики Башкортостан в 201</a:t>
            </a:r>
            <a:r>
              <a:rPr lang="en-US" sz="2400" b="1" dirty="0" smtClean="0">
                <a:solidFill>
                  <a:schemeClr val="tx2">
                    <a:lumMod val="90000"/>
                    <a:lumOff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8</a:t>
            </a:r>
            <a:r>
              <a:rPr lang="ru-RU" sz="2400" b="1" dirty="0" smtClean="0">
                <a:solidFill>
                  <a:schemeClr val="tx2">
                    <a:lumMod val="90000"/>
                    <a:lumOff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-20</a:t>
            </a:r>
            <a:r>
              <a:rPr lang="en-US" sz="2400" b="1" dirty="0" smtClean="0">
                <a:solidFill>
                  <a:schemeClr val="tx2">
                    <a:lumMod val="90000"/>
                    <a:lumOff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20</a:t>
            </a:r>
            <a:r>
              <a:rPr lang="ru-RU" sz="2400" b="1" dirty="0" smtClean="0">
                <a:solidFill>
                  <a:schemeClr val="tx2">
                    <a:lumMod val="90000"/>
                    <a:lumOff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годах</a:t>
            </a:r>
            <a:endParaRPr lang="ru-RU" sz="2400" b="1" dirty="0">
              <a:solidFill>
                <a:schemeClr val="tx2">
                  <a:lumMod val="90000"/>
                  <a:lumOff val="1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med">
    <p:cover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099" name="Object 3"/>
          <p:cNvGraphicFramePr>
            <a:graphicFrameLocks/>
          </p:cNvGraphicFramePr>
          <p:nvPr/>
        </p:nvGraphicFramePr>
        <p:xfrm>
          <a:off x="5778230" y="1157591"/>
          <a:ext cx="2558373" cy="1663430"/>
        </p:xfrm>
        <a:graphic>
          <a:graphicData uri="http://schemas.openxmlformats.org/presentationml/2006/ole">
            <p:oleObj spid="_x0000_s98306" name="Worksheet" r:id="rId4" imgW="3400425" imgH="2076450" progId="Excel.Sheet.8">
              <p:embed/>
            </p:oleObj>
          </a:graphicData>
        </a:graphic>
      </p:graphicFrame>
      <p:sp>
        <p:nvSpPr>
          <p:cNvPr id="7" name="Прямоугольник 6"/>
          <p:cNvSpPr/>
          <p:nvPr/>
        </p:nvSpPr>
        <p:spPr>
          <a:xfrm>
            <a:off x="6516216" y="5157192"/>
            <a:ext cx="360040" cy="288032"/>
          </a:xfrm>
          <a:prstGeom prst="rect">
            <a:avLst/>
          </a:prstGeom>
          <a:solidFill>
            <a:srgbClr val="FF0000"/>
          </a:solidFill>
          <a:ln>
            <a:noFill/>
          </a:ln>
          <a:scene3d>
            <a:camera prst="orthographicFront"/>
            <a:lightRig rig="threePt" dir="t"/>
          </a:scene3d>
          <a:sp3d>
            <a:bevelT w="127000" h="127000"/>
            <a:bevelB w="127000" h="1270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6516216" y="3861048"/>
            <a:ext cx="360039" cy="288032"/>
          </a:xfrm>
          <a:prstGeom prst="rect">
            <a:avLst/>
          </a:prstGeom>
          <a:solidFill>
            <a:srgbClr val="002060"/>
          </a:solidFill>
          <a:ln>
            <a:noFill/>
          </a:ln>
          <a:scene3d>
            <a:camera prst="orthographicFront"/>
            <a:lightRig rig="threePt" dir="t"/>
          </a:scene3d>
          <a:sp3d>
            <a:bevelT w="127000" h="127000"/>
            <a:bevelB w="127000" h="1270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grpSp>
        <p:nvGrpSpPr>
          <p:cNvPr id="3" name="Группа 50"/>
          <p:cNvGrpSpPr>
            <a:grpSpLocks/>
          </p:cNvGrpSpPr>
          <p:nvPr/>
        </p:nvGrpSpPr>
        <p:grpSpPr bwMode="auto">
          <a:xfrm>
            <a:off x="6010262" y="2648655"/>
            <a:ext cx="786060" cy="432221"/>
            <a:chOff x="3273527" y="2248510"/>
            <a:chExt cx="786839" cy="432048"/>
          </a:xfrm>
        </p:grpSpPr>
        <p:sp>
          <p:nvSpPr>
            <p:cNvPr id="12" name="Овал 11"/>
            <p:cNvSpPr/>
            <p:nvPr/>
          </p:nvSpPr>
          <p:spPr>
            <a:xfrm>
              <a:off x="3292267" y="2248510"/>
              <a:ext cx="504056" cy="432048"/>
            </a:xfrm>
            <a:prstGeom prst="ellipse">
              <a:avLst/>
            </a:prstGeom>
            <a:solidFill>
              <a:srgbClr val="D1CE4F"/>
            </a:solidFill>
            <a:ln>
              <a:noFill/>
            </a:ln>
            <a:effectLst>
              <a:glow rad="63500">
                <a:schemeClr val="accent3">
                  <a:satMod val="175000"/>
                  <a:alpha val="40000"/>
                </a:schemeClr>
              </a:glow>
            </a:effectLst>
            <a:scene3d>
              <a:camera prst="orthographicFront"/>
              <a:lightRig rig="threePt" dir="t"/>
            </a:scene3d>
            <a:sp3d>
              <a:bevelT w="127000" h="127000"/>
              <a:bevelB w="127000" h="1270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/>
            </a:p>
          </p:txBody>
        </p:sp>
        <p:sp>
          <p:nvSpPr>
            <p:cNvPr id="4148" name="TextBox 52"/>
            <p:cNvSpPr txBox="1">
              <a:spLocks noChangeArrowheads="1"/>
            </p:cNvSpPr>
            <p:nvPr/>
          </p:nvSpPr>
          <p:spPr bwMode="auto">
            <a:xfrm>
              <a:off x="3273527" y="2320218"/>
              <a:ext cx="786839" cy="26150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r>
                <a:rPr lang="ru-RU" sz="1100" b="1" dirty="0" smtClean="0">
                  <a:latin typeface="Times New Roman" pitchFamily="18" charset="0"/>
                </a:rPr>
                <a:t>81,7%</a:t>
              </a:r>
              <a:endParaRPr lang="ru-RU" sz="1100" b="1" dirty="0">
                <a:latin typeface="Times New Roman" pitchFamily="18" charset="0"/>
              </a:endParaRPr>
            </a:p>
          </p:txBody>
        </p:sp>
      </p:grpSp>
      <p:grpSp>
        <p:nvGrpSpPr>
          <p:cNvPr id="4" name="Группа 50"/>
          <p:cNvGrpSpPr>
            <a:grpSpLocks/>
          </p:cNvGrpSpPr>
          <p:nvPr/>
        </p:nvGrpSpPr>
        <p:grpSpPr bwMode="auto">
          <a:xfrm>
            <a:off x="4131216" y="4021492"/>
            <a:ext cx="785109" cy="431050"/>
            <a:chOff x="3273524" y="2248510"/>
            <a:chExt cx="786990" cy="432048"/>
          </a:xfrm>
        </p:grpSpPr>
        <p:sp>
          <p:nvSpPr>
            <p:cNvPr id="18" name="Овал 17"/>
            <p:cNvSpPr/>
            <p:nvPr/>
          </p:nvSpPr>
          <p:spPr>
            <a:xfrm>
              <a:off x="3292267" y="2248510"/>
              <a:ext cx="504056" cy="432048"/>
            </a:xfrm>
            <a:prstGeom prst="ellipse">
              <a:avLst/>
            </a:prstGeom>
            <a:solidFill>
              <a:srgbClr val="D1CE4F"/>
            </a:solidFill>
            <a:ln>
              <a:noFill/>
            </a:ln>
            <a:effectLst>
              <a:glow rad="63500">
                <a:schemeClr val="accent3">
                  <a:satMod val="175000"/>
                  <a:alpha val="40000"/>
                </a:schemeClr>
              </a:glow>
            </a:effectLst>
            <a:scene3d>
              <a:camera prst="orthographicFront"/>
              <a:lightRig rig="threePt" dir="t"/>
            </a:scene3d>
            <a:sp3d>
              <a:bevelT w="127000" h="127000"/>
              <a:bevelB w="127000" h="1270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/>
            </a:p>
          </p:txBody>
        </p:sp>
        <p:sp>
          <p:nvSpPr>
            <p:cNvPr id="4144" name="TextBox 52"/>
            <p:cNvSpPr txBox="1">
              <a:spLocks noChangeArrowheads="1"/>
            </p:cNvSpPr>
            <p:nvPr/>
          </p:nvSpPr>
          <p:spPr bwMode="auto">
            <a:xfrm>
              <a:off x="3273524" y="2320194"/>
              <a:ext cx="786990" cy="2622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r>
                <a:rPr lang="ru-RU" sz="1100" b="1" dirty="0" smtClean="0">
                  <a:latin typeface="Times New Roman" pitchFamily="18" charset="0"/>
                </a:rPr>
                <a:t>81,4%</a:t>
              </a:r>
              <a:endParaRPr lang="ru-RU" sz="1100" b="1" dirty="0">
                <a:latin typeface="Times New Roman" pitchFamily="18" charset="0"/>
              </a:endParaRPr>
            </a:p>
          </p:txBody>
        </p:sp>
      </p:grpSp>
      <p:grpSp>
        <p:nvGrpSpPr>
          <p:cNvPr id="5" name="Группа 50"/>
          <p:cNvGrpSpPr>
            <a:grpSpLocks/>
          </p:cNvGrpSpPr>
          <p:nvPr/>
        </p:nvGrpSpPr>
        <p:grpSpPr bwMode="auto">
          <a:xfrm>
            <a:off x="7439248" y="983327"/>
            <a:ext cx="785196" cy="431050"/>
            <a:chOff x="3273525" y="2248510"/>
            <a:chExt cx="787007" cy="432048"/>
          </a:xfrm>
        </p:grpSpPr>
        <p:sp>
          <p:nvSpPr>
            <p:cNvPr id="21" name="Овал 20"/>
            <p:cNvSpPr/>
            <p:nvPr/>
          </p:nvSpPr>
          <p:spPr>
            <a:xfrm>
              <a:off x="3292267" y="2248510"/>
              <a:ext cx="504056" cy="432048"/>
            </a:xfrm>
            <a:prstGeom prst="ellipse">
              <a:avLst/>
            </a:prstGeom>
            <a:solidFill>
              <a:srgbClr val="D1CE4F"/>
            </a:solidFill>
            <a:ln>
              <a:noFill/>
            </a:ln>
            <a:effectLst>
              <a:glow rad="63500">
                <a:schemeClr val="accent3">
                  <a:satMod val="175000"/>
                  <a:alpha val="40000"/>
                </a:schemeClr>
              </a:glow>
            </a:effectLst>
            <a:scene3d>
              <a:camera prst="orthographicFront"/>
              <a:lightRig rig="threePt" dir="t"/>
            </a:scene3d>
            <a:sp3d>
              <a:bevelT w="127000" h="127000"/>
              <a:bevelB w="127000" h="1270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/>
            </a:p>
          </p:txBody>
        </p:sp>
        <p:sp>
          <p:nvSpPr>
            <p:cNvPr id="4140" name="TextBox 52"/>
            <p:cNvSpPr txBox="1">
              <a:spLocks noChangeArrowheads="1"/>
            </p:cNvSpPr>
            <p:nvPr/>
          </p:nvSpPr>
          <p:spPr bwMode="auto">
            <a:xfrm>
              <a:off x="3273525" y="2320098"/>
              <a:ext cx="787007" cy="2622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r>
                <a:rPr lang="ru-RU" sz="1100" b="1" dirty="0" smtClean="0">
                  <a:latin typeface="Times New Roman" pitchFamily="18" charset="0"/>
                </a:rPr>
                <a:t>18,3%</a:t>
              </a:r>
              <a:endParaRPr lang="ru-RU" sz="1100" b="1" dirty="0">
                <a:latin typeface="Times New Roman" pitchFamily="18" charset="0"/>
              </a:endParaRPr>
            </a:p>
          </p:txBody>
        </p:sp>
      </p:grpSp>
      <p:grpSp>
        <p:nvGrpSpPr>
          <p:cNvPr id="6" name="Группа 50"/>
          <p:cNvGrpSpPr>
            <a:grpSpLocks/>
          </p:cNvGrpSpPr>
          <p:nvPr/>
        </p:nvGrpSpPr>
        <p:grpSpPr bwMode="auto">
          <a:xfrm>
            <a:off x="5076056" y="2132856"/>
            <a:ext cx="785468" cy="432221"/>
            <a:chOff x="3273527" y="2248510"/>
            <a:chExt cx="786935" cy="432048"/>
          </a:xfrm>
        </p:grpSpPr>
        <p:sp>
          <p:nvSpPr>
            <p:cNvPr id="24" name="Овал 23"/>
            <p:cNvSpPr/>
            <p:nvPr/>
          </p:nvSpPr>
          <p:spPr>
            <a:xfrm>
              <a:off x="3292267" y="2248510"/>
              <a:ext cx="504056" cy="432048"/>
            </a:xfrm>
            <a:prstGeom prst="ellipse">
              <a:avLst/>
            </a:prstGeom>
            <a:solidFill>
              <a:srgbClr val="D1CE4F"/>
            </a:solidFill>
            <a:ln>
              <a:noFill/>
            </a:ln>
            <a:effectLst>
              <a:glow rad="63500">
                <a:schemeClr val="accent3">
                  <a:satMod val="175000"/>
                  <a:alpha val="40000"/>
                </a:schemeClr>
              </a:glow>
            </a:effectLst>
            <a:scene3d>
              <a:camera prst="orthographicFront"/>
              <a:lightRig rig="threePt" dir="t"/>
            </a:scene3d>
            <a:sp3d>
              <a:bevelT w="127000" h="127000"/>
              <a:bevelB w="127000" h="1270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/>
            </a:p>
          </p:txBody>
        </p:sp>
        <p:sp>
          <p:nvSpPr>
            <p:cNvPr id="4136" name="TextBox 52"/>
            <p:cNvSpPr txBox="1">
              <a:spLocks noChangeArrowheads="1"/>
            </p:cNvSpPr>
            <p:nvPr/>
          </p:nvSpPr>
          <p:spPr bwMode="auto">
            <a:xfrm>
              <a:off x="3273527" y="2320277"/>
              <a:ext cx="786935" cy="26150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r>
                <a:rPr lang="ru-RU" sz="1100" b="1" dirty="0" smtClean="0">
                  <a:latin typeface="Times New Roman" pitchFamily="18" charset="0"/>
                </a:rPr>
                <a:t>18,6%</a:t>
              </a:r>
              <a:endParaRPr lang="ru-RU" sz="1100" b="1" dirty="0">
                <a:latin typeface="Times New Roman" pitchFamily="18" charset="0"/>
              </a:endParaRPr>
            </a:p>
          </p:txBody>
        </p:sp>
      </p:grpSp>
      <p:grpSp>
        <p:nvGrpSpPr>
          <p:cNvPr id="9" name="Группа 50"/>
          <p:cNvGrpSpPr>
            <a:grpSpLocks/>
          </p:cNvGrpSpPr>
          <p:nvPr/>
        </p:nvGrpSpPr>
        <p:grpSpPr bwMode="auto">
          <a:xfrm>
            <a:off x="1249904" y="5400616"/>
            <a:ext cx="857054" cy="431050"/>
            <a:chOff x="3273530" y="2248510"/>
            <a:chExt cx="858428" cy="432048"/>
          </a:xfrm>
        </p:grpSpPr>
        <p:sp>
          <p:nvSpPr>
            <p:cNvPr id="27" name="Овал 26"/>
            <p:cNvSpPr/>
            <p:nvPr/>
          </p:nvSpPr>
          <p:spPr>
            <a:xfrm>
              <a:off x="3292267" y="2248510"/>
              <a:ext cx="504056" cy="432048"/>
            </a:xfrm>
            <a:prstGeom prst="ellipse">
              <a:avLst/>
            </a:prstGeom>
            <a:solidFill>
              <a:srgbClr val="D1CE4F"/>
            </a:solidFill>
            <a:ln>
              <a:noFill/>
            </a:ln>
            <a:effectLst>
              <a:glow rad="63500">
                <a:schemeClr val="accent3">
                  <a:satMod val="175000"/>
                  <a:alpha val="40000"/>
                </a:schemeClr>
              </a:glow>
            </a:effectLst>
            <a:scene3d>
              <a:camera prst="orthographicFront"/>
              <a:lightRig rig="threePt" dir="t"/>
            </a:scene3d>
            <a:sp3d>
              <a:bevelT w="127000" h="127000"/>
              <a:bevelB w="127000" h="1270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/>
            </a:p>
          </p:txBody>
        </p:sp>
        <p:sp>
          <p:nvSpPr>
            <p:cNvPr id="4132" name="TextBox 52"/>
            <p:cNvSpPr txBox="1">
              <a:spLocks noChangeArrowheads="1"/>
            </p:cNvSpPr>
            <p:nvPr/>
          </p:nvSpPr>
          <p:spPr bwMode="auto">
            <a:xfrm>
              <a:off x="3273530" y="2319826"/>
              <a:ext cx="858428" cy="2622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r>
                <a:rPr lang="ru-RU" sz="1100" b="1" dirty="0" smtClean="0">
                  <a:latin typeface="Times New Roman" pitchFamily="18" charset="0"/>
                </a:rPr>
                <a:t>92,8%</a:t>
              </a:r>
              <a:endParaRPr lang="ru-RU" sz="1100" b="1" dirty="0">
                <a:latin typeface="Times New Roman" pitchFamily="18" charset="0"/>
              </a:endParaRPr>
            </a:p>
          </p:txBody>
        </p:sp>
      </p:grpSp>
      <p:grpSp>
        <p:nvGrpSpPr>
          <p:cNvPr id="10" name="Группа 50"/>
          <p:cNvGrpSpPr>
            <a:grpSpLocks/>
          </p:cNvGrpSpPr>
          <p:nvPr/>
        </p:nvGrpSpPr>
        <p:grpSpPr bwMode="auto">
          <a:xfrm>
            <a:off x="2571736" y="3429000"/>
            <a:ext cx="913695" cy="432037"/>
            <a:chOff x="3289501" y="2248510"/>
            <a:chExt cx="914358" cy="432048"/>
          </a:xfrm>
        </p:grpSpPr>
        <p:sp>
          <p:nvSpPr>
            <p:cNvPr id="30" name="Овал 29"/>
            <p:cNvSpPr/>
            <p:nvPr/>
          </p:nvSpPr>
          <p:spPr>
            <a:xfrm>
              <a:off x="3292267" y="2248510"/>
              <a:ext cx="504056" cy="432048"/>
            </a:xfrm>
            <a:prstGeom prst="ellipse">
              <a:avLst/>
            </a:prstGeom>
            <a:solidFill>
              <a:srgbClr val="D1CE4F"/>
            </a:solidFill>
            <a:ln>
              <a:noFill/>
            </a:ln>
            <a:effectLst>
              <a:glow rad="63500">
                <a:schemeClr val="accent3">
                  <a:satMod val="175000"/>
                  <a:alpha val="40000"/>
                </a:schemeClr>
              </a:glow>
            </a:effectLst>
            <a:scene3d>
              <a:camera prst="orthographicFront"/>
              <a:lightRig rig="threePt" dir="t"/>
            </a:scene3d>
            <a:sp3d>
              <a:bevelT w="127000" h="127000"/>
              <a:bevelB w="127000" h="1270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/>
            </a:p>
          </p:txBody>
        </p:sp>
        <p:sp>
          <p:nvSpPr>
            <p:cNvPr id="4128" name="TextBox 52"/>
            <p:cNvSpPr txBox="1">
              <a:spLocks noChangeArrowheads="1"/>
            </p:cNvSpPr>
            <p:nvPr/>
          </p:nvSpPr>
          <p:spPr bwMode="auto">
            <a:xfrm>
              <a:off x="3289501" y="2320520"/>
              <a:ext cx="914358" cy="26161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r>
                <a:rPr lang="ru-RU" sz="1100" b="1" dirty="0" smtClean="0">
                  <a:latin typeface="Times New Roman" pitchFamily="18" charset="0"/>
                </a:rPr>
                <a:t>7,2%</a:t>
              </a:r>
              <a:endParaRPr lang="ru-RU" sz="1100" b="1" dirty="0">
                <a:latin typeface="Times New Roman" pitchFamily="18" charset="0"/>
              </a:endParaRPr>
            </a:p>
          </p:txBody>
        </p:sp>
      </p:grpSp>
      <p:sp>
        <p:nvSpPr>
          <p:cNvPr id="4115" name="TextBox 31"/>
          <p:cNvSpPr txBox="1">
            <a:spLocks noChangeArrowheads="1"/>
          </p:cNvSpPr>
          <p:nvPr/>
        </p:nvSpPr>
        <p:spPr bwMode="auto">
          <a:xfrm>
            <a:off x="6948264" y="5157192"/>
            <a:ext cx="2590800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400" dirty="0"/>
              <a:t>Неналоговые доходы</a:t>
            </a:r>
          </a:p>
        </p:txBody>
      </p:sp>
      <p:sp>
        <p:nvSpPr>
          <p:cNvPr id="4116" name="TextBox 32"/>
          <p:cNvSpPr txBox="1">
            <a:spLocks noChangeArrowheads="1"/>
          </p:cNvSpPr>
          <p:nvPr/>
        </p:nvSpPr>
        <p:spPr bwMode="auto">
          <a:xfrm>
            <a:off x="6948264" y="3861048"/>
            <a:ext cx="1774525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1400" dirty="0"/>
              <a:t>Налоговые доходы</a:t>
            </a:r>
          </a:p>
        </p:txBody>
      </p:sp>
      <p:sp>
        <p:nvSpPr>
          <p:cNvPr id="4117" name="Rectangle 37"/>
          <p:cNvSpPr>
            <a:spLocks noChangeArrowheads="1"/>
          </p:cNvSpPr>
          <p:nvPr/>
        </p:nvSpPr>
        <p:spPr bwMode="auto">
          <a:xfrm>
            <a:off x="0" y="1928802"/>
            <a:ext cx="3000375" cy="1571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>
              <a:lnSpc>
                <a:spcPct val="150000"/>
              </a:lnSpc>
            </a:pPr>
            <a:r>
              <a:rPr lang="ru-RU" sz="1600" b="1" dirty="0">
                <a:solidFill>
                  <a:schemeClr val="tx2"/>
                </a:solidFill>
              </a:rPr>
              <a:t>ДОХОДЫ всего: </a:t>
            </a:r>
            <a:br>
              <a:rPr lang="ru-RU" sz="1600" b="1" dirty="0">
                <a:solidFill>
                  <a:schemeClr val="tx2"/>
                </a:solidFill>
              </a:rPr>
            </a:br>
            <a:r>
              <a:rPr lang="ru-RU" sz="1600" b="1" dirty="0" smtClean="0">
                <a:solidFill>
                  <a:schemeClr val="tx2"/>
                </a:solidFill>
              </a:rPr>
              <a:t>2018 </a:t>
            </a:r>
            <a:r>
              <a:rPr lang="ru-RU" sz="1600" b="1" dirty="0">
                <a:solidFill>
                  <a:schemeClr val="tx2"/>
                </a:solidFill>
              </a:rPr>
              <a:t>– </a:t>
            </a:r>
            <a:r>
              <a:rPr lang="ru-RU" sz="1600" b="1" dirty="0" smtClean="0">
                <a:solidFill>
                  <a:schemeClr val="tx2"/>
                </a:solidFill>
              </a:rPr>
              <a:t>142 749,7</a:t>
            </a:r>
            <a:r>
              <a:rPr lang="en-US" sz="1600" b="1" dirty="0" smtClean="0">
                <a:solidFill>
                  <a:schemeClr val="tx2"/>
                </a:solidFill>
              </a:rPr>
              <a:t> </a:t>
            </a:r>
            <a:r>
              <a:rPr lang="ru-RU" sz="1600" b="1" dirty="0" smtClean="0">
                <a:solidFill>
                  <a:schemeClr val="tx2"/>
                </a:solidFill>
              </a:rPr>
              <a:t>тыс.рублей </a:t>
            </a:r>
            <a:r>
              <a:rPr lang="ru-RU" sz="900" b="1" dirty="0" smtClean="0">
                <a:solidFill>
                  <a:schemeClr val="tx2"/>
                </a:solidFill>
              </a:rPr>
              <a:t>    </a:t>
            </a:r>
            <a:endParaRPr lang="ru-RU" sz="900" b="1" dirty="0">
              <a:solidFill>
                <a:schemeClr val="tx2"/>
              </a:solidFill>
            </a:endParaRPr>
          </a:p>
          <a:p>
            <a:pPr>
              <a:lnSpc>
                <a:spcPct val="150000"/>
              </a:lnSpc>
            </a:pPr>
            <a:r>
              <a:rPr lang="ru-RU" sz="1600" b="1" dirty="0" smtClean="0">
                <a:solidFill>
                  <a:schemeClr val="tx2"/>
                </a:solidFill>
              </a:rPr>
              <a:t>2019 </a:t>
            </a:r>
            <a:r>
              <a:rPr lang="ru-RU" sz="1600" b="1" dirty="0">
                <a:solidFill>
                  <a:schemeClr val="tx2"/>
                </a:solidFill>
              </a:rPr>
              <a:t>– </a:t>
            </a:r>
            <a:r>
              <a:rPr lang="ru-RU" sz="1600" b="1" dirty="0" smtClean="0">
                <a:solidFill>
                  <a:schemeClr val="tx2"/>
                </a:solidFill>
              </a:rPr>
              <a:t>169 673,3</a:t>
            </a:r>
            <a:r>
              <a:rPr lang="en-US" sz="1600" b="1" dirty="0" smtClean="0">
                <a:solidFill>
                  <a:schemeClr val="tx2"/>
                </a:solidFill>
              </a:rPr>
              <a:t> </a:t>
            </a:r>
            <a:r>
              <a:rPr lang="ru-RU" sz="1600" b="1" dirty="0" smtClean="0">
                <a:solidFill>
                  <a:schemeClr val="tx2"/>
                </a:solidFill>
              </a:rPr>
              <a:t>тыс.рублей</a:t>
            </a:r>
            <a:endParaRPr lang="ru-RU" sz="1600" b="1" dirty="0">
              <a:solidFill>
                <a:schemeClr val="tx2"/>
              </a:solidFill>
            </a:endParaRPr>
          </a:p>
          <a:p>
            <a:pPr>
              <a:lnSpc>
                <a:spcPct val="150000"/>
              </a:lnSpc>
            </a:pPr>
            <a:r>
              <a:rPr lang="en-US" sz="1600" b="1" dirty="0">
                <a:solidFill>
                  <a:schemeClr val="tx2"/>
                </a:solidFill>
              </a:rPr>
              <a:t>2</a:t>
            </a:r>
            <a:r>
              <a:rPr lang="ru-RU" sz="1600" b="1" dirty="0" smtClean="0">
                <a:solidFill>
                  <a:schemeClr val="tx2"/>
                </a:solidFill>
              </a:rPr>
              <a:t>020 </a:t>
            </a:r>
            <a:r>
              <a:rPr lang="ru-RU" sz="1600" b="1" dirty="0">
                <a:solidFill>
                  <a:schemeClr val="tx2"/>
                </a:solidFill>
              </a:rPr>
              <a:t>– </a:t>
            </a:r>
            <a:r>
              <a:rPr lang="ru-RU" sz="1600" b="1" dirty="0" smtClean="0">
                <a:solidFill>
                  <a:schemeClr val="tx2"/>
                </a:solidFill>
              </a:rPr>
              <a:t>176 379,8</a:t>
            </a:r>
            <a:r>
              <a:rPr lang="en-US" sz="1600" b="1" dirty="0" smtClean="0">
                <a:solidFill>
                  <a:schemeClr val="tx2"/>
                </a:solidFill>
              </a:rPr>
              <a:t> </a:t>
            </a:r>
            <a:r>
              <a:rPr lang="ru-RU" sz="1600" b="1" dirty="0" smtClean="0">
                <a:solidFill>
                  <a:schemeClr val="tx2"/>
                </a:solidFill>
              </a:rPr>
              <a:t>тыс.рублей</a:t>
            </a:r>
            <a:endParaRPr lang="ru-RU" sz="1600" b="1" dirty="0">
              <a:solidFill>
                <a:schemeClr val="tx2"/>
              </a:solidFill>
            </a:endParaRPr>
          </a:p>
        </p:txBody>
      </p:sp>
      <p:sp>
        <p:nvSpPr>
          <p:cNvPr id="4118" name="TextBox 40"/>
          <p:cNvSpPr txBox="1">
            <a:spLocks noChangeArrowheads="1"/>
          </p:cNvSpPr>
          <p:nvPr/>
        </p:nvSpPr>
        <p:spPr bwMode="auto">
          <a:xfrm>
            <a:off x="6372200" y="4221088"/>
            <a:ext cx="2727734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1600" b="1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2018 </a:t>
            </a:r>
            <a:r>
              <a:rPr lang="ru-RU" sz="1600" b="1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ru-RU" sz="1600" b="1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132 510,7 тыс.рублей</a:t>
            </a:r>
            <a:endParaRPr lang="ru-RU" sz="1600" b="1" dirty="0">
              <a:solidFill>
                <a:schemeClr val="bg2">
                  <a:lumMod val="1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1600" b="1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2019 </a:t>
            </a:r>
            <a:r>
              <a:rPr lang="ru-RU" sz="1600" b="1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ru-RU" sz="1600" b="1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138 139,6 тыс.рублей</a:t>
            </a:r>
            <a:endParaRPr lang="ru-RU" sz="1600" b="1" dirty="0">
              <a:solidFill>
                <a:schemeClr val="bg2">
                  <a:lumMod val="1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1600" b="1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2020  </a:t>
            </a:r>
            <a:r>
              <a:rPr lang="ru-RU" sz="1600" b="1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1600" b="1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144 128,8 тыс.рублей</a:t>
            </a:r>
            <a:endParaRPr lang="ru-RU" sz="1600" b="1" dirty="0">
              <a:solidFill>
                <a:schemeClr val="bg2">
                  <a:lumMod val="1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119" name="TextBox 41"/>
          <p:cNvSpPr txBox="1">
            <a:spLocks noChangeArrowheads="1"/>
          </p:cNvSpPr>
          <p:nvPr/>
        </p:nvSpPr>
        <p:spPr bwMode="auto">
          <a:xfrm>
            <a:off x="6372200" y="5589240"/>
            <a:ext cx="2676438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1600" b="1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2018 </a:t>
            </a:r>
            <a:r>
              <a:rPr lang="ru-RU" sz="1600" b="1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–  </a:t>
            </a:r>
            <a:r>
              <a:rPr lang="ru-RU" sz="1600" b="1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10 239,0 тыс.рублей</a:t>
            </a:r>
            <a:endParaRPr lang="ru-RU" sz="1600" b="1" dirty="0">
              <a:solidFill>
                <a:schemeClr val="bg2">
                  <a:lumMod val="1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1600" b="1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2019 </a:t>
            </a:r>
            <a:r>
              <a:rPr lang="ru-RU" sz="1600" b="1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ru-RU" sz="1600" b="1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31 533,7 тыс.рублей</a:t>
            </a:r>
            <a:endParaRPr lang="ru-RU" sz="1600" b="1" dirty="0">
              <a:solidFill>
                <a:schemeClr val="bg2">
                  <a:lumMod val="1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1600" b="1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2020  </a:t>
            </a:r>
            <a:r>
              <a:rPr lang="ru-RU" sz="1600" b="1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1600" b="1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32 251,0 тыс.рублей</a:t>
            </a:r>
            <a:endParaRPr lang="ru-RU" sz="1600" b="1" dirty="0">
              <a:solidFill>
                <a:schemeClr val="bg2">
                  <a:lumMod val="1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120" name="TextBox 42"/>
          <p:cNvSpPr txBox="1">
            <a:spLocks noChangeArrowheads="1"/>
          </p:cNvSpPr>
          <p:nvPr/>
        </p:nvSpPr>
        <p:spPr bwMode="auto">
          <a:xfrm>
            <a:off x="2571736" y="5786454"/>
            <a:ext cx="696913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dirty="0" smtClean="0"/>
              <a:t>2018</a:t>
            </a:r>
            <a:endParaRPr lang="ru-RU" dirty="0"/>
          </a:p>
        </p:txBody>
      </p:sp>
      <p:sp>
        <p:nvSpPr>
          <p:cNvPr id="4121" name="TextBox 43"/>
          <p:cNvSpPr txBox="1">
            <a:spLocks noChangeArrowheads="1"/>
          </p:cNvSpPr>
          <p:nvPr/>
        </p:nvSpPr>
        <p:spPr bwMode="auto">
          <a:xfrm>
            <a:off x="7380312" y="2852936"/>
            <a:ext cx="696913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dirty="0" smtClean="0"/>
              <a:t>2020</a:t>
            </a:r>
            <a:endParaRPr lang="ru-RU" dirty="0"/>
          </a:p>
        </p:txBody>
      </p:sp>
      <p:sp>
        <p:nvSpPr>
          <p:cNvPr id="4122" name="TextBox 44"/>
          <p:cNvSpPr txBox="1">
            <a:spLocks noChangeArrowheads="1"/>
          </p:cNvSpPr>
          <p:nvPr/>
        </p:nvSpPr>
        <p:spPr bwMode="auto">
          <a:xfrm>
            <a:off x="5364088" y="4149080"/>
            <a:ext cx="696912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dirty="0" smtClean="0"/>
              <a:t>2019</a:t>
            </a:r>
            <a:endParaRPr lang="ru-RU" dirty="0"/>
          </a:p>
        </p:txBody>
      </p:sp>
      <p:sp>
        <p:nvSpPr>
          <p:cNvPr id="47" name="Прямоугольник 46"/>
          <p:cNvSpPr/>
          <p:nvPr/>
        </p:nvSpPr>
        <p:spPr>
          <a:xfrm>
            <a:off x="357158" y="785794"/>
            <a:ext cx="5382078" cy="1107996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2200" b="1" dirty="0">
                <a:ln w="11430"/>
                <a:solidFill>
                  <a:schemeClr val="bg2">
                    <a:lumMod val="10000"/>
                  </a:schemeClr>
                </a:solidFill>
                <a:latin typeface="Arial" pitchFamily="34" charset="0"/>
                <a:cs typeface="+mn-cs"/>
              </a:rPr>
              <a:t>Структура налоговых и неналоговых</a:t>
            </a:r>
          </a:p>
          <a:p>
            <a:pPr algn="ctr">
              <a:defRPr/>
            </a:pPr>
            <a:r>
              <a:rPr lang="ru-RU" sz="2200" b="1" dirty="0">
                <a:ln w="11430"/>
                <a:solidFill>
                  <a:schemeClr val="bg2">
                    <a:lumMod val="10000"/>
                  </a:schemeClr>
                </a:solidFill>
                <a:latin typeface="Arial" pitchFamily="34" charset="0"/>
                <a:cs typeface="+mn-cs"/>
              </a:rPr>
              <a:t>доходов бюджета </a:t>
            </a:r>
            <a:r>
              <a:rPr lang="ru-RU" sz="2200" b="1" dirty="0" smtClean="0">
                <a:ln w="11430"/>
                <a:solidFill>
                  <a:schemeClr val="bg2">
                    <a:lumMod val="10000"/>
                  </a:schemeClr>
                </a:solidFill>
                <a:latin typeface="Arial" pitchFamily="34" charset="0"/>
                <a:cs typeface="+mn-cs"/>
              </a:rPr>
              <a:t>муниципального района </a:t>
            </a:r>
            <a:r>
              <a:rPr lang="ru-RU" sz="2200" b="1" dirty="0">
                <a:ln w="11430"/>
                <a:solidFill>
                  <a:schemeClr val="bg2">
                    <a:lumMod val="10000"/>
                  </a:schemeClr>
                </a:solidFill>
                <a:latin typeface="Arial" pitchFamily="34" charset="0"/>
                <a:cs typeface="+mn-cs"/>
              </a:rPr>
              <a:t>в </a:t>
            </a:r>
            <a:r>
              <a:rPr lang="ru-RU" sz="2200" b="1" dirty="0" smtClean="0">
                <a:ln w="11430"/>
                <a:solidFill>
                  <a:schemeClr val="bg2">
                    <a:lumMod val="10000"/>
                  </a:schemeClr>
                </a:solidFill>
                <a:latin typeface="Arial" pitchFamily="34" charset="0"/>
                <a:cs typeface="+mn-cs"/>
              </a:rPr>
              <a:t>2018-2020 </a:t>
            </a:r>
            <a:r>
              <a:rPr lang="ru-RU" sz="2200" b="1" dirty="0">
                <a:ln w="11430"/>
                <a:solidFill>
                  <a:schemeClr val="bg2">
                    <a:lumMod val="10000"/>
                  </a:schemeClr>
                </a:solidFill>
                <a:latin typeface="Arial" pitchFamily="34" charset="0"/>
                <a:cs typeface="+mn-cs"/>
              </a:rPr>
              <a:t>гг.</a:t>
            </a:r>
          </a:p>
        </p:txBody>
      </p:sp>
      <p:graphicFrame>
        <p:nvGraphicFramePr>
          <p:cNvPr id="36" name="Object 4"/>
          <p:cNvGraphicFramePr>
            <a:graphicFrameLocks/>
          </p:cNvGraphicFramePr>
          <p:nvPr/>
        </p:nvGraphicFramePr>
        <p:xfrm>
          <a:off x="965200" y="3851275"/>
          <a:ext cx="2784475" cy="1727200"/>
        </p:xfrm>
        <a:graphic>
          <a:graphicData uri="http://schemas.openxmlformats.org/presentationml/2006/ole">
            <p:oleObj spid="_x0000_s98307" name="Worksheet" r:id="rId5" imgW="3400425" imgH="2105025" progId="Excel.Sheet.8">
              <p:embed/>
            </p:oleObj>
          </a:graphicData>
        </a:graphic>
      </p:graphicFrame>
      <p:graphicFrame>
        <p:nvGraphicFramePr>
          <p:cNvPr id="2" name="Object 15"/>
          <p:cNvGraphicFramePr>
            <a:graphicFrameLocks/>
          </p:cNvGraphicFramePr>
          <p:nvPr/>
        </p:nvGraphicFramePr>
        <p:xfrm>
          <a:off x="3352800" y="2357438"/>
          <a:ext cx="2784475" cy="1727200"/>
        </p:xfrm>
        <a:graphic>
          <a:graphicData uri="http://schemas.openxmlformats.org/presentationml/2006/ole">
            <p:oleObj spid="_x0000_s98308" name="Worksheet" r:id="rId6" imgW="3400425" imgH="2105025" progId="Excel.Sheet.8">
              <p:embed/>
            </p:oleObj>
          </a:graphicData>
        </a:graphic>
      </p:graphicFrame>
    </p:spTree>
  </p:cSld>
  <p:clrMapOvr>
    <a:masterClrMapping/>
  </p:clrMapOvr>
  <p:transition spd="med">
    <p:cover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Text Box 2"/>
          <p:cNvGrpSpPr>
            <a:grpSpLocks/>
          </p:cNvGrpSpPr>
          <p:nvPr/>
        </p:nvGrpSpPr>
        <p:grpSpPr bwMode="auto">
          <a:xfrm>
            <a:off x="0" y="0"/>
            <a:ext cx="9144000" cy="6054291"/>
            <a:chOff x="-4" y="-4"/>
            <a:chExt cx="5768" cy="3886"/>
          </a:xfrm>
          <a:noFill/>
        </p:grpSpPr>
        <p:pic>
          <p:nvPicPr>
            <p:cNvPr id="5135" name="Text Box 2"/>
            <p:cNvPicPr>
              <a:picLocks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-4" y="-4"/>
              <a:ext cx="5768" cy="3886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</p:pic>
        <p:sp>
          <p:nvSpPr>
            <p:cNvPr id="5136" name="Text Box 4"/>
            <p:cNvSpPr txBox="1">
              <a:spLocks noChangeArrowheads="1"/>
            </p:cNvSpPr>
            <p:nvPr/>
          </p:nvSpPr>
          <p:spPr bwMode="auto">
            <a:xfrm>
              <a:off x="0" y="0"/>
              <a:ext cx="5760" cy="3877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ctr">
                <a:spcBef>
                  <a:spcPct val="50000"/>
                </a:spcBef>
              </a:pPr>
              <a:endParaRPr lang="ru-RU" sz="1600" b="1">
                <a:solidFill>
                  <a:schemeClr val="bg1"/>
                </a:solidFill>
              </a:endParaRPr>
            </a:p>
          </p:txBody>
        </p:sp>
      </p:grpSp>
      <p:grpSp>
        <p:nvGrpSpPr>
          <p:cNvPr id="3" name="Diagram 2"/>
          <p:cNvGrpSpPr>
            <a:grpSpLocks noChangeAspect="1"/>
          </p:cNvGrpSpPr>
          <p:nvPr/>
        </p:nvGrpSpPr>
        <p:grpSpPr bwMode="auto">
          <a:xfrm>
            <a:off x="5105400" y="1600200"/>
            <a:ext cx="4038600" cy="2185988"/>
            <a:chOff x="1934" y="1913"/>
            <a:chExt cx="1892" cy="1044"/>
          </a:xfrm>
        </p:grpSpPr>
      </p:grpSp>
      <p:sp>
        <p:nvSpPr>
          <p:cNvPr id="5130" name="Rectangle 3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5131" name="Rectangle 35"/>
          <p:cNvSpPr>
            <a:spLocks noChangeArrowheads="1"/>
          </p:cNvSpPr>
          <p:nvPr/>
        </p:nvSpPr>
        <p:spPr bwMode="auto">
          <a:xfrm>
            <a:off x="0" y="233838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grpSp>
        <p:nvGrpSpPr>
          <p:cNvPr id="4" name="Группа 16"/>
          <p:cNvGrpSpPr/>
          <p:nvPr/>
        </p:nvGrpSpPr>
        <p:grpSpPr>
          <a:xfrm>
            <a:off x="428596" y="357166"/>
            <a:ext cx="8461573" cy="5398741"/>
            <a:chOff x="131036" y="217688"/>
            <a:chExt cx="8643937" cy="5784751"/>
          </a:xfrm>
          <a:noFill/>
        </p:grpSpPr>
        <p:sp>
          <p:nvSpPr>
            <p:cNvPr id="5132" name="Rectangle 22"/>
            <p:cNvSpPr>
              <a:spLocks noChangeArrowheads="1"/>
            </p:cNvSpPr>
            <p:nvPr/>
          </p:nvSpPr>
          <p:spPr bwMode="auto">
            <a:xfrm>
              <a:off x="462774" y="217688"/>
              <a:ext cx="8229600" cy="936625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algn="ctr"/>
              <a:r>
                <a:rPr lang="ru-RU" sz="2800" b="1" dirty="0">
                  <a:solidFill>
                    <a:schemeClr val="bg1"/>
                  </a:solidFill>
                  <a:latin typeface="+mn-lt"/>
                </a:rPr>
                <a:t>Структура налоговых доходов </a:t>
              </a:r>
              <a:endParaRPr lang="en-US" sz="2800" b="1" dirty="0">
                <a:solidFill>
                  <a:schemeClr val="bg1"/>
                </a:solidFill>
                <a:latin typeface="+mn-lt"/>
              </a:endParaRPr>
            </a:p>
            <a:p>
              <a:pPr algn="ctr"/>
              <a:r>
                <a:rPr lang="ru-RU" sz="2800" b="1" dirty="0">
                  <a:solidFill>
                    <a:schemeClr val="bg1"/>
                  </a:solidFill>
                  <a:latin typeface="+mn-lt"/>
                </a:rPr>
                <a:t>бюджета </a:t>
              </a:r>
              <a:r>
                <a:rPr lang="ru-RU" sz="2800" b="1" dirty="0" smtClean="0">
                  <a:solidFill>
                    <a:schemeClr val="bg1"/>
                  </a:solidFill>
                  <a:latin typeface="+mn-lt"/>
                </a:rPr>
                <a:t>муниципального района</a:t>
              </a:r>
            </a:p>
            <a:p>
              <a:pPr algn="ctr"/>
              <a:r>
                <a:rPr lang="ru-RU" sz="2800" b="1" dirty="0" smtClean="0">
                  <a:solidFill>
                    <a:schemeClr val="bg1"/>
                  </a:solidFill>
                  <a:latin typeface="+mn-lt"/>
                </a:rPr>
                <a:t> в </a:t>
              </a:r>
              <a:r>
                <a:rPr lang="en-US" sz="2800" b="1" dirty="0" smtClean="0">
                  <a:solidFill>
                    <a:schemeClr val="bg1"/>
                  </a:solidFill>
                  <a:latin typeface="+mn-lt"/>
                </a:rPr>
                <a:t>201</a:t>
              </a:r>
              <a:r>
                <a:rPr lang="ru-RU" sz="2800" b="1" dirty="0" smtClean="0">
                  <a:solidFill>
                    <a:schemeClr val="bg1"/>
                  </a:solidFill>
                  <a:latin typeface="+mn-lt"/>
                </a:rPr>
                <a:t>8</a:t>
              </a:r>
              <a:r>
                <a:rPr lang="en-US" sz="2800" b="1" dirty="0" smtClean="0">
                  <a:solidFill>
                    <a:schemeClr val="bg1"/>
                  </a:solidFill>
                  <a:latin typeface="+mn-lt"/>
                </a:rPr>
                <a:t>-20</a:t>
              </a:r>
              <a:r>
                <a:rPr lang="ru-RU" sz="2800" b="1" dirty="0" smtClean="0">
                  <a:solidFill>
                    <a:schemeClr val="bg1"/>
                  </a:solidFill>
                  <a:latin typeface="+mn-lt"/>
                </a:rPr>
                <a:t>20 </a:t>
              </a:r>
              <a:r>
                <a:rPr lang="ru-RU" sz="2800" b="1" dirty="0">
                  <a:solidFill>
                    <a:schemeClr val="bg1"/>
                  </a:solidFill>
                  <a:latin typeface="+mn-lt"/>
                </a:rPr>
                <a:t>гг.</a:t>
              </a:r>
            </a:p>
          </p:txBody>
        </p:sp>
        <p:graphicFrame>
          <p:nvGraphicFramePr>
            <p:cNvPr id="16" name="Диаграмма 21"/>
            <p:cNvGraphicFramePr>
              <a:graphicFrameLocks/>
            </p:cNvGraphicFramePr>
            <p:nvPr/>
          </p:nvGraphicFramePr>
          <p:xfrm>
            <a:off x="131036" y="1299411"/>
            <a:ext cx="8643937" cy="4703028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3"/>
            </a:graphicData>
          </a:graphic>
        </p:graphicFrame>
      </p:grpSp>
      <p:sp>
        <p:nvSpPr>
          <p:cNvPr id="15" name="TextBox 14"/>
          <p:cNvSpPr txBox="1"/>
          <p:nvPr/>
        </p:nvSpPr>
        <p:spPr>
          <a:xfrm>
            <a:off x="-1" y="5996226"/>
            <a:ext cx="847023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b="1" dirty="0" smtClean="0">
                <a:latin typeface="Times New Roman" pitchFamily="18" charset="0"/>
                <a:cs typeface="Times New Roman" pitchFamily="18" charset="0"/>
              </a:rPr>
              <a:t>Норматив зачисления в доход бюджета района:</a:t>
            </a:r>
            <a:endParaRPr lang="ru-RU" sz="1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1763688" y="6237312"/>
            <a:ext cx="9361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23" name="TextBox 22"/>
          <p:cNvSpPr txBox="1"/>
          <p:nvPr/>
        </p:nvSpPr>
        <p:spPr>
          <a:xfrm>
            <a:off x="971600" y="5978743"/>
            <a:ext cx="57606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smtClean="0"/>
              <a:t>98%</a:t>
            </a:r>
            <a:endParaRPr lang="ru-RU" sz="1400" b="1" dirty="0"/>
          </a:p>
        </p:txBody>
      </p:sp>
      <p:sp>
        <p:nvSpPr>
          <p:cNvPr id="24" name="TextBox 23"/>
          <p:cNvSpPr txBox="1"/>
          <p:nvPr/>
        </p:nvSpPr>
        <p:spPr>
          <a:xfrm>
            <a:off x="2066540" y="5978743"/>
            <a:ext cx="64807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smtClean="0"/>
              <a:t>100%</a:t>
            </a:r>
            <a:endParaRPr lang="ru-RU" sz="1400" b="1" dirty="0"/>
          </a:p>
        </p:txBody>
      </p:sp>
      <p:sp>
        <p:nvSpPr>
          <p:cNvPr id="25" name="TextBox 24"/>
          <p:cNvSpPr txBox="1"/>
          <p:nvPr/>
        </p:nvSpPr>
        <p:spPr>
          <a:xfrm>
            <a:off x="3138110" y="5978743"/>
            <a:ext cx="64807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smtClean="0"/>
              <a:t>100%</a:t>
            </a:r>
            <a:endParaRPr lang="ru-RU" sz="1400" b="1" dirty="0"/>
          </a:p>
        </p:txBody>
      </p:sp>
      <p:sp>
        <p:nvSpPr>
          <p:cNvPr id="27" name="TextBox 26"/>
          <p:cNvSpPr txBox="1"/>
          <p:nvPr/>
        </p:nvSpPr>
        <p:spPr>
          <a:xfrm>
            <a:off x="4500562" y="5978743"/>
            <a:ext cx="64807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smtClean="0"/>
              <a:t>100%</a:t>
            </a:r>
            <a:endParaRPr lang="ru-RU" sz="1400" b="1" dirty="0"/>
          </a:p>
        </p:txBody>
      </p:sp>
      <p:sp>
        <p:nvSpPr>
          <p:cNvPr id="28" name="TextBox 27"/>
          <p:cNvSpPr txBox="1"/>
          <p:nvPr/>
        </p:nvSpPr>
        <p:spPr>
          <a:xfrm>
            <a:off x="6858016" y="5978743"/>
            <a:ext cx="64807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smtClean="0"/>
              <a:t>70%</a:t>
            </a:r>
            <a:endParaRPr lang="ru-RU" sz="1400" b="1" dirty="0"/>
          </a:p>
        </p:txBody>
      </p:sp>
      <p:sp>
        <p:nvSpPr>
          <p:cNvPr id="29" name="TextBox 28"/>
          <p:cNvSpPr txBox="1"/>
          <p:nvPr/>
        </p:nvSpPr>
        <p:spPr>
          <a:xfrm>
            <a:off x="8001024" y="5978743"/>
            <a:ext cx="64807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smtClean="0"/>
              <a:t>100%</a:t>
            </a:r>
            <a:endParaRPr lang="ru-RU" sz="1400" b="1" dirty="0"/>
          </a:p>
        </p:txBody>
      </p:sp>
      <p:sp>
        <p:nvSpPr>
          <p:cNvPr id="30" name="TextBox 29"/>
          <p:cNvSpPr txBox="1"/>
          <p:nvPr/>
        </p:nvSpPr>
        <p:spPr>
          <a:xfrm>
            <a:off x="5357818" y="5978743"/>
            <a:ext cx="128588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      </a:t>
            </a:r>
            <a:r>
              <a:rPr lang="ru-RU" sz="1400" b="1" dirty="0" smtClean="0"/>
              <a:t>1,01 %</a:t>
            </a:r>
            <a:endParaRPr lang="ru-RU" sz="1400" b="1" dirty="0"/>
          </a:p>
        </p:txBody>
      </p:sp>
    </p:spTree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Text Box 2"/>
          <p:cNvGrpSpPr>
            <a:grpSpLocks/>
          </p:cNvGrpSpPr>
          <p:nvPr/>
        </p:nvGrpSpPr>
        <p:grpSpPr bwMode="auto">
          <a:xfrm>
            <a:off x="0" y="-269507"/>
            <a:ext cx="9144000" cy="6169025"/>
            <a:chOff x="-4" y="-4"/>
            <a:chExt cx="5768" cy="3886"/>
          </a:xfrm>
          <a:noFill/>
        </p:grpSpPr>
        <p:pic>
          <p:nvPicPr>
            <p:cNvPr id="6159" name="Text Box 2"/>
            <p:cNvPicPr>
              <a:picLocks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-4" y="-4"/>
              <a:ext cx="5768" cy="3886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</p:pic>
        <p:sp>
          <p:nvSpPr>
            <p:cNvPr id="6160" name="Text Box 4"/>
            <p:cNvSpPr txBox="1">
              <a:spLocks noChangeArrowheads="1"/>
            </p:cNvSpPr>
            <p:nvPr/>
          </p:nvSpPr>
          <p:spPr bwMode="auto">
            <a:xfrm>
              <a:off x="0" y="0"/>
              <a:ext cx="5760" cy="3877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ctr">
                <a:spcBef>
                  <a:spcPct val="50000"/>
                </a:spcBef>
              </a:pPr>
              <a:endParaRPr lang="ru-RU" sz="1600" b="1">
                <a:solidFill>
                  <a:schemeClr val="bg1"/>
                </a:solidFill>
              </a:endParaRPr>
            </a:p>
          </p:txBody>
        </p:sp>
      </p:grpSp>
      <p:grpSp>
        <p:nvGrpSpPr>
          <p:cNvPr id="3" name="Diagram 2"/>
          <p:cNvGrpSpPr>
            <a:grpSpLocks noChangeAspect="1"/>
          </p:cNvGrpSpPr>
          <p:nvPr/>
        </p:nvGrpSpPr>
        <p:grpSpPr bwMode="auto">
          <a:xfrm>
            <a:off x="5105400" y="1600200"/>
            <a:ext cx="4038600" cy="2185988"/>
            <a:chOff x="1934" y="1913"/>
            <a:chExt cx="1892" cy="1044"/>
          </a:xfrm>
        </p:grpSpPr>
      </p:grpSp>
      <p:sp>
        <p:nvSpPr>
          <p:cNvPr id="6154" name="Rectangle 3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6155" name="Rectangle 35"/>
          <p:cNvSpPr>
            <a:spLocks noChangeArrowheads="1"/>
          </p:cNvSpPr>
          <p:nvPr/>
        </p:nvSpPr>
        <p:spPr bwMode="auto">
          <a:xfrm>
            <a:off x="0" y="233838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grpSp>
        <p:nvGrpSpPr>
          <p:cNvPr id="4" name="Группа 16"/>
          <p:cNvGrpSpPr/>
          <p:nvPr/>
        </p:nvGrpSpPr>
        <p:grpSpPr>
          <a:xfrm>
            <a:off x="642910" y="0"/>
            <a:ext cx="8286808" cy="6357958"/>
            <a:chOff x="142844" y="0"/>
            <a:chExt cx="8786874" cy="6357958"/>
          </a:xfrm>
        </p:grpSpPr>
        <p:sp>
          <p:nvSpPr>
            <p:cNvPr id="6156" name="Rectangle 22"/>
            <p:cNvSpPr>
              <a:spLocks noChangeArrowheads="1"/>
            </p:cNvSpPr>
            <p:nvPr/>
          </p:nvSpPr>
          <p:spPr bwMode="auto">
            <a:xfrm>
              <a:off x="520469" y="0"/>
              <a:ext cx="8229600" cy="87589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algn="ctr"/>
              <a:r>
                <a:rPr lang="ru-RU" sz="2600" b="1" dirty="0">
                  <a:solidFill>
                    <a:schemeClr val="bg1"/>
                  </a:solidFill>
                  <a:latin typeface="+mn-lt"/>
                </a:rPr>
                <a:t>Структура неналоговых доходов </a:t>
              </a:r>
              <a:endParaRPr lang="en-US" sz="2600" b="1" dirty="0">
                <a:solidFill>
                  <a:schemeClr val="bg1"/>
                </a:solidFill>
                <a:latin typeface="+mn-lt"/>
              </a:endParaRPr>
            </a:p>
            <a:p>
              <a:pPr algn="ctr"/>
              <a:r>
                <a:rPr lang="ru-RU" sz="2600" b="1" dirty="0">
                  <a:solidFill>
                    <a:schemeClr val="bg1"/>
                  </a:solidFill>
                  <a:latin typeface="+mn-lt"/>
                </a:rPr>
                <a:t>бюджета </a:t>
              </a:r>
              <a:r>
                <a:rPr lang="ru-RU" sz="2600" b="1" dirty="0" smtClean="0">
                  <a:solidFill>
                    <a:schemeClr val="bg1"/>
                  </a:solidFill>
                  <a:latin typeface="+mn-lt"/>
                </a:rPr>
                <a:t>муниципального района </a:t>
              </a:r>
            </a:p>
            <a:p>
              <a:pPr algn="ctr"/>
              <a:r>
                <a:rPr lang="ru-RU" sz="2600" b="1" dirty="0" smtClean="0">
                  <a:solidFill>
                    <a:schemeClr val="bg1"/>
                  </a:solidFill>
                  <a:latin typeface="+mn-lt"/>
                </a:rPr>
                <a:t>в </a:t>
              </a:r>
              <a:r>
                <a:rPr lang="en-US" sz="2600" b="1" dirty="0" smtClean="0">
                  <a:solidFill>
                    <a:schemeClr val="bg1"/>
                  </a:solidFill>
                  <a:latin typeface="+mn-lt"/>
                </a:rPr>
                <a:t>201</a:t>
              </a:r>
              <a:r>
                <a:rPr lang="ru-RU" sz="2600" b="1" dirty="0" smtClean="0">
                  <a:solidFill>
                    <a:schemeClr val="bg1"/>
                  </a:solidFill>
                  <a:latin typeface="+mn-lt"/>
                </a:rPr>
                <a:t>8</a:t>
              </a:r>
              <a:r>
                <a:rPr lang="en-US" sz="2600" b="1" dirty="0" smtClean="0">
                  <a:solidFill>
                    <a:schemeClr val="bg1"/>
                  </a:solidFill>
                  <a:latin typeface="+mn-lt"/>
                </a:rPr>
                <a:t>-20</a:t>
              </a:r>
              <a:r>
                <a:rPr lang="ru-RU" sz="2600" b="1" dirty="0" smtClean="0">
                  <a:solidFill>
                    <a:schemeClr val="bg1"/>
                  </a:solidFill>
                  <a:latin typeface="+mn-lt"/>
                </a:rPr>
                <a:t>20гг</a:t>
              </a:r>
              <a:r>
                <a:rPr lang="ru-RU" sz="2600" b="1" dirty="0">
                  <a:solidFill>
                    <a:schemeClr val="bg1"/>
                  </a:solidFill>
                  <a:latin typeface="+mn-lt"/>
                </a:rPr>
                <a:t>.</a:t>
              </a:r>
            </a:p>
          </p:txBody>
        </p:sp>
        <p:graphicFrame>
          <p:nvGraphicFramePr>
            <p:cNvPr id="16" name="Диаграмма 21"/>
            <p:cNvGraphicFramePr>
              <a:graphicFrameLocks/>
            </p:cNvGraphicFramePr>
            <p:nvPr/>
          </p:nvGraphicFramePr>
          <p:xfrm>
            <a:off x="142844" y="1270535"/>
            <a:ext cx="8786874" cy="5087423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3"/>
            </a:graphicData>
          </a:graphic>
        </p:graphicFrame>
      </p:grpSp>
      <p:sp>
        <p:nvSpPr>
          <p:cNvPr id="15" name="TextBox 14"/>
          <p:cNvSpPr txBox="1"/>
          <p:nvPr/>
        </p:nvSpPr>
        <p:spPr>
          <a:xfrm>
            <a:off x="0" y="5996250"/>
            <a:ext cx="885524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b="1" dirty="0" smtClean="0">
                <a:latin typeface="Times New Roman" pitchFamily="18" charset="0"/>
                <a:cs typeface="Times New Roman" pitchFamily="18" charset="0"/>
              </a:rPr>
              <a:t>Норматив зачисления в доход бюджета района:</a:t>
            </a:r>
            <a:endParaRPr lang="ru-RU" sz="1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1285852" y="6335933"/>
            <a:ext cx="69044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smtClean="0"/>
              <a:t>100%</a:t>
            </a:r>
            <a:endParaRPr lang="ru-RU" sz="1400" b="1" dirty="0"/>
          </a:p>
        </p:txBody>
      </p:sp>
      <p:sp>
        <p:nvSpPr>
          <p:cNvPr id="23" name="TextBox 22"/>
          <p:cNvSpPr txBox="1"/>
          <p:nvPr/>
        </p:nvSpPr>
        <p:spPr>
          <a:xfrm>
            <a:off x="3357554" y="6335933"/>
            <a:ext cx="64807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smtClean="0"/>
              <a:t>100%</a:t>
            </a:r>
            <a:endParaRPr lang="ru-RU" sz="1400" b="1" dirty="0"/>
          </a:p>
        </p:txBody>
      </p:sp>
      <p:sp>
        <p:nvSpPr>
          <p:cNvPr id="24" name="TextBox 23"/>
          <p:cNvSpPr txBox="1"/>
          <p:nvPr/>
        </p:nvSpPr>
        <p:spPr>
          <a:xfrm>
            <a:off x="5424126" y="6335933"/>
            <a:ext cx="64807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/>
              <a:t>100</a:t>
            </a:r>
            <a:r>
              <a:rPr lang="ru-RU" sz="1400" b="1" dirty="0" smtClean="0"/>
              <a:t>%</a:t>
            </a:r>
            <a:endParaRPr lang="ru-RU" sz="1400" b="1" dirty="0"/>
          </a:p>
        </p:txBody>
      </p:sp>
      <p:sp>
        <p:nvSpPr>
          <p:cNvPr id="25" name="TextBox 24"/>
          <p:cNvSpPr txBox="1"/>
          <p:nvPr/>
        </p:nvSpPr>
        <p:spPr>
          <a:xfrm>
            <a:off x="7358082" y="6335933"/>
            <a:ext cx="128588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/>
              <a:t>55</a:t>
            </a:r>
            <a:r>
              <a:rPr lang="ru-RU" sz="1400" b="1" dirty="0" smtClean="0"/>
              <a:t> %</a:t>
            </a:r>
            <a:endParaRPr lang="ru-RU" sz="1400" b="1" dirty="0"/>
          </a:p>
        </p:txBody>
      </p:sp>
    </p:spTree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27" name="Rectangle 3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34828" name="Rectangle 35"/>
          <p:cNvSpPr>
            <a:spLocks noChangeArrowheads="1"/>
          </p:cNvSpPr>
          <p:nvPr/>
        </p:nvSpPr>
        <p:spPr bwMode="auto">
          <a:xfrm>
            <a:off x="0" y="233838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34829" name="WordArt 17"/>
          <p:cNvSpPr>
            <a:spLocks noChangeArrowheads="1" noChangeShapeType="1" noTextEdit="1"/>
          </p:cNvSpPr>
          <p:nvPr/>
        </p:nvSpPr>
        <p:spPr bwMode="auto">
          <a:xfrm>
            <a:off x="285720" y="857232"/>
            <a:ext cx="8501122" cy="573657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 dirty="0" smtClean="0">
                <a:ln w="9525">
                  <a:noFill/>
                  <a:round/>
                  <a:headEnd/>
                  <a:tailEnd/>
                </a:ln>
                <a:solidFill>
                  <a:schemeClr val="tx2">
                    <a:lumMod val="90000"/>
                    <a:lumOff val="10000"/>
                  </a:schemeClr>
                </a:soli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Расходы </a:t>
            </a:r>
            <a:r>
              <a:rPr lang="ru-RU" sz="3600" kern="10" dirty="0">
                <a:ln w="9525">
                  <a:noFill/>
                  <a:round/>
                  <a:headEnd/>
                  <a:tailEnd/>
                </a:ln>
                <a:solidFill>
                  <a:schemeClr val="tx2">
                    <a:lumMod val="90000"/>
                    <a:lumOff val="10000"/>
                  </a:schemeClr>
                </a:soli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бюджета </a:t>
            </a:r>
            <a:r>
              <a:rPr lang="ru-RU" sz="3600" kern="10" dirty="0" smtClean="0">
                <a:ln w="9525">
                  <a:noFill/>
                  <a:round/>
                  <a:headEnd/>
                  <a:tailEnd/>
                </a:ln>
                <a:solidFill>
                  <a:schemeClr val="tx2">
                    <a:lumMod val="90000"/>
                    <a:lumOff val="10000"/>
                  </a:schemeClr>
                </a:soli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муниципального района</a:t>
            </a:r>
            <a:endParaRPr lang="ru-RU" sz="3600" kern="10" dirty="0">
              <a:ln w="9525">
                <a:noFill/>
                <a:round/>
                <a:headEnd/>
                <a:tailEnd/>
              </a:ln>
              <a:solidFill>
                <a:schemeClr val="tx2">
                  <a:lumMod val="90000"/>
                  <a:lumOff val="10000"/>
                </a:schemeClr>
              </a:solidFill>
              <a:effectLst>
                <a:outerShdw dist="35921" dir="2700000" algn="ctr" rotWithShape="0">
                  <a:srgbClr val="C0C0C0">
                    <a:alpha val="79999"/>
                  </a:srgbClr>
                </a:outerShdw>
              </a:effectLst>
              <a:latin typeface="Times New Roman"/>
              <a:cs typeface="Times New Roman"/>
            </a:endParaRPr>
          </a:p>
        </p:txBody>
      </p:sp>
      <p:graphicFrame>
        <p:nvGraphicFramePr>
          <p:cNvPr id="34826" name="Object 10"/>
          <p:cNvGraphicFramePr>
            <a:graphicFrameLocks/>
          </p:cNvGraphicFramePr>
          <p:nvPr/>
        </p:nvGraphicFramePr>
        <p:xfrm>
          <a:off x="114300" y="1504950"/>
          <a:ext cx="9001125" cy="4980691"/>
        </p:xfrm>
        <a:graphic>
          <a:graphicData uri="http://schemas.openxmlformats.org/presentationml/2006/ole">
            <p:oleObj spid="_x0000_s99330" name="Worksheet" r:id="rId3" imgW="9105900" imgH="2619375" progId="Excel.Sheet.8">
              <p:embed/>
            </p:oleObj>
          </a:graphicData>
        </a:graphic>
      </p:graphicFrame>
      <p:sp>
        <p:nvSpPr>
          <p:cNvPr id="34830" name="TextBox 11"/>
          <p:cNvSpPr txBox="1">
            <a:spLocks noChangeArrowheads="1"/>
          </p:cNvSpPr>
          <p:nvPr/>
        </p:nvSpPr>
        <p:spPr bwMode="auto">
          <a:xfrm>
            <a:off x="7843101" y="1489434"/>
            <a:ext cx="111089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1600" b="1" dirty="0">
                <a:latin typeface="Constantia" pitchFamily="18" charset="0"/>
              </a:rPr>
              <a:t>Тыс. руб.</a:t>
            </a:r>
          </a:p>
        </p:txBody>
      </p:sp>
      <p:sp>
        <p:nvSpPr>
          <p:cNvPr id="34831" name="TextBox 22"/>
          <p:cNvSpPr txBox="1">
            <a:spLocks noChangeArrowheads="1"/>
          </p:cNvSpPr>
          <p:nvPr/>
        </p:nvSpPr>
        <p:spPr bwMode="auto">
          <a:xfrm>
            <a:off x="714375" y="2500313"/>
            <a:ext cx="57150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ru-RU"/>
          </a:p>
        </p:txBody>
      </p:sp>
    </p:spTree>
  </p:cSld>
  <p:clrMapOvr>
    <a:masterClrMapping/>
  </p:clrMapOvr>
  <p:transition spd="med">
    <p:cover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4628" name="Group 5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17317330"/>
              </p:ext>
            </p:extLst>
          </p:nvPr>
        </p:nvGraphicFramePr>
        <p:xfrm>
          <a:off x="125127" y="500512"/>
          <a:ext cx="8884118" cy="6237965"/>
        </p:xfrm>
        <a:graphic>
          <a:graphicData uri="http://schemas.openxmlformats.org/drawingml/2006/table">
            <a:tbl>
              <a:tblPr>
                <a:tableStyleId>{8A107856-5554-42FB-B03E-39F5DBC370BA}</a:tableStyleId>
              </a:tblPr>
              <a:tblGrid>
                <a:gridCol w="5243811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873674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873674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019286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873673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</a:tblGrid>
              <a:tr h="325877">
                <a:tc>
                  <a:txBody>
                    <a:bodyPr/>
                    <a:lstStyle/>
                    <a:p>
                      <a:pPr algn="ctr" fontAlgn="t"/>
                      <a:r>
                        <a:rPr lang="ru-RU" sz="160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Наименование межбюджетных трансфертов</a:t>
                      </a:r>
                      <a:endParaRPr lang="ru-RU" sz="16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2017</a:t>
                      </a:r>
                      <a:r>
                        <a:rPr lang="ru-RU" sz="1600" u="none" strike="noStrike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год</a:t>
                      </a:r>
                      <a:endParaRPr lang="ru-RU" sz="16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2018 год</a:t>
                      </a:r>
                      <a:endParaRPr lang="ru-RU" sz="16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2019 год</a:t>
                      </a:r>
                      <a:endParaRPr lang="ru-RU" sz="16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2020 год</a:t>
                      </a:r>
                      <a:endParaRPr lang="ru-RU" sz="16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57939">
                <a:tc>
                  <a:txBody>
                    <a:bodyPr/>
                    <a:lstStyle/>
                    <a:p>
                      <a:pPr algn="just" fontAlgn="t"/>
                      <a:r>
                        <a:rPr lang="ru-RU" sz="120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Субвенции </a:t>
                      </a:r>
                      <a:r>
                        <a:rPr lang="ru-RU" sz="120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бюджетам </a:t>
                      </a:r>
                      <a:r>
                        <a:rPr lang="ru-RU" sz="120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на </a:t>
                      </a:r>
                      <a:r>
                        <a:rPr lang="ru-RU" sz="120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осуществление первичного воинского </a:t>
                      </a:r>
                      <a:r>
                        <a:rPr lang="ru-RU" sz="120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учета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1 398,7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1 </a:t>
                      </a:r>
                      <a:r>
                        <a:rPr lang="en-US" sz="120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538,1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1 </a:t>
                      </a:r>
                      <a:r>
                        <a:rPr lang="en-US" sz="120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554,8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1 </a:t>
                      </a:r>
                      <a:r>
                        <a:rPr lang="en-US" sz="120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611,9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556866">
                <a:tc>
                  <a:txBody>
                    <a:bodyPr/>
                    <a:lstStyle/>
                    <a:p>
                      <a:pPr algn="just" fontAlgn="t"/>
                      <a:r>
                        <a:rPr lang="ru-RU" sz="120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Субвенции бюджетам муниципальных районов на выплату единовременного пособия при всех формах устройства детей, лишенных родительского попечения, в семью 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589,6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467,7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486,3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r>
                        <a:rPr lang="ru-RU" sz="120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505,8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217744"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Субвенции </a:t>
                      </a:r>
                      <a:r>
                        <a:rPr lang="ru-RU" sz="120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на </a:t>
                      </a:r>
                      <a:r>
                        <a:rPr lang="ru-RU" sz="120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выплату дотаций бюджетам поселений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1 949,6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1 940,9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1 </a:t>
                      </a:r>
                      <a:r>
                        <a:rPr lang="ru-RU" sz="120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940,9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1 </a:t>
                      </a:r>
                      <a:r>
                        <a:rPr lang="ru-RU" sz="120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940,9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555704"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Субвенции на социальную поддержку учащихся муниципальных общеобразовательных учреждений из многодетных малоимущих семей по обеспечению бесплатным питанием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4 062,2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5 327,0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5 332,4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  <a:r>
                        <a:rPr lang="ru-RU" sz="1200" u="none" strike="noStrike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329,3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739319"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Субвенции на социальную поддержку учащихся </a:t>
                      </a:r>
                      <a:r>
                        <a:rPr lang="ru-RU" sz="120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общеобразовательных </a:t>
                      </a:r>
                      <a:r>
                        <a:rPr lang="ru-RU" sz="120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учреждений из многодетных малоимущих семей по обеспечению  школьной формой либо заменяющим ее комплектом детской одежды для посещения школьных занятий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665,4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650,9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650,9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650,9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374412"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Субвенции на образование и обеспечение деятельности комиссий по делам несовершеннолетних и защите их прав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511,6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525,2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528,8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543,1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374412"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Субвенции на создание и обеспечение деятельности административных комиссий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127,9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131,3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132,2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135,8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374412"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u="none" strike="noStrike">
                          <a:latin typeface="Times New Roman" pitchFamily="18" charset="0"/>
                          <a:cs typeface="Times New Roman" pitchFamily="18" charset="0"/>
                        </a:rPr>
                        <a:t>Субвенции на организацию и осуществление деятельности по опеке и попечительству</a:t>
                      </a:r>
                      <a:endParaRPr lang="ru-RU" sz="1200" b="0" i="0" u="none" strike="noStrike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1 </a:t>
                      </a:r>
                      <a:r>
                        <a:rPr lang="ru-RU" sz="120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239,6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1 278,7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1 286,8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1 319,5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739319"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Субвенции на </a:t>
                      </a:r>
                      <a:r>
                        <a:rPr lang="ru-RU" sz="120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оплату </a:t>
                      </a:r>
                      <a:r>
                        <a:rPr lang="ru-RU" sz="120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труда педагогических работников муниципальных дошкольных образовательных организаций и муниципальных общеобразовательных организаций, предоставляющих дошкольное образование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30 039,4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31 554,3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31 458,1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31 458,1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374412"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Субвенции </a:t>
                      </a:r>
                      <a:r>
                        <a:rPr lang="ru-RU" sz="120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на </a:t>
                      </a:r>
                      <a:r>
                        <a:rPr lang="ru-RU" sz="120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приобретение учебников и учебных пособий, средств обучения, игр, игрушек муниципальных дошкольных образовательных организаций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520,0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520,0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520,0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520,0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  <a:tr h="374412"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Субвенции на </a:t>
                      </a:r>
                      <a:r>
                        <a:rPr lang="ru-RU" sz="120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оплату </a:t>
                      </a:r>
                      <a:r>
                        <a:rPr lang="ru-RU" sz="120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труда педагогических работников муниципальных общеобразовательных организаций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110 306,2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118 116,0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117 310,5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117 310,5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11"/>
                  </a:ext>
                </a:extLst>
              </a:tr>
              <a:tr h="385930"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 Субвенции </a:t>
                      </a:r>
                      <a:r>
                        <a:rPr lang="ru-RU" sz="120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на </a:t>
                      </a:r>
                      <a:r>
                        <a:rPr lang="ru-RU" sz="120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приобретение </a:t>
                      </a:r>
                      <a:r>
                        <a:rPr lang="ru-RU" sz="120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учебников и учебных пособий, средств обучения, игр, игрушек муниципальных общеобразовательных организаций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2 567,0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2 647,0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2 567,0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2 567,0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12"/>
                  </a:ext>
                </a:extLst>
              </a:tr>
              <a:tr h="575630"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Субвенции на </a:t>
                      </a:r>
                      <a:r>
                        <a:rPr lang="ru-RU" sz="120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оплату </a:t>
                      </a:r>
                      <a:r>
                        <a:rPr lang="ru-RU" sz="120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труда административно управленческого и вспомогательного персонала </a:t>
                      </a:r>
                      <a:r>
                        <a:rPr lang="ru-RU" sz="120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муниципальных  </a:t>
                      </a:r>
                      <a:r>
                        <a:rPr lang="ru-RU" sz="120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дошкольных образовательных </a:t>
                      </a:r>
                      <a:r>
                        <a:rPr lang="ru-RU" sz="120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организаций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9 515,7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9 995,9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9 965,4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9 965,4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</a:tr>
            </a:tbl>
          </a:graphicData>
        </a:graphic>
      </p:graphicFrame>
      <p:sp>
        <p:nvSpPr>
          <p:cNvPr id="45092" name="TextBox 13"/>
          <p:cNvSpPr txBox="1">
            <a:spLocks noChangeArrowheads="1"/>
          </p:cNvSpPr>
          <p:nvPr/>
        </p:nvSpPr>
        <p:spPr bwMode="auto">
          <a:xfrm>
            <a:off x="142844" y="0"/>
            <a:ext cx="8786874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Финансовая помощь из </a:t>
            </a:r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бюджета Республики Башкортостан в 2018-2020 годах</a:t>
            </a:r>
            <a:endParaRPr lang="ru-RU" dirty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45093" name="TextBox 14"/>
          <p:cNvSpPr txBox="1">
            <a:spLocks noChangeArrowheads="1"/>
          </p:cNvSpPr>
          <p:nvPr/>
        </p:nvSpPr>
        <p:spPr bwMode="auto">
          <a:xfrm>
            <a:off x="7983276" y="214290"/>
            <a:ext cx="1000125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1400" dirty="0" smtClean="0"/>
              <a:t>  Тыс.руб</a:t>
            </a:r>
            <a:r>
              <a:rPr lang="ru-RU" sz="1400" dirty="0"/>
              <a:t>.</a:t>
            </a:r>
          </a:p>
        </p:txBody>
      </p:sp>
    </p:spTree>
  </p:cSld>
  <p:clrMapOvr>
    <a:masterClrMapping/>
  </p:clrMapOvr>
  <p:transition spd="med">
    <p:cover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>
            <a:spLocks noChangeArrowheads="1"/>
          </p:cNvSpPr>
          <p:nvPr/>
        </p:nvSpPr>
        <p:spPr bwMode="auto">
          <a:xfrm>
            <a:off x="214313" y="2781300"/>
            <a:ext cx="8715375" cy="3887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54000" rIns="54000"/>
          <a:lstStyle/>
          <a:p>
            <a:pPr marL="1588" indent="361950" algn="just">
              <a:spcBef>
                <a:spcPct val="20000"/>
              </a:spcBef>
              <a:buFont typeface="Wingdings" pitchFamily="2" charset="2"/>
              <a:buNone/>
            </a:pPr>
            <a:endParaRPr lang="ru-RU" b="1" dirty="0">
              <a:latin typeface="Calibri" pitchFamily="34" charset="0"/>
            </a:endParaRPr>
          </a:p>
        </p:txBody>
      </p:sp>
      <p:sp>
        <p:nvSpPr>
          <p:cNvPr id="16390" name="WordArt 8"/>
          <p:cNvSpPr>
            <a:spLocks noChangeArrowheads="1" noChangeShapeType="1" noTextEdit="1"/>
          </p:cNvSpPr>
          <p:nvPr/>
        </p:nvSpPr>
        <p:spPr bwMode="auto">
          <a:xfrm>
            <a:off x="642910" y="571480"/>
            <a:ext cx="7711126" cy="857839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49412"/>
              </a:avLst>
            </a:prstTxWarp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ru-RU" sz="3600" kern="10" spc="150" dirty="0" smtClean="0">
                <a:ln w="11430"/>
                <a:solidFill>
                  <a:schemeClr val="accent3">
                    <a:lumMod val="75000"/>
                  </a:schemeClr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Impact"/>
              </a:rPr>
              <a:t> </a:t>
            </a:r>
            <a:r>
              <a:rPr lang="ru-RU" sz="3600" kern="10" spc="150" dirty="0" smtClean="0">
                <a:ln w="11430"/>
                <a:solidFill>
                  <a:schemeClr val="accent3">
                    <a:lumMod val="75000"/>
                  </a:schemeClr>
                </a:solidFill>
                <a:latin typeface="Impact"/>
              </a:rPr>
              <a:t>Уважаемые </a:t>
            </a:r>
            <a:r>
              <a:rPr lang="ru-RU" sz="3600" kern="10" spc="150" dirty="0">
                <a:ln w="11430"/>
                <a:solidFill>
                  <a:schemeClr val="accent3">
                    <a:lumMod val="75000"/>
                  </a:schemeClr>
                </a:solidFill>
                <a:latin typeface="Impact"/>
              </a:rPr>
              <a:t>жители </a:t>
            </a:r>
            <a:r>
              <a:rPr lang="ru-RU" sz="3600" kern="10" spc="150" dirty="0" smtClean="0">
                <a:ln w="11430"/>
                <a:solidFill>
                  <a:schemeClr val="accent3">
                    <a:lumMod val="75000"/>
                  </a:schemeClr>
                </a:solidFill>
                <a:latin typeface="Impact"/>
              </a:rPr>
              <a:t>Нуримановского района!</a:t>
            </a:r>
            <a:endParaRPr lang="ru-RU" sz="3600" kern="10" spc="150" dirty="0">
              <a:ln w="11430"/>
              <a:solidFill>
                <a:schemeClr val="accent3">
                  <a:lumMod val="75000"/>
                </a:schemeClr>
              </a:solidFill>
              <a:latin typeface="Impact"/>
            </a:endParaRPr>
          </a:p>
        </p:txBody>
      </p:sp>
      <p:sp>
        <p:nvSpPr>
          <p:cNvPr id="7" name="Заголовок 1"/>
          <p:cNvSpPr txBox="1">
            <a:spLocks/>
          </p:cNvSpPr>
          <p:nvPr/>
        </p:nvSpPr>
        <p:spPr>
          <a:xfrm>
            <a:off x="928662" y="500042"/>
            <a:ext cx="7326684" cy="82867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2800" b="0" i="0" u="none" strike="noStrike" kern="0" cap="none" spc="0" normalizeH="0" baseline="0" noProof="0" dirty="0">
              <a:ln>
                <a:noFill/>
              </a:ln>
              <a:solidFill>
                <a:srgbClr val="FFC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42844" y="1500174"/>
            <a:ext cx="8814062" cy="524759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1"/>
            </a:solidFill>
          </a:ln>
          <a:effectLst>
            <a:outerShdw blurRad="40000" dist="20000" dir="5400000" rotWithShape="0">
              <a:srgbClr val="000000">
                <a:alpha val="38000"/>
              </a:srgbClr>
            </a:outerShdw>
            <a:softEdge rad="63500"/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endParaRPr lang="ru-RU" sz="1200" i="1" dirty="0" smtClean="0">
              <a:effectLst/>
              <a:latin typeface="+mj-lt"/>
            </a:endParaRPr>
          </a:p>
          <a:p>
            <a:pPr algn="just"/>
            <a:r>
              <a:rPr lang="ru-RU" sz="1200" i="1" dirty="0" smtClean="0">
                <a:effectLst/>
                <a:latin typeface="+mj-lt"/>
              </a:rPr>
              <a:t>	</a:t>
            </a:r>
            <a:r>
              <a:rPr lang="ru-RU" sz="1700" i="1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В  районе проводится большая </a:t>
            </a:r>
            <a:r>
              <a:rPr lang="ru-RU" sz="1700" i="1" dirty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работа по совершенствованию открытости бюджета. Современные информационные </a:t>
            </a:r>
            <a:r>
              <a:rPr lang="ru-RU" sz="1700" i="1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технологии  </a:t>
            </a:r>
            <a:r>
              <a:rPr lang="ru-RU" sz="1700" i="1" dirty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во многом обеспечивают доступность к информации о </a:t>
            </a:r>
            <a:r>
              <a:rPr lang="ru-RU" sz="1700" i="1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составлении и исполнении бюджета. </a:t>
            </a:r>
            <a:endParaRPr lang="ru-RU" sz="1700" i="1" dirty="0"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1700" i="1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	Финансовый орган Администрации муниципального района регулярно составляет  </a:t>
            </a:r>
            <a:r>
              <a:rPr lang="ru-RU" sz="1700" i="1" dirty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аналитический документ «Бюджет для граждан», который </a:t>
            </a:r>
            <a:r>
              <a:rPr lang="ru-RU" sz="1700" i="1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содержит основные </a:t>
            </a:r>
            <a:r>
              <a:rPr lang="ru-RU" sz="1700" i="1" dirty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положения проекта </a:t>
            </a:r>
            <a:r>
              <a:rPr lang="ru-RU" sz="1700" i="1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решения о </a:t>
            </a:r>
            <a:r>
              <a:rPr lang="ru-RU" sz="1700" i="1" dirty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бюджете и отчета о его исполнении в доступной и понятной форме.</a:t>
            </a:r>
          </a:p>
          <a:p>
            <a:pPr algn="just"/>
            <a:r>
              <a:rPr lang="ru-RU" sz="1700" i="1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	По </a:t>
            </a:r>
            <a:r>
              <a:rPr lang="ru-RU" sz="1700" i="1" dirty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своей сути бюджет для граждан - это упрощенная версия бюджетного документа, которая </a:t>
            </a:r>
            <a:r>
              <a:rPr lang="ru-RU" sz="1700" i="1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использует доступные </a:t>
            </a:r>
            <a:r>
              <a:rPr lang="ru-RU" sz="1700" i="1" dirty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форматы, чтобы облегчить для граждан понимание бюджета, объяснить им планы и действия </a:t>
            </a:r>
            <a:r>
              <a:rPr lang="ru-RU" sz="1700" i="1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Администрации района во </a:t>
            </a:r>
            <a:r>
              <a:rPr lang="ru-RU" sz="1700" i="1" dirty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время бюджетного года и показать формы их возможного взаимодействия с </a:t>
            </a:r>
            <a:r>
              <a:rPr lang="ru-RU" sz="1700" i="1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каждым гражданином района </a:t>
            </a:r>
            <a:r>
              <a:rPr lang="ru-RU" sz="1700" i="1" dirty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по вопросам расходования общественных финансов. </a:t>
            </a:r>
            <a:endParaRPr lang="ru-RU" sz="1700" i="1" dirty="0" smtClean="0"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170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	Информацию о бюджетном процессе муниципального района и аналитический материал доступен на сайте </a:t>
            </a:r>
            <a:endParaRPr lang="ru-RU" sz="1700" i="1" dirty="0" smtClean="0"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170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sz="1700" i="1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Очень надеемся, что «Бюджет </a:t>
            </a:r>
            <a:r>
              <a:rPr lang="ru-RU" sz="1700" i="1" dirty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для </a:t>
            </a:r>
            <a:r>
              <a:rPr lang="ru-RU" sz="1700" i="1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граждан», </a:t>
            </a:r>
            <a:r>
              <a:rPr lang="ru-RU" sz="1700" i="1" dirty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разработанный </a:t>
            </a:r>
            <a:r>
              <a:rPr lang="ru-RU" sz="1700" i="1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финансовым управлением Администрации муниципального района, станет </a:t>
            </a:r>
            <a:r>
              <a:rPr lang="ru-RU" sz="1700" i="1" dirty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доступным источником для повышения финансовой </a:t>
            </a:r>
            <a:r>
              <a:rPr lang="ru-RU" sz="1700" i="1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грамотности </a:t>
            </a:r>
            <a:r>
              <a:rPr lang="ru-RU" sz="1700" i="1" dirty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жителей </a:t>
            </a:r>
            <a:r>
              <a:rPr lang="ru-RU" sz="170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нашего </a:t>
            </a:r>
            <a:r>
              <a:rPr lang="ru-RU" sz="1700" i="1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района </a:t>
            </a:r>
            <a:r>
              <a:rPr lang="ru-RU" sz="1700" i="1" dirty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и активизации общественного контроля за </a:t>
            </a:r>
            <a:r>
              <a:rPr lang="ru-RU" sz="1700" i="1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муниципальными расходами.</a:t>
            </a:r>
          </a:p>
          <a:p>
            <a:pPr algn="just"/>
            <a:endParaRPr lang="ru-RU" sz="1700" i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med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425526081"/>
              </p:ext>
            </p:extLst>
          </p:nvPr>
        </p:nvGraphicFramePr>
        <p:xfrm>
          <a:off x="2" y="-1"/>
          <a:ext cx="9143998" cy="6858003"/>
        </p:xfrm>
        <a:graphic>
          <a:graphicData uri="http://schemas.openxmlformats.org/drawingml/2006/table">
            <a:tbl>
              <a:tblPr>
                <a:tableStyleId>{8A107856-5554-42FB-B03E-39F5DBC370BA}</a:tableStyleId>
              </a:tblPr>
              <a:tblGrid>
                <a:gridCol w="538316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032387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884903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032387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811161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</a:tblGrid>
              <a:tr h="594234"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Субвенции на </a:t>
                      </a:r>
                      <a:r>
                        <a:rPr lang="ru-RU" sz="120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оплату </a:t>
                      </a:r>
                      <a:r>
                        <a:rPr lang="ru-RU" sz="120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труда административно управленческого и вспомогательного персонала </a:t>
                      </a:r>
                      <a:r>
                        <a:rPr lang="ru-RU" sz="120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муниципальных  </a:t>
                      </a:r>
                      <a:r>
                        <a:rPr lang="ru-RU" sz="120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общеобразовательных </a:t>
                      </a:r>
                      <a:r>
                        <a:rPr lang="ru-RU" sz="120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организаций</a:t>
                      </a:r>
                      <a:endParaRPr lang="ru-RU" sz="120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13 019,0</a:t>
                      </a:r>
                      <a:endParaRPr lang="ru-RU" sz="120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13 229,0</a:t>
                      </a:r>
                      <a:endParaRPr lang="ru-RU" sz="120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13 </a:t>
                      </a:r>
                      <a:r>
                        <a:rPr lang="ru-RU" sz="120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137,2</a:t>
                      </a:r>
                      <a:endParaRPr lang="ru-RU" sz="120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13 </a:t>
                      </a:r>
                      <a:r>
                        <a:rPr lang="ru-RU" sz="120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137,2</a:t>
                      </a:r>
                      <a:endParaRPr lang="ru-RU" sz="120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99536"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Субвенции на организацию отдыха и оздоровление детей (за исключением организации отдыха детей в каникулярное время)</a:t>
                      </a:r>
                      <a:endParaRPr lang="ru-RU" sz="120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4 </a:t>
                      </a:r>
                      <a:r>
                        <a:rPr lang="ru-RU" sz="120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149,2</a:t>
                      </a:r>
                      <a:endParaRPr lang="ru-RU" sz="120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4 317,2</a:t>
                      </a:r>
                      <a:endParaRPr lang="ru-RU" sz="120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4 463,5</a:t>
                      </a:r>
                      <a:endParaRPr lang="ru-RU" sz="120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4 609,9</a:t>
                      </a:r>
                      <a:endParaRPr lang="ru-RU" sz="120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99536"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Субвенции на организацию отдыха и оздоровление детей-сирот и </a:t>
                      </a:r>
                      <a:r>
                        <a:rPr lang="ru-RU" sz="120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детей</a:t>
                      </a:r>
                      <a:r>
                        <a:rPr lang="ru-RU" sz="120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, оставшихся без попечения родителей</a:t>
                      </a:r>
                      <a:endParaRPr lang="ru-RU" sz="120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1 286,3</a:t>
                      </a:r>
                      <a:endParaRPr lang="ru-RU" sz="120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1 374,4</a:t>
                      </a:r>
                      <a:endParaRPr lang="ru-RU" sz="120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1 421,1</a:t>
                      </a:r>
                      <a:endParaRPr lang="ru-RU" sz="120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1 467,9</a:t>
                      </a:r>
                      <a:endParaRPr lang="ru-RU" sz="120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594234"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Субвенции на осуществление государственных полномочий по предоставлению бесплатного проезда детям-сиротам и детям, оставшимся без попечения </a:t>
                      </a:r>
                      <a:r>
                        <a:rPr lang="ru-RU" sz="120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родителей</a:t>
                      </a:r>
                      <a:endParaRPr lang="ru-RU" sz="120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24,0</a:t>
                      </a:r>
                      <a:endParaRPr lang="ru-RU" sz="120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20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20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20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399536"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Субвенции на проведение мероприятий по отлову и содержанию безнадзорных животных</a:t>
                      </a:r>
                      <a:endParaRPr lang="ru-RU" sz="120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471,3</a:t>
                      </a:r>
                      <a:endParaRPr lang="ru-RU" sz="120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500,3</a:t>
                      </a:r>
                      <a:endParaRPr lang="ru-RU" sz="120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500,3</a:t>
                      </a:r>
                      <a:endParaRPr lang="ru-RU" sz="120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500,3</a:t>
                      </a:r>
                      <a:endParaRPr lang="ru-RU" sz="120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204838"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Субвенции на </a:t>
                      </a:r>
                      <a:r>
                        <a:rPr lang="ru-RU" sz="120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обустройство </a:t>
                      </a:r>
                      <a:r>
                        <a:rPr lang="ru-RU" sz="120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и </a:t>
                      </a:r>
                      <a:r>
                        <a:rPr lang="ru-RU" sz="120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содержание скотомогильников</a:t>
                      </a:r>
                      <a:endParaRPr lang="ru-RU" sz="120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432,3</a:t>
                      </a:r>
                      <a:endParaRPr lang="ru-RU" sz="120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432,3</a:t>
                      </a:r>
                      <a:endParaRPr lang="ru-RU" sz="120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latin typeface="Times New Roman" pitchFamily="18" charset="0"/>
                          <a:cs typeface="Times New Roman" pitchFamily="18" charset="0"/>
                        </a:rPr>
                        <a:t>432,3</a:t>
                      </a:r>
                      <a:endParaRPr lang="ru-RU" sz="1200" b="0" i="0" u="none" strike="noStrike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432,3</a:t>
                      </a:r>
                      <a:endParaRPr lang="ru-RU" sz="120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2151814">
                <a:tc>
                  <a:txBody>
                    <a:bodyPr/>
                    <a:lstStyle/>
                    <a:p>
                      <a:r>
                        <a:rPr lang="ru-RU" sz="1200" kern="1200" dirty="0" smtClean="0">
                          <a:latin typeface="Times New Roman" pitchFamily="18" charset="0"/>
                          <a:cs typeface="Times New Roman" pitchFamily="18" charset="0"/>
                        </a:rPr>
                        <a:t> Субвенция на осуществление государственных полномочий по социальной поддержке детей-сирот и детей, оставшихся без попечения родителей </a:t>
                      </a:r>
                    </a:p>
                    <a:p>
                      <a:r>
                        <a:rPr lang="ru-RU" sz="1200" kern="1200" dirty="0" smtClean="0">
                          <a:latin typeface="Times New Roman" pitchFamily="18" charset="0"/>
                          <a:cs typeface="Times New Roman" pitchFamily="18" charset="0"/>
                        </a:rPr>
                        <a:t>(за исключением детей, обучающихся в федеральных образовательных организациях), кроме полномочий по содержанию детей-сирот и детей, оставшихся без попечения родителей, в государственных образовательных организациях и медицинских организациях государственной системы здравоохранения для детей-сирот и детей, оставшихся без попечения родителей, в части ежемесячного пособия на содержание детей, переданных на воспитание в приемную и патронатную семью, вознаграждения, причитающегося приемным и патронатным родителям, пособий на содержание детей, переданных под опеку и попечительство</a:t>
                      </a:r>
                      <a:endParaRPr lang="ru-RU" sz="120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13 482,1</a:t>
                      </a:r>
                      <a:endParaRPr lang="ru-RU" sz="120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15 118,3</a:t>
                      </a:r>
                      <a:endParaRPr lang="ru-RU" sz="120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15 118,3</a:t>
                      </a:r>
                      <a:endParaRPr lang="ru-RU" sz="120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15 118,3</a:t>
                      </a:r>
                      <a:endParaRPr lang="ru-RU" sz="120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204838"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Субвенция на выплату </a:t>
                      </a:r>
                      <a:r>
                        <a:rPr lang="ru-RU" sz="120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компенсации части родительской </a:t>
                      </a:r>
                      <a:r>
                        <a:rPr lang="ru-RU" sz="120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платы</a:t>
                      </a:r>
                      <a:r>
                        <a:rPr lang="ru-RU" sz="1200" u="none" strike="noStrike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в ДДУ</a:t>
                      </a:r>
                      <a:endParaRPr lang="ru-RU" sz="120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3 </a:t>
                      </a:r>
                      <a:r>
                        <a:rPr lang="ru-RU" sz="120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408,8</a:t>
                      </a:r>
                      <a:endParaRPr lang="ru-RU" sz="120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4 916,9</a:t>
                      </a:r>
                      <a:endParaRPr lang="ru-RU" sz="120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3 510,1</a:t>
                      </a:r>
                      <a:endParaRPr lang="ru-RU" sz="120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3 </a:t>
                      </a:r>
                      <a:r>
                        <a:rPr lang="ru-RU" sz="120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459,7</a:t>
                      </a:r>
                      <a:endParaRPr lang="ru-RU" sz="120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399536"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Субвенции бюджетам МР на предоставление жилых помещений детям-сиротам и детям, оставшимся без попечения </a:t>
                      </a:r>
                      <a:r>
                        <a:rPr lang="ru-RU" sz="120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родителей</a:t>
                      </a:r>
                      <a:endParaRPr lang="ru-RU" sz="120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12 442,1</a:t>
                      </a:r>
                      <a:endParaRPr lang="ru-RU" sz="120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12 982,0</a:t>
                      </a:r>
                      <a:endParaRPr lang="ru-RU" sz="120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11 603,0</a:t>
                      </a:r>
                      <a:endParaRPr lang="ru-RU" sz="120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11 711,0</a:t>
                      </a:r>
                      <a:endParaRPr lang="ru-RU" sz="120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983629">
                <a:tc>
                  <a:txBody>
                    <a:bodyPr/>
                    <a:lstStyle/>
                    <a:p>
                      <a:pPr algn="just" fontAlgn="t"/>
                      <a:r>
                        <a:rPr lang="ru-RU" sz="120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 Субвенция на п</a:t>
                      </a:r>
                      <a:r>
                        <a:rPr lang="ru-RU" sz="1200" kern="1200" dirty="0" smtClean="0">
                          <a:latin typeface="Times New Roman" pitchFamily="18" charset="0"/>
                          <a:cs typeface="Times New Roman" pitchFamily="18" charset="0"/>
                        </a:rPr>
                        <a:t>роведение ремонта жилых помещений, нанимателями или членами семей нанимателей по договорам социального найма либо собственниками которых являются дети-сироты и дети, оставшиеся без попечения родителей, лица из числа детей-сирот и детей, оставшихся без попечения родителей</a:t>
                      </a:r>
                      <a:endParaRPr lang="ru-RU" sz="120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50,0</a:t>
                      </a:r>
                      <a:endParaRPr lang="ru-RU" sz="120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20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20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20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  <a:tr h="526272">
                <a:tc>
                  <a:txBody>
                    <a:bodyPr/>
                    <a:lstStyle/>
                    <a:p>
                      <a:pPr algn="just" fontAlgn="t"/>
                      <a:r>
                        <a:rPr lang="ru-RU" sz="120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Субсидии на</a:t>
                      </a:r>
                      <a:r>
                        <a:rPr lang="ru-RU" sz="1200" u="none" strike="noStrike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создание в общеобразовательных учреждениях, расположенных в сельской местности, условий для занятий физической культурой и спортом</a:t>
                      </a:r>
                      <a:endParaRPr lang="ru-RU" sz="120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20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590,5</a:t>
                      </a:r>
                      <a:endParaRPr lang="ru-RU" sz="120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590,5</a:t>
                      </a:r>
                      <a:endParaRPr lang="ru-RU" sz="120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20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</a:tr>
            </a:tbl>
          </a:graphicData>
        </a:graphic>
      </p:graphicFrame>
    </p:spTree>
  </p:cSld>
  <p:clrMapOvr>
    <a:masterClrMapping/>
  </p:clrMapOvr>
  <p:transition spd="med">
    <p:cover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278820278"/>
              </p:ext>
            </p:extLst>
          </p:nvPr>
        </p:nvGraphicFramePr>
        <p:xfrm>
          <a:off x="1" y="1071549"/>
          <a:ext cx="9144000" cy="5786451"/>
        </p:xfrm>
        <a:graphic>
          <a:graphicData uri="http://schemas.openxmlformats.org/drawingml/2006/table">
            <a:tbl>
              <a:tblPr>
                <a:tableStyleId>{8A107856-5554-42FB-B03E-39F5DBC370BA}</a:tableStyleId>
              </a:tblPr>
              <a:tblGrid>
                <a:gridCol w="5382918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032454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88496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032454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811214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</a:tblGrid>
              <a:tr h="263674">
                <a:tc>
                  <a:txBody>
                    <a:bodyPr/>
                    <a:lstStyle/>
                    <a:p>
                      <a:pPr algn="just" fontAlgn="t"/>
                      <a:r>
                        <a:rPr lang="ru-RU" sz="120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Субсидии </a:t>
                      </a:r>
                      <a:r>
                        <a:rPr lang="ru-RU" sz="120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на </a:t>
                      </a:r>
                      <a:r>
                        <a:rPr lang="ru-RU" sz="1200" u="none" strike="noStrike" dirty="0" err="1" smtClean="0">
                          <a:latin typeface="Times New Roman" pitchFamily="18" charset="0"/>
                          <a:cs typeface="Times New Roman" pitchFamily="18" charset="0"/>
                        </a:rPr>
                        <a:t>софинансирование</a:t>
                      </a:r>
                      <a:r>
                        <a:rPr lang="ru-RU" sz="120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20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расходов по </a:t>
                      </a:r>
                      <a:r>
                        <a:rPr lang="ru-RU" sz="120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содержанию автомобильных дорог</a:t>
                      </a:r>
                      <a:endParaRPr lang="ru-RU" sz="120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12 469,0</a:t>
                      </a:r>
                      <a:endParaRPr lang="ru-RU" sz="120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10 871,0</a:t>
                      </a:r>
                      <a:endParaRPr lang="ru-RU" sz="120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11 235,0</a:t>
                      </a:r>
                      <a:endParaRPr lang="ru-RU" sz="120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11 532,0</a:t>
                      </a:r>
                      <a:endParaRPr lang="ru-RU" sz="120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235167">
                <a:tc>
                  <a:txBody>
                    <a:bodyPr/>
                    <a:lstStyle/>
                    <a:p>
                      <a:pPr algn="just" fontAlgn="t"/>
                      <a:r>
                        <a:rPr lang="ru-RU" sz="120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Субсидии на </a:t>
                      </a:r>
                      <a:r>
                        <a:rPr lang="ru-RU" sz="1200" u="none" strike="noStrike" dirty="0" err="1" smtClean="0">
                          <a:latin typeface="Times New Roman" pitchFamily="18" charset="0"/>
                          <a:cs typeface="Times New Roman" pitchFamily="18" charset="0"/>
                        </a:rPr>
                        <a:t>софинансирование</a:t>
                      </a:r>
                      <a:r>
                        <a:rPr lang="ru-RU" sz="120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 вопросов местного значения (реальные дела)</a:t>
                      </a:r>
                      <a:endParaRPr lang="ru-RU" sz="120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1 100,0</a:t>
                      </a:r>
                      <a:endParaRPr lang="ru-RU" sz="120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1 494,5</a:t>
                      </a:r>
                      <a:endParaRPr lang="ru-RU" sz="120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1 494,5</a:t>
                      </a:r>
                      <a:endParaRPr lang="ru-RU" sz="120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1 494,5</a:t>
                      </a:r>
                      <a:endParaRPr lang="ru-RU" sz="120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97428">
                <a:tc>
                  <a:txBody>
                    <a:bodyPr/>
                    <a:lstStyle/>
                    <a:p>
                      <a:pPr algn="just" fontAlgn="t"/>
                      <a:r>
                        <a:rPr lang="ru-RU" sz="120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Субсидии на улучшение жилищных условий молодых</a:t>
                      </a:r>
                      <a:r>
                        <a:rPr lang="ru-RU" sz="1200" u="none" strike="noStrike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семей и молодых специалистов, проживающих в сельской местности</a:t>
                      </a:r>
                      <a:endParaRPr lang="ru-RU" sz="120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20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1 421,1</a:t>
                      </a:r>
                      <a:endParaRPr lang="ru-RU" sz="120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1 226,1</a:t>
                      </a:r>
                      <a:endParaRPr lang="ru-RU" sz="120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1 251,0</a:t>
                      </a:r>
                      <a:endParaRPr lang="ru-RU" sz="120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920831560"/>
                  </a:ext>
                </a:extLst>
              </a:tr>
              <a:tr h="470333">
                <a:tc>
                  <a:txBody>
                    <a:bodyPr/>
                    <a:lstStyle/>
                    <a:p>
                      <a:pPr algn="just" fontAlgn="t"/>
                      <a:r>
                        <a:rPr lang="ru-RU" sz="1200" kern="1200" dirty="0" smtClean="0">
                          <a:latin typeface="Times New Roman" pitchFamily="18" charset="0"/>
                          <a:cs typeface="Times New Roman" pitchFamily="18" charset="0"/>
                        </a:rPr>
                        <a:t>Субсидии на улучшение жилищных условий граждан, проживающих в сельской местности, за счет средств бюджета Республики Башкортостан</a:t>
                      </a:r>
                      <a:endParaRPr lang="ru-RU" sz="120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846,1</a:t>
                      </a:r>
                      <a:endParaRPr lang="ru-RU" sz="120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812,0</a:t>
                      </a:r>
                      <a:endParaRPr lang="ru-RU" sz="120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r>
                        <a:rPr lang="ru-RU" sz="1200" u="none" strike="noStrike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142,6</a:t>
                      </a:r>
                      <a:endParaRPr lang="ru-RU" sz="120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1 100,5</a:t>
                      </a:r>
                      <a:endParaRPr lang="ru-RU" sz="120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646046">
                <a:tc>
                  <a:txBody>
                    <a:bodyPr/>
                    <a:lstStyle/>
                    <a:p>
                      <a:pPr algn="just" fontAlgn="t"/>
                      <a:r>
                        <a:rPr lang="ru-RU" sz="1200" kern="1200" dirty="0" smtClean="0">
                          <a:latin typeface="Times New Roman" pitchFamily="18" charset="0"/>
                          <a:cs typeface="Times New Roman" pitchFamily="18" charset="0"/>
                        </a:rPr>
                        <a:t>Субсидии</a:t>
                      </a:r>
                      <a:r>
                        <a:rPr lang="ru-RU" sz="1200" kern="12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на у</a:t>
                      </a:r>
                      <a:r>
                        <a:rPr lang="ru-RU" sz="1200" kern="1200" dirty="0" smtClean="0">
                          <a:latin typeface="Times New Roman" pitchFamily="18" charset="0"/>
                          <a:cs typeface="Times New Roman" pitchFamily="18" charset="0"/>
                        </a:rPr>
                        <a:t>лучшение жилищных условий молодых семей и молодых специалистов, проживающих в сельской местности, за счет средств бюджета Республики Башкортостан</a:t>
                      </a:r>
                      <a:endParaRPr lang="ru-RU" sz="120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2 561,6</a:t>
                      </a:r>
                      <a:endParaRPr lang="ru-RU" sz="120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2 484,7</a:t>
                      </a:r>
                      <a:endParaRPr lang="ru-RU" sz="120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4 109,7</a:t>
                      </a:r>
                      <a:endParaRPr lang="ru-RU" sz="120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3 902,5</a:t>
                      </a:r>
                      <a:endParaRPr lang="ru-RU" sz="120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470333">
                <a:tc>
                  <a:txBody>
                    <a:bodyPr/>
                    <a:lstStyle/>
                    <a:p>
                      <a:pPr algn="just" fontAlgn="t"/>
                      <a:r>
                        <a:rPr lang="ru-RU" sz="1200" kern="1200" dirty="0" smtClean="0">
                          <a:latin typeface="Times New Roman" pitchFamily="18" charset="0"/>
                          <a:cs typeface="Times New Roman" pitchFamily="18" charset="0"/>
                        </a:rPr>
                        <a:t>Субсидии</a:t>
                      </a:r>
                      <a:r>
                        <a:rPr lang="ru-RU" sz="1200" kern="12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на п</a:t>
                      </a:r>
                      <a:r>
                        <a:rPr lang="ru-RU" sz="1200" kern="1200" dirty="0" smtClean="0">
                          <a:latin typeface="Times New Roman" pitchFamily="18" charset="0"/>
                          <a:cs typeface="Times New Roman" pitchFamily="18" charset="0"/>
                        </a:rPr>
                        <a:t>редоставление социальных выплат молодым семьям на приобретение (строительство) жилья</a:t>
                      </a:r>
                      <a:endParaRPr lang="ru-RU" sz="120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695,5</a:t>
                      </a:r>
                      <a:endParaRPr lang="ru-RU" sz="120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486,1</a:t>
                      </a:r>
                      <a:endParaRPr lang="ru-RU" sz="120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486,1</a:t>
                      </a:r>
                      <a:endParaRPr lang="ru-RU" sz="120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486,1</a:t>
                      </a:r>
                      <a:endParaRPr lang="ru-RU" sz="120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235167">
                <a:tc>
                  <a:txBody>
                    <a:bodyPr/>
                    <a:lstStyle/>
                    <a:p>
                      <a:pPr algn="just" fontAlgn="t"/>
                      <a:r>
                        <a:rPr lang="ru-RU" sz="1200" kern="1200" dirty="0" smtClean="0">
                          <a:latin typeface="Times New Roman" pitchFamily="18" charset="0"/>
                          <a:cs typeface="Times New Roman" pitchFamily="18" charset="0"/>
                        </a:rPr>
                        <a:t>Субсидия</a:t>
                      </a:r>
                      <a:r>
                        <a:rPr lang="ru-RU" sz="1200" kern="12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на формирование современной городской среды</a:t>
                      </a:r>
                      <a:endParaRPr lang="ru-RU" sz="120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20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7 990,4</a:t>
                      </a:r>
                      <a:endParaRPr lang="ru-RU" sz="120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7 990,4</a:t>
                      </a:r>
                      <a:endParaRPr lang="ru-RU" sz="120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7 990,4</a:t>
                      </a:r>
                      <a:endParaRPr lang="ru-RU" sz="120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457739">
                <a:tc>
                  <a:txBody>
                    <a:bodyPr/>
                    <a:lstStyle/>
                    <a:p>
                      <a:pPr marL="0" marR="0" indent="0" algn="just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Субсидии на обеспечение питанием,</a:t>
                      </a:r>
                      <a:r>
                        <a:rPr lang="ru-RU" sz="1200" u="none" strike="noStrike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обучающихся с ограниченными возможностями здоровья в муниципальных образовательных организациях</a:t>
                      </a:r>
                      <a:endParaRPr lang="ru-RU" sz="120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20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4 746,6</a:t>
                      </a:r>
                      <a:endParaRPr lang="ru-RU" sz="120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4 746,6</a:t>
                      </a:r>
                      <a:endParaRPr lang="ru-RU" sz="120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4 746,6</a:t>
                      </a:r>
                      <a:endParaRPr lang="ru-RU" sz="120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</a:tr>
              <a:tr h="320677">
                <a:tc>
                  <a:txBody>
                    <a:bodyPr/>
                    <a:lstStyle/>
                    <a:p>
                      <a:pPr algn="just" fontAlgn="t"/>
                      <a:r>
                        <a:rPr lang="ru-RU" sz="120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Субсидии на проведение комплексных кадастровых работ в рамках ФЦП </a:t>
                      </a:r>
                      <a:endParaRPr lang="ru-RU" sz="120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477,3</a:t>
                      </a:r>
                      <a:endParaRPr lang="ru-RU" sz="120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480,8</a:t>
                      </a:r>
                      <a:endParaRPr lang="ru-RU" sz="120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3843965610"/>
                  </a:ext>
                </a:extLst>
              </a:tr>
              <a:tr h="470333">
                <a:tc>
                  <a:txBody>
                    <a:bodyPr/>
                    <a:lstStyle/>
                    <a:p>
                      <a:pPr algn="just" fontAlgn="t"/>
                      <a:r>
                        <a:rPr lang="ru-RU" sz="1200" kern="1200" dirty="0" smtClean="0">
                          <a:latin typeface="Times New Roman" pitchFamily="18" charset="0"/>
                          <a:cs typeface="Times New Roman" pitchFamily="18" charset="0"/>
                        </a:rPr>
                        <a:t>Обеспечение мероприятий по модернизации систем коммунальной инфраструктуры за счет средств бюджета Республики Башкортостан</a:t>
                      </a:r>
                      <a:endParaRPr lang="ru-RU" sz="120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13 000,0</a:t>
                      </a:r>
                      <a:endParaRPr lang="ru-RU" sz="120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9 844,5</a:t>
                      </a:r>
                      <a:endParaRPr lang="ru-RU" sz="120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20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endParaRPr lang="ru-RU" sz="120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470333"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Иные межбюджетные трансферты на финансирование мероприятий по </a:t>
                      </a:r>
                      <a:r>
                        <a:rPr lang="ru-RU" sz="120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благоустройству</a:t>
                      </a:r>
                      <a:endParaRPr lang="ru-RU" sz="120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6 200,0</a:t>
                      </a:r>
                      <a:endParaRPr lang="ru-RU" sz="120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6 200,0</a:t>
                      </a:r>
                      <a:endParaRPr lang="ru-RU" sz="120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6 200,0</a:t>
                      </a:r>
                      <a:endParaRPr lang="ru-RU" sz="120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6 200,0</a:t>
                      </a:r>
                      <a:endParaRPr lang="ru-RU" sz="120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822793"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Межбюджетные трансферты,</a:t>
                      </a:r>
                      <a:r>
                        <a:rPr lang="ru-RU" sz="1200" u="none" strike="noStrike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передаваемые бюджетам муниципальных районов из бюджетов поселений на осуществление части полномочий по решению вопросов местного значения в соответствии с заключенными соглашениями</a:t>
                      </a:r>
                      <a:endParaRPr lang="ru-RU" sz="120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444,9</a:t>
                      </a:r>
                      <a:endParaRPr lang="ru-RU" sz="120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804,5</a:t>
                      </a:r>
                      <a:endParaRPr lang="ru-RU" sz="120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804,5</a:t>
                      </a:r>
                      <a:endParaRPr lang="ru-RU" sz="120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804,5</a:t>
                      </a:r>
                      <a:endParaRPr lang="ru-RU" sz="120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263214"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Дотации бюджету муниципального района</a:t>
                      </a:r>
                      <a:endParaRPr lang="ru-RU" sz="120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54 058,6</a:t>
                      </a:r>
                      <a:endParaRPr lang="ru-RU" sz="120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66 944,9</a:t>
                      </a:r>
                      <a:endParaRPr lang="ru-RU" sz="120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71 839,2</a:t>
                      </a:r>
                      <a:endParaRPr lang="ru-RU" sz="120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73 733,0</a:t>
                      </a:r>
                      <a:endParaRPr lang="ru-RU" sz="120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  <a:tr h="263214"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Общий</a:t>
                      </a:r>
                      <a:r>
                        <a:rPr lang="ru-RU" sz="1200" u="none" strike="noStrike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объем финансовой помощи</a:t>
                      </a:r>
                      <a:endParaRPr lang="ru-RU" sz="1200" b="1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303 633,7</a:t>
                      </a:r>
                      <a:endParaRPr lang="ru-RU" sz="1200" b="1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342 254,2</a:t>
                      </a:r>
                      <a:endParaRPr lang="ru-RU" sz="1200" b="1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336 262,4</a:t>
                      </a:r>
                      <a:endParaRPr lang="ru-RU" sz="1200" b="1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338 016,7</a:t>
                      </a:r>
                      <a:endParaRPr lang="ru-RU" sz="1200" b="1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xmlns="" val="10011"/>
                  </a:ext>
                </a:extLst>
              </a:tr>
            </a:tbl>
          </a:graphicData>
        </a:graphic>
      </p:graphicFrame>
    </p:spTree>
  </p:cSld>
  <p:clrMapOvr>
    <a:masterClrMapping/>
  </p:clrMapOvr>
  <p:transition spd="med">
    <p:cover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1" name="Rectangle 3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92162" name="Rectangle 35"/>
          <p:cNvSpPr>
            <a:spLocks noChangeArrowheads="1"/>
          </p:cNvSpPr>
          <p:nvPr/>
        </p:nvSpPr>
        <p:spPr bwMode="auto">
          <a:xfrm>
            <a:off x="0" y="233838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graphicFrame>
        <p:nvGraphicFramePr>
          <p:cNvPr id="92165" name="Object 6"/>
          <p:cNvGraphicFramePr>
            <a:graphicFrameLocks noChangeAspect="1"/>
          </p:cNvGraphicFramePr>
          <p:nvPr/>
        </p:nvGraphicFramePr>
        <p:xfrm>
          <a:off x="0" y="1214422"/>
          <a:ext cx="9144000" cy="5515275"/>
        </p:xfrm>
        <a:graphic>
          <a:graphicData uri="http://schemas.openxmlformats.org/presentationml/2006/ole">
            <p:oleObj spid="_x0000_s100354" name="Worksheet" r:id="rId3" imgW="8420100" imgH="3914775" progId="Excel.Sheet.8">
              <p:embed/>
            </p:oleObj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142844" y="571480"/>
            <a:ext cx="8831060" cy="8498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tx2">
                    <a:lumMod val="90000"/>
                    <a:lumOff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Структура расходов бюджета муниципального района по разделам бюджетной классификации на 2018 год</a:t>
            </a:r>
            <a:endParaRPr lang="ru-RU" sz="2400" b="1" dirty="0">
              <a:solidFill>
                <a:schemeClr val="tx2">
                  <a:lumMod val="90000"/>
                  <a:lumOff val="1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med">
    <p:cover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3" name="Rectangle 3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7174" name="Rectangle 35"/>
          <p:cNvSpPr>
            <a:spLocks noChangeArrowheads="1"/>
          </p:cNvSpPr>
          <p:nvPr/>
        </p:nvSpPr>
        <p:spPr bwMode="auto">
          <a:xfrm>
            <a:off x="0" y="233838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8806585" y="114298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endParaRPr lang="ru-RU" b="1" dirty="0">
              <a:latin typeface="+mn-lt"/>
            </a:endParaRPr>
          </a:p>
        </p:txBody>
      </p:sp>
      <p:graphicFrame>
        <p:nvGraphicFramePr>
          <p:cNvPr id="11" name="Содержимое 3"/>
          <p:cNvGraphicFramePr>
            <a:graphicFrameLocks/>
          </p:cNvGraphicFramePr>
          <p:nvPr/>
        </p:nvGraphicFramePr>
        <p:xfrm>
          <a:off x="0" y="142852"/>
          <a:ext cx="9144000" cy="6858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2" name="Заголовок 1"/>
          <p:cNvSpPr txBox="1">
            <a:spLocks/>
          </p:cNvSpPr>
          <p:nvPr/>
        </p:nvSpPr>
        <p:spPr>
          <a:xfrm>
            <a:off x="214282" y="642918"/>
            <a:ext cx="9144000" cy="838985"/>
          </a:xfrm>
          <a:prstGeom prst="rect">
            <a:avLst/>
          </a:prstGeom>
        </p:spPr>
        <p:txBody>
          <a:bodyPr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90000"/>
                    <a:lumOff val="10000"/>
                  </a:schemeClr>
                </a:solidFill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Структура расходов бюджета муниципального района по 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90000"/>
                    <a:lumOff val="10000"/>
                  </a:schemeClr>
                </a:solidFill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видам расходов на 2018 год</a:t>
            </a:r>
            <a:endParaRPr kumimoji="0" lang="ru-RU" sz="2400" b="1" i="0" u="none" strike="noStrike" kern="1200" cap="none" spc="0" normalizeH="0" baseline="0" noProof="0" dirty="0">
              <a:ln>
                <a:noFill/>
              </a:ln>
              <a:solidFill>
                <a:schemeClr val="tx2">
                  <a:lumMod val="90000"/>
                  <a:lumOff val="10000"/>
                </a:schemeClr>
              </a:solidFill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</p:spTree>
  </p:cSld>
  <p:clrMapOvr>
    <a:masterClrMapping/>
  </p:clrMapOvr>
  <p:transition spd="med">
    <p:cover/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3" name="Rectangle 3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7174" name="Rectangle 35"/>
          <p:cNvSpPr>
            <a:spLocks noChangeArrowheads="1"/>
          </p:cNvSpPr>
          <p:nvPr/>
        </p:nvSpPr>
        <p:spPr bwMode="auto">
          <a:xfrm>
            <a:off x="0" y="233838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8806585" y="114298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endParaRPr lang="ru-RU" b="1" dirty="0">
              <a:latin typeface="+mn-lt"/>
            </a:endParaRPr>
          </a:p>
        </p:txBody>
      </p:sp>
      <p:sp>
        <p:nvSpPr>
          <p:cNvPr id="13" name="Заголовок 1"/>
          <p:cNvSpPr txBox="1">
            <a:spLocks/>
          </p:cNvSpPr>
          <p:nvPr/>
        </p:nvSpPr>
        <p:spPr>
          <a:xfrm>
            <a:off x="142844" y="642918"/>
            <a:ext cx="8643998" cy="820131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90000"/>
                    <a:lumOff val="10000"/>
                  </a:schemeClr>
                </a:solidFill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Средняя заработная плата отдельных категорий работников бюджетной сферы на 2018 год</a:t>
            </a:r>
            <a:endParaRPr kumimoji="0" lang="ru-RU" sz="2200" b="0" i="0" u="none" strike="noStrike" kern="1200" cap="none" spc="0" normalizeH="0" baseline="0" noProof="0" dirty="0">
              <a:ln>
                <a:noFill/>
              </a:ln>
              <a:solidFill>
                <a:schemeClr val="tx2">
                  <a:lumMod val="90000"/>
                  <a:lumOff val="10000"/>
                </a:schemeClr>
              </a:solidFill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graphicFrame>
        <p:nvGraphicFramePr>
          <p:cNvPr id="14" name="Диаграмма 13"/>
          <p:cNvGraphicFramePr/>
          <p:nvPr>
            <p:extLst>
              <p:ext uri="{D42A27DB-BD31-4B8C-83A1-F6EECF244321}">
                <p14:modId xmlns="" xmlns:p14="http://schemas.microsoft.com/office/powerpoint/2010/main" val="2083043384"/>
              </p:ext>
            </p:extLst>
          </p:nvPr>
        </p:nvGraphicFramePr>
        <p:xfrm>
          <a:off x="0" y="1428736"/>
          <a:ext cx="5214942" cy="428519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6" name="TextBox 15"/>
          <p:cNvSpPr txBox="1"/>
          <p:nvPr/>
        </p:nvSpPr>
        <p:spPr>
          <a:xfrm>
            <a:off x="4383763" y="1763904"/>
            <a:ext cx="2623429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ru-RU" sz="1300" dirty="0" smtClean="0">
                <a:latin typeface="+mj-lt"/>
              </a:rPr>
              <a:t>Среднемесячная заработная </a:t>
            </a:r>
            <a:br>
              <a:rPr lang="ru-RU" sz="1300" dirty="0" smtClean="0">
                <a:latin typeface="+mj-lt"/>
              </a:rPr>
            </a:br>
            <a:r>
              <a:rPr lang="ru-RU" sz="1300" dirty="0" smtClean="0">
                <a:latin typeface="+mj-lt"/>
              </a:rPr>
              <a:t>плата по Республике     Башкортостан в 2018 году       составит </a:t>
            </a:r>
            <a:r>
              <a:rPr lang="ru-RU" sz="1300" b="1" dirty="0" smtClean="0">
                <a:latin typeface="+mj-lt"/>
              </a:rPr>
              <a:t>31 135,2 руб.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-142908" y="1142984"/>
            <a:ext cx="20002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b="1" dirty="0" smtClean="0">
                <a:latin typeface="+mj-lt"/>
              </a:rPr>
              <a:t>Ожидаемый уровень </a:t>
            </a:r>
            <a:r>
              <a:rPr lang="ru-RU" sz="1200" b="1" dirty="0">
                <a:latin typeface="+mj-lt"/>
              </a:rPr>
              <a:t>заработной платы </a:t>
            </a:r>
            <a:r>
              <a:rPr lang="ru-RU" sz="1200" b="1" dirty="0" smtClean="0">
                <a:latin typeface="+mj-lt"/>
              </a:rPr>
              <a:t/>
            </a:r>
            <a:br>
              <a:rPr lang="ru-RU" sz="1200" b="1" dirty="0" smtClean="0">
                <a:latin typeface="+mj-lt"/>
              </a:rPr>
            </a:br>
            <a:r>
              <a:rPr lang="ru-RU" sz="1200" b="1" dirty="0" smtClean="0">
                <a:latin typeface="+mj-lt"/>
              </a:rPr>
              <a:t>в 2018 </a:t>
            </a:r>
            <a:r>
              <a:rPr lang="ru-RU" sz="1200" b="1" dirty="0">
                <a:latin typeface="+mj-lt"/>
              </a:rPr>
              <a:t>году </a:t>
            </a:r>
            <a:r>
              <a:rPr lang="ru-RU" sz="1200" b="1" dirty="0" smtClean="0">
                <a:latin typeface="+mj-lt"/>
              </a:rPr>
              <a:t> </a:t>
            </a:r>
            <a:endParaRPr lang="ru-RU" sz="1200" b="1" dirty="0">
              <a:latin typeface="+mj-lt"/>
            </a:endParaRPr>
          </a:p>
        </p:txBody>
      </p:sp>
      <p:sp>
        <p:nvSpPr>
          <p:cNvPr id="18" name="Rectangle 4"/>
          <p:cNvSpPr txBox="1">
            <a:spLocks/>
          </p:cNvSpPr>
          <p:nvPr/>
        </p:nvSpPr>
        <p:spPr bwMode="auto">
          <a:xfrm>
            <a:off x="4071934" y="3429000"/>
            <a:ext cx="5220072" cy="5789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90000"/>
                    <a:lumOff val="10000"/>
                  </a:schemeClr>
                </a:solidFill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Публичные нормативные обязательства </a:t>
            </a:r>
            <a:b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90000"/>
                    <a:lumOff val="10000"/>
                  </a:schemeClr>
                </a:solidFill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</a:b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90000"/>
                    <a:lumOff val="10000"/>
                  </a:schemeClr>
                </a:solidFill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на 2018-2020 годы</a:t>
            </a:r>
          </a:p>
        </p:txBody>
      </p:sp>
      <p:sp>
        <p:nvSpPr>
          <p:cNvPr id="22" name="Скругленный прямоугольник 21"/>
          <p:cNvSpPr/>
          <p:nvPr/>
        </p:nvSpPr>
        <p:spPr>
          <a:xfrm>
            <a:off x="4102312" y="4487779"/>
            <a:ext cx="2016224" cy="1508760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lIns="36000" rIns="36000" rtlCol="0" anchor="ctr"/>
          <a:lstStyle/>
          <a:p>
            <a:pPr algn="ctr"/>
            <a:endParaRPr lang="ru-RU" sz="14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Пенсии за выслугу лет лицам, замещавшим муниципальные должности</a:t>
            </a:r>
          </a:p>
          <a:p>
            <a:pPr algn="ctr"/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2018 – 2020 годы  по         2 548,0 тыс.руб. ежегодно</a:t>
            </a:r>
          </a:p>
          <a:p>
            <a:pPr algn="ctr"/>
            <a:endParaRPr lang="ru-RU" sz="1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Скругленный прямоугольник 22"/>
          <p:cNvSpPr/>
          <p:nvPr/>
        </p:nvSpPr>
        <p:spPr>
          <a:xfrm>
            <a:off x="6175790" y="4446720"/>
            <a:ext cx="2846120" cy="1636447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Выплата единовременного пособия при всех формах устройства детей, лишенных родительского попечения, в семью </a:t>
            </a:r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2018 год – 467,7 тыс.руб., 2019 год – 486,3 тыс.руб., </a:t>
            </a:r>
          </a:p>
          <a:p>
            <a:pPr algn="ctr"/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2020 год – 505,8 тыс.руб.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7026" name="AutoShape 2" descr="Похожее изображение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57030" name="Picture 6" descr="Картинки по запросу картинка учителя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5293895"/>
            <a:ext cx="1714480" cy="1564105"/>
          </a:xfrm>
          <a:prstGeom prst="rect">
            <a:avLst/>
          </a:prstGeom>
          <a:noFill/>
        </p:spPr>
      </p:pic>
      <p:pic>
        <p:nvPicPr>
          <p:cNvPr id="257032" name="Picture 8" descr="Похожее изображение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113319" y="1164658"/>
            <a:ext cx="2030681" cy="1751798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cover/>
  </p:transition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3" name="Rectangle 3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7174" name="Rectangle 35"/>
          <p:cNvSpPr>
            <a:spLocks noChangeArrowheads="1"/>
          </p:cNvSpPr>
          <p:nvPr/>
        </p:nvSpPr>
        <p:spPr bwMode="auto">
          <a:xfrm>
            <a:off x="0" y="233838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8806585" y="114298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endParaRPr lang="ru-RU" b="1" dirty="0">
              <a:latin typeface="+mn-lt"/>
            </a:endParaRPr>
          </a:p>
        </p:txBody>
      </p:sp>
      <p:sp>
        <p:nvSpPr>
          <p:cNvPr id="12" name="Заголовок 1"/>
          <p:cNvSpPr txBox="1">
            <a:spLocks/>
          </p:cNvSpPr>
          <p:nvPr/>
        </p:nvSpPr>
        <p:spPr>
          <a:xfrm>
            <a:off x="357158" y="642918"/>
            <a:ext cx="8479858" cy="757254"/>
          </a:xfrm>
          <a:prstGeom prst="rect">
            <a:avLst/>
          </a:prstGeom>
        </p:spPr>
        <p:txBody>
          <a:bodyPr/>
          <a:lstStyle/>
          <a:p>
            <a:pPr lvl="0" algn="ctr" fontAlgn="auto">
              <a:spcAft>
                <a:spcPts val="0"/>
              </a:spcAft>
              <a:defRPr/>
            </a:pPr>
            <a:r>
              <a:rPr lang="ru-RU" sz="2400" b="1" dirty="0" smtClean="0">
                <a:solidFill>
                  <a:schemeClr val="tx2">
                    <a:lumMod val="90000"/>
                    <a:lumOff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Расходы бюджета в расчете на душу населения в 2018 году</a:t>
            </a:r>
            <a:endParaRPr kumimoji="0" lang="ru-RU" sz="2400" b="1" i="0" u="none" strike="noStrike" kern="1200" cap="none" spc="0" normalizeH="0" baseline="0" noProof="0" dirty="0">
              <a:ln>
                <a:noFill/>
              </a:ln>
              <a:solidFill>
                <a:schemeClr val="tx2">
                  <a:lumMod val="90000"/>
                  <a:lumOff val="10000"/>
                </a:schemeClr>
              </a:solidFill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graphicFrame>
        <p:nvGraphicFramePr>
          <p:cNvPr id="13" name="Схема 12"/>
          <p:cNvGraphicFramePr/>
          <p:nvPr/>
        </p:nvGraphicFramePr>
        <p:xfrm>
          <a:off x="4107534" y="820640"/>
          <a:ext cx="4572000" cy="552240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4" name="Овал 13"/>
          <p:cNvSpPr/>
          <p:nvPr/>
        </p:nvSpPr>
        <p:spPr>
          <a:xfrm>
            <a:off x="2205725" y="1156800"/>
            <a:ext cx="1224136" cy="864096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1 986 </a:t>
            </a:r>
            <a:r>
              <a:rPr lang="ru-RU" sz="1300" b="1" dirty="0" smtClean="0">
                <a:latin typeface="Times New Roman" pitchFamily="18" charset="0"/>
                <a:cs typeface="Times New Roman" pitchFamily="18" charset="0"/>
              </a:rPr>
              <a:t>рублей в месяц</a:t>
            </a:r>
            <a:endParaRPr lang="ru-RU" sz="13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Овал 14"/>
          <p:cNvSpPr/>
          <p:nvPr/>
        </p:nvSpPr>
        <p:spPr>
          <a:xfrm>
            <a:off x="2229970" y="2280778"/>
            <a:ext cx="1224136" cy="864096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6 069 </a:t>
            </a:r>
            <a:r>
              <a:rPr lang="ru-RU" sz="1300" b="1" dirty="0" smtClean="0">
                <a:latin typeface="Times New Roman" pitchFamily="18" charset="0"/>
                <a:cs typeface="Times New Roman" pitchFamily="18" charset="0"/>
              </a:rPr>
              <a:t>рублей в месяц</a:t>
            </a:r>
            <a:endParaRPr lang="ru-RU" sz="13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Овал 15"/>
          <p:cNvSpPr/>
          <p:nvPr/>
        </p:nvSpPr>
        <p:spPr>
          <a:xfrm>
            <a:off x="2249220" y="3308503"/>
            <a:ext cx="1224136" cy="888112"/>
          </a:xfrm>
          <a:prstGeom prst="ellips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4 424 </a:t>
            </a:r>
            <a:r>
              <a:rPr lang="ru-RU" sz="1300" b="1" dirty="0" smtClean="0">
                <a:latin typeface="Times New Roman" pitchFamily="18" charset="0"/>
                <a:cs typeface="Times New Roman" pitchFamily="18" charset="0"/>
              </a:rPr>
              <a:t>рубля в месяц</a:t>
            </a:r>
            <a:endParaRPr lang="ru-RU" sz="13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Овал 16"/>
          <p:cNvSpPr/>
          <p:nvPr/>
        </p:nvSpPr>
        <p:spPr>
          <a:xfrm>
            <a:off x="2273464" y="4350619"/>
            <a:ext cx="1224136" cy="926344"/>
          </a:xfrm>
          <a:prstGeom prst="ellipse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493 </a:t>
            </a:r>
            <a:r>
              <a:rPr lang="ru-RU" sz="1300" b="1" dirty="0" smtClean="0">
                <a:latin typeface="Times New Roman" pitchFamily="18" charset="0"/>
                <a:cs typeface="Times New Roman" pitchFamily="18" charset="0"/>
              </a:rPr>
              <a:t>рубля в месяц</a:t>
            </a:r>
            <a:endParaRPr lang="ru-RU" sz="13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Овал 17"/>
          <p:cNvSpPr/>
          <p:nvPr/>
        </p:nvSpPr>
        <p:spPr>
          <a:xfrm>
            <a:off x="2268832" y="5483362"/>
            <a:ext cx="1224136" cy="917437"/>
          </a:xfrm>
          <a:prstGeom prst="ellipse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94 </a:t>
            </a:r>
            <a:r>
              <a:rPr lang="ru-RU" sz="1300" b="1" dirty="0" smtClean="0">
                <a:latin typeface="Times New Roman" pitchFamily="18" charset="0"/>
                <a:cs typeface="Times New Roman" pitchFamily="18" charset="0"/>
              </a:rPr>
              <a:t>рубля в месяц</a:t>
            </a:r>
            <a:endParaRPr lang="ru-RU" sz="13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Овал 18"/>
          <p:cNvSpPr/>
          <p:nvPr/>
        </p:nvSpPr>
        <p:spPr>
          <a:xfrm>
            <a:off x="376286" y="1195301"/>
            <a:ext cx="1224136" cy="782960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23 830 </a:t>
            </a:r>
            <a:r>
              <a:rPr lang="ru-RU" sz="1300" b="1" dirty="0" smtClean="0">
                <a:latin typeface="Times New Roman" pitchFamily="18" charset="0"/>
                <a:cs typeface="Times New Roman" pitchFamily="18" charset="0"/>
              </a:rPr>
              <a:t>рублей в год</a:t>
            </a:r>
            <a:endParaRPr lang="ru-RU" sz="13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Овал 19"/>
          <p:cNvSpPr/>
          <p:nvPr/>
        </p:nvSpPr>
        <p:spPr>
          <a:xfrm>
            <a:off x="299646" y="2280778"/>
            <a:ext cx="1224136" cy="864096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72 824 </a:t>
            </a:r>
            <a:r>
              <a:rPr lang="ru-RU" sz="1300" b="1" dirty="0" smtClean="0">
                <a:latin typeface="Times New Roman" pitchFamily="18" charset="0"/>
                <a:cs typeface="Times New Roman" pitchFamily="18" charset="0"/>
              </a:rPr>
              <a:t>рубля в год</a:t>
            </a:r>
            <a:endParaRPr lang="ru-RU" sz="13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Овал 20"/>
          <p:cNvSpPr/>
          <p:nvPr/>
        </p:nvSpPr>
        <p:spPr>
          <a:xfrm>
            <a:off x="352404" y="3298877"/>
            <a:ext cx="1224136" cy="897737"/>
          </a:xfrm>
          <a:prstGeom prst="ellips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53 090 </a:t>
            </a:r>
            <a:r>
              <a:rPr lang="ru-RU" sz="1300" b="1" dirty="0" smtClean="0">
                <a:latin typeface="Times New Roman" pitchFamily="18" charset="0"/>
                <a:cs typeface="Times New Roman" pitchFamily="18" charset="0"/>
              </a:rPr>
              <a:t>рублей в год</a:t>
            </a:r>
            <a:endParaRPr lang="ru-RU" sz="13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Овал 21"/>
          <p:cNvSpPr/>
          <p:nvPr/>
        </p:nvSpPr>
        <p:spPr>
          <a:xfrm>
            <a:off x="410156" y="4393617"/>
            <a:ext cx="1224136" cy="864096"/>
          </a:xfrm>
          <a:prstGeom prst="ellipse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5 920 </a:t>
            </a:r>
            <a:r>
              <a:rPr lang="ru-RU" sz="1300" b="1" dirty="0" smtClean="0">
                <a:latin typeface="Times New Roman" pitchFamily="18" charset="0"/>
                <a:cs typeface="Times New Roman" pitchFamily="18" charset="0"/>
              </a:rPr>
              <a:t>рублей в год</a:t>
            </a:r>
            <a:endParaRPr lang="ru-RU" sz="13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" name="Овал 23"/>
          <p:cNvSpPr/>
          <p:nvPr/>
        </p:nvSpPr>
        <p:spPr>
          <a:xfrm>
            <a:off x="434400" y="5492988"/>
            <a:ext cx="1224136" cy="864096"/>
          </a:xfrm>
          <a:prstGeom prst="ellipse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1 132 </a:t>
            </a:r>
            <a:r>
              <a:rPr lang="ru-RU" sz="1300" b="1" dirty="0" smtClean="0">
                <a:latin typeface="Times New Roman" pitchFamily="18" charset="0"/>
                <a:cs typeface="Times New Roman" pitchFamily="18" charset="0"/>
              </a:rPr>
              <a:t>рубля в год</a:t>
            </a:r>
            <a:endParaRPr lang="ru-RU" sz="13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med">
    <p:cover/>
  </p:transition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AutoShape 86"/>
          <p:cNvSpPr>
            <a:spLocks noChangeArrowheads="1"/>
          </p:cNvSpPr>
          <p:nvPr/>
        </p:nvSpPr>
        <p:spPr bwMode="auto">
          <a:xfrm>
            <a:off x="2857488" y="2714620"/>
            <a:ext cx="2303462" cy="912044"/>
          </a:xfrm>
          <a:prstGeom prst="roundRect">
            <a:avLst>
              <a:gd name="adj" fmla="val 16667"/>
            </a:avLst>
          </a:prstGeom>
          <a:solidFill>
            <a:schemeClr val="bg2">
              <a:lumMod val="90000"/>
            </a:schemeClr>
          </a:solidFill>
          <a:ln w="9525">
            <a:round/>
            <a:headEnd/>
            <a:tailEnd/>
          </a:ln>
          <a:scene3d>
            <a:camera prst="legacyObliqueTopLeft"/>
            <a:lightRig rig="legacyFlat3" dir="t"/>
          </a:scene3d>
          <a:sp3d extrusionH="430200" prstMaterial="legacyMatte">
            <a:bevelT w="13500" h="13500" prst="angle"/>
            <a:bevelB w="13500" h="13500" prst="angle"/>
            <a:extrusionClr>
              <a:srgbClr val="3399FF"/>
            </a:extrusionClr>
          </a:sp3d>
        </p:spPr>
        <p:txBody>
          <a:bodyPr wrap="none" anchor="ctr">
            <a:flatTx/>
          </a:bodyPr>
          <a:lstStyle/>
          <a:p>
            <a:pPr algn="ctr"/>
            <a:endParaRPr lang="ru-RU">
              <a:solidFill>
                <a:srgbClr val="EFD3B3"/>
              </a:solidFill>
              <a:latin typeface="Times New Roman" pitchFamily="18" charset="0"/>
            </a:endParaRPr>
          </a:p>
        </p:txBody>
      </p:sp>
      <p:sp>
        <p:nvSpPr>
          <p:cNvPr id="47" name="Прямоугольник 46"/>
          <p:cNvSpPr/>
          <p:nvPr/>
        </p:nvSpPr>
        <p:spPr>
          <a:xfrm>
            <a:off x="142844" y="1857364"/>
            <a:ext cx="320791" cy="335166"/>
          </a:xfrm>
          <a:prstGeom prst="rect">
            <a:avLst/>
          </a:prstGeom>
          <a:solidFill>
            <a:srgbClr val="0070C0"/>
          </a:solidFill>
          <a:ln>
            <a:noFill/>
          </a:ln>
          <a:scene3d>
            <a:camera prst="orthographicFront"/>
            <a:lightRig rig="threePt" dir="t"/>
          </a:scene3d>
          <a:sp3d>
            <a:bevelT w="127000" h="127000"/>
            <a:bevelB w="127000" h="1270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54" name="Прямоугольник 53"/>
          <p:cNvSpPr/>
          <p:nvPr/>
        </p:nvSpPr>
        <p:spPr>
          <a:xfrm>
            <a:off x="214282" y="5143512"/>
            <a:ext cx="370751" cy="372405"/>
          </a:xfrm>
          <a:prstGeom prst="rect">
            <a:avLst/>
          </a:prstGeom>
          <a:solidFill>
            <a:srgbClr val="00B050"/>
          </a:solidFill>
          <a:ln>
            <a:noFill/>
          </a:ln>
          <a:scene3d>
            <a:camera prst="orthographicFront"/>
            <a:lightRig rig="threePt" dir="t"/>
          </a:scene3d>
          <a:sp3d>
            <a:bevelT w="127000" h="127000"/>
            <a:bevelB w="127000" h="1270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42" name="Прямоугольник 41"/>
          <p:cNvSpPr/>
          <p:nvPr/>
        </p:nvSpPr>
        <p:spPr>
          <a:xfrm>
            <a:off x="5500694" y="4143380"/>
            <a:ext cx="388551" cy="341604"/>
          </a:xfrm>
          <a:prstGeom prst="rect">
            <a:avLst/>
          </a:prstGeom>
          <a:solidFill>
            <a:srgbClr val="FFC000"/>
          </a:solidFill>
          <a:ln>
            <a:noFill/>
          </a:ln>
          <a:scene3d>
            <a:camera prst="orthographicFront"/>
            <a:lightRig rig="threePt" dir="t"/>
          </a:scene3d>
          <a:sp3d>
            <a:bevelT w="127000" h="127000"/>
            <a:bevelB w="127000" h="1270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srgbClr val="7030A0"/>
              </a:solidFill>
            </a:endParaRPr>
          </a:p>
        </p:txBody>
      </p:sp>
      <p:sp>
        <p:nvSpPr>
          <p:cNvPr id="91" name="Скругленный прямоугольник 90"/>
          <p:cNvSpPr/>
          <p:nvPr/>
        </p:nvSpPr>
        <p:spPr>
          <a:xfrm>
            <a:off x="214282" y="5786454"/>
            <a:ext cx="2001435" cy="859127"/>
          </a:xfrm>
          <a:prstGeom prst="roundRect">
            <a:avLst/>
          </a:prstGeom>
          <a:solidFill>
            <a:srgbClr val="83D37F"/>
          </a:solidFill>
          <a:ln>
            <a:noFill/>
          </a:ln>
          <a:scene3d>
            <a:camera prst="orthographicFront"/>
            <a:lightRig rig="threePt" dir="t"/>
          </a:scene3d>
          <a:sp3d>
            <a:bevelT w="127000" h="127000"/>
            <a:bevelB w="127000" h="1270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92" name="TextBox 91"/>
          <p:cNvSpPr txBox="1"/>
          <p:nvPr/>
        </p:nvSpPr>
        <p:spPr>
          <a:xfrm>
            <a:off x="285720" y="5786454"/>
            <a:ext cx="1739648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i="1" dirty="0">
                <a:ln w="1905"/>
                <a:solidFill>
                  <a:schemeClr val="accent6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  <a:cs typeface="+mn-cs"/>
              </a:rPr>
              <a:t>Национальная экономика</a:t>
            </a:r>
          </a:p>
        </p:txBody>
      </p:sp>
      <p:sp>
        <p:nvSpPr>
          <p:cNvPr id="94" name="Скругленный прямоугольник 93"/>
          <p:cNvSpPr/>
          <p:nvPr/>
        </p:nvSpPr>
        <p:spPr>
          <a:xfrm>
            <a:off x="2428860" y="5786454"/>
            <a:ext cx="2204087" cy="840510"/>
          </a:xfrm>
          <a:prstGeom prst="roundRect">
            <a:avLst/>
          </a:prstGeom>
          <a:solidFill>
            <a:srgbClr val="83D37F"/>
          </a:solidFill>
          <a:ln>
            <a:noFill/>
          </a:ln>
          <a:scene3d>
            <a:camera prst="orthographicFront"/>
            <a:lightRig rig="threePt" dir="t"/>
          </a:scene3d>
          <a:sp3d>
            <a:bevelT w="127000" h="127000"/>
            <a:bevelB w="127000" h="1270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95" name="TextBox 94"/>
          <p:cNvSpPr txBox="1"/>
          <p:nvPr/>
        </p:nvSpPr>
        <p:spPr>
          <a:xfrm>
            <a:off x="2643174" y="5857892"/>
            <a:ext cx="158921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i="1" dirty="0">
                <a:ln w="1905"/>
                <a:solidFill>
                  <a:schemeClr val="accent6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  <a:cs typeface="+mn-cs"/>
              </a:rPr>
              <a:t>ЖКХ</a:t>
            </a:r>
          </a:p>
        </p:txBody>
      </p:sp>
      <p:sp>
        <p:nvSpPr>
          <p:cNvPr id="54292" name="Rectangle 85"/>
          <p:cNvSpPr>
            <a:spLocks/>
          </p:cNvSpPr>
          <p:nvPr/>
        </p:nvSpPr>
        <p:spPr bwMode="auto">
          <a:xfrm>
            <a:off x="0" y="857232"/>
            <a:ext cx="9144000" cy="952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ctr" eaLnBrk="0" hangingPunct="0">
              <a:spcBef>
                <a:spcPct val="20000"/>
              </a:spcBef>
              <a:buFont typeface="Arial" charset="0"/>
              <a:buNone/>
            </a:pPr>
            <a:r>
              <a:rPr lang="ru-RU" sz="2200" b="1" dirty="0">
                <a:solidFill>
                  <a:schemeClr val="tx2">
                    <a:lumMod val="90000"/>
                    <a:lumOff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Бюджет </a:t>
            </a:r>
            <a:r>
              <a:rPr lang="ru-RU" sz="2200" b="1" dirty="0" smtClean="0">
                <a:solidFill>
                  <a:schemeClr val="tx2">
                    <a:lumMod val="90000"/>
                    <a:lumOff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района </a:t>
            </a:r>
            <a:r>
              <a:rPr lang="ru-RU" sz="2200" b="1" dirty="0">
                <a:solidFill>
                  <a:schemeClr val="tx2">
                    <a:lumMod val="90000"/>
                    <a:lumOff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имеет социально-экономическую направленность, приоритетными направлениями расходов являются:</a:t>
            </a:r>
          </a:p>
        </p:txBody>
      </p:sp>
      <p:sp>
        <p:nvSpPr>
          <p:cNvPr id="54295" name="Text Box 60"/>
          <p:cNvSpPr txBox="1">
            <a:spLocks noChangeArrowheads="1"/>
          </p:cNvSpPr>
          <p:nvPr/>
        </p:nvSpPr>
        <p:spPr bwMode="auto">
          <a:xfrm>
            <a:off x="428596" y="6286520"/>
            <a:ext cx="1505284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1400" b="1" dirty="0" smtClean="0">
                <a:solidFill>
                  <a:schemeClr val="accent6">
                    <a:lumMod val="50000"/>
                  </a:schemeClr>
                </a:solidFill>
              </a:rPr>
              <a:t>39 300,5 тыс.руб</a:t>
            </a:r>
            <a:r>
              <a:rPr lang="ru-RU" sz="1400" b="1" dirty="0">
                <a:solidFill>
                  <a:schemeClr val="accent6">
                    <a:lumMod val="50000"/>
                  </a:schemeClr>
                </a:solidFill>
              </a:rPr>
              <a:t>.</a:t>
            </a:r>
          </a:p>
        </p:txBody>
      </p:sp>
      <p:sp>
        <p:nvSpPr>
          <p:cNvPr id="54296" name="Text Box 61"/>
          <p:cNvSpPr txBox="1">
            <a:spLocks noChangeArrowheads="1"/>
          </p:cNvSpPr>
          <p:nvPr/>
        </p:nvSpPr>
        <p:spPr bwMode="auto">
          <a:xfrm>
            <a:off x="2786050" y="6215082"/>
            <a:ext cx="1740291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1400" b="1" dirty="0" smtClean="0">
                <a:solidFill>
                  <a:schemeClr val="accent6">
                    <a:lumMod val="50000"/>
                  </a:schemeClr>
                </a:solidFill>
              </a:rPr>
              <a:t>27 078,6 тыс.руб</a:t>
            </a:r>
            <a:r>
              <a:rPr lang="ru-RU" sz="1400" b="1" dirty="0">
                <a:solidFill>
                  <a:schemeClr val="accent6">
                    <a:lumMod val="50000"/>
                  </a:schemeClr>
                </a:solidFill>
              </a:rPr>
              <a:t>.</a:t>
            </a:r>
          </a:p>
        </p:txBody>
      </p:sp>
      <p:sp>
        <p:nvSpPr>
          <p:cNvPr id="54297" name="Text Box 63"/>
          <p:cNvSpPr txBox="1">
            <a:spLocks noChangeArrowheads="1"/>
          </p:cNvSpPr>
          <p:nvPr/>
        </p:nvSpPr>
        <p:spPr bwMode="auto">
          <a:xfrm>
            <a:off x="3143240" y="3214686"/>
            <a:ext cx="1786088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1400" b="1" dirty="0" smtClean="0">
                <a:solidFill>
                  <a:schemeClr val="bg2">
                    <a:lumMod val="10000"/>
                  </a:schemeClr>
                </a:solidFill>
              </a:rPr>
              <a:t>48 284,7 тыс.руб</a:t>
            </a:r>
            <a:r>
              <a:rPr lang="ru-RU" sz="1400" b="1" dirty="0">
                <a:solidFill>
                  <a:schemeClr val="bg2">
                    <a:lumMod val="10000"/>
                  </a:schemeClr>
                </a:solidFill>
              </a:rPr>
              <a:t>.</a:t>
            </a:r>
          </a:p>
        </p:txBody>
      </p:sp>
      <p:sp>
        <p:nvSpPr>
          <p:cNvPr id="54298" name="WordArt 83"/>
          <p:cNvSpPr>
            <a:spLocks noChangeArrowheads="1" noChangeShapeType="1" noTextEdit="1"/>
          </p:cNvSpPr>
          <p:nvPr/>
        </p:nvSpPr>
        <p:spPr bwMode="auto">
          <a:xfrm>
            <a:off x="3071802" y="2714620"/>
            <a:ext cx="1660591" cy="380527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2000" b="1" kern="10" dirty="0">
                <a:ln w="9525">
                  <a:noFill/>
                  <a:round/>
                  <a:headEnd/>
                  <a:tailEnd/>
                </a:ln>
                <a:solidFill>
                  <a:schemeClr val="bg2">
                    <a:lumMod val="25000"/>
                  </a:schemeClr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Социальная</a:t>
            </a:r>
          </a:p>
          <a:p>
            <a:pPr algn="ctr"/>
            <a:r>
              <a:rPr lang="ru-RU" sz="2000" b="1" kern="10" dirty="0">
                <a:ln w="9525">
                  <a:noFill/>
                  <a:round/>
                  <a:headEnd/>
                  <a:tailEnd/>
                </a:ln>
                <a:solidFill>
                  <a:schemeClr val="bg2">
                    <a:lumMod val="25000"/>
                  </a:schemeClr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политика</a:t>
            </a:r>
          </a:p>
        </p:txBody>
      </p:sp>
      <p:sp>
        <p:nvSpPr>
          <p:cNvPr id="54299" name="AutoShape 84"/>
          <p:cNvSpPr>
            <a:spLocks noChangeArrowheads="1"/>
          </p:cNvSpPr>
          <p:nvPr/>
        </p:nvSpPr>
        <p:spPr bwMode="auto">
          <a:xfrm>
            <a:off x="6286512" y="4429132"/>
            <a:ext cx="2592387" cy="619615"/>
          </a:xfrm>
          <a:prstGeom prst="roundRect">
            <a:avLst>
              <a:gd name="adj" fmla="val 16667"/>
            </a:avLst>
          </a:prstGeom>
          <a:solidFill>
            <a:srgbClr val="FFFF00"/>
          </a:solidFill>
          <a:ln w="9525">
            <a:round/>
            <a:headEnd/>
            <a:tailEnd/>
          </a:ln>
          <a:scene3d>
            <a:camera prst="legacyObliqueTopLeft"/>
            <a:lightRig rig="legacyFlat3" dir="t"/>
          </a:scene3d>
          <a:sp3d extrusionH="430200" prstMaterial="legacyMatte">
            <a:bevelT w="13500" h="13500" prst="angle"/>
            <a:bevelB w="13500" h="13500" prst="angle"/>
            <a:extrusionClr>
              <a:srgbClr val="FFFF00"/>
            </a:extrusionClr>
          </a:sp3d>
        </p:spPr>
        <p:txBody>
          <a:bodyPr wrap="none" anchor="ctr">
            <a:flatTx/>
          </a:bodyPr>
          <a:lstStyle/>
          <a:p>
            <a:pPr algn="ctr"/>
            <a:endParaRPr lang="ru-RU">
              <a:solidFill>
                <a:srgbClr val="EFD3B3"/>
              </a:solidFill>
              <a:latin typeface="Times New Roman" pitchFamily="18" charset="0"/>
            </a:endParaRPr>
          </a:p>
        </p:txBody>
      </p:sp>
      <p:sp>
        <p:nvSpPr>
          <p:cNvPr id="54300" name="AutoShape 85"/>
          <p:cNvSpPr>
            <a:spLocks noChangeArrowheads="1"/>
          </p:cNvSpPr>
          <p:nvPr/>
        </p:nvSpPr>
        <p:spPr bwMode="auto">
          <a:xfrm>
            <a:off x="214282" y="2714620"/>
            <a:ext cx="2303463" cy="930896"/>
          </a:xfrm>
          <a:prstGeom prst="roundRect">
            <a:avLst>
              <a:gd name="adj" fmla="val 16667"/>
            </a:avLst>
          </a:prstGeom>
          <a:solidFill>
            <a:schemeClr val="bg2">
              <a:lumMod val="90000"/>
            </a:schemeClr>
          </a:solidFill>
          <a:ln w="9525">
            <a:round/>
            <a:headEnd/>
            <a:tailEnd/>
          </a:ln>
          <a:scene3d>
            <a:camera prst="legacyObliqueTopLeft"/>
            <a:lightRig rig="legacyFlat3" dir="t"/>
          </a:scene3d>
          <a:sp3d extrusionH="430200" prstMaterial="legacyMatte">
            <a:bevelT w="13500" h="13500" prst="angle"/>
            <a:bevelB w="13500" h="13500" prst="angle"/>
            <a:extrusionClr>
              <a:srgbClr val="3399FF"/>
            </a:extrusionClr>
          </a:sp3d>
        </p:spPr>
        <p:txBody>
          <a:bodyPr wrap="none" anchor="ctr">
            <a:flatTx/>
          </a:bodyPr>
          <a:lstStyle/>
          <a:p>
            <a:pPr algn="ctr"/>
            <a:endParaRPr lang="ru-RU"/>
          </a:p>
        </p:txBody>
      </p:sp>
      <p:sp>
        <p:nvSpPr>
          <p:cNvPr id="54301" name="WordArt 88"/>
          <p:cNvSpPr>
            <a:spLocks noChangeArrowheads="1" noChangeShapeType="1" noTextEdit="1"/>
          </p:cNvSpPr>
          <p:nvPr/>
        </p:nvSpPr>
        <p:spPr bwMode="auto">
          <a:xfrm>
            <a:off x="571472" y="2714620"/>
            <a:ext cx="1655762" cy="36036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2000" b="1" kern="10" dirty="0">
                <a:ln w="9525">
                  <a:noFill/>
                  <a:round/>
                  <a:headEnd/>
                  <a:tailEnd/>
                </a:ln>
                <a:solidFill>
                  <a:schemeClr val="bg2">
                    <a:lumMod val="25000"/>
                  </a:schemeClr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Образование</a:t>
            </a:r>
          </a:p>
        </p:txBody>
      </p:sp>
      <p:sp>
        <p:nvSpPr>
          <p:cNvPr id="54302" name="Text Box 62"/>
          <p:cNvSpPr txBox="1">
            <a:spLocks noChangeArrowheads="1"/>
          </p:cNvSpPr>
          <p:nvPr/>
        </p:nvSpPr>
        <p:spPr bwMode="auto">
          <a:xfrm>
            <a:off x="500034" y="3214686"/>
            <a:ext cx="1596656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1400" b="1" dirty="0" smtClean="0">
                <a:solidFill>
                  <a:schemeClr val="bg2">
                    <a:lumMod val="10000"/>
                  </a:schemeClr>
                </a:solidFill>
              </a:rPr>
              <a:t>275 377,9 тыс.руб</a:t>
            </a:r>
            <a:r>
              <a:rPr lang="ru-RU" sz="1400" b="1" dirty="0">
                <a:solidFill>
                  <a:schemeClr val="bg2">
                    <a:lumMod val="10000"/>
                  </a:schemeClr>
                </a:solidFill>
              </a:rPr>
              <a:t>.</a:t>
            </a:r>
          </a:p>
        </p:txBody>
      </p:sp>
      <p:sp>
        <p:nvSpPr>
          <p:cNvPr id="54303" name="Text Box 90"/>
          <p:cNvSpPr txBox="1">
            <a:spLocks noChangeArrowheads="1"/>
          </p:cNvSpPr>
          <p:nvPr/>
        </p:nvSpPr>
        <p:spPr bwMode="auto">
          <a:xfrm>
            <a:off x="7022968" y="4585452"/>
            <a:ext cx="1763874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14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25 569,3 тыс.руб</a:t>
            </a:r>
            <a:r>
              <a:rPr lang="ru-RU" sz="14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.</a:t>
            </a:r>
          </a:p>
        </p:txBody>
      </p:sp>
      <p:sp>
        <p:nvSpPr>
          <p:cNvPr id="54307" name="WordArt 97"/>
          <p:cNvSpPr>
            <a:spLocks noChangeArrowheads="1" noChangeShapeType="1" noTextEdit="1"/>
          </p:cNvSpPr>
          <p:nvPr/>
        </p:nvSpPr>
        <p:spPr bwMode="auto">
          <a:xfrm>
            <a:off x="714348" y="1857364"/>
            <a:ext cx="3759394" cy="3238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ru-RU" sz="2000" b="1" kern="10" spc="150" dirty="0">
                <a:ln w="11430"/>
                <a:solidFill>
                  <a:schemeClr val="bg2">
                    <a:lumMod val="25000"/>
                  </a:schemeClr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Impact"/>
              </a:rPr>
              <a:t>Социальная сфера </a:t>
            </a:r>
            <a:r>
              <a:rPr lang="ru-RU" sz="2000" b="1" kern="10" spc="150" dirty="0" smtClean="0">
                <a:ln w="11430"/>
                <a:solidFill>
                  <a:schemeClr val="bg2">
                    <a:lumMod val="25000"/>
                  </a:schemeClr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Impact"/>
              </a:rPr>
              <a:t>2018 </a:t>
            </a:r>
            <a:r>
              <a:rPr lang="ru-RU" sz="2000" b="1" kern="10" spc="150" dirty="0">
                <a:ln w="11430"/>
                <a:solidFill>
                  <a:schemeClr val="bg2">
                    <a:lumMod val="25000"/>
                  </a:schemeClr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Impact"/>
              </a:rPr>
              <a:t>год</a:t>
            </a:r>
          </a:p>
        </p:txBody>
      </p:sp>
      <p:sp>
        <p:nvSpPr>
          <p:cNvPr id="54308" name="WordArt 98"/>
          <p:cNvSpPr>
            <a:spLocks noChangeArrowheads="1" noChangeShapeType="1" noTextEdit="1"/>
          </p:cNvSpPr>
          <p:nvPr/>
        </p:nvSpPr>
        <p:spPr bwMode="auto">
          <a:xfrm>
            <a:off x="785786" y="5143512"/>
            <a:ext cx="4388546" cy="395991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ru-RU" sz="2000" b="1" kern="10" spc="150" dirty="0">
                <a:ln w="11430"/>
                <a:solidFill>
                  <a:schemeClr val="accent6">
                    <a:lumMod val="50000"/>
                  </a:schemeClr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Impact"/>
              </a:rPr>
              <a:t>Дорожное хозяйство, транспорт, ЖКХ</a:t>
            </a:r>
          </a:p>
        </p:txBody>
      </p:sp>
      <p:sp>
        <p:nvSpPr>
          <p:cNvPr id="54309" name="WordArt 99"/>
          <p:cNvSpPr>
            <a:spLocks noChangeArrowheads="1" noChangeShapeType="1" noTextEdit="1"/>
          </p:cNvSpPr>
          <p:nvPr/>
        </p:nvSpPr>
        <p:spPr bwMode="auto">
          <a:xfrm>
            <a:off x="6286512" y="3929066"/>
            <a:ext cx="2338480" cy="3238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ru-RU" sz="2000" b="1" kern="10" spc="150" dirty="0">
                <a:ln w="11430"/>
                <a:solidFill>
                  <a:schemeClr val="accent3">
                    <a:lumMod val="50000"/>
                  </a:schemeClr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Impact"/>
              </a:rPr>
              <a:t>Прочие расходы</a:t>
            </a:r>
          </a:p>
        </p:txBody>
      </p:sp>
      <p:sp>
        <p:nvSpPr>
          <p:cNvPr id="28" name="AutoShape 86"/>
          <p:cNvSpPr>
            <a:spLocks noChangeArrowheads="1"/>
          </p:cNvSpPr>
          <p:nvPr/>
        </p:nvSpPr>
        <p:spPr bwMode="auto">
          <a:xfrm>
            <a:off x="5572132" y="2714620"/>
            <a:ext cx="2303462" cy="923827"/>
          </a:xfrm>
          <a:prstGeom prst="roundRect">
            <a:avLst>
              <a:gd name="adj" fmla="val 16993"/>
            </a:avLst>
          </a:prstGeom>
          <a:solidFill>
            <a:schemeClr val="bg2">
              <a:lumMod val="90000"/>
            </a:schemeClr>
          </a:solidFill>
          <a:ln w="9525">
            <a:round/>
            <a:headEnd/>
            <a:tailEnd/>
          </a:ln>
          <a:effectLst/>
          <a:scene3d>
            <a:camera prst="legacyObliqueTopLeft"/>
            <a:lightRig rig="legacyFlat3" dir="t"/>
          </a:scene3d>
          <a:sp3d extrusionH="430200" prstMaterial="legacyMatte">
            <a:bevelT w="13500" h="13500" prst="angle"/>
            <a:bevelB w="13500" h="13500" prst="angle"/>
            <a:extrusionClr>
              <a:srgbClr val="3399FF"/>
            </a:extrusionClr>
          </a:sp3d>
        </p:spPr>
        <p:txBody>
          <a:bodyPr wrap="none" anchor="ctr">
            <a:flatTx/>
          </a:bodyPr>
          <a:lstStyle/>
          <a:p>
            <a:pPr algn="ctr"/>
            <a:r>
              <a:rPr lang="ru-RU" b="1" kern="10" dirty="0" smtClean="0">
                <a:ln w="9525">
                  <a:noFill/>
                  <a:round/>
                  <a:headEnd/>
                  <a:tailEnd/>
                </a:ln>
                <a:solidFill>
                  <a:schemeClr val="bg2">
                    <a:lumMod val="25000"/>
                  </a:schemeClr>
                </a:solidFill>
                <a:latin typeface="Times New Roman"/>
                <a:cs typeface="Times New Roman"/>
              </a:rPr>
              <a:t> </a:t>
            </a:r>
          </a:p>
          <a:p>
            <a:pPr algn="ctr"/>
            <a:endParaRPr lang="ru-RU" sz="1050" b="1" kern="10" dirty="0" smtClean="0">
              <a:ln w="9525">
                <a:noFill/>
                <a:round/>
                <a:headEnd/>
                <a:tailEnd/>
              </a:ln>
              <a:effectLst>
                <a:outerShdw dist="45791" dir="2021404" algn="ctr" rotWithShape="0">
                  <a:srgbClr val="B2B2B2">
                    <a:alpha val="79999"/>
                  </a:srgbClr>
                </a:outerShdw>
              </a:effectLst>
              <a:cs typeface="Times New Roman"/>
            </a:endParaRPr>
          </a:p>
          <a:p>
            <a:pPr algn="ctr"/>
            <a:endParaRPr lang="ru-RU" sz="1400" b="1" kern="10" dirty="0" smtClean="0">
              <a:ln w="9525">
                <a:noFill/>
                <a:round/>
                <a:headEnd/>
                <a:tailEnd/>
              </a:ln>
              <a:cs typeface="Times New Roman"/>
            </a:endParaRPr>
          </a:p>
          <a:p>
            <a:pPr algn="ctr"/>
            <a:r>
              <a:rPr lang="ru-RU" sz="1400" b="1" kern="10" dirty="0" smtClean="0">
                <a:ln w="9525">
                  <a:noFill/>
                  <a:round/>
                  <a:headEnd/>
                  <a:tailEnd/>
                </a:ln>
                <a:cs typeface="Times New Roman"/>
              </a:rPr>
              <a:t>23 556,5 тыс.руб.</a:t>
            </a:r>
          </a:p>
          <a:p>
            <a:pPr algn="ctr"/>
            <a:endParaRPr lang="ru-RU" b="1" kern="10" dirty="0">
              <a:ln w="9525">
                <a:noFill/>
                <a:round/>
                <a:headEnd/>
                <a:tailEnd/>
              </a:ln>
              <a:solidFill>
                <a:schemeClr val="bg2">
                  <a:lumMod val="25000"/>
                </a:schemeClr>
              </a:solidFill>
              <a:effectLst>
                <a:outerShdw dist="45791" dir="2021404" algn="ctr" rotWithShape="0">
                  <a:srgbClr val="B2B2B2">
                    <a:alpha val="79999"/>
                  </a:srgbClr>
                </a:outerShdw>
              </a:effectLst>
              <a:latin typeface="Times New Roman"/>
              <a:cs typeface="Times New Roman"/>
            </a:endParaRPr>
          </a:p>
        </p:txBody>
      </p:sp>
      <p:sp>
        <p:nvSpPr>
          <p:cNvPr id="32" name="WordArt 88"/>
          <p:cNvSpPr>
            <a:spLocks noChangeArrowheads="1" noChangeShapeType="1" noTextEdit="1"/>
          </p:cNvSpPr>
          <p:nvPr/>
        </p:nvSpPr>
        <p:spPr bwMode="auto">
          <a:xfrm>
            <a:off x="5929322" y="2786058"/>
            <a:ext cx="1282045" cy="282804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608"/>
              </a:avLst>
            </a:prstTxWarp>
          </a:bodyPr>
          <a:lstStyle/>
          <a:p>
            <a:pPr algn="ctr"/>
            <a:r>
              <a:rPr lang="ru-RU" sz="2000" b="1" kern="10" dirty="0" smtClean="0">
                <a:ln w="9525">
                  <a:noFill/>
                  <a:round/>
                  <a:headEnd/>
                  <a:tailEnd/>
                </a:ln>
                <a:solidFill>
                  <a:schemeClr val="bg2">
                    <a:lumMod val="25000"/>
                  </a:schemeClr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Культура</a:t>
            </a:r>
            <a:endParaRPr lang="ru-RU" sz="2000" b="1" kern="10" dirty="0">
              <a:ln w="9525">
                <a:noFill/>
                <a:round/>
                <a:headEnd/>
                <a:tailEnd/>
              </a:ln>
              <a:solidFill>
                <a:schemeClr val="bg2">
                  <a:lumMod val="25000"/>
                </a:schemeClr>
              </a:solidFill>
              <a:effectLst>
                <a:outerShdw dist="45791" dir="2021404" algn="ctr" rotWithShape="0">
                  <a:srgbClr val="B2B2B2">
                    <a:alpha val="79999"/>
                  </a:srgbClr>
                </a:outerShdw>
              </a:effectLst>
              <a:latin typeface="Times New Roman"/>
              <a:cs typeface="Times New Roman"/>
            </a:endParaRPr>
          </a:p>
        </p:txBody>
      </p:sp>
      <p:sp>
        <p:nvSpPr>
          <p:cNvPr id="263170" name="AutoShape 2" descr="Картинки по запросу картинки на тему жкх"/>
          <p:cNvSpPr>
            <a:spLocks noChangeAspect="1" noChangeArrowheads="1"/>
          </p:cNvSpPr>
          <p:nvPr/>
        </p:nvSpPr>
        <p:spPr bwMode="auto">
          <a:xfrm>
            <a:off x="2696644" y="0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1" name="Прямоугольник 30"/>
          <p:cNvSpPr/>
          <p:nvPr/>
        </p:nvSpPr>
        <p:spPr>
          <a:xfrm>
            <a:off x="142844" y="4214818"/>
            <a:ext cx="370751" cy="372405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27000" h="127000"/>
            <a:bevelB w="127000" h="1270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33" name="Скругленный прямоугольник 32"/>
          <p:cNvSpPr/>
          <p:nvPr/>
        </p:nvSpPr>
        <p:spPr>
          <a:xfrm>
            <a:off x="1071538" y="4071942"/>
            <a:ext cx="2456700" cy="810705"/>
          </a:xfrm>
          <a:prstGeom prst="roundRect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34" name="TextBox 33"/>
          <p:cNvSpPr txBox="1"/>
          <p:nvPr/>
        </p:nvSpPr>
        <p:spPr>
          <a:xfrm>
            <a:off x="1000100" y="4071942"/>
            <a:ext cx="2570002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i="1" dirty="0" smtClean="0">
                <a:ln w="1905"/>
                <a:solidFill>
                  <a:schemeClr val="accent6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  <a:cs typeface="+mn-cs"/>
              </a:rPr>
              <a:t>Общегосударственные вопросы</a:t>
            </a:r>
            <a:endParaRPr lang="ru-RU" sz="1600" b="1" i="1" dirty="0">
              <a:ln w="1905"/>
              <a:solidFill>
                <a:schemeClr val="accent6">
                  <a:lumMod val="50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+mn-lt"/>
              <a:cs typeface="+mn-cs"/>
            </a:endParaRPr>
          </a:p>
        </p:txBody>
      </p:sp>
      <p:sp>
        <p:nvSpPr>
          <p:cNvPr id="35" name="Text Box 60"/>
          <p:cNvSpPr txBox="1">
            <a:spLocks noChangeArrowheads="1"/>
          </p:cNvSpPr>
          <p:nvPr/>
        </p:nvSpPr>
        <p:spPr bwMode="auto">
          <a:xfrm>
            <a:off x="1500166" y="4572008"/>
            <a:ext cx="1545359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1400" b="1" dirty="0" smtClean="0">
                <a:solidFill>
                  <a:schemeClr val="accent6">
                    <a:lumMod val="50000"/>
                  </a:schemeClr>
                </a:solidFill>
              </a:rPr>
              <a:t>45 836,4 тыс.руб</a:t>
            </a:r>
            <a:r>
              <a:rPr lang="ru-RU" sz="1400" b="1" dirty="0">
                <a:solidFill>
                  <a:schemeClr val="accent6">
                    <a:lumMod val="50000"/>
                  </a:schemeClr>
                </a:solidFill>
              </a:rPr>
              <a:t>.</a:t>
            </a:r>
          </a:p>
        </p:txBody>
      </p:sp>
    </p:spTree>
  </p:cSld>
  <p:clrMapOvr>
    <a:masterClrMapping/>
  </p:clrMapOvr>
  <p:transition spd="med">
    <p:cover/>
  </p:transition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357158" y="714356"/>
            <a:ext cx="8280400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2800" b="1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Доля расходов на социально-культурную сферу в общих </a:t>
            </a:r>
            <a:r>
              <a:rPr lang="ru-RU" sz="28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расходах</a:t>
            </a:r>
            <a:endParaRPr lang="ru-RU" sz="2800" b="1" dirty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7" name="Схема 6"/>
          <p:cNvGraphicFramePr/>
          <p:nvPr/>
        </p:nvGraphicFramePr>
        <p:xfrm>
          <a:off x="1970202" y="1866507"/>
          <a:ext cx="1894787" cy="17943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18" name="Схема 17"/>
          <p:cNvGraphicFramePr/>
          <p:nvPr/>
        </p:nvGraphicFramePr>
        <p:xfrm>
          <a:off x="0" y="1781666"/>
          <a:ext cx="1951349" cy="1828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graphicFrame>
        <p:nvGraphicFramePr>
          <p:cNvPr id="19" name="Схема 18"/>
          <p:cNvGraphicFramePr/>
          <p:nvPr/>
        </p:nvGraphicFramePr>
        <p:xfrm>
          <a:off x="4147792" y="1722923"/>
          <a:ext cx="1819871" cy="19096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3" r:lo="rId14" r:qs="rId15" r:cs="rId16"/>
          </a:graphicData>
        </a:graphic>
      </p:graphicFrame>
      <p:sp>
        <p:nvSpPr>
          <p:cNvPr id="55303" name="TextBox 8"/>
          <p:cNvSpPr txBox="1">
            <a:spLocks noChangeArrowheads="1"/>
          </p:cNvSpPr>
          <p:nvPr/>
        </p:nvSpPr>
        <p:spPr bwMode="auto">
          <a:xfrm>
            <a:off x="213115" y="3633378"/>
            <a:ext cx="1657350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dirty="0" smtClean="0">
                <a:latin typeface="Calibri" pitchFamily="34" charset="0"/>
              </a:rPr>
              <a:t>      </a:t>
            </a:r>
            <a:r>
              <a:rPr lang="ru-RU" dirty="0" smtClean="0">
                <a:latin typeface="Calibri" pitchFamily="34" charset="0"/>
              </a:rPr>
              <a:t>201</a:t>
            </a:r>
            <a:r>
              <a:rPr lang="en-US" dirty="0" smtClean="0">
                <a:latin typeface="Calibri" pitchFamily="34" charset="0"/>
              </a:rPr>
              <a:t>8</a:t>
            </a:r>
            <a:r>
              <a:rPr lang="ru-RU" dirty="0" smtClean="0">
                <a:latin typeface="Calibri" pitchFamily="34" charset="0"/>
              </a:rPr>
              <a:t> </a:t>
            </a:r>
            <a:r>
              <a:rPr lang="ru-RU" dirty="0">
                <a:latin typeface="Calibri" pitchFamily="34" charset="0"/>
              </a:rPr>
              <a:t>год</a:t>
            </a:r>
          </a:p>
        </p:txBody>
      </p:sp>
      <p:sp>
        <p:nvSpPr>
          <p:cNvPr id="55304" name="TextBox 21"/>
          <p:cNvSpPr txBox="1">
            <a:spLocks noChangeArrowheads="1"/>
          </p:cNvSpPr>
          <p:nvPr/>
        </p:nvSpPr>
        <p:spPr bwMode="auto">
          <a:xfrm>
            <a:off x="2450970" y="3629320"/>
            <a:ext cx="1543246" cy="3723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dirty="0" smtClean="0">
                <a:latin typeface="Calibri" pitchFamily="34" charset="0"/>
              </a:rPr>
              <a:t>   </a:t>
            </a:r>
            <a:r>
              <a:rPr lang="ru-RU" dirty="0" smtClean="0">
                <a:latin typeface="Calibri" pitchFamily="34" charset="0"/>
              </a:rPr>
              <a:t>201</a:t>
            </a:r>
            <a:r>
              <a:rPr lang="en-US" dirty="0" smtClean="0">
                <a:latin typeface="Calibri" pitchFamily="34" charset="0"/>
              </a:rPr>
              <a:t>9</a:t>
            </a:r>
            <a:r>
              <a:rPr lang="ru-RU" dirty="0" smtClean="0">
                <a:latin typeface="Calibri" pitchFamily="34" charset="0"/>
              </a:rPr>
              <a:t> </a:t>
            </a:r>
            <a:r>
              <a:rPr lang="ru-RU" dirty="0">
                <a:latin typeface="Calibri" pitchFamily="34" charset="0"/>
              </a:rPr>
              <a:t>год</a:t>
            </a:r>
          </a:p>
        </p:txBody>
      </p:sp>
      <p:sp>
        <p:nvSpPr>
          <p:cNvPr id="55305" name="TextBox 22"/>
          <p:cNvSpPr txBox="1">
            <a:spLocks noChangeArrowheads="1"/>
          </p:cNvSpPr>
          <p:nvPr/>
        </p:nvSpPr>
        <p:spPr bwMode="auto">
          <a:xfrm>
            <a:off x="4425098" y="3648173"/>
            <a:ext cx="151288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dirty="0" smtClean="0">
                <a:latin typeface="Calibri" pitchFamily="34" charset="0"/>
              </a:rPr>
              <a:t>     </a:t>
            </a:r>
            <a:r>
              <a:rPr lang="ru-RU" dirty="0" smtClean="0">
                <a:latin typeface="Calibri" pitchFamily="34" charset="0"/>
              </a:rPr>
              <a:t>20</a:t>
            </a:r>
            <a:r>
              <a:rPr lang="en-US" dirty="0" smtClean="0">
                <a:latin typeface="Calibri" pitchFamily="34" charset="0"/>
              </a:rPr>
              <a:t>20</a:t>
            </a:r>
            <a:r>
              <a:rPr lang="ru-RU" dirty="0" smtClean="0"/>
              <a:t> </a:t>
            </a:r>
            <a:r>
              <a:rPr lang="ru-RU" dirty="0">
                <a:latin typeface="Calibri" pitchFamily="34" charset="0"/>
              </a:rPr>
              <a:t>год</a:t>
            </a:r>
          </a:p>
        </p:txBody>
      </p:sp>
      <p:sp>
        <p:nvSpPr>
          <p:cNvPr id="55310" name="Text Box 14"/>
          <p:cNvSpPr txBox="1">
            <a:spLocks noChangeArrowheads="1"/>
          </p:cNvSpPr>
          <p:nvPr/>
        </p:nvSpPr>
        <p:spPr bwMode="auto">
          <a:xfrm>
            <a:off x="4071934" y="5643578"/>
            <a:ext cx="936625" cy="3667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ru-RU"/>
          </a:p>
        </p:txBody>
      </p:sp>
      <p:sp>
        <p:nvSpPr>
          <p:cNvPr id="55311" name="Text Box 15"/>
          <p:cNvSpPr txBox="1">
            <a:spLocks noChangeArrowheads="1"/>
          </p:cNvSpPr>
          <p:nvPr/>
        </p:nvSpPr>
        <p:spPr bwMode="auto">
          <a:xfrm>
            <a:off x="1979613" y="5516563"/>
            <a:ext cx="936625" cy="3667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ru-RU"/>
          </a:p>
        </p:txBody>
      </p:sp>
      <p:pic>
        <p:nvPicPr>
          <p:cNvPr id="262152" name="Picture 8" descr="Картинки по запросу образование картинки для презентации"/>
          <p:cNvPicPr>
            <a:picLocks noChangeAspect="1" noChangeArrowheads="1"/>
          </p:cNvPicPr>
          <p:nvPr/>
        </p:nvPicPr>
        <p:blipFill>
          <a:blip r:embed="rId18" cstate="print"/>
          <a:srcRect/>
          <a:stretch>
            <a:fillRect/>
          </a:stretch>
        </p:blipFill>
        <p:spPr bwMode="auto">
          <a:xfrm>
            <a:off x="5919537" y="1357298"/>
            <a:ext cx="3224463" cy="3187462"/>
          </a:xfrm>
          <a:prstGeom prst="rect">
            <a:avLst/>
          </a:prstGeom>
          <a:noFill/>
        </p:spPr>
      </p:pic>
      <p:sp>
        <p:nvSpPr>
          <p:cNvPr id="262156" name="AutoShape 12" descr="Картинки по запросу картинки на тему библиотека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62160" name="Picture 16" descr="Похожее изображение"/>
          <p:cNvPicPr>
            <a:picLocks noChangeAspect="1" noChangeArrowheads="1"/>
          </p:cNvPicPr>
          <p:nvPr/>
        </p:nvPicPr>
        <p:blipFill>
          <a:blip r:embed="rId19" cstate="print"/>
          <a:srcRect/>
          <a:stretch>
            <a:fillRect/>
          </a:stretch>
        </p:blipFill>
        <p:spPr bwMode="auto">
          <a:xfrm>
            <a:off x="0" y="4949072"/>
            <a:ext cx="2630078" cy="1908928"/>
          </a:xfrm>
          <a:prstGeom prst="rect">
            <a:avLst/>
          </a:prstGeom>
          <a:noFill/>
        </p:spPr>
      </p:pic>
      <p:pic>
        <p:nvPicPr>
          <p:cNvPr id="262168" name="Picture 24" descr="Похожее изображение"/>
          <p:cNvPicPr>
            <a:picLocks noChangeAspect="1" noChangeArrowheads="1"/>
          </p:cNvPicPr>
          <p:nvPr/>
        </p:nvPicPr>
        <p:blipFill>
          <a:blip r:embed="rId20" cstate="print"/>
          <a:srcRect/>
          <a:stretch>
            <a:fillRect/>
          </a:stretch>
        </p:blipFill>
        <p:spPr bwMode="auto">
          <a:xfrm>
            <a:off x="3054781" y="4880009"/>
            <a:ext cx="2604874" cy="1977992"/>
          </a:xfrm>
          <a:prstGeom prst="rect">
            <a:avLst/>
          </a:prstGeom>
          <a:noFill/>
        </p:spPr>
      </p:pic>
      <p:sp>
        <p:nvSpPr>
          <p:cNvPr id="262170" name="AutoShape 26" descr="Картинки по запросу картинки на тему охрана семьи и детства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62172" name="AutoShape 28" descr="Картинки по запросу картинки на тему охрана семьи и детства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62174" name="AutoShape 30" descr="Картинки по запросу картинки на тему охрана семьи и детства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62176" name="AutoShape 32" descr="Картинки по запросу картинки на тему охрана семьи и детства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62178" name="AutoShape 34" descr="Картинки по запросу картинки на тему охрана семьи и детства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63172" name="Picture 4" descr="Картинки по запросу картинки клубные учреждения"/>
          <p:cNvPicPr>
            <a:picLocks noChangeAspect="1" noChangeArrowheads="1"/>
          </p:cNvPicPr>
          <p:nvPr/>
        </p:nvPicPr>
        <p:blipFill>
          <a:blip r:embed="rId21" cstate="print"/>
          <a:srcRect/>
          <a:stretch>
            <a:fillRect/>
          </a:stretch>
        </p:blipFill>
        <p:spPr bwMode="auto">
          <a:xfrm>
            <a:off x="6314173" y="5390147"/>
            <a:ext cx="2829827" cy="1467853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cover/>
  </p:transition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10" name="TextBox 10"/>
          <p:cNvSpPr txBox="1">
            <a:spLocks noChangeArrowheads="1"/>
          </p:cNvSpPr>
          <p:nvPr/>
        </p:nvSpPr>
        <p:spPr bwMode="auto">
          <a:xfrm>
            <a:off x="1571338" y="3357562"/>
            <a:ext cx="2071968" cy="3821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endParaRPr lang="ru-RU" sz="1400" b="1" dirty="0">
              <a:latin typeface="Georgia" pitchFamily="18" charset="0"/>
            </a:endParaRPr>
          </a:p>
        </p:txBody>
      </p:sp>
      <p:sp>
        <p:nvSpPr>
          <p:cNvPr id="4" name="TextBox 2"/>
          <p:cNvSpPr txBox="1"/>
          <p:nvPr/>
        </p:nvSpPr>
        <p:spPr>
          <a:xfrm>
            <a:off x="857224" y="357166"/>
            <a:ext cx="7497450" cy="4924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2600" b="1" dirty="0">
                <a:solidFill>
                  <a:schemeClr val="tx2">
                    <a:lumMod val="90000"/>
                    <a:lumOff val="10000"/>
                  </a:schemeClr>
                </a:solidFill>
                <a:latin typeface="Calibri" pitchFamily="34" charset="0"/>
              </a:rPr>
              <a:t>Расходы бюджета </a:t>
            </a:r>
            <a:r>
              <a:rPr lang="ru-RU" sz="2600" b="1" dirty="0" smtClean="0">
                <a:solidFill>
                  <a:schemeClr val="tx2">
                    <a:lumMod val="90000"/>
                    <a:lumOff val="10000"/>
                  </a:schemeClr>
                </a:solidFill>
                <a:latin typeface="Calibri" pitchFamily="34" charset="0"/>
              </a:rPr>
              <a:t>района на образование</a:t>
            </a:r>
            <a:endParaRPr lang="ru-RU" sz="2600" b="1" dirty="0">
              <a:solidFill>
                <a:schemeClr val="tx2">
                  <a:lumMod val="90000"/>
                  <a:lumOff val="10000"/>
                </a:schemeClr>
              </a:solidFill>
              <a:latin typeface="Calibri" pitchFamily="34" charset="0"/>
            </a:endParaRPr>
          </a:p>
        </p:txBody>
      </p:sp>
      <p:sp>
        <p:nvSpPr>
          <p:cNvPr id="51" name="Rectangle 4"/>
          <p:cNvSpPr txBox="1">
            <a:spLocks/>
          </p:cNvSpPr>
          <p:nvPr/>
        </p:nvSpPr>
        <p:spPr bwMode="auto">
          <a:xfrm>
            <a:off x="571472" y="638942"/>
            <a:ext cx="8001056" cy="500066"/>
          </a:xfrm>
          <a:prstGeom prst="rect">
            <a:avLst/>
          </a:prstGeom>
        </p:spPr>
        <p:txBody>
          <a:bodyPr vert="horz" wrap="square" lIns="91440" tIns="45720" rIns="91440" bIns="45720" numCol="1" anchorCtr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2400" b="0" i="0" u="none" strike="noStrike" kern="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52" name="Овал 51"/>
          <p:cNvSpPr/>
          <p:nvPr/>
        </p:nvSpPr>
        <p:spPr>
          <a:xfrm>
            <a:off x="2818614" y="763570"/>
            <a:ext cx="3157980" cy="1781667"/>
          </a:xfrm>
          <a:prstGeom prst="ellipse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100" b="1" dirty="0">
                <a:solidFill>
                  <a:schemeClr val="tx1"/>
                </a:solidFill>
              </a:rPr>
              <a:t>Дошкольное </a:t>
            </a:r>
            <a:r>
              <a:rPr lang="ru-RU" sz="1100" b="1" dirty="0" smtClean="0">
                <a:solidFill>
                  <a:schemeClr val="tx1"/>
                </a:solidFill>
              </a:rPr>
              <a:t>образование</a:t>
            </a:r>
          </a:p>
          <a:p>
            <a:pPr algn="ctr"/>
            <a:r>
              <a:rPr lang="ru-RU" sz="1100" b="1" dirty="0" smtClean="0">
                <a:solidFill>
                  <a:schemeClr val="tx1"/>
                </a:solidFill>
              </a:rPr>
              <a:t>(3 детских дошкольных учреждения и 28 групп ДО при школах)</a:t>
            </a:r>
          </a:p>
          <a:p>
            <a:pPr algn="ctr"/>
            <a:r>
              <a:rPr lang="ru-RU" sz="1100" dirty="0" smtClean="0">
                <a:solidFill>
                  <a:schemeClr val="tx1"/>
                </a:solidFill>
              </a:rPr>
              <a:t> 2018 – 54 045,9 тыс.руб.</a:t>
            </a:r>
          </a:p>
          <a:p>
            <a:pPr algn="ctr"/>
            <a:r>
              <a:rPr lang="ru-RU" sz="1100" dirty="0" smtClean="0">
                <a:solidFill>
                  <a:schemeClr val="tx1"/>
                </a:solidFill>
              </a:rPr>
              <a:t> 2019 – 57 931,0 тыс. руб.</a:t>
            </a:r>
          </a:p>
          <a:p>
            <a:pPr algn="ctr"/>
            <a:r>
              <a:rPr lang="ru-RU" sz="1100" dirty="0" smtClean="0">
                <a:solidFill>
                  <a:schemeClr val="tx1"/>
                </a:solidFill>
              </a:rPr>
              <a:t> 2020 – 56 286,5 тыс. руб.</a:t>
            </a:r>
            <a:endParaRPr lang="ru-RU" sz="1100" dirty="0">
              <a:solidFill>
                <a:schemeClr val="tx1"/>
              </a:solidFill>
            </a:endParaRPr>
          </a:p>
        </p:txBody>
      </p:sp>
      <p:sp>
        <p:nvSpPr>
          <p:cNvPr id="53" name="Овал 52"/>
          <p:cNvSpPr/>
          <p:nvPr/>
        </p:nvSpPr>
        <p:spPr>
          <a:xfrm>
            <a:off x="0" y="2884601"/>
            <a:ext cx="2658359" cy="1875933"/>
          </a:xfrm>
          <a:prstGeom prst="ellipse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100" b="1" dirty="0" smtClean="0">
                <a:solidFill>
                  <a:schemeClr val="tx1"/>
                </a:solidFill>
              </a:rPr>
              <a:t>Общее образование</a:t>
            </a:r>
          </a:p>
          <a:p>
            <a:pPr algn="ctr"/>
            <a:r>
              <a:rPr lang="ru-RU" sz="1100" b="1" dirty="0" smtClean="0">
                <a:solidFill>
                  <a:schemeClr val="tx1"/>
                </a:solidFill>
              </a:rPr>
              <a:t>(6 школ)</a:t>
            </a:r>
          </a:p>
          <a:p>
            <a:pPr algn="ctr"/>
            <a:r>
              <a:rPr lang="ru-RU" sz="1100" dirty="0" smtClean="0">
                <a:solidFill>
                  <a:schemeClr val="tx1"/>
                </a:solidFill>
              </a:rPr>
              <a:t>2018 –  192 764,8 тыс.руб.</a:t>
            </a:r>
          </a:p>
          <a:p>
            <a:pPr algn="ctr"/>
            <a:r>
              <a:rPr lang="ru-RU" sz="1100" dirty="0" smtClean="0">
                <a:solidFill>
                  <a:schemeClr val="tx1"/>
                </a:solidFill>
              </a:rPr>
              <a:t>  2019 –  204 086,2 тыс. руб.</a:t>
            </a:r>
          </a:p>
          <a:p>
            <a:pPr algn="ctr"/>
            <a:r>
              <a:rPr lang="ru-RU" sz="1100" dirty="0" smtClean="0">
                <a:solidFill>
                  <a:schemeClr val="tx1"/>
                </a:solidFill>
              </a:rPr>
              <a:t>  2020 –  205 140,2 тыс. руб.</a:t>
            </a:r>
            <a:endParaRPr lang="ru-RU" sz="1100" dirty="0">
              <a:solidFill>
                <a:schemeClr val="tx1"/>
              </a:solidFill>
            </a:endParaRPr>
          </a:p>
        </p:txBody>
      </p:sp>
      <p:sp>
        <p:nvSpPr>
          <p:cNvPr id="54" name="Овал 53"/>
          <p:cNvSpPr/>
          <p:nvPr/>
        </p:nvSpPr>
        <p:spPr>
          <a:xfrm>
            <a:off x="6438508" y="2809188"/>
            <a:ext cx="2705492" cy="1781665"/>
          </a:xfrm>
          <a:prstGeom prst="ellipse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100" b="1" dirty="0" smtClean="0">
                <a:solidFill>
                  <a:schemeClr val="tx1"/>
                </a:solidFill>
              </a:rPr>
              <a:t>Дополнительное образование</a:t>
            </a:r>
          </a:p>
          <a:p>
            <a:pPr algn="ctr"/>
            <a:r>
              <a:rPr lang="ru-RU" sz="1100" b="1" dirty="0" smtClean="0">
                <a:solidFill>
                  <a:schemeClr val="tx1"/>
                </a:solidFill>
              </a:rPr>
              <a:t>(3 учреждений</a:t>
            </a:r>
            <a:r>
              <a:rPr lang="ru-RU" sz="1100" dirty="0" smtClean="0">
                <a:solidFill>
                  <a:schemeClr val="tx1"/>
                </a:solidFill>
              </a:rPr>
              <a:t>)</a:t>
            </a:r>
          </a:p>
          <a:p>
            <a:pPr algn="ctr"/>
            <a:r>
              <a:rPr lang="ru-RU" sz="1100" dirty="0" smtClean="0">
                <a:solidFill>
                  <a:schemeClr val="tx1"/>
                </a:solidFill>
              </a:rPr>
              <a:t>2018 – 14 416,1 тыс.руб.</a:t>
            </a:r>
          </a:p>
          <a:p>
            <a:pPr algn="ctr"/>
            <a:r>
              <a:rPr lang="ru-RU" sz="1100" dirty="0" smtClean="0">
                <a:solidFill>
                  <a:schemeClr val="tx1"/>
                </a:solidFill>
              </a:rPr>
              <a:t>2019 – 20 800,7 тыс. руб.</a:t>
            </a:r>
          </a:p>
          <a:p>
            <a:pPr algn="ctr"/>
            <a:r>
              <a:rPr lang="ru-RU" sz="1100" dirty="0" smtClean="0">
                <a:solidFill>
                  <a:schemeClr val="tx1"/>
                </a:solidFill>
              </a:rPr>
              <a:t>2020 – 20 800,7 тыс. руб.</a:t>
            </a:r>
            <a:endParaRPr lang="ru-RU" sz="1100" dirty="0">
              <a:solidFill>
                <a:schemeClr val="tx1"/>
              </a:solidFill>
            </a:endParaRPr>
          </a:p>
        </p:txBody>
      </p:sp>
      <p:sp>
        <p:nvSpPr>
          <p:cNvPr id="55" name="Овал 54"/>
          <p:cNvSpPr/>
          <p:nvPr/>
        </p:nvSpPr>
        <p:spPr>
          <a:xfrm>
            <a:off x="952108" y="5090474"/>
            <a:ext cx="3252247" cy="1767526"/>
          </a:xfrm>
          <a:prstGeom prst="ellipse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100" b="1" dirty="0" smtClean="0">
                <a:solidFill>
                  <a:schemeClr val="tx1"/>
                </a:solidFill>
              </a:rPr>
              <a:t>Молодежная политика и оздоровление детей</a:t>
            </a:r>
          </a:p>
          <a:p>
            <a:pPr algn="ctr"/>
            <a:r>
              <a:rPr lang="ru-RU" sz="1100" b="1" dirty="0" smtClean="0">
                <a:solidFill>
                  <a:schemeClr val="tx1"/>
                </a:solidFill>
              </a:rPr>
              <a:t>(1 учреждение)</a:t>
            </a:r>
          </a:p>
          <a:p>
            <a:pPr algn="ctr"/>
            <a:r>
              <a:rPr lang="ru-RU" sz="1100" dirty="0" smtClean="0">
                <a:solidFill>
                  <a:schemeClr val="tx1"/>
                </a:solidFill>
              </a:rPr>
              <a:t>2018 –  8 285,0 тыс.руб.</a:t>
            </a:r>
          </a:p>
          <a:p>
            <a:pPr algn="ctr"/>
            <a:r>
              <a:rPr lang="ru-RU" sz="1100" dirty="0" smtClean="0">
                <a:solidFill>
                  <a:schemeClr val="tx1"/>
                </a:solidFill>
              </a:rPr>
              <a:t>2019 –  8 478,0 тыс. руб.</a:t>
            </a:r>
          </a:p>
          <a:p>
            <a:pPr algn="ctr"/>
            <a:r>
              <a:rPr lang="ru-RU" sz="1100" dirty="0" smtClean="0">
                <a:solidFill>
                  <a:schemeClr val="tx1"/>
                </a:solidFill>
              </a:rPr>
              <a:t> 2020 –  8 671,2 тыс. руб.</a:t>
            </a:r>
            <a:endParaRPr lang="ru-RU" sz="1100" dirty="0">
              <a:solidFill>
                <a:schemeClr val="tx1"/>
              </a:solidFill>
            </a:endParaRPr>
          </a:p>
        </p:txBody>
      </p:sp>
      <p:sp>
        <p:nvSpPr>
          <p:cNvPr id="56" name="Овал 55"/>
          <p:cNvSpPr/>
          <p:nvPr/>
        </p:nvSpPr>
        <p:spPr>
          <a:xfrm>
            <a:off x="5165890" y="5099901"/>
            <a:ext cx="3007150" cy="1758099"/>
          </a:xfrm>
          <a:prstGeom prst="ellipse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100" b="1" dirty="0" smtClean="0">
                <a:solidFill>
                  <a:schemeClr val="tx1"/>
                </a:solidFill>
              </a:rPr>
              <a:t>Другие  вопросы в области образования</a:t>
            </a:r>
          </a:p>
          <a:p>
            <a:pPr algn="ctr"/>
            <a:r>
              <a:rPr lang="ru-RU" sz="1100" b="1" dirty="0" smtClean="0">
                <a:solidFill>
                  <a:schemeClr val="tx1"/>
                </a:solidFill>
              </a:rPr>
              <a:t>(1 учреждение)</a:t>
            </a:r>
          </a:p>
          <a:p>
            <a:pPr algn="ctr"/>
            <a:r>
              <a:rPr lang="ru-RU" sz="1100" dirty="0" smtClean="0">
                <a:solidFill>
                  <a:schemeClr val="tx1"/>
                </a:solidFill>
              </a:rPr>
              <a:t>2018 – 5 866,1 тыс.руб.</a:t>
            </a:r>
          </a:p>
          <a:p>
            <a:pPr algn="ctr"/>
            <a:r>
              <a:rPr lang="ru-RU" sz="1100" dirty="0" smtClean="0">
                <a:solidFill>
                  <a:schemeClr val="tx1"/>
                </a:solidFill>
              </a:rPr>
              <a:t>2019 – 5 866,1 тыс. руб.</a:t>
            </a:r>
          </a:p>
          <a:p>
            <a:pPr algn="ctr"/>
            <a:r>
              <a:rPr lang="ru-RU" sz="1100" dirty="0" smtClean="0">
                <a:solidFill>
                  <a:schemeClr val="tx1"/>
                </a:solidFill>
              </a:rPr>
              <a:t>2020 – 5 866,1 тыс. руб.</a:t>
            </a:r>
            <a:endParaRPr lang="ru-RU" sz="1100" dirty="0">
              <a:solidFill>
                <a:schemeClr val="tx1"/>
              </a:solidFill>
            </a:endParaRPr>
          </a:p>
        </p:txBody>
      </p:sp>
      <p:grpSp>
        <p:nvGrpSpPr>
          <p:cNvPr id="2" name="Группа 15"/>
          <p:cNvGrpSpPr/>
          <p:nvPr/>
        </p:nvGrpSpPr>
        <p:grpSpPr>
          <a:xfrm>
            <a:off x="4100659" y="2574820"/>
            <a:ext cx="603315" cy="281501"/>
            <a:chOff x="4315449" y="1603549"/>
            <a:chExt cx="503991" cy="256986"/>
          </a:xfrm>
          <a:solidFill>
            <a:schemeClr val="accent3">
              <a:lumMod val="60000"/>
              <a:lumOff val="40000"/>
            </a:schemeClr>
          </a:solidFill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</p:grpSpPr>
        <p:sp>
          <p:nvSpPr>
            <p:cNvPr id="18" name="Стрелка вправо 17"/>
            <p:cNvSpPr/>
            <p:nvPr/>
          </p:nvSpPr>
          <p:spPr>
            <a:xfrm rot="16200000">
              <a:off x="4438952" y="1480046"/>
              <a:ext cx="256986" cy="503991"/>
            </a:xfrm>
            <a:prstGeom prst="rightArrow">
              <a:avLst>
                <a:gd name="adj1" fmla="val 60000"/>
                <a:gd name="adj2" fmla="val 50000"/>
              </a:avLst>
            </a:prstGeom>
            <a:grpFill/>
            <a:sp3d z="-182000" contourW="19050" prstMaterial="metal">
              <a:bevelT w="88900" h="203200"/>
              <a:bevelB w="165100" h="2540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hueOff val="0"/>
                <a:satOff val="0"/>
                <a:lumOff val="0"/>
                <a:alphaOff val="0"/>
              </a:schemeClr>
            </a:fillRef>
            <a:effectRef idx="0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9" name="Стрелка вправо 4"/>
            <p:cNvSpPr/>
            <p:nvPr/>
          </p:nvSpPr>
          <p:spPr>
            <a:xfrm rot="16200000">
              <a:off x="4477500" y="1619392"/>
              <a:ext cx="179890" cy="302395"/>
            </a:xfrm>
            <a:prstGeom prst="rect">
              <a:avLst/>
            </a:prstGeom>
            <a:grpFill/>
            <a:sp3d z="-182000"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lvl="0" algn="ctr" defTabSz="9334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2100" kern="1200"/>
            </a:p>
          </p:txBody>
        </p:sp>
      </p:grpSp>
      <p:grpSp>
        <p:nvGrpSpPr>
          <p:cNvPr id="3" name="Группа 19"/>
          <p:cNvGrpSpPr/>
          <p:nvPr/>
        </p:nvGrpSpPr>
        <p:grpSpPr>
          <a:xfrm>
            <a:off x="2960016" y="2931737"/>
            <a:ext cx="3223968" cy="2040010"/>
            <a:chOff x="3325348" y="2503770"/>
            <a:chExt cx="3252818" cy="1709183"/>
          </a:xfrm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</p:grpSpPr>
        <p:sp>
          <p:nvSpPr>
            <p:cNvPr id="21" name="Овал 20"/>
            <p:cNvSpPr/>
            <p:nvPr/>
          </p:nvSpPr>
          <p:spPr>
            <a:xfrm>
              <a:off x="3325348" y="2503770"/>
              <a:ext cx="3252818" cy="1709183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</p:sp>
        <p:sp>
          <p:nvSpPr>
            <p:cNvPr id="22" name="Овал 4"/>
            <p:cNvSpPr/>
            <p:nvPr/>
          </p:nvSpPr>
          <p:spPr>
            <a:xfrm>
              <a:off x="3830011" y="2748609"/>
              <a:ext cx="2396501" cy="1202832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6510" tIns="16510" rIns="16510" bIns="16510" numCol="1" spcCol="1270" anchor="ctr" anchorCtr="0">
              <a:noAutofit/>
            </a:bodyPr>
            <a:lstStyle/>
            <a:p>
              <a:pPr lvl="0" algn="ctr" defTabSz="5778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300" b="1" kern="1200" baseline="0" dirty="0" smtClean="0">
                  <a:solidFill>
                    <a:schemeClr val="bg2">
                      <a:lumMod val="10000"/>
                    </a:schemeClr>
                  </a:solidFill>
                </a:rPr>
                <a:t>Образование</a:t>
              </a:r>
            </a:p>
            <a:p>
              <a:pPr lvl="0" algn="ctr" defTabSz="5778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300" b="1" kern="1200" baseline="0" dirty="0" smtClean="0">
                  <a:solidFill>
                    <a:schemeClr val="bg2">
                      <a:lumMod val="10000"/>
                    </a:schemeClr>
                  </a:solidFill>
                </a:rPr>
                <a:t>201</a:t>
              </a:r>
              <a:r>
                <a:rPr lang="en-US" sz="1300" b="1" kern="1200" baseline="0" dirty="0" smtClean="0">
                  <a:solidFill>
                    <a:schemeClr val="bg2">
                      <a:lumMod val="10000"/>
                    </a:schemeClr>
                  </a:solidFill>
                </a:rPr>
                <a:t>8</a:t>
              </a:r>
              <a:r>
                <a:rPr lang="ru-RU" sz="1300" b="1" kern="1200" baseline="0" dirty="0" smtClean="0">
                  <a:solidFill>
                    <a:schemeClr val="bg2">
                      <a:lumMod val="10000"/>
                    </a:schemeClr>
                  </a:solidFill>
                </a:rPr>
                <a:t> год – 275 377,9 тыс.руб.,</a:t>
              </a:r>
            </a:p>
            <a:p>
              <a:pPr lvl="0" algn="ctr" defTabSz="5778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300" b="1" kern="1200" baseline="0" dirty="0" smtClean="0">
                  <a:solidFill>
                    <a:schemeClr val="bg2">
                      <a:lumMod val="10000"/>
                    </a:schemeClr>
                  </a:solidFill>
                </a:rPr>
                <a:t>201</a:t>
              </a:r>
              <a:r>
                <a:rPr lang="en-US" sz="1300" b="1" kern="1200" baseline="0" dirty="0" smtClean="0">
                  <a:solidFill>
                    <a:schemeClr val="bg2">
                      <a:lumMod val="10000"/>
                    </a:schemeClr>
                  </a:solidFill>
                </a:rPr>
                <a:t>9</a:t>
              </a:r>
              <a:r>
                <a:rPr lang="ru-RU" sz="1300" b="1" kern="1200" baseline="0" dirty="0" smtClean="0">
                  <a:solidFill>
                    <a:schemeClr val="bg2">
                      <a:lumMod val="10000"/>
                    </a:schemeClr>
                  </a:solidFill>
                </a:rPr>
                <a:t> год – </a:t>
              </a:r>
              <a:r>
                <a:rPr lang="ru-RU" sz="1300" b="1" dirty="0" smtClean="0">
                  <a:solidFill>
                    <a:schemeClr val="bg2">
                      <a:lumMod val="10000"/>
                    </a:schemeClr>
                  </a:solidFill>
                </a:rPr>
                <a:t>297 162,0 </a:t>
              </a:r>
              <a:r>
                <a:rPr lang="ru-RU" sz="1300" b="1" kern="1200" baseline="0" dirty="0" smtClean="0">
                  <a:solidFill>
                    <a:schemeClr val="bg2">
                      <a:lumMod val="10000"/>
                    </a:schemeClr>
                  </a:solidFill>
                </a:rPr>
                <a:t>тыс.руб.,</a:t>
              </a:r>
            </a:p>
            <a:p>
              <a:pPr lvl="0" algn="ctr" defTabSz="5778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300" b="1" kern="1200" baseline="0" dirty="0" smtClean="0">
                  <a:solidFill>
                    <a:schemeClr val="bg2">
                      <a:lumMod val="10000"/>
                    </a:schemeClr>
                  </a:solidFill>
                </a:rPr>
                <a:t>20</a:t>
              </a:r>
              <a:r>
                <a:rPr lang="en-US" sz="1300" b="1" kern="1200" baseline="0" dirty="0" smtClean="0">
                  <a:solidFill>
                    <a:schemeClr val="bg2">
                      <a:lumMod val="10000"/>
                    </a:schemeClr>
                  </a:solidFill>
                </a:rPr>
                <a:t>20</a:t>
              </a:r>
              <a:r>
                <a:rPr lang="ru-RU" sz="1300" b="1" kern="1200" baseline="0" dirty="0" smtClean="0">
                  <a:solidFill>
                    <a:schemeClr val="bg2">
                      <a:lumMod val="10000"/>
                    </a:schemeClr>
                  </a:solidFill>
                </a:rPr>
                <a:t> год – 296 764,7</a:t>
              </a:r>
              <a:r>
                <a:rPr lang="en-US" sz="1300" b="1" kern="1200" baseline="0" dirty="0" smtClean="0">
                  <a:solidFill>
                    <a:schemeClr val="bg2">
                      <a:lumMod val="10000"/>
                    </a:schemeClr>
                  </a:solidFill>
                </a:rPr>
                <a:t> </a:t>
              </a:r>
              <a:r>
                <a:rPr lang="ru-RU" sz="1300" b="1" kern="1200" baseline="0" dirty="0" smtClean="0">
                  <a:solidFill>
                    <a:schemeClr val="bg2">
                      <a:lumMod val="10000"/>
                    </a:schemeClr>
                  </a:solidFill>
                </a:rPr>
                <a:t>тыс.руб</a:t>
              </a:r>
              <a:r>
                <a:rPr lang="ru-RU" sz="1300" kern="1200" baseline="0" dirty="0" smtClean="0">
                  <a:solidFill>
                    <a:schemeClr val="bg2">
                      <a:lumMod val="10000"/>
                    </a:schemeClr>
                  </a:solidFill>
                </a:rPr>
                <a:t>.</a:t>
              </a:r>
              <a:endParaRPr lang="ru-RU" sz="1300" kern="1200" baseline="0" dirty="0">
                <a:solidFill>
                  <a:schemeClr val="bg2">
                    <a:lumMod val="10000"/>
                  </a:schemeClr>
                </a:solidFill>
              </a:endParaRPr>
            </a:p>
          </p:txBody>
        </p:sp>
      </p:grpSp>
      <p:grpSp>
        <p:nvGrpSpPr>
          <p:cNvPr id="5" name="Группа 22"/>
          <p:cNvGrpSpPr/>
          <p:nvPr/>
        </p:nvGrpSpPr>
        <p:grpSpPr>
          <a:xfrm>
            <a:off x="2677211" y="3535223"/>
            <a:ext cx="229115" cy="503991"/>
            <a:chOff x="2492986" y="2525890"/>
            <a:chExt cx="269695" cy="503991"/>
          </a:xfrm>
          <a:solidFill>
            <a:schemeClr val="accent4">
              <a:lumMod val="60000"/>
              <a:lumOff val="40000"/>
            </a:schemeClr>
          </a:solidFill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</p:grpSpPr>
        <p:sp>
          <p:nvSpPr>
            <p:cNvPr id="24" name="Стрелка вправо 23"/>
            <p:cNvSpPr/>
            <p:nvPr/>
          </p:nvSpPr>
          <p:spPr>
            <a:xfrm rot="10877821">
              <a:off x="2492986" y="2525890"/>
              <a:ext cx="269695" cy="503991"/>
            </a:xfrm>
            <a:prstGeom prst="rightArrow">
              <a:avLst>
                <a:gd name="adj1" fmla="val 60000"/>
                <a:gd name="adj2" fmla="val 50000"/>
              </a:avLst>
            </a:prstGeom>
            <a:grpFill/>
            <a:sp3d z="-182000" contourW="19050" prstMaterial="metal">
              <a:bevelT w="88900" h="203200"/>
              <a:bevelB w="165100" h="2540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5">
                <a:hueOff val="0"/>
                <a:satOff val="0"/>
                <a:lumOff val="0"/>
                <a:alphaOff val="0"/>
              </a:schemeClr>
            </a:fillRef>
            <a:effectRef idx="0">
              <a:schemeClr val="accent5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5" name="Стрелка вправо 4"/>
            <p:cNvSpPr/>
            <p:nvPr/>
          </p:nvSpPr>
          <p:spPr>
            <a:xfrm rot="21677821">
              <a:off x="2573884" y="2627604"/>
              <a:ext cx="188787" cy="302395"/>
            </a:xfrm>
            <a:prstGeom prst="rect">
              <a:avLst/>
            </a:prstGeom>
            <a:grpFill/>
            <a:sp3d z="-182000"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lvl="0" algn="ctr" defTabSz="9334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2100" kern="1200"/>
            </a:p>
          </p:txBody>
        </p:sp>
      </p:grpSp>
      <p:grpSp>
        <p:nvGrpSpPr>
          <p:cNvPr id="6" name="Группа 25"/>
          <p:cNvGrpSpPr/>
          <p:nvPr/>
        </p:nvGrpSpPr>
        <p:grpSpPr>
          <a:xfrm>
            <a:off x="6221691" y="3497514"/>
            <a:ext cx="216584" cy="503991"/>
            <a:chOff x="6371399" y="2569805"/>
            <a:chExt cx="263485" cy="503991"/>
          </a:xfrm>
          <a:solidFill>
            <a:schemeClr val="accent1">
              <a:lumMod val="60000"/>
              <a:lumOff val="40000"/>
            </a:schemeClr>
          </a:solidFill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</p:grpSpPr>
        <p:sp>
          <p:nvSpPr>
            <p:cNvPr id="27" name="Стрелка вправо 26"/>
            <p:cNvSpPr/>
            <p:nvPr/>
          </p:nvSpPr>
          <p:spPr>
            <a:xfrm>
              <a:off x="6371399" y="2569805"/>
              <a:ext cx="263485" cy="503991"/>
            </a:xfrm>
            <a:prstGeom prst="rightArrow">
              <a:avLst>
                <a:gd name="adj1" fmla="val 60000"/>
                <a:gd name="adj2" fmla="val 50000"/>
              </a:avLst>
            </a:prstGeom>
            <a:grpFill/>
            <a:sp3d z="-182000" contourW="19050" prstMaterial="metal">
              <a:bevelT w="88900" h="203200"/>
              <a:bevelB w="165100" h="2540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3">
                <a:hueOff val="0"/>
                <a:satOff val="0"/>
                <a:lumOff val="0"/>
                <a:alphaOff val="0"/>
              </a:schemeClr>
            </a:fillRef>
            <a:effectRef idx="0">
              <a:schemeClr val="accent3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8" name="Стрелка вправо 4"/>
            <p:cNvSpPr/>
            <p:nvPr/>
          </p:nvSpPr>
          <p:spPr>
            <a:xfrm>
              <a:off x="6371399" y="2670603"/>
              <a:ext cx="184440" cy="302395"/>
            </a:xfrm>
            <a:prstGeom prst="rect">
              <a:avLst/>
            </a:prstGeom>
            <a:grpFill/>
            <a:sp3d z="-182000"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lvl="0" algn="ctr" defTabSz="9334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2100" kern="1200"/>
            </a:p>
          </p:txBody>
        </p:sp>
      </p:grpSp>
      <p:grpSp>
        <p:nvGrpSpPr>
          <p:cNvPr id="7" name="Группа 28"/>
          <p:cNvGrpSpPr/>
          <p:nvPr/>
        </p:nvGrpSpPr>
        <p:grpSpPr>
          <a:xfrm rot="2167202">
            <a:off x="3018571" y="4770837"/>
            <a:ext cx="503991" cy="351127"/>
            <a:chOff x="4315449" y="3783067"/>
            <a:chExt cx="503991" cy="256986"/>
          </a:xfrm>
          <a:solidFill>
            <a:schemeClr val="accent6">
              <a:lumMod val="60000"/>
              <a:lumOff val="40000"/>
            </a:schemeClr>
          </a:solidFill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</p:grpSpPr>
        <p:sp>
          <p:nvSpPr>
            <p:cNvPr id="30" name="Стрелка вправо 29"/>
            <p:cNvSpPr/>
            <p:nvPr/>
          </p:nvSpPr>
          <p:spPr>
            <a:xfrm rot="5400000">
              <a:off x="4438952" y="3659564"/>
              <a:ext cx="256986" cy="503991"/>
            </a:xfrm>
            <a:prstGeom prst="rightArrow">
              <a:avLst>
                <a:gd name="adj1" fmla="val 60000"/>
                <a:gd name="adj2" fmla="val 50000"/>
              </a:avLst>
            </a:prstGeom>
            <a:grpFill/>
            <a:sp3d z="-182000" contourW="19050" prstMaterial="metal">
              <a:bevelT w="88900" h="203200"/>
              <a:bevelB w="165100" h="2540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4">
                <a:hueOff val="0"/>
                <a:satOff val="0"/>
                <a:lumOff val="0"/>
                <a:alphaOff val="0"/>
              </a:schemeClr>
            </a:fillRef>
            <a:effectRef idx="0">
              <a:schemeClr val="accent4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31" name="Стрелка вправо 4"/>
            <p:cNvSpPr/>
            <p:nvPr/>
          </p:nvSpPr>
          <p:spPr>
            <a:xfrm rot="5400000">
              <a:off x="4477500" y="3721814"/>
              <a:ext cx="179890" cy="302395"/>
            </a:xfrm>
            <a:prstGeom prst="rect">
              <a:avLst/>
            </a:prstGeom>
            <a:grpFill/>
            <a:sp3d z="-182000"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lvl="0" algn="ctr" defTabSz="9334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2100" kern="1200"/>
            </a:p>
          </p:txBody>
        </p:sp>
      </p:grpSp>
      <p:grpSp>
        <p:nvGrpSpPr>
          <p:cNvPr id="8" name="Группа 31"/>
          <p:cNvGrpSpPr/>
          <p:nvPr/>
        </p:nvGrpSpPr>
        <p:grpSpPr>
          <a:xfrm rot="8035729">
            <a:off x="5513817" y="4766286"/>
            <a:ext cx="503991" cy="392759"/>
            <a:chOff x="4315449" y="1603549"/>
            <a:chExt cx="503991" cy="256986"/>
          </a:xfrm>
          <a:solidFill>
            <a:schemeClr val="accent5">
              <a:lumMod val="60000"/>
              <a:lumOff val="40000"/>
            </a:schemeClr>
          </a:solidFill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</p:grpSpPr>
        <p:sp>
          <p:nvSpPr>
            <p:cNvPr id="33" name="Стрелка вправо 32"/>
            <p:cNvSpPr/>
            <p:nvPr/>
          </p:nvSpPr>
          <p:spPr>
            <a:xfrm rot="16200000">
              <a:off x="4438952" y="1480046"/>
              <a:ext cx="256986" cy="503991"/>
            </a:xfrm>
            <a:prstGeom prst="rightArrow">
              <a:avLst>
                <a:gd name="adj1" fmla="val 60000"/>
                <a:gd name="adj2" fmla="val 50000"/>
              </a:avLst>
            </a:prstGeom>
            <a:grpFill/>
            <a:sp3d z="-182000" contourW="19050" prstMaterial="metal">
              <a:bevelT w="88900" h="203200"/>
              <a:bevelB w="165100" h="2540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hueOff val="0"/>
                <a:satOff val="0"/>
                <a:lumOff val="0"/>
                <a:alphaOff val="0"/>
              </a:schemeClr>
            </a:fillRef>
            <a:effectRef idx="0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34" name="Стрелка вправо 4"/>
            <p:cNvSpPr/>
            <p:nvPr/>
          </p:nvSpPr>
          <p:spPr>
            <a:xfrm rot="16200000">
              <a:off x="4477500" y="1619392"/>
              <a:ext cx="179890" cy="302395"/>
            </a:xfrm>
            <a:prstGeom prst="rect">
              <a:avLst/>
            </a:prstGeom>
            <a:grpFill/>
            <a:sp3d z="-182000"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lvl="0" algn="ctr" defTabSz="9334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2100" kern="1200"/>
            </a:p>
          </p:txBody>
        </p:sp>
      </p:grpSp>
      <p:pic>
        <p:nvPicPr>
          <p:cNvPr id="137222" name="Picture 6" descr="Картинки по запросу картинки школы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839088" y="395926"/>
            <a:ext cx="3304912" cy="2149311"/>
          </a:xfrm>
          <a:prstGeom prst="rect">
            <a:avLst/>
          </a:prstGeom>
          <a:noFill/>
        </p:spPr>
      </p:pic>
      <p:pic>
        <p:nvPicPr>
          <p:cNvPr id="261122" name="Picture 2" descr="Картинки по запросу картинки детский сад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60255" y="575035"/>
            <a:ext cx="1847653" cy="2177591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cover/>
  </p:transition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647975" y="529389"/>
            <a:ext cx="5334941" cy="44319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6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      На сегодняшний день в районе функционирует 6 общеобразовательных учреждений, удовлетворяющее запросы граждан на образование, в которых обучается  2 647 учащихся. </a:t>
            </a:r>
          </a:p>
          <a:p>
            <a:pPr algn="just"/>
            <a:r>
              <a:rPr lang="ru-RU" sz="16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      Система дошкольного образования района представлена тремя детскими садами с 22 группами и 29 группами дошкольного образования при 6 школах,  с численностью детей 1018.</a:t>
            </a:r>
          </a:p>
          <a:p>
            <a:pPr algn="just"/>
            <a:r>
              <a:rPr lang="ru-RU" sz="16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       В 3 учреждениях дополнительного образования занимаются  2 435 детей.</a:t>
            </a:r>
          </a:p>
          <a:p>
            <a:pPr algn="just"/>
            <a:r>
              <a:rPr lang="ru-RU" sz="16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       Около 2,5 тыс. детей планируется охватить оздоровительными мероприятиями. </a:t>
            </a:r>
          </a:p>
          <a:p>
            <a:pPr algn="just"/>
            <a:endParaRPr lang="ru-RU" b="1" dirty="0" smtClean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sz="1200" b="1" dirty="0" smtClean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sz="1200" b="1" dirty="0" smtClean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sz="1200" b="1" dirty="0" smtClean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sz="1200" b="1" dirty="0" smtClean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sz="1200" b="1" dirty="0" smtClean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sz="1200" b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45764" name="Picture 4" descr="Картинки по запросу КАРТИНКА УЧИТЕЛЯ У ДОСКИ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480945"/>
            <a:ext cx="3474720" cy="2522136"/>
          </a:xfrm>
          <a:prstGeom prst="rect">
            <a:avLst/>
          </a:prstGeom>
          <a:noFill/>
        </p:spPr>
      </p:pic>
      <p:sp>
        <p:nvSpPr>
          <p:cNvPr id="245766" name="AutoShape 6" descr="Картинки по запросу ШКОЛА НУРИМАНОВСКИЙ РАЙОН ФОТО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45768" name="AutoShape 8" descr="Картинки по запросу ШКОЛА НУРИМАНОВСКИЙ РАЙОН ФОТО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45770" name="AutoShape 10" descr="Картинки по запросу ШКОЛА НУРИМАНОВСКИЙ РАЙОН ФОТО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45772" name="AutoShape 12" descr="Картинки по запросу ШКОЛА НУРИМАНОВСКИЙ РАЙОН ФОТО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45774" name="AutoShape 14" descr="Картинки по запросу ШКОЛА НУРИМАНОВСКИЙ РАЙОН ФОТО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5" name="Рисунок 14" descr="d3d3LnNkZWxhbm91bmFzLnJ1L3VwbG9hZHMvOS84Lzk4MTE0MDk1ODk2NDFfb3JpZy5qcGVnP19faWQ9NTI0NjI=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071486" y="4023360"/>
            <a:ext cx="4543126" cy="2834640"/>
          </a:xfrm>
          <a:prstGeom prst="rect">
            <a:avLst/>
          </a:prstGeom>
        </p:spPr>
      </p:pic>
      <p:pic>
        <p:nvPicPr>
          <p:cNvPr id="245780" name="Picture 20" descr="Картинки по запросу картинка ОБРАЗОВАНИЯ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31005" y="3595492"/>
            <a:ext cx="3426594" cy="3262508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cover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Содержимое 2"/>
          <p:cNvSpPr>
            <a:spLocks noGrp="1"/>
          </p:cNvSpPr>
          <p:nvPr>
            <p:ph idx="4294967295"/>
          </p:nvPr>
        </p:nvSpPr>
        <p:spPr>
          <a:xfrm>
            <a:off x="0" y="285750"/>
            <a:ext cx="9144000" cy="6383338"/>
          </a:xfrm>
        </p:spPr>
        <p:txBody>
          <a:bodyPr/>
          <a:lstStyle/>
          <a:p>
            <a:pPr algn="ctr">
              <a:buFontTx/>
              <a:buNone/>
            </a:pPr>
            <a:r>
              <a:rPr lang="en-US" altLang="zh-CN" sz="20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 </a:t>
            </a:r>
          </a:p>
          <a:p>
            <a:pPr algn="ctr">
              <a:buFontTx/>
              <a:buNone/>
            </a:pPr>
            <a:endParaRPr lang="en-US" altLang="zh-CN" sz="2000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buFontTx/>
              <a:buNone/>
            </a:pPr>
            <a:endParaRPr lang="en-US" altLang="zh-CN" sz="2000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buFontTx/>
              <a:buNone/>
            </a:pPr>
            <a:endParaRPr lang="en-US" altLang="zh-CN" sz="2000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buFontTx/>
              <a:buNone/>
            </a:pPr>
            <a:endParaRPr lang="en-US" altLang="zh-CN" sz="2000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buFontTx/>
              <a:buNone/>
            </a:pPr>
            <a:endParaRPr lang="en-US" altLang="zh-CN" sz="2000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buFontTx/>
              <a:buNone/>
            </a:pPr>
            <a:endParaRPr lang="en-US" altLang="zh-CN" sz="2000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r">
              <a:buFontTx/>
              <a:buNone/>
            </a:pPr>
            <a:endParaRPr lang="ru-RU" sz="1600" i="1" dirty="0" smtClean="0">
              <a:solidFill>
                <a:srgbClr val="000000"/>
              </a:solidFill>
              <a:latin typeface="Times New Roman" pitchFamily="18" charset="0"/>
              <a:ea typeface="宋体"/>
              <a:cs typeface="Times New Roman" pitchFamily="18" charset="0"/>
            </a:endParaRPr>
          </a:p>
        </p:txBody>
      </p:sp>
      <p:sp>
        <p:nvSpPr>
          <p:cNvPr id="7" name="Скругленный прямоугольник 18"/>
          <p:cNvSpPr>
            <a:spLocks noChangeArrowheads="1"/>
          </p:cNvSpPr>
          <p:nvPr/>
        </p:nvSpPr>
        <p:spPr bwMode="auto">
          <a:xfrm>
            <a:off x="684213" y="5805488"/>
            <a:ext cx="7920037" cy="792162"/>
          </a:xfrm>
          <a:prstGeom prst="roundRect">
            <a:avLst>
              <a:gd name="adj" fmla="val 16667"/>
            </a:avLst>
          </a:prstGeom>
          <a:gradFill flip="none" rotWithShape="1">
            <a:gsLst>
              <a:gs pos="0">
                <a:schemeClr val="accent1">
                  <a:lumMod val="20000"/>
                  <a:lumOff val="80000"/>
                </a:schemeClr>
              </a:gs>
              <a:gs pos="53000">
                <a:srgbClr val="D4DEFF"/>
              </a:gs>
              <a:gs pos="83000">
                <a:srgbClr val="D4DEFF"/>
              </a:gs>
              <a:gs pos="100000">
                <a:srgbClr val="96AB94"/>
              </a:gs>
            </a:gsLst>
            <a:lin ang="2700000" scaled="0"/>
            <a:tileRect/>
          </a:gradFill>
          <a:ln w="25400" algn="ctr">
            <a:solidFill>
              <a:schemeClr val="bg2">
                <a:lumMod val="25000"/>
              </a:schemeClr>
            </a:solidFill>
            <a:round/>
            <a:headEnd/>
            <a:tailEnd/>
          </a:ln>
        </p:spPr>
        <p:txBody>
          <a:bodyPr anchor="ctr"/>
          <a:lstStyle/>
          <a:p>
            <a:pPr algn="ctr">
              <a:defRPr/>
            </a:pPr>
            <a:endParaRPr lang="ru-RU" sz="1000">
              <a:latin typeface="Constantia" pitchFamily="18" charset="0"/>
            </a:endParaRPr>
          </a:p>
        </p:txBody>
      </p:sp>
      <p:sp>
        <p:nvSpPr>
          <p:cNvPr id="17412" name="Shape"/>
          <p:cNvSpPr>
            <a:spLocks noChangeArrowheads="1"/>
          </p:cNvSpPr>
          <p:nvPr/>
        </p:nvSpPr>
        <p:spPr bwMode="auto">
          <a:xfrm>
            <a:off x="714348" y="688158"/>
            <a:ext cx="7656513" cy="5184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marL="28575" algn="ctr">
              <a:spcAft>
                <a:spcPts val="2100"/>
              </a:spcAft>
            </a:pPr>
            <a:r>
              <a:rPr lang="ru-RU" sz="2400" b="1" dirty="0">
                <a:solidFill>
                  <a:schemeClr val="tx2">
                    <a:lumMod val="90000"/>
                    <a:lumOff val="10000"/>
                  </a:schemeClr>
                </a:solidFill>
                <a:latin typeface="Times New Roman" pitchFamily="18" charset="0"/>
              </a:rPr>
              <a:t>ЧТО ТАКОЕ «БЮДЖЕТ ДЛЯ ГРАЖДАН»?</a:t>
            </a:r>
          </a:p>
        </p:txBody>
      </p:sp>
      <p:sp>
        <p:nvSpPr>
          <p:cNvPr id="9" name="Shape"/>
          <p:cNvSpPr>
            <a:spLocks noChangeArrowheads="1"/>
          </p:cNvSpPr>
          <p:nvPr/>
        </p:nvSpPr>
        <p:spPr bwMode="auto">
          <a:xfrm>
            <a:off x="4786314" y="1714488"/>
            <a:ext cx="3992564" cy="3429012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20000"/>
                  <a:lumOff val="80000"/>
                </a:schemeClr>
              </a:gs>
              <a:gs pos="53000">
                <a:srgbClr val="D4DEFF"/>
              </a:gs>
              <a:gs pos="83000">
                <a:srgbClr val="D4DEFF"/>
              </a:gs>
              <a:gs pos="100000">
                <a:srgbClr val="96AB94"/>
              </a:gs>
            </a:gsLst>
            <a:path path="circle">
              <a:fillToRect l="100000" t="100000"/>
            </a:path>
            <a:tileRect r="-100000" b="-100000"/>
          </a:gra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marL="22225" algn="ctr">
              <a:lnSpc>
                <a:spcPts val="2163"/>
              </a:lnSpc>
              <a:spcBef>
                <a:spcPts val="2100"/>
              </a:spcBef>
              <a:spcAft>
                <a:spcPts val="213"/>
              </a:spcAft>
              <a:defRPr/>
            </a:pPr>
            <a:r>
              <a:rPr lang="ru-RU" sz="1700" b="1" dirty="0">
                <a:solidFill>
                  <a:schemeClr val="bg2">
                    <a:lumMod val="10000"/>
                  </a:schemeClr>
                </a:solidFill>
              </a:rPr>
              <a:t>«Бюджет для граждан» </a:t>
            </a:r>
            <a:r>
              <a:rPr lang="ru-RU" sz="1700" dirty="0">
                <a:solidFill>
                  <a:schemeClr val="bg2">
                    <a:lumMod val="10000"/>
                  </a:schemeClr>
                </a:solidFill>
              </a:rPr>
              <a:t>– аналитический документ, разрабатываемый в целях предоставления гражданам актуальной информации о проекте  бюджета поселения в формате, доступном для широкого круга пользователей. В представленной информации отражены положения проекта  бюджета поселения на предстоящие три года: </a:t>
            </a:r>
            <a:r>
              <a:rPr lang="ru-RU" sz="1700" dirty="0" smtClean="0">
                <a:solidFill>
                  <a:schemeClr val="bg2">
                    <a:lumMod val="10000"/>
                  </a:schemeClr>
                </a:solidFill>
              </a:rPr>
              <a:t>201</a:t>
            </a:r>
            <a:r>
              <a:rPr lang="en-US" sz="1700" dirty="0" smtClean="0">
                <a:solidFill>
                  <a:schemeClr val="bg2">
                    <a:lumMod val="10000"/>
                  </a:schemeClr>
                </a:solidFill>
              </a:rPr>
              <a:t>8</a:t>
            </a:r>
            <a:r>
              <a:rPr lang="ru-RU" sz="1700" dirty="0" smtClean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ru-RU" sz="1700" dirty="0">
                <a:solidFill>
                  <a:schemeClr val="bg2">
                    <a:lumMod val="10000"/>
                  </a:schemeClr>
                </a:solidFill>
              </a:rPr>
              <a:t>год и </a:t>
            </a:r>
            <a:r>
              <a:rPr lang="ru-RU" sz="1700" dirty="0" smtClean="0">
                <a:solidFill>
                  <a:schemeClr val="bg2">
                    <a:lumMod val="10000"/>
                  </a:schemeClr>
                </a:solidFill>
              </a:rPr>
              <a:t>201</a:t>
            </a:r>
            <a:r>
              <a:rPr lang="en-US" sz="1700" dirty="0" smtClean="0">
                <a:solidFill>
                  <a:schemeClr val="bg2">
                    <a:lumMod val="10000"/>
                  </a:schemeClr>
                </a:solidFill>
              </a:rPr>
              <a:t>9</a:t>
            </a:r>
            <a:r>
              <a:rPr lang="ru-RU" sz="1700" dirty="0" smtClean="0">
                <a:solidFill>
                  <a:schemeClr val="bg2">
                    <a:lumMod val="10000"/>
                  </a:schemeClr>
                </a:solidFill>
              </a:rPr>
              <a:t>-20</a:t>
            </a:r>
            <a:r>
              <a:rPr lang="en-US" sz="1700" dirty="0" smtClean="0">
                <a:solidFill>
                  <a:schemeClr val="bg2">
                    <a:lumMod val="10000"/>
                  </a:schemeClr>
                </a:solidFill>
              </a:rPr>
              <a:t>20</a:t>
            </a:r>
            <a:r>
              <a:rPr lang="ru-RU" sz="1700" dirty="0" smtClean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ru-RU" sz="1700" dirty="0">
                <a:solidFill>
                  <a:schemeClr val="bg2">
                    <a:lumMod val="10000"/>
                  </a:schemeClr>
                </a:solidFill>
              </a:rPr>
              <a:t>годы. </a:t>
            </a:r>
          </a:p>
        </p:txBody>
      </p:sp>
      <p:sp>
        <p:nvSpPr>
          <p:cNvPr id="17414" name="Shape"/>
          <p:cNvSpPr>
            <a:spLocks noChangeArrowheads="1"/>
          </p:cNvSpPr>
          <p:nvPr/>
        </p:nvSpPr>
        <p:spPr bwMode="auto">
          <a:xfrm>
            <a:off x="835025" y="5897563"/>
            <a:ext cx="7620000" cy="746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algn="ctr">
              <a:lnSpc>
                <a:spcPts val="2163"/>
              </a:lnSpc>
              <a:spcBef>
                <a:spcPts val="2100"/>
              </a:spcBef>
            </a:pPr>
            <a:r>
              <a:rPr lang="ru-RU" dirty="0">
                <a:solidFill>
                  <a:schemeClr val="bg2">
                    <a:lumMod val="10000"/>
                  </a:schemeClr>
                </a:solidFill>
              </a:rPr>
              <a:t>«Бюджет для граждан» нацелен на получение обратной связи от граждан по интересующим их вопросам.</a:t>
            </a:r>
          </a:p>
        </p:txBody>
      </p:sp>
      <p:pic>
        <p:nvPicPr>
          <p:cNvPr id="17416" name="Picture 2" descr="C:\Users\Public\Pictures\Sample Pictures\129324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1571612"/>
            <a:ext cx="4103688" cy="37147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cover/>
  </p:transition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/>
        </p:nvGraphicFramePr>
        <p:xfrm>
          <a:off x="-1" y="1000108"/>
          <a:ext cx="9144000" cy="5857892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3048000"/>
                <a:gridCol w="3048000"/>
                <a:gridCol w="3048000"/>
              </a:tblGrid>
              <a:tr h="759012">
                <a:tc gridSpan="3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400" dirty="0" smtClean="0"/>
                        <a:t>Расходы бюджета района на культуру</a:t>
                      </a:r>
                      <a:endParaRPr lang="ru-RU" sz="2400" b="1" dirty="0" smtClean="0">
                        <a:solidFill>
                          <a:schemeClr val="accent3">
                            <a:lumMod val="20000"/>
                            <a:lumOff val="80000"/>
                          </a:schemeClr>
                        </a:solidFill>
                        <a:latin typeface="Constantia" pitchFamily="18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186257" marR="186257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218438">
                <a:tc gridSpan="3">
                  <a:txBody>
                    <a:bodyPr/>
                    <a:lstStyle/>
                    <a:p>
                      <a:pPr algn="just">
                        <a:buFont typeface="Arial" pitchFamily="34" charset="0"/>
                        <a:buNone/>
                      </a:pPr>
                      <a:r>
                        <a:rPr lang="ru-RU" sz="1800" dirty="0" smtClean="0"/>
                        <a:t>Учреждения культуры района оказывают населению услуги по организации библиотечного</a:t>
                      </a:r>
                      <a:r>
                        <a:rPr lang="ru-RU" sz="1800" baseline="0" dirty="0" smtClean="0"/>
                        <a:t> обслуживания, сохранения и развития народной традиционной культуры, поддержки социально-культурной активности населения, организации его досуга и отдыха.</a:t>
                      </a:r>
                      <a:endParaRPr lang="ru-RU" sz="1800" b="0" dirty="0">
                        <a:latin typeface="Constantia" pitchFamily="18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186257" marR="186257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685276">
                <a:tc gridSpan="3">
                  <a:txBody>
                    <a:bodyPr/>
                    <a:lstStyle/>
                    <a:p>
                      <a:pPr algn="l">
                        <a:buFont typeface="Arial" pitchFamily="34" charset="0"/>
                        <a:buNone/>
                      </a:pPr>
                      <a:r>
                        <a:rPr lang="ru-RU" sz="1800" dirty="0" smtClean="0"/>
                        <a:t>Все вышеуказанные</a:t>
                      </a:r>
                      <a:r>
                        <a:rPr lang="ru-RU" sz="1800" baseline="0" dirty="0" smtClean="0"/>
                        <a:t> услуги предоставляет МБУ </a:t>
                      </a:r>
                      <a:r>
                        <a:rPr lang="ru-RU" sz="1800" baseline="0" dirty="0" err="1" smtClean="0"/>
                        <a:t>Нуримановская</a:t>
                      </a:r>
                      <a:r>
                        <a:rPr lang="ru-RU" sz="1800" baseline="0" dirty="0" smtClean="0"/>
                        <a:t> библиотечно-клубная система, в составе которого 4</a:t>
                      </a:r>
                      <a:r>
                        <a:rPr lang="en-US" sz="1800" baseline="0" dirty="0" smtClean="0"/>
                        <a:t>4</a:t>
                      </a:r>
                      <a:r>
                        <a:rPr lang="ru-RU" sz="1800" baseline="0" dirty="0" smtClean="0"/>
                        <a:t> филиала в разных населенных пунктах района.</a:t>
                      </a:r>
                      <a:endParaRPr lang="en-US" sz="1800" baseline="0" dirty="0" smtClean="0"/>
                    </a:p>
                    <a:p>
                      <a:pPr algn="l">
                        <a:buFont typeface="Arial" pitchFamily="34" charset="0"/>
                        <a:buNone/>
                      </a:pPr>
                      <a:endParaRPr lang="ru-RU" sz="2000" b="0" dirty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186257" marR="186257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718566">
                <a:tc>
                  <a:txBody>
                    <a:bodyPr/>
                    <a:lstStyle/>
                    <a:p>
                      <a:pPr algn="ctr">
                        <a:buFont typeface="Arial" pitchFamily="34" charset="0"/>
                        <a:buNone/>
                      </a:pPr>
                      <a:r>
                        <a:rPr lang="ru-RU" sz="2000" dirty="0" smtClean="0"/>
                        <a:t>201</a:t>
                      </a:r>
                      <a:r>
                        <a:rPr lang="en-US" sz="2000" dirty="0" smtClean="0"/>
                        <a:t>8</a:t>
                      </a:r>
                      <a:r>
                        <a:rPr lang="ru-RU" sz="2000" dirty="0" smtClean="0"/>
                        <a:t> год </a:t>
                      </a:r>
                      <a:r>
                        <a:rPr lang="ru-RU" sz="1200" dirty="0" smtClean="0"/>
                        <a:t>(тыс.рублей)</a:t>
                      </a:r>
                      <a:endParaRPr lang="ru-RU" sz="1200" b="0" dirty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186257" marR="186257"/>
                </a:tc>
                <a:tc>
                  <a:txBody>
                    <a:bodyPr/>
                    <a:lstStyle/>
                    <a:p>
                      <a:pPr algn="ctr">
                        <a:buFont typeface="Arial" pitchFamily="34" charset="0"/>
                        <a:buNone/>
                      </a:pPr>
                      <a:r>
                        <a:rPr lang="ru-RU" sz="2000" dirty="0" smtClean="0"/>
                        <a:t>201</a:t>
                      </a:r>
                      <a:r>
                        <a:rPr lang="en-US" sz="2000" dirty="0" smtClean="0"/>
                        <a:t>9</a:t>
                      </a:r>
                      <a:r>
                        <a:rPr lang="ru-RU" sz="2000" dirty="0" smtClean="0"/>
                        <a:t> год </a:t>
                      </a:r>
                      <a:r>
                        <a:rPr lang="ru-RU" sz="1200" dirty="0" smtClean="0"/>
                        <a:t>(тыс.рублей)</a:t>
                      </a:r>
                      <a:endParaRPr lang="ru-RU" sz="1200" b="0" dirty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186257" marR="186257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lang="ru-RU" sz="2000" dirty="0" smtClean="0"/>
                        <a:t>20</a:t>
                      </a:r>
                      <a:r>
                        <a:rPr lang="en-US" sz="2000" dirty="0" smtClean="0"/>
                        <a:t>20</a:t>
                      </a:r>
                      <a:r>
                        <a:rPr lang="ru-RU" sz="2000" dirty="0" smtClean="0"/>
                        <a:t> год </a:t>
                      </a:r>
                      <a:r>
                        <a:rPr lang="ru-RU" sz="1200" dirty="0" smtClean="0"/>
                        <a:t>(тыс.рублей)</a:t>
                      </a:r>
                    </a:p>
                    <a:p>
                      <a:pPr algn="ctr">
                        <a:buFont typeface="Arial" pitchFamily="34" charset="0"/>
                        <a:buNone/>
                      </a:pPr>
                      <a:endParaRPr lang="ru-RU" sz="2000" b="0" dirty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186257" marR="186257"/>
                </a:tc>
              </a:tr>
              <a:tr h="476600">
                <a:tc>
                  <a:txBody>
                    <a:bodyPr/>
                    <a:lstStyle/>
                    <a:p>
                      <a:pPr algn="ctr">
                        <a:buFont typeface="Arial" pitchFamily="34" charset="0"/>
                        <a:buNone/>
                      </a:pPr>
                      <a:r>
                        <a:rPr lang="ru-RU" sz="2000" dirty="0" smtClean="0"/>
                        <a:t>23 556,5</a:t>
                      </a:r>
                      <a:endParaRPr lang="ru-RU" sz="2000" b="0" dirty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186257" marR="186257"/>
                </a:tc>
                <a:tc>
                  <a:txBody>
                    <a:bodyPr/>
                    <a:lstStyle/>
                    <a:p>
                      <a:pPr algn="ctr">
                        <a:buFont typeface="Arial" pitchFamily="34" charset="0"/>
                        <a:buNone/>
                      </a:pPr>
                      <a:r>
                        <a:rPr lang="ru-RU" sz="2000" dirty="0" smtClean="0"/>
                        <a:t>31</a:t>
                      </a:r>
                      <a:r>
                        <a:rPr lang="ru-RU" sz="2000" baseline="0" dirty="0" smtClean="0"/>
                        <a:t> 665,8</a:t>
                      </a:r>
                      <a:endParaRPr lang="ru-RU" sz="2000" b="0" dirty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186257" marR="186257"/>
                </a:tc>
                <a:tc>
                  <a:txBody>
                    <a:bodyPr/>
                    <a:lstStyle/>
                    <a:p>
                      <a:pPr algn="ctr">
                        <a:buFont typeface="Arial" pitchFamily="34" charset="0"/>
                        <a:buNone/>
                      </a:pPr>
                      <a:r>
                        <a:rPr lang="ru-RU" sz="2000" dirty="0" smtClean="0"/>
                        <a:t>31 665,8</a:t>
                      </a:r>
                      <a:endParaRPr lang="ru-RU" sz="2000" b="0" dirty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186257" marR="186257"/>
                </a:tc>
              </a:tr>
            </a:tbl>
          </a:graphicData>
        </a:graphic>
      </p:graphicFrame>
      <p:pic>
        <p:nvPicPr>
          <p:cNvPr id="10" name="Рисунок 9" descr="l36_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50829" y="3349168"/>
            <a:ext cx="2771479" cy="18167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46434" name="Picture 2" descr="https://im3-tub-ru.yandex.net/i?id=badfae34ac7b18e9cf20584fe45b0cfe&amp;n=33&amp;h=190&amp;w=25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091991" y="3446381"/>
            <a:ext cx="2837469" cy="1728936"/>
          </a:xfrm>
          <a:prstGeom prst="rect">
            <a:avLst/>
          </a:prstGeom>
          <a:noFill/>
        </p:spPr>
      </p:pic>
      <p:pic>
        <p:nvPicPr>
          <p:cNvPr id="12" name="Picture 4" descr="https://im1-tub-ru.yandex.net/i?id=ecbb6b094fa61d9c06ba6eb9c179c8ef&amp;n=33&amp;h=190&amp;w=36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043918" y="3455806"/>
            <a:ext cx="2857520" cy="1738363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cover/>
  </p:transition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8"/>
          <p:cNvSpPr>
            <a:spLocks noChangeArrowheads="1"/>
          </p:cNvSpPr>
          <p:nvPr/>
        </p:nvSpPr>
        <p:spPr bwMode="auto">
          <a:xfrm>
            <a:off x="8294688" y="1000125"/>
            <a:ext cx="474662" cy="479425"/>
          </a:xfrm>
          <a:prstGeom prst="rect">
            <a:avLst/>
          </a:prstGeom>
          <a:blipFill dpi="0" rotWithShape="1">
            <a:blip r:embed="rId2" cstate="print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4" name="object 10"/>
          <p:cNvSpPr>
            <a:spLocks noChangeArrowheads="1"/>
          </p:cNvSpPr>
          <p:nvPr/>
        </p:nvSpPr>
        <p:spPr bwMode="auto">
          <a:xfrm>
            <a:off x="6586538" y="1350963"/>
            <a:ext cx="474662" cy="479425"/>
          </a:xfrm>
          <a:prstGeom prst="rect">
            <a:avLst/>
          </a:prstGeom>
          <a:blipFill dpi="0" rotWithShape="1">
            <a:blip r:embed="rId2" cstate="print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5" name="object 42"/>
          <p:cNvSpPr>
            <a:spLocks noChangeArrowheads="1"/>
          </p:cNvSpPr>
          <p:nvPr/>
        </p:nvSpPr>
        <p:spPr bwMode="auto">
          <a:xfrm>
            <a:off x="8423275" y="268288"/>
            <a:ext cx="196850" cy="198437"/>
          </a:xfrm>
          <a:prstGeom prst="rect">
            <a:avLst/>
          </a:prstGeom>
          <a:blipFill dpi="0" rotWithShape="1">
            <a:blip r:embed="rId3" cstate="print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7" name="object 4"/>
          <p:cNvSpPr txBox="1"/>
          <p:nvPr/>
        </p:nvSpPr>
        <p:spPr>
          <a:xfrm rot="567049">
            <a:off x="2339975" y="3284538"/>
            <a:ext cx="647700" cy="133350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lIns="0" tIns="0" rIns="0" bIns="0"/>
          <a:lstStyle/>
          <a:p>
            <a:pPr marL="12700" algn="ctr">
              <a:defRPr/>
            </a:pPr>
            <a:endParaRPr lang="ru-RU" sz="1200">
              <a:latin typeface="Calibri" pitchFamily="34" charset="0"/>
            </a:endParaRPr>
          </a:p>
        </p:txBody>
      </p:sp>
      <p:sp>
        <p:nvSpPr>
          <p:cNvPr id="8" name="object 4"/>
          <p:cNvSpPr txBox="1"/>
          <p:nvPr/>
        </p:nvSpPr>
        <p:spPr>
          <a:xfrm rot="21154204">
            <a:off x="4362450" y="3254375"/>
            <a:ext cx="647700" cy="133350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lIns="0" tIns="0" rIns="0" bIns="0"/>
          <a:lstStyle/>
          <a:p>
            <a:pPr marL="12700" algn="ctr">
              <a:defRPr/>
            </a:pPr>
            <a:endParaRPr lang="ru-RU" sz="1200">
              <a:latin typeface="Calibri" pitchFamily="34" charset="0"/>
            </a:endParaRPr>
          </a:p>
        </p:txBody>
      </p:sp>
      <p:sp>
        <p:nvSpPr>
          <p:cNvPr id="9" name="object 4"/>
          <p:cNvSpPr txBox="1"/>
          <p:nvPr/>
        </p:nvSpPr>
        <p:spPr>
          <a:xfrm rot="21200360">
            <a:off x="6438900" y="3106738"/>
            <a:ext cx="647700" cy="133350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lIns="0" tIns="0" rIns="0" bIns="0"/>
          <a:lstStyle/>
          <a:p>
            <a:pPr marL="12700" algn="ctr">
              <a:defRPr/>
            </a:pPr>
            <a:endParaRPr lang="ru-RU" sz="1200">
              <a:latin typeface="Calibri" pitchFamily="34" charset="0"/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214282" y="642918"/>
            <a:ext cx="892971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ts val="2400"/>
              </a:lnSpc>
              <a:defRPr/>
            </a:pPr>
            <a:r>
              <a:rPr lang="ru-RU" sz="2400" b="1" dirty="0" smtClean="0">
                <a:solidFill>
                  <a:schemeClr val="tx2">
                    <a:lumMod val="90000"/>
                    <a:lumOff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Расходы бюджета района на социальную политику отражены в основных мероприятиях муниципальных программ 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Заголовок 1"/>
          <p:cNvSpPr txBox="1">
            <a:spLocks/>
          </p:cNvSpPr>
          <p:nvPr/>
        </p:nvSpPr>
        <p:spPr>
          <a:xfrm>
            <a:off x="285720" y="714356"/>
            <a:ext cx="8643966" cy="571504"/>
          </a:xfrm>
          <a:prstGeom prst="rect">
            <a:avLst/>
          </a:prstGeom>
          <a:ln>
            <a:noFill/>
          </a:ln>
        </p:spPr>
        <p:txBody>
          <a:bodyPr>
            <a:no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2000" b="1" i="0" u="none" strike="noStrike" kern="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Arial Narrow" panose="020B0606020202030204" pitchFamily="34" charset="0"/>
              <a:ea typeface="+mj-ea"/>
              <a:cs typeface="+mj-cs"/>
            </a:endParaRPr>
          </a:p>
        </p:txBody>
      </p:sp>
      <p:graphicFrame>
        <p:nvGraphicFramePr>
          <p:cNvPr id="22" name="Таблица 21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2930119152"/>
              </p:ext>
            </p:extLst>
          </p:nvPr>
        </p:nvGraphicFramePr>
        <p:xfrm>
          <a:off x="0" y="1294471"/>
          <a:ext cx="9144000" cy="5479493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5562089"/>
                <a:gridCol w="849765"/>
                <a:gridCol w="1002200"/>
                <a:gridCol w="888893"/>
                <a:gridCol w="841053"/>
              </a:tblGrid>
              <a:tr h="496176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Основные мероприятия муниципальной программы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2017 год</a:t>
                      </a:r>
                      <a:endParaRPr lang="ru-RU" sz="1400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2018 год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400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2019 год</a:t>
                      </a:r>
                      <a:endParaRPr lang="ru-RU" sz="1400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2020 год</a:t>
                      </a:r>
                      <a:endParaRPr lang="ru-RU" sz="1400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/>
                </a:tc>
              </a:tr>
              <a:tr h="291868"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Организация культурно-досуговых мероприятий для ветеранов</a:t>
                      </a:r>
                      <a:endParaRPr lang="ru-RU" sz="14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60,0</a:t>
                      </a:r>
                      <a:endParaRPr lang="ru-RU" sz="14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60,0</a:t>
                      </a:r>
                      <a:endParaRPr lang="ru-RU" sz="14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60,0</a:t>
                      </a:r>
                      <a:endParaRPr lang="ru-RU" sz="14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60,0</a:t>
                      </a:r>
                      <a:endParaRPr lang="ru-RU" sz="14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/>
                </a:tc>
              </a:tr>
              <a:tr h="496176"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Организация подписки на районную газету для участников ВОВ</a:t>
                      </a:r>
                      <a:endParaRPr lang="ru-RU" sz="14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40,0</a:t>
                      </a:r>
                      <a:endParaRPr lang="ru-RU" sz="1400" b="0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40,0</a:t>
                      </a:r>
                      <a:endParaRPr lang="ru-RU" sz="1400" b="0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40,0</a:t>
                      </a:r>
                      <a:endParaRPr lang="ru-RU" sz="14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40,0</a:t>
                      </a:r>
                      <a:endParaRPr lang="ru-RU" sz="14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/>
                </a:tc>
              </a:tr>
              <a:tr h="496176"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Меры обеспечения социальной защиты детей-сирот и детей, оставшихся без попечения родителей</a:t>
                      </a:r>
                      <a:endParaRPr lang="ru-RU" sz="14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12 492,1</a:t>
                      </a:r>
                      <a:endParaRPr lang="ru-RU" sz="14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12 982,0</a:t>
                      </a:r>
                      <a:endParaRPr lang="ru-RU" sz="14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11 603,0</a:t>
                      </a:r>
                      <a:endParaRPr lang="ru-RU" sz="14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11 711,0</a:t>
                      </a:r>
                      <a:endParaRPr lang="ru-RU" sz="14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/>
                </a:tc>
              </a:tr>
              <a:tr h="700484"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Меры социальной поддержки детей из семей, находящихся в трудной жизненной ситуации, а также из многодетных малоимущих семей</a:t>
                      </a:r>
                      <a:endParaRPr lang="ru-RU" sz="14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8 386,4</a:t>
                      </a:r>
                      <a:endParaRPr lang="ru-RU" sz="14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11 144,8</a:t>
                      </a:r>
                      <a:endParaRPr lang="ru-RU" sz="14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9 743,4</a:t>
                      </a:r>
                      <a:endParaRPr lang="ru-RU" sz="14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9 689,9</a:t>
                      </a:r>
                      <a:endParaRPr lang="ru-RU" sz="14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/>
                </a:tc>
              </a:tr>
              <a:tr h="496176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Меры социальной поддержки семей, взявшие ребенка на воспитание, под опеку и попечительство</a:t>
                      </a:r>
                      <a:endParaRPr lang="ru-RU" sz="14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14 143,7</a:t>
                      </a:r>
                      <a:endParaRPr lang="ru-RU" sz="14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15 666,0</a:t>
                      </a:r>
                      <a:endParaRPr lang="ru-RU" sz="14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15 684,6</a:t>
                      </a:r>
                      <a:endParaRPr lang="ru-RU" sz="14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15 704,1</a:t>
                      </a:r>
                      <a:endParaRPr lang="ru-RU" sz="14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/>
                </a:tc>
              </a:tr>
              <a:tr h="496176"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Предоставление единовременной материальной помощи гражданам, находящимся в трудной жизненной ситуации</a:t>
                      </a:r>
                      <a:endParaRPr lang="ru-RU" sz="14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pPr algn="ctr"/>
                      <a:endParaRPr lang="ru-RU" sz="14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pPr algn="ctr"/>
                      <a:endParaRPr lang="ru-RU" sz="14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pPr algn="ctr"/>
                      <a:endParaRPr lang="ru-RU" sz="14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pPr algn="ctr"/>
                      <a:endParaRPr lang="ru-RU" sz="14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/>
                </a:tc>
              </a:tr>
              <a:tr h="300830"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Проведение культурно-спортивно-массовых мероприятий</a:t>
                      </a:r>
                      <a:endParaRPr lang="ru-RU" sz="14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150,0</a:t>
                      </a:r>
                      <a:endParaRPr lang="ru-RU" sz="14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150,0</a:t>
                      </a:r>
                      <a:endParaRPr lang="ru-RU" sz="14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150,0</a:t>
                      </a:r>
                      <a:endParaRPr lang="ru-RU" sz="14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150,0</a:t>
                      </a:r>
                      <a:endParaRPr lang="ru-RU" sz="14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/>
                </a:tc>
              </a:tr>
              <a:tr h="291868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Пенсионное обеспечение муниципальных служащих</a:t>
                      </a:r>
                      <a:endParaRPr lang="ru-RU" sz="14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1 257,0</a:t>
                      </a:r>
                      <a:endParaRPr lang="ru-RU" sz="14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2 548,0</a:t>
                      </a:r>
                      <a:endParaRPr lang="ru-RU" sz="14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2 548,0</a:t>
                      </a:r>
                      <a:endParaRPr lang="ru-RU" sz="14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2 548,0</a:t>
                      </a:r>
                      <a:endParaRPr lang="ru-RU" sz="14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/>
                </a:tc>
              </a:tr>
              <a:tr h="291868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kern="1200" dirty="0" smtClean="0">
                          <a:latin typeface="Times New Roman" pitchFamily="18" charset="0"/>
                          <a:cs typeface="Times New Roman" pitchFamily="18" charset="0"/>
                        </a:rPr>
                        <a:t>Строительство и приобретение жилья в сельской местности</a:t>
                      </a:r>
                      <a:endParaRPr lang="ru-RU" sz="1400" b="0" i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3 757,7</a:t>
                      </a:r>
                      <a:endParaRPr lang="ru-RU" sz="14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5 107,8</a:t>
                      </a:r>
                      <a:endParaRPr lang="ru-RU" sz="14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6 868,4</a:t>
                      </a:r>
                      <a:endParaRPr lang="ru-RU" sz="14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6 644,0</a:t>
                      </a:r>
                      <a:endParaRPr lang="ru-RU" sz="14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/>
                </a:tc>
              </a:tr>
              <a:tr h="496176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kern="1200" dirty="0" smtClean="0">
                          <a:latin typeface="Times New Roman" pitchFamily="18" charset="0"/>
                          <a:cs typeface="Times New Roman" pitchFamily="18" charset="0"/>
                        </a:rPr>
                        <a:t>Жилье молодым семьям  в муниципальном районе Нуримановский район</a:t>
                      </a:r>
                      <a:endParaRPr lang="ru-RU" sz="1400" b="0" i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775,5</a:t>
                      </a:r>
                      <a:endParaRPr lang="ru-RU" sz="14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586,1</a:t>
                      </a:r>
                      <a:endParaRPr lang="ru-RU" sz="14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586,1</a:t>
                      </a:r>
                      <a:endParaRPr lang="ru-RU" sz="14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586,1</a:t>
                      </a:r>
                      <a:endParaRPr lang="ru-RU" sz="14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/>
                </a:tc>
              </a:tr>
              <a:tr h="472833"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ВСЕГО расходы на социальную политику</a:t>
                      </a:r>
                      <a:endParaRPr lang="ru-RU" sz="1400" b="1" i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41 062,4</a:t>
                      </a:r>
                      <a:endParaRPr lang="ru-RU" sz="1400" b="1" i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48 284,7</a:t>
                      </a:r>
                      <a:endParaRPr lang="ru-RU" sz="1400" b="1" i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47 283,5</a:t>
                      </a:r>
                      <a:endParaRPr lang="ru-RU" sz="1400" b="1" i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47 133,1</a:t>
                      </a:r>
                      <a:endParaRPr lang="ru-RU" sz="1400" b="1" i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/>
                </a:tc>
              </a:tr>
            </a:tbl>
          </a:graphicData>
        </a:graphic>
      </p:graphicFrame>
    </p:spTree>
  </p:cSld>
  <p:clrMapOvr>
    <a:masterClrMapping/>
  </p:clrMapOvr>
  <p:transition spd="med">
    <p:cover/>
  </p:transition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/>
        </p:nvGraphicFramePr>
        <p:xfrm>
          <a:off x="0" y="1071546"/>
          <a:ext cx="9144000" cy="2912885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9144000"/>
              </a:tblGrid>
              <a:tr h="94425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400" dirty="0" smtClean="0"/>
                        <a:t>ФИЗИЧЕСКАЯ КУЛЬТУРА И СПОРТ</a:t>
                      </a:r>
                      <a:endParaRPr lang="ru-RU" sz="2400" b="1" dirty="0" smtClean="0">
                        <a:solidFill>
                          <a:schemeClr val="accent2">
                            <a:lumMod val="75000"/>
                          </a:schemeClr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186257" marR="186257" anchor="ctr"/>
                </a:tc>
              </a:tr>
              <a:tr h="1164891">
                <a:tc>
                  <a:txBody>
                    <a:bodyPr/>
                    <a:lstStyle/>
                    <a:p>
                      <a:pPr algn="ctr">
                        <a:buFont typeface="Arial" pitchFamily="34" charset="0"/>
                        <a:buNone/>
                      </a:pPr>
                      <a:r>
                        <a:rPr lang="ru-RU" sz="1600" dirty="0" smtClean="0"/>
                        <a:t>Мероприятия по физической культуре и спорту запланированы в</a:t>
                      </a:r>
                      <a:r>
                        <a:rPr lang="ru-RU" sz="1600" baseline="0" dirty="0" smtClean="0"/>
                        <a:t> рамках муниципальной программы «Развитие молодежной политики, физической культуры  и спорта в муниципальном районе Нуримановский район Республики Башкортостан» подпрограммы «Развитие физической культуры и спорта» на</a:t>
                      </a:r>
                      <a:endParaRPr lang="ru-RU" sz="1600" b="0" dirty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186257" marR="186257"/>
                </a:tc>
              </a:tr>
              <a:tr h="803744">
                <a:tc>
                  <a:txBody>
                    <a:bodyPr/>
                    <a:lstStyle/>
                    <a:p>
                      <a:pPr algn="ctr">
                        <a:buFont typeface="Arial" pitchFamily="34" charset="0"/>
                        <a:buNone/>
                      </a:pPr>
                      <a:r>
                        <a:rPr lang="ru-RU" sz="1600" baseline="0" dirty="0" smtClean="0"/>
                        <a:t>2018 – 2020 годы в объеме  700,0 тыс.рублей ежегодно</a:t>
                      </a:r>
                      <a:endParaRPr lang="ru-RU" sz="1600" b="0" dirty="0">
                        <a:solidFill>
                          <a:schemeClr val="tx1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186257" marR="186257"/>
                </a:tc>
              </a:tr>
            </a:tbl>
          </a:graphicData>
        </a:graphic>
      </p:graphicFrame>
      <p:pic>
        <p:nvPicPr>
          <p:cNvPr id="6" name="Рисунок 5" descr="l38_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786314" y="4071942"/>
            <a:ext cx="3685961" cy="252771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 descr="l38_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28596" y="4071942"/>
            <a:ext cx="3666614" cy="264183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med">
    <p:cover/>
  </p:transition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1"/>
          <p:cNvSpPr txBox="1">
            <a:spLocks/>
          </p:cNvSpPr>
          <p:nvPr/>
        </p:nvSpPr>
        <p:spPr>
          <a:xfrm>
            <a:off x="0" y="214290"/>
            <a:ext cx="9144000" cy="743171"/>
          </a:xfrm>
          <a:prstGeom prst="rect">
            <a:avLst/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400" b="1" dirty="0" smtClean="0">
                <a:solidFill>
                  <a:schemeClr val="tx2">
                    <a:lumMod val="90000"/>
                    <a:lumOff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Основные направления по отрасли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400" b="1" dirty="0" smtClean="0">
                <a:solidFill>
                  <a:schemeClr val="tx2">
                    <a:lumMod val="90000"/>
                    <a:lumOff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«Национальная экономика» на 2018 год</a:t>
            </a:r>
            <a:endParaRPr kumimoji="0" lang="ru-RU" sz="2400" b="1" i="0" u="none" strike="noStrike" kern="1200" cap="none" spc="0" normalizeH="0" baseline="0" noProof="0" dirty="0">
              <a:ln>
                <a:noFill/>
              </a:ln>
              <a:solidFill>
                <a:schemeClr val="tx2">
                  <a:lumMod val="90000"/>
                  <a:lumOff val="10000"/>
                </a:schemeClr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graphicFrame>
        <p:nvGraphicFramePr>
          <p:cNvPr id="7" name="Схема 6"/>
          <p:cNvGraphicFramePr/>
          <p:nvPr/>
        </p:nvGraphicFramePr>
        <p:xfrm>
          <a:off x="0" y="683394"/>
          <a:ext cx="9144000" cy="603175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ransition spd="med">
    <p:cover/>
  </p:transition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1"/>
          <p:cNvSpPr txBox="1">
            <a:spLocks/>
          </p:cNvSpPr>
          <p:nvPr/>
        </p:nvSpPr>
        <p:spPr>
          <a:xfrm>
            <a:off x="0" y="219157"/>
            <a:ext cx="9144000" cy="780084"/>
          </a:xfrm>
          <a:prstGeom prst="rect">
            <a:avLst/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 lnSpcReduction="1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400" b="1" dirty="0" smtClean="0">
                <a:solidFill>
                  <a:schemeClr val="tx2">
                    <a:lumMod val="90000"/>
                    <a:lumOff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Основные направления по отрасли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400" b="1" dirty="0" smtClean="0">
                <a:solidFill>
                  <a:schemeClr val="tx2">
                    <a:lumMod val="90000"/>
                    <a:lumOff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«Жилищно-коммунальное хозяйство» на 2018 год</a:t>
            </a:r>
            <a:endParaRPr kumimoji="0" lang="ru-RU" sz="2400" b="1" i="0" u="none" strike="noStrike" kern="1200" cap="none" spc="0" normalizeH="0" baseline="0" noProof="0" dirty="0">
              <a:ln>
                <a:noFill/>
              </a:ln>
              <a:solidFill>
                <a:schemeClr val="tx2">
                  <a:lumMod val="90000"/>
                  <a:lumOff val="10000"/>
                </a:schemeClr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graphicFrame>
        <p:nvGraphicFramePr>
          <p:cNvPr id="5" name="Схема 4"/>
          <p:cNvGraphicFramePr/>
          <p:nvPr/>
        </p:nvGraphicFramePr>
        <p:xfrm>
          <a:off x="0" y="1055802"/>
          <a:ext cx="9144000" cy="558790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ransition spd="med">
    <p:cover/>
  </p:transition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alphaModFix amt="40000"/>
            <a:lum/>
          </a:blip>
          <a:srcRect/>
          <a:stretch>
            <a:fillRect l="-27000" r="-2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0" y="642918"/>
            <a:ext cx="9144000" cy="697582"/>
          </a:xfrm>
          <a:prstGeom prst="rect">
            <a:avLst/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Расходы бюджета муниципального района на дорожное хозяйство за счет дорожного фонда</a:t>
            </a:r>
            <a:endParaRPr kumimoji="0" lang="ru-RU" sz="24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428992" y="1785926"/>
            <a:ext cx="3143272" cy="1200329"/>
          </a:xfrm>
          <a:prstGeom prst="rect">
            <a:avLst/>
          </a:prstGeom>
          <a:solidFill>
            <a:schemeClr val="bg1">
              <a:alpha val="49000"/>
            </a:schemeClr>
          </a:solidFill>
        </p:spPr>
        <p:txBody>
          <a:bodyPr wrap="square">
            <a:spAutoFit/>
          </a:bodyPr>
          <a:lstStyle/>
          <a:p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2017 </a:t>
            </a:r>
            <a:r>
              <a:rPr lang="ru-RU" b="1" i="1" dirty="0">
                <a:latin typeface="Times New Roman" pitchFamily="18" charset="0"/>
                <a:cs typeface="Times New Roman" pitchFamily="18" charset="0"/>
              </a:rPr>
              <a:t>год – </a:t>
            </a: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21 739,0 тыс</a:t>
            </a:r>
            <a:r>
              <a:rPr lang="ru-RU" b="1" i="1" dirty="0">
                <a:latin typeface="Times New Roman" pitchFamily="18" charset="0"/>
                <a:cs typeface="Times New Roman" pitchFamily="18" charset="0"/>
              </a:rPr>
              <a:t>. руб</a:t>
            </a: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2018 </a:t>
            </a:r>
            <a:r>
              <a:rPr lang="ru-RU" b="1" i="1" dirty="0">
                <a:latin typeface="Times New Roman" pitchFamily="18" charset="0"/>
                <a:cs typeface="Times New Roman" pitchFamily="18" charset="0"/>
              </a:rPr>
              <a:t>год – </a:t>
            </a: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18 721,0 тыс</a:t>
            </a:r>
            <a:r>
              <a:rPr lang="ru-RU" b="1" i="1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руб.</a:t>
            </a:r>
          </a:p>
          <a:p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2019 </a:t>
            </a:r>
            <a:r>
              <a:rPr lang="ru-RU" b="1" i="1" dirty="0">
                <a:latin typeface="Times New Roman" pitchFamily="18" charset="0"/>
                <a:cs typeface="Times New Roman" pitchFamily="18" charset="0"/>
              </a:rPr>
              <a:t>год – </a:t>
            </a: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20 085,0 тыс</a:t>
            </a:r>
            <a:r>
              <a:rPr lang="ru-RU" b="1" i="1" dirty="0">
                <a:latin typeface="Times New Roman" pitchFamily="18" charset="0"/>
                <a:cs typeface="Times New Roman" pitchFamily="18" charset="0"/>
              </a:rPr>
              <a:t>. руб</a:t>
            </a: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2020 год – 22 392,0 тыс.руб.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3" name="Таблица 12"/>
          <p:cNvGraphicFramePr>
            <a:graphicFrameLocks noGrp="1"/>
          </p:cNvGraphicFramePr>
          <p:nvPr/>
        </p:nvGraphicFramePr>
        <p:xfrm>
          <a:off x="214282" y="4000504"/>
          <a:ext cx="3500461" cy="1788287"/>
        </p:xfrm>
        <a:graphic>
          <a:graphicData uri="http://schemas.openxmlformats.org/drawingml/2006/table">
            <a:tbl>
              <a:tblPr/>
              <a:tblGrid>
                <a:gridCol w="3500461"/>
              </a:tblGrid>
              <a:tr h="565886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5000"/>
                        <a:buFont typeface="Wingdings" pitchFamily="2" charset="2"/>
                        <a:defRPr sz="21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Источники формирования дорожного фонда</a:t>
                      </a:r>
                    </a:p>
                  </a:txBody>
                  <a:tcPr marT="45696" marB="4569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chemeClr val="bg1"/>
                        </a:gs>
                        <a:gs pos="100000">
                          <a:schemeClr val="accent1"/>
                        </a:gs>
                      </a:gsLst>
                      <a:lin ang="18900000" scaled="1"/>
                    </a:gradFill>
                  </a:tcPr>
                </a:tc>
              </a:tr>
              <a:tr h="423481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5000"/>
                        <a:buFont typeface="Wingdings" pitchFamily="2" charset="2"/>
                        <a:defRPr sz="21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Акцизы на отдельные виды топлива</a:t>
                      </a:r>
                    </a:p>
                  </a:txBody>
                  <a:tcPr marT="45696" marB="4569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chemeClr val="bg1"/>
                        </a:gs>
                        <a:gs pos="100000">
                          <a:schemeClr val="accent1"/>
                        </a:gs>
                      </a:gsLst>
                      <a:lin ang="18900000" scaled="1"/>
                    </a:gradFill>
                  </a:tcPr>
                </a:tc>
              </a:tr>
              <a:tr h="79892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5000"/>
                        <a:buFont typeface="Wingdings" pitchFamily="2" charset="2"/>
                        <a:defRPr sz="21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Субсидии на содержание, ремонт, капитальный ремонт, строительство и реконструкцию автомобильных дорог </a:t>
                      </a:r>
                    </a:p>
                  </a:txBody>
                  <a:tcPr marT="45696" marB="4569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chemeClr val="bg1"/>
                        </a:gs>
                        <a:gs pos="100000">
                          <a:schemeClr val="accent1"/>
                        </a:gs>
                      </a:gsLst>
                      <a:lin ang="18900000" scaled="1"/>
                    </a:gradFill>
                  </a:tcPr>
                </a:tc>
              </a:tr>
            </a:tbl>
          </a:graphicData>
        </a:graphic>
      </p:graphicFrame>
      <p:sp>
        <p:nvSpPr>
          <p:cNvPr id="14" name="AutoShape 78"/>
          <p:cNvSpPr>
            <a:spLocks noChangeArrowheads="1"/>
          </p:cNvSpPr>
          <p:nvPr/>
        </p:nvSpPr>
        <p:spPr bwMode="auto">
          <a:xfrm>
            <a:off x="3857620" y="4572008"/>
            <a:ext cx="576262" cy="504825"/>
          </a:xfrm>
          <a:prstGeom prst="rightArrow">
            <a:avLst>
              <a:gd name="adj1" fmla="val 50000"/>
              <a:gd name="adj2" fmla="val 28538"/>
            </a:avLst>
          </a:prstGeom>
          <a:solidFill>
            <a:schemeClr val="accent1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 altLang="ru-RU"/>
          </a:p>
        </p:txBody>
      </p:sp>
      <p:graphicFrame>
        <p:nvGraphicFramePr>
          <p:cNvPr id="15" name="Таблица 14"/>
          <p:cNvGraphicFramePr>
            <a:graphicFrameLocks noGrp="1"/>
          </p:cNvGraphicFramePr>
          <p:nvPr/>
        </p:nvGraphicFramePr>
        <p:xfrm>
          <a:off x="4500562" y="3357562"/>
          <a:ext cx="4429156" cy="2774851"/>
        </p:xfrm>
        <a:graphic>
          <a:graphicData uri="http://schemas.openxmlformats.org/drawingml/2006/table">
            <a:tbl>
              <a:tblPr/>
              <a:tblGrid>
                <a:gridCol w="4429156"/>
              </a:tblGrid>
              <a:tr h="432131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5000"/>
                        <a:buFont typeface="Wingdings" pitchFamily="2" charset="2"/>
                        <a:defRPr sz="21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Направления расходования дорожного фонда</a:t>
                      </a:r>
                    </a:p>
                  </a:txBody>
                  <a:tcPr marT="45727" marB="45727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chemeClr val="accent1"/>
                        </a:gs>
                        <a:gs pos="100000">
                          <a:schemeClr val="bg1"/>
                        </a:gs>
                      </a:gsLst>
                      <a:lin ang="2700000" scaled="1"/>
                    </a:gradFill>
                  </a:tcPr>
                </a:tc>
              </a:tr>
              <a:tr h="74152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5000"/>
                        <a:buFont typeface="Wingdings" pitchFamily="2" charset="2"/>
                        <a:defRPr sz="21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Содержание и текущий ремонт автомобильных дорог общего пользования местного значения</a:t>
                      </a:r>
                    </a:p>
                  </a:txBody>
                  <a:tcPr marT="45727" marB="45727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chemeClr val="accent1"/>
                        </a:gs>
                        <a:gs pos="100000">
                          <a:schemeClr val="bg1"/>
                        </a:gs>
                      </a:gsLst>
                      <a:lin ang="2700000" scaled="1"/>
                    </a:gradFill>
                  </a:tcPr>
                </a:tc>
              </a:tr>
              <a:tr h="639956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5000"/>
                        <a:buFont typeface="Wingdings" pitchFamily="2" charset="2"/>
                        <a:defRPr sz="21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Капитальный ремонт и ремонт автомобильных дорог общего пользования</a:t>
                      </a:r>
                    </a:p>
                  </a:txBody>
                  <a:tcPr marT="45727" marB="45727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chemeClr val="accent1"/>
                        </a:gs>
                        <a:gs pos="100000">
                          <a:schemeClr val="bg1"/>
                        </a:gs>
                      </a:gsLst>
                      <a:lin ang="2700000" scaled="1"/>
                    </a:gradFill>
                  </a:tcPr>
                </a:tc>
              </a:tr>
              <a:tr h="961236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5000"/>
                        <a:buFont typeface="Wingdings" pitchFamily="2" charset="2"/>
                        <a:defRPr sz="21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Капитальный ремонт и ремонт дворовых территорий многоквартирных домов, проездов к дворовым территориям многоквартирных домов</a:t>
                      </a:r>
                    </a:p>
                  </a:txBody>
                  <a:tcPr marT="45727" marB="45727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chemeClr val="accent1"/>
                        </a:gs>
                        <a:gs pos="100000">
                          <a:schemeClr val="bg1"/>
                        </a:gs>
                      </a:gsLst>
                      <a:lin ang="2700000" scaled="1"/>
                    </a:gradFill>
                  </a:tcPr>
                </a:tc>
              </a:tr>
            </a:tbl>
          </a:graphicData>
        </a:graphic>
      </p:graphicFrame>
    </p:spTree>
  </p:cSld>
  <p:clrMapOvr>
    <a:masterClrMapping/>
  </p:clrMapOvr>
  <p:transition spd="med">
    <p:cover/>
  </p:transition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2" y="1706880"/>
          <a:ext cx="9143999" cy="515112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691525"/>
                <a:gridCol w="1356474"/>
                <a:gridCol w="1524000"/>
                <a:gridCol w="1524000"/>
                <a:gridCol w="1524000"/>
                <a:gridCol w="1524000"/>
              </a:tblGrid>
              <a:tr h="288000">
                <a:tc rowSpan="2">
                  <a:txBody>
                    <a:bodyPr/>
                    <a:lstStyle/>
                    <a:p>
                      <a:pPr algn="ctr"/>
                      <a:r>
                        <a:rPr lang="ru-RU" sz="13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Бюджеты поселений</a:t>
                      </a:r>
                      <a:endParaRPr lang="ru-RU" sz="13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ru-RU" sz="13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Безвозмездные перечисления</a:t>
                      </a:r>
                      <a:endParaRPr lang="ru-RU" sz="13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gridSpan="4"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в том числе</a:t>
                      </a:r>
                      <a:endParaRPr lang="ru-RU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403115"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Дотации</a:t>
                      </a:r>
                      <a:endParaRPr lang="ru-RU" sz="13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МБТ на обеспечение дорожной деятельности</a:t>
                      </a:r>
                      <a:endParaRPr lang="ru-RU" sz="13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МБТ на благоустройство населенных пунктов</a:t>
                      </a:r>
                      <a:endParaRPr lang="ru-RU" sz="13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МБТ на обеспечение</a:t>
                      </a:r>
                      <a:r>
                        <a:rPr lang="ru-RU" sz="1300" b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первичного воинского учета</a:t>
                      </a:r>
                      <a:endParaRPr lang="ru-RU" sz="13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288000">
                <a:tc>
                  <a:txBody>
                    <a:bodyPr/>
                    <a:lstStyle/>
                    <a:p>
                      <a:r>
                        <a:rPr lang="ru-RU" sz="14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Байгильдинский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3 800,2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r>
                        <a:rPr lang="ru-RU" sz="1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314,5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775,6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500,0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210,1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288000">
                <a:tc>
                  <a:txBody>
                    <a:bodyPr/>
                    <a:lstStyle/>
                    <a:p>
                      <a:r>
                        <a:rPr lang="ru-RU" sz="14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Баш-Шидинский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1 860,0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r>
                        <a:rPr lang="ru-RU" sz="1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165,6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124,8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500,0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69,6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288000"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Красногорский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3 205,3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1 470,9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924,2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500,0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210,2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288000">
                <a:tc>
                  <a:txBody>
                    <a:bodyPr/>
                    <a:lstStyle/>
                    <a:p>
                      <a:r>
                        <a:rPr lang="ru-RU" sz="14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Красноключевский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3 264,2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1 718,4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835,6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500,0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210,2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288000"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Никольский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2 398,6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r>
                        <a:rPr lang="ru-RU" sz="1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549,0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280,0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500,0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69,6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288000">
                <a:tc>
                  <a:txBody>
                    <a:bodyPr/>
                    <a:lstStyle/>
                    <a:p>
                      <a:r>
                        <a:rPr lang="ru-RU" sz="14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Новокулевский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3 816,9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2 264,7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842,0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500,0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210,2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288000">
                <a:tc>
                  <a:txBody>
                    <a:bodyPr/>
                    <a:lstStyle/>
                    <a:p>
                      <a:r>
                        <a:rPr lang="ru-RU" sz="14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Новосубаевский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2 821,9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2 091,4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160,9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500,0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69,6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288000"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Павловский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3 190,7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1 879,0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501,5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500,0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210,2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288000"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Первомайский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2 446,0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1 876,4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500,0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69,6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288000">
                <a:tc>
                  <a:txBody>
                    <a:bodyPr/>
                    <a:lstStyle/>
                    <a:p>
                      <a:r>
                        <a:rPr lang="ru-RU" sz="14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Сарвинский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1 900,1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1 330,5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500,0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69,6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288000">
                <a:tc>
                  <a:txBody>
                    <a:bodyPr/>
                    <a:lstStyle/>
                    <a:p>
                      <a:r>
                        <a:rPr lang="ru-RU" sz="14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Старобедеевский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2 391,8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1 615,4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206,8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500,0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69,6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288000">
                <a:tc>
                  <a:txBody>
                    <a:bodyPr/>
                    <a:lstStyle/>
                    <a:p>
                      <a:r>
                        <a:rPr lang="ru-RU" sz="14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Староисаевский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2 831,6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1 913,4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348,6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500,0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69,6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288000">
                <a:tc>
                  <a:txBody>
                    <a:bodyPr/>
                    <a:lstStyle/>
                    <a:p>
                      <a:r>
                        <a:rPr lang="ru-RU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Итого</a:t>
                      </a:r>
                      <a:endParaRPr lang="ru-RU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33 927,3</a:t>
                      </a:r>
                      <a:endParaRPr lang="ru-RU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21 189,2</a:t>
                      </a:r>
                      <a:endParaRPr lang="ru-RU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  <a:r>
                        <a:rPr lang="ru-RU" sz="1400" b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000,0</a:t>
                      </a:r>
                      <a:endParaRPr lang="ru-RU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6 200,0</a:t>
                      </a:r>
                      <a:endParaRPr lang="ru-RU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1 538,1</a:t>
                      </a:r>
                      <a:endParaRPr lang="ru-RU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6" name="Заголовок 1"/>
          <p:cNvSpPr txBox="1">
            <a:spLocks/>
          </p:cNvSpPr>
          <p:nvPr/>
        </p:nvSpPr>
        <p:spPr>
          <a:xfrm>
            <a:off x="0" y="857232"/>
            <a:ext cx="9144000" cy="723524"/>
          </a:xfrm>
          <a:prstGeom prst="rect">
            <a:avLst/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90000"/>
                    <a:lumOff val="10000"/>
                  </a:schemeClr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Распределение межбюджетных трансфертов бюджетам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90000"/>
                    <a:lumOff val="10000"/>
                  </a:schemeClr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сельских поселений на 2018 год</a:t>
            </a:r>
            <a:endParaRPr kumimoji="0" lang="ru-RU" sz="2400" b="1" i="0" u="none" strike="noStrike" kern="1200" cap="none" spc="0" normalizeH="0" baseline="0" noProof="0" dirty="0">
              <a:ln>
                <a:noFill/>
              </a:ln>
              <a:solidFill>
                <a:schemeClr val="tx2">
                  <a:lumMod val="90000"/>
                  <a:lumOff val="10000"/>
                </a:schemeClr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</p:spTree>
  </p:cSld>
  <p:clrMapOvr>
    <a:masterClrMapping/>
  </p:clrMapOvr>
  <p:transition spd="med">
    <p:cover/>
  </p:transition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Таблица 9"/>
          <p:cNvGraphicFramePr>
            <a:graphicFrameLocks noGrp="1"/>
          </p:cNvGraphicFramePr>
          <p:nvPr/>
        </p:nvGraphicFramePr>
        <p:xfrm>
          <a:off x="-2" y="1326616"/>
          <a:ext cx="9144004" cy="553138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86001"/>
                <a:gridCol w="2286001"/>
                <a:gridCol w="2286001"/>
                <a:gridCol w="2286001"/>
              </a:tblGrid>
              <a:tr h="1382846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ru-RU" sz="1600" dirty="0" err="1" smtClean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Байгильдинский</a:t>
                      </a:r>
                      <a:endParaRPr lang="ru-RU" sz="1600" dirty="0" smtClean="0">
                        <a:solidFill>
                          <a:schemeClr val="bg2">
                            <a:lumMod val="2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600" b="0" dirty="0" smtClean="0">
                          <a:solidFill>
                            <a:srgbClr val="7030A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600" b="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2018г.</a:t>
                      </a:r>
                      <a:r>
                        <a:rPr lang="ru-RU" sz="1600" b="0" baseline="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– 2 314,5 т.р.</a:t>
                      </a: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600" b="0" baseline="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2019г. – 1 968,3 т.р.</a:t>
                      </a: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600" b="0" baseline="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2020г. – 1 970,2 т.р.</a:t>
                      </a:r>
                      <a:endParaRPr lang="ru-RU" sz="1600" b="0" dirty="0" smtClean="0">
                        <a:solidFill>
                          <a:schemeClr val="bg2">
                            <a:lumMod val="1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gradFill>
                      <a:gsLst>
                        <a:gs pos="0">
                          <a:srgbClr val="FFEFD1"/>
                        </a:gs>
                        <a:gs pos="64999">
                          <a:srgbClr val="F0EBD5"/>
                        </a:gs>
                        <a:gs pos="100000">
                          <a:srgbClr val="D1C39F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ru-RU" sz="1600" dirty="0" err="1" smtClean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Баш-Шидинский</a:t>
                      </a:r>
                      <a:endParaRPr lang="ru-RU" sz="1600" dirty="0" smtClean="0">
                        <a:solidFill>
                          <a:schemeClr val="bg2">
                            <a:lumMod val="2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600" b="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2018г.</a:t>
                      </a:r>
                      <a:r>
                        <a:rPr lang="ru-RU" sz="1600" b="0" baseline="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– 1 165,6 т.р.</a:t>
                      </a: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600" b="0" baseline="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2019г. – 1 172,0 т.р.</a:t>
                      </a: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600" b="0" baseline="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2020г. – 1 178,8 т.р.</a:t>
                      </a:r>
                      <a:endParaRPr lang="ru-RU" sz="1600" b="0" dirty="0" smtClean="0">
                        <a:solidFill>
                          <a:schemeClr val="bg2">
                            <a:lumMod val="1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gradFill>
                      <a:gsLst>
                        <a:gs pos="0">
                          <a:srgbClr val="FFEFD1"/>
                        </a:gs>
                        <a:gs pos="64999">
                          <a:srgbClr val="F0EBD5"/>
                        </a:gs>
                        <a:gs pos="100000">
                          <a:srgbClr val="D1C39F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ru-RU" sz="160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Красногорский</a:t>
                      </a: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600" b="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   2018г.</a:t>
                      </a:r>
                      <a:r>
                        <a:rPr lang="ru-RU" sz="1600" b="0" baseline="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– 1 470,9 т.р. 2019г. – 895,9 т.р.</a:t>
                      </a: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600" b="0" baseline="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2020г. – 828,0 т.р</a:t>
                      </a:r>
                      <a:r>
                        <a:rPr lang="ru-RU" sz="1600" baseline="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.</a:t>
                      </a:r>
                      <a:endParaRPr lang="ru-RU" sz="1600" dirty="0" smtClean="0">
                        <a:solidFill>
                          <a:schemeClr val="bg2">
                            <a:lumMod val="1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gradFill>
                      <a:gsLst>
                        <a:gs pos="0">
                          <a:srgbClr val="FFEFD1"/>
                        </a:gs>
                        <a:gs pos="64999">
                          <a:srgbClr val="F0EBD5"/>
                        </a:gs>
                        <a:gs pos="100000">
                          <a:srgbClr val="D1C39F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ru-RU" sz="1600" dirty="0" err="1" smtClean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Красноключевский</a:t>
                      </a:r>
                      <a:endParaRPr lang="ru-RU" sz="1600" dirty="0" smtClean="0">
                        <a:solidFill>
                          <a:schemeClr val="bg2">
                            <a:lumMod val="2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600" b="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2018г.</a:t>
                      </a:r>
                      <a:r>
                        <a:rPr lang="ru-RU" sz="1600" b="0" baseline="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– 1 718,4 т.р.</a:t>
                      </a: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600" b="0" baseline="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2019г. – 2 412,0 т.р.</a:t>
                      </a: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600" b="0" baseline="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2020г. – 2 405,2 т.р</a:t>
                      </a:r>
                      <a:r>
                        <a:rPr lang="ru-RU" sz="1600" baseline="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.</a:t>
                      </a:r>
                      <a:endParaRPr lang="ru-RU" sz="1600" dirty="0" smtClean="0">
                        <a:solidFill>
                          <a:schemeClr val="bg2">
                            <a:lumMod val="1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gradFill>
                      <a:gsLst>
                        <a:gs pos="0">
                          <a:srgbClr val="FFEFD1"/>
                        </a:gs>
                        <a:gs pos="64999">
                          <a:srgbClr val="F0EBD5"/>
                        </a:gs>
                        <a:gs pos="100000">
                          <a:srgbClr val="D1C39F"/>
                        </a:gs>
                      </a:gsLst>
                      <a:lin ang="5400000" scaled="0"/>
                    </a:gradFill>
                  </a:tcPr>
                </a:tc>
              </a:tr>
              <a:tr h="1382846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ru-RU" sz="1600" b="1" dirty="0" err="1" smtClean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Староисаевский</a:t>
                      </a:r>
                      <a:endParaRPr lang="ru-RU" sz="1600" b="1" dirty="0" smtClean="0">
                        <a:solidFill>
                          <a:schemeClr val="bg2">
                            <a:lumMod val="2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l">
                        <a:lnSpc>
                          <a:spcPct val="100000"/>
                        </a:lnSpc>
                      </a:pPr>
                      <a:r>
                        <a:rPr lang="ru-RU" sz="1600" b="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  2018г.</a:t>
                      </a:r>
                      <a:r>
                        <a:rPr lang="ru-RU" sz="1600" b="0" baseline="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– 1 913,4 т.р.</a:t>
                      </a:r>
                    </a:p>
                    <a:p>
                      <a:pPr algn="l">
                        <a:lnSpc>
                          <a:spcPct val="100000"/>
                        </a:lnSpc>
                      </a:pPr>
                      <a:r>
                        <a:rPr lang="ru-RU" sz="1600" b="0" baseline="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  2019г. – 1 896,2 т.р.</a:t>
                      </a:r>
                    </a:p>
                    <a:p>
                      <a:pPr algn="l">
                        <a:lnSpc>
                          <a:spcPct val="100000"/>
                        </a:lnSpc>
                      </a:pPr>
                      <a:r>
                        <a:rPr lang="ru-RU" sz="1600" b="0" baseline="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  2020г. – 1 905,3 т.р.</a:t>
                      </a:r>
                      <a:endParaRPr lang="ru-RU" sz="1600" b="0" dirty="0" smtClean="0">
                        <a:solidFill>
                          <a:schemeClr val="bg2">
                            <a:lumMod val="1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gradFill>
                      <a:gsLst>
                        <a:gs pos="0">
                          <a:srgbClr val="FFEFD1"/>
                        </a:gs>
                        <a:gs pos="64999">
                          <a:srgbClr val="F0EBD5"/>
                        </a:gs>
                        <a:gs pos="100000">
                          <a:srgbClr val="D1C39F"/>
                        </a:gs>
                      </a:gsLst>
                      <a:lin ang="5400000" scaled="0"/>
                    </a:gradFill>
                  </a:tcPr>
                </a:tc>
                <a:tc rowSpan="2" gridSpan="2"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Дотации бюджетам сельских поселений</a:t>
                      </a:r>
                    </a:p>
                    <a:p>
                      <a:pPr algn="ctr"/>
                      <a:r>
                        <a:rPr lang="ru-RU" sz="2000" b="1" baseline="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2018 год – 21 189,2 тыс.рублей</a:t>
                      </a:r>
                    </a:p>
                    <a:p>
                      <a:pPr algn="ctr"/>
                      <a:r>
                        <a:rPr lang="ru-RU" sz="2000" b="1" baseline="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2019 год – 20 093,9 тыс.рублей</a:t>
                      </a:r>
                    </a:p>
                    <a:p>
                      <a:pPr algn="ctr"/>
                      <a:r>
                        <a:rPr lang="ru-RU" sz="2000" b="1" baseline="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2020 год – 20 040,6 тыс. рублей</a:t>
                      </a:r>
                      <a:endParaRPr lang="ru-RU" sz="2000" b="1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gradFill>
                      <a:gsLst>
                        <a:gs pos="0">
                          <a:srgbClr val="FBE4AE"/>
                        </a:gs>
                        <a:gs pos="13000">
                          <a:srgbClr val="BD922A"/>
                        </a:gs>
                        <a:gs pos="21001">
                          <a:srgbClr val="BD922A"/>
                        </a:gs>
                        <a:gs pos="63000">
                          <a:srgbClr val="FBE4AE"/>
                        </a:gs>
                        <a:gs pos="67000">
                          <a:srgbClr val="BD922A"/>
                        </a:gs>
                        <a:gs pos="69000">
                          <a:srgbClr val="835E17"/>
                        </a:gs>
                        <a:gs pos="82001">
                          <a:srgbClr val="A28949"/>
                        </a:gs>
                        <a:gs pos="100000">
                          <a:srgbClr val="FAE3B7"/>
                        </a:gs>
                      </a:gsLst>
                      <a:lin ang="5400000" scaled="0"/>
                    </a:gradFill>
                  </a:tcPr>
                </a:tc>
                <a:tc rowSpan="2"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ru-RU" sz="1600" b="1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Никольский</a:t>
                      </a: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600" b="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2018г.</a:t>
                      </a:r>
                      <a:r>
                        <a:rPr lang="ru-RU" sz="1600" b="0" baseline="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– 1 549,0 т.р.</a:t>
                      </a: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600" b="0" baseline="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2019г. – 1 455,2 т.р.</a:t>
                      </a: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600" b="0" baseline="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2020г. – 1 476,0 т.р.</a:t>
                      </a:r>
                      <a:endParaRPr lang="ru-RU" sz="1600" b="0" dirty="0" smtClean="0">
                        <a:solidFill>
                          <a:schemeClr val="bg2">
                            <a:lumMod val="1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gradFill>
                      <a:gsLst>
                        <a:gs pos="0">
                          <a:srgbClr val="FFEFD1"/>
                        </a:gs>
                        <a:gs pos="64999">
                          <a:srgbClr val="F0EBD5"/>
                        </a:gs>
                        <a:gs pos="100000">
                          <a:srgbClr val="D1C39F"/>
                        </a:gs>
                      </a:gsLst>
                      <a:lin ang="5400000" scaled="0"/>
                    </a:gradFill>
                  </a:tcPr>
                </a:tc>
              </a:tr>
              <a:tr h="1382846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ru-RU" sz="1600" b="1" dirty="0" err="1" smtClean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Старобедеевский</a:t>
                      </a:r>
                      <a:endParaRPr lang="ru-RU" sz="1600" b="1" dirty="0" smtClean="0">
                        <a:solidFill>
                          <a:schemeClr val="bg2">
                            <a:lumMod val="2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600" b="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2018г.</a:t>
                      </a:r>
                      <a:r>
                        <a:rPr lang="ru-RU" sz="1600" b="0" baseline="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– 1 615,4 т.р.</a:t>
                      </a: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600" b="0" baseline="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2019г. – 1 623,8 т.р.</a:t>
                      </a: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600" b="0" baseline="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2020г. – 1 634,1 т.р.</a:t>
                      </a:r>
                      <a:endParaRPr lang="ru-RU" sz="1600" b="0" dirty="0" smtClean="0">
                        <a:solidFill>
                          <a:schemeClr val="bg2">
                            <a:lumMod val="1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gradFill>
                      <a:gsLst>
                        <a:gs pos="0">
                          <a:srgbClr val="FFEFD1"/>
                        </a:gs>
                        <a:gs pos="64999">
                          <a:srgbClr val="F0EBD5"/>
                        </a:gs>
                        <a:gs pos="100000">
                          <a:srgbClr val="D1C39F"/>
                        </a:gs>
                      </a:gsLst>
                      <a:lin ang="5400000" scaled="0"/>
                    </a:gradFill>
                  </a:tcPr>
                </a:tc>
                <a:tc gridSpan="2"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ru-RU" sz="1600" b="1" dirty="0" err="1" smtClean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Новокулевский</a:t>
                      </a:r>
                      <a:endParaRPr lang="ru-RU" sz="1600" b="1" dirty="0" smtClean="0">
                        <a:solidFill>
                          <a:schemeClr val="bg2">
                            <a:lumMod val="2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600" b="1" dirty="0" smtClean="0">
                          <a:solidFill>
                            <a:srgbClr val="7030A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 </a:t>
                      </a:r>
                      <a:r>
                        <a:rPr lang="ru-RU" sz="1600" b="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2018г.</a:t>
                      </a:r>
                      <a:r>
                        <a:rPr lang="ru-RU" sz="1600" b="0" baseline="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– 2 264,7 т.р.</a:t>
                      </a: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600" b="0" baseline="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 2019г. – 2 043,8 т.р.</a:t>
                      </a: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600" b="0" baseline="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 2020г. – 2 045,5 т.р.</a:t>
                      </a:r>
                      <a:endParaRPr lang="ru-RU" sz="1600" b="0" dirty="0" smtClean="0">
                        <a:solidFill>
                          <a:schemeClr val="bg2">
                            <a:lumMod val="1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gradFill>
                      <a:gsLst>
                        <a:gs pos="0">
                          <a:srgbClr val="FFEFD1"/>
                        </a:gs>
                        <a:gs pos="64999">
                          <a:srgbClr val="F0EBD5"/>
                        </a:gs>
                        <a:gs pos="100000">
                          <a:srgbClr val="D1C39F"/>
                        </a:gs>
                      </a:gsLst>
                      <a:lin ang="5400000" scaled="0"/>
                    </a:gradFill>
                  </a:tcPr>
                </a:tc>
              </a:tr>
              <a:tr h="1382846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ru-RU" sz="1600" b="1" dirty="0" err="1" smtClean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Сарвинский</a:t>
                      </a:r>
                      <a:endParaRPr lang="ru-RU" sz="1600" b="1" dirty="0" smtClean="0">
                        <a:solidFill>
                          <a:schemeClr val="bg2">
                            <a:lumMod val="2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600" b="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2018г.</a:t>
                      </a:r>
                      <a:r>
                        <a:rPr lang="ru-RU" sz="1600" b="0" baseline="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– 1 330,5 т.р.</a:t>
                      </a: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600" b="0" baseline="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2019г. – 1 338,7 т.р.</a:t>
                      </a: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600" b="0" baseline="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2020г. – 1 346,0 т.р.</a:t>
                      </a:r>
                      <a:endParaRPr lang="ru-RU" sz="1600" b="0" dirty="0" smtClean="0">
                        <a:solidFill>
                          <a:schemeClr val="bg2">
                            <a:lumMod val="1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gradFill>
                      <a:gsLst>
                        <a:gs pos="0">
                          <a:srgbClr val="FFEFD1"/>
                        </a:gs>
                        <a:gs pos="64999">
                          <a:srgbClr val="F0EBD5"/>
                        </a:gs>
                        <a:gs pos="100000">
                          <a:srgbClr val="D1C39F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ru-RU" sz="1600" b="1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Первомайский</a:t>
                      </a:r>
                    </a:p>
                    <a:p>
                      <a:pPr algn="l">
                        <a:lnSpc>
                          <a:spcPct val="100000"/>
                        </a:lnSpc>
                      </a:pPr>
                      <a:r>
                        <a:rPr lang="ru-RU" sz="1600" b="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 2018г.</a:t>
                      </a:r>
                      <a:r>
                        <a:rPr lang="ru-RU" sz="1600" b="0" baseline="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– 1 876,4 т.р.</a:t>
                      </a:r>
                    </a:p>
                    <a:p>
                      <a:pPr algn="l">
                        <a:lnSpc>
                          <a:spcPct val="100000"/>
                        </a:lnSpc>
                      </a:pPr>
                      <a:r>
                        <a:rPr lang="ru-RU" sz="1600" b="0" baseline="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 2019г. – 1 888,1 т.р.</a:t>
                      </a:r>
                    </a:p>
                    <a:p>
                      <a:pPr algn="l">
                        <a:lnSpc>
                          <a:spcPct val="100000"/>
                        </a:lnSpc>
                      </a:pPr>
                      <a:r>
                        <a:rPr lang="ru-RU" sz="1600" b="0" baseline="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 2020г. – 1 900,0 т.р.</a:t>
                      </a:r>
                      <a:endParaRPr lang="ru-RU" sz="1600" b="0" dirty="0" smtClean="0">
                        <a:solidFill>
                          <a:schemeClr val="bg2">
                            <a:lumMod val="1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gradFill>
                      <a:gsLst>
                        <a:gs pos="0">
                          <a:srgbClr val="FFEFD1"/>
                        </a:gs>
                        <a:gs pos="64999">
                          <a:srgbClr val="F0EBD5"/>
                        </a:gs>
                        <a:gs pos="100000">
                          <a:srgbClr val="D1C39F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ru-RU" sz="1600" b="1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Павловский</a:t>
                      </a:r>
                    </a:p>
                    <a:p>
                      <a:pPr algn="l">
                        <a:lnSpc>
                          <a:spcPct val="100000"/>
                        </a:lnSpc>
                      </a:pPr>
                      <a:r>
                        <a:rPr lang="ru-RU" sz="1600" b="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 2018г.</a:t>
                      </a:r>
                      <a:r>
                        <a:rPr lang="ru-RU" sz="1600" b="0" baseline="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– 1 879,0 т.р.</a:t>
                      </a:r>
                    </a:p>
                    <a:p>
                      <a:pPr algn="l">
                        <a:lnSpc>
                          <a:spcPct val="100000"/>
                        </a:lnSpc>
                      </a:pPr>
                      <a:r>
                        <a:rPr lang="ru-RU" sz="1600" b="0" baseline="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 2019г. – 1 514,9 т.р.</a:t>
                      </a:r>
                    </a:p>
                    <a:p>
                      <a:pPr algn="l">
                        <a:lnSpc>
                          <a:spcPct val="100000"/>
                        </a:lnSpc>
                      </a:pPr>
                      <a:r>
                        <a:rPr lang="ru-RU" sz="1600" b="0" baseline="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 2020г. – 1 468,1 т.р.</a:t>
                      </a:r>
                      <a:endParaRPr lang="ru-RU" sz="1600" b="0" dirty="0" smtClean="0">
                        <a:solidFill>
                          <a:schemeClr val="bg2">
                            <a:lumMod val="1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gradFill>
                      <a:gsLst>
                        <a:gs pos="0">
                          <a:srgbClr val="FFEFD1"/>
                        </a:gs>
                        <a:gs pos="64999">
                          <a:srgbClr val="F0EBD5"/>
                        </a:gs>
                        <a:gs pos="100000">
                          <a:srgbClr val="D1C39F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ru-RU" sz="1600" b="1" dirty="0" err="1" smtClean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Новосубаевский</a:t>
                      </a:r>
                      <a:endParaRPr lang="ru-RU" sz="1600" b="1" dirty="0" smtClean="0">
                        <a:solidFill>
                          <a:schemeClr val="bg2">
                            <a:lumMod val="2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l">
                        <a:lnSpc>
                          <a:spcPct val="100000"/>
                        </a:lnSpc>
                      </a:pPr>
                      <a:r>
                        <a:rPr lang="ru-RU" sz="1600" b="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  2018г.</a:t>
                      </a:r>
                      <a:r>
                        <a:rPr lang="ru-RU" sz="1600" b="0" baseline="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– 2 091,4 т.р.</a:t>
                      </a:r>
                    </a:p>
                    <a:p>
                      <a:pPr algn="l">
                        <a:lnSpc>
                          <a:spcPct val="100000"/>
                        </a:lnSpc>
                      </a:pPr>
                      <a:r>
                        <a:rPr lang="ru-RU" sz="1600" b="0" baseline="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  2019г. – 1 885,0 т.р.</a:t>
                      </a:r>
                    </a:p>
                    <a:p>
                      <a:pPr algn="l">
                        <a:lnSpc>
                          <a:spcPct val="100000"/>
                        </a:lnSpc>
                      </a:pPr>
                      <a:r>
                        <a:rPr lang="ru-RU" sz="1600" b="0" baseline="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  2020г. – 1 883,4 т.р.</a:t>
                      </a:r>
                      <a:endParaRPr lang="ru-RU" sz="1600" b="0" dirty="0" smtClean="0">
                        <a:solidFill>
                          <a:schemeClr val="bg2">
                            <a:lumMod val="1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gradFill>
                      <a:gsLst>
                        <a:gs pos="0">
                          <a:srgbClr val="FFEFD1"/>
                        </a:gs>
                        <a:gs pos="64999">
                          <a:srgbClr val="F0EBD5"/>
                        </a:gs>
                        <a:gs pos="100000">
                          <a:srgbClr val="D1C39F"/>
                        </a:gs>
                      </a:gsLst>
                      <a:lin ang="5400000" scaled="0"/>
                    </a:gradFill>
                  </a:tcPr>
                </a:tc>
              </a:tr>
            </a:tbl>
          </a:graphicData>
        </a:graphic>
      </p:graphicFrame>
      <p:sp>
        <p:nvSpPr>
          <p:cNvPr id="17" name="Заголовок 1"/>
          <p:cNvSpPr txBox="1">
            <a:spLocks/>
          </p:cNvSpPr>
          <p:nvPr/>
        </p:nvSpPr>
        <p:spPr>
          <a:xfrm>
            <a:off x="0" y="714356"/>
            <a:ext cx="9144000" cy="651040"/>
          </a:xfrm>
          <a:prstGeom prst="rect">
            <a:avLst/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 fontScale="925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Распределение дотаций бюджетам сельских поселений на 2018 год и</a:t>
            </a:r>
            <a:r>
              <a:rPr kumimoji="0" lang="ru-RU" sz="2400" b="1" i="0" u="none" strike="noStrike" kern="1200" cap="none" spc="0" normalizeH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плановый период 2019 и 2020 годов</a:t>
            </a:r>
            <a:endParaRPr kumimoji="0" lang="ru-RU" sz="2400" b="1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</p:spTree>
  </p:cSld>
  <p:clrMapOvr>
    <a:masterClrMapping/>
  </p:clrMapOvr>
  <p:transition spd="med">
    <p:cover/>
  </p:transition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Заголовок 1"/>
          <p:cNvSpPr txBox="1">
            <a:spLocks/>
          </p:cNvSpPr>
          <p:nvPr/>
        </p:nvSpPr>
        <p:spPr>
          <a:xfrm>
            <a:off x="0" y="571480"/>
            <a:ext cx="9144000" cy="576064"/>
          </a:xfrm>
          <a:prstGeom prst="rect">
            <a:avLst/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400" b="1" dirty="0" err="1" smtClean="0">
                <a:solidFill>
                  <a:schemeClr val="tx2">
                    <a:lumMod val="90000"/>
                    <a:lumOff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Дотационность</a:t>
            </a:r>
            <a:r>
              <a:rPr lang="ru-RU" sz="2400" b="1" dirty="0" smtClean="0">
                <a:solidFill>
                  <a:schemeClr val="tx2">
                    <a:lumMod val="90000"/>
                    <a:lumOff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б</a:t>
            </a:r>
            <a:r>
              <a:rPr kumimoji="0" lang="ru-RU" sz="24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2">
                    <a:lumMod val="90000"/>
                    <a:lumOff val="10000"/>
                  </a:schemeClr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юджетов</a:t>
            </a:r>
            <a: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90000"/>
                    <a:lumOff val="10000"/>
                  </a:schemeClr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поселений на 2018 год, в %</a:t>
            </a:r>
            <a:endParaRPr kumimoji="0" lang="ru-RU" sz="2400" b="1" i="0" u="none" strike="noStrike" kern="1200" cap="none" spc="0" normalizeH="0" baseline="0" noProof="0" dirty="0">
              <a:ln>
                <a:noFill/>
              </a:ln>
              <a:solidFill>
                <a:schemeClr val="tx2">
                  <a:lumMod val="90000"/>
                  <a:lumOff val="10000"/>
                </a:schemeClr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graphicFrame>
        <p:nvGraphicFramePr>
          <p:cNvPr id="5" name="Диаграмма 4"/>
          <p:cNvGraphicFramePr/>
          <p:nvPr/>
        </p:nvGraphicFramePr>
        <p:xfrm>
          <a:off x="317634" y="1142984"/>
          <a:ext cx="8643486" cy="554835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ransition spd="med">
    <p:cover/>
  </p:transition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8"/>
          <p:cNvSpPr>
            <a:spLocks noChangeArrowheads="1"/>
          </p:cNvSpPr>
          <p:nvPr/>
        </p:nvSpPr>
        <p:spPr bwMode="auto">
          <a:xfrm>
            <a:off x="179512" y="1810345"/>
            <a:ext cx="8640960" cy="1904214"/>
          </a:xfrm>
          <a:prstGeom prst="roundRect">
            <a:avLst>
              <a:gd name="adj" fmla="val 16667"/>
            </a:avLst>
          </a:prstGeom>
          <a:ln>
            <a:headEnd/>
            <a:tailEnd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/>
            <a:endParaRPr lang="ru-RU" sz="1000">
              <a:latin typeface="Constantia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899592" y="3289956"/>
            <a:ext cx="1314954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tx2">
                    <a:lumMod val="90000"/>
                    <a:lumOff val="10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latin typeface="+mn-lt"/>
                <a:cs typeface="+mn-cs"/>
              </a:rPr>
              <a:t>2018 </a:t>
            </a:r>
            <a:r>
              <a:rPr lang="ru-RU" sz="1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tx2">
                    <a:lumMod val="90000"/>
                    <a:lumOff val="10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latin typeface="+mn-lt"/>
                <a:cs typeface="+mn-cs"/>
              </a:rPr>
              <a:t>год</a:t>
            </a:r>
          </a:p>
        </p:txBody>
      </p:sp>
      <p:sp>
        <p:nvSpPr>
          <p:cNvPr id="4" name="TextBox 2"/>
          <p:cNvSpPr txBox="1">
            <a:spLocks noChangeArrowheads="1"/>
          </p:cNvSpPr>
          <p:nvPr/>
        </p:nvSpPr>
        <p:spPr bwMode="auto">
          <a:xfrm>
            <a:off x="214282" y="1857364"/>
            <a:ext cx="856895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dirty="0">
                <a:latin typeface="Times New Roman" pitchFamily="18" charset="0"/>
              </a:rPr>
              <a:t>Объем </a:t>
            </a:r>
            <a:r>
              <a:rPr lang="ru-RU" dirty="0" smtClean="0">
                <a:latin typeface="Times New Roman" pitchFamily="18" charset="0"/>
              </a:rPr>
              <a:t>расходов </a:t>
            </a:r>
            <a:r>
              <a:rPr lang="ru-RU" dirty="0">
                <a:latin typeface="Times New Roman" pitchFamily="18" charset="0"/>
              </a:rPr>
              <a:t>на обслуживание муниципального долга:</a:t>
            </a:r>
          </a:p>
        </p:txBody>
      </p:sp>
      <p:sp>
        <p:nvSpPr>
          <p:cNvPr id="5" name="Овал 4"/>
          <p:cNvSpPr/>
          <p:nvPr/>
        </p:nvSpPr>
        <p:spPr>
          <a:xfrm>
            <a:off x="971600" y="2492896"/>
            <a:ext cx="1049571" cy="824076"/>
          </a:xfrm>
          <a:prstGeom prst="ellipse">
            <a:avLst/>
          </a:prstGeom>
          <a:solidFill>
            <a:schemeClr val="accent2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254000" h="254000"/>
            <a:bevelB w="254000" h="2540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3779912" y="3284984"/>
            <a:ext cx="1184748" cy="46166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tx2">
                    <a:lumMod val="90000"/>
                    <a:lumOff val="10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latin typeface="+mn-lt"/>
                <a:cs typeface="+mn-cs"/>
              </a:rPr>
              <a:t>2019 </a:t>
            </a:r>
            <a:r>
              <a:rPr lang="ru-RU" sz="1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tx2">
                    <a:lumMod val="90000"/>
                    <a:lumOff val="10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latin typeface="+mn-lt"/>
                <a:cs typeface="+mn-cs"/>
              </a:rPr>
              <a:t>год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6804248" y="3284984"/>
            <a:ext cx="1184748" cy="46166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tx2">
                    <a:lumMod val="90000"/>
                    <a:lumOff val="10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latin typeface="+mn-lt"/>
                <a:cs typeface="+mn-cs"/>
              </a:rPr>
              <a:t>2020 </a:t>
            </a:r>
            <a:r>
              <a:rPr lang="ru-RU" sz="1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tx2">
                    <a:lumMod val="90000"/>
                    <a:lumOff val="10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latin typeface="+mn-lt"/>
                <a:cs typeface="+mn-cs"/>
              </a:rPr>
              <a:t>год</a:t>
            </a:r>
          </a:p>
        </p:txBody>
      </p:sp>
      <p:sp>
        <p:nvSpPr>
          <p:cNvPr id="18" name="Овал 17"/>
          <p:cNvSpPr/>
          <p:nvPr/>
        </p:nvSpPr>
        <p:spPr>
          <a:xfrm>
            <a:off x="3851920" y="2492896"/>
            <a:ext cx="1049571" cy="824076"/>
          </a:xfrm>
          <a:prstGeom prst="ellipse">
            <a:avLst/>
          </a:prstGeom>
          <a:solidFill>
            <a:schemeClr val="accent2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254000" h="254000"/>
            <a:bevelB w="254000" h="2540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19" name="Овал 18"/>
          <p:cNvSpPr/>
          <p:nvPr/>
        </p:nvSpPr>
        <p:spPr>
          <a:xfrm>
            <a:off x="6876256" y="2420888"/>
            <a:ext cx="1049570" cy="822544"/>
          </a:xfrm>
          <a:prstGeom prst="ellipse">
            <a:avLst/>
          </a:prstGeom>
          <a:solidFill>
            <a:schemeClr val="accent2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254000" h="254000"/>
            <a:bevelB w="254000" h="2540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23" name="Rectangle 114"/>
          <p:cNvSpPr>
            <a:spLocks noChangeArrowheads="1"/>
          </p:cNvSpPr>
          <p:nvPr/>
        </p:nvSpPr>
        <p:spPr bwMode="auto">
          <a:xfrm>
            <a:off x="971600" y="2780928"/>
            <a:ext cx="1074555" cy="30777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1400" b="1" dirty="0" smtClean="0">
                <a:solidFill>
                  <a:srgbClr val="000000"/>
                </a:solidFill>
              </a:rPr>
              <a:t>      </a:t>
            </a:r>
            <a:r>
              <a:rPr lang="ru-RU" sz="1400" b="1" dirty="0" smtClean="0">
                <a:solidFill>
                  <a:srgbClr val="FFFF00"/>
                </a:solidFill>
              </a:rPr>
              <a:t>122,0</a:t>
            </a:r>
            <a:endParaRPr lang="ru-RU" sz="1400" b="1" dirty="0">
              <a:solidFill>
                <a:srgbClr val="FFFF00"/>
              </a:solidFill>
            </a:endParaRPr>
          </a:p>
        </p:txBody>
      </p:sp>
      <p:sp>
        <p:nvSpPr>
          <p:cNvPr id="24" name="Rectangle 115"/>
          <p:cNvSpPr>
            <a:spLocks noChangeArrowheads="1"/>
          </p:cNvSpPr>
          <p:nvPr/>
        </p:nvSpPr>
        <p:spPr bwMode="auto">
          <a:xfrm>
            <a:off x="4100660" y="2780928"/>
            <a:ext cx="612742" cy="30777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1400" b="1" dirty="0" smtClean="0">
                <a:solidFill>
                  <a:srgbClr val="FFFF00"/>
                </a:solidFill>
              </a:rPr>
              <a:t>59,8</a:t>
            </a:r>
            <a:endParaRPr lang="ru-RU" sz="1400" b="1" dirty="0">
              <a:solidFill>
                <a:srgbClr val="FFFF00"/>
              </a:solidFill>
            </a:endParaRPr>
          </a:p>
        </p:txBody>
      </p:sp>
      <p:sp>
        <p:nvSpPr>
          <p:cNvPr id="25" name="Rectangle 116"/>
          <p:cNvSpPr>
            <a:spLocks noChangeArrowheads="1"/>
          </p:cNvSpPr>
          <p:nvPr/>
        </p:nvSpPr>
        <p:spPr bwMode="auto">
          <a:xfrm>
            <a:off x="6948264" y="2708920"/>
            <a:ext cx="344966" cy="30777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1400" b="1" dirty="0" smtClean="0">
                <a:solidFill>
                  <a:srgbClr val="000000"/>
                </a:solidFill>
              </a:rPr>
              <a:t>    </a:t>
            </a:r>
            <a:endParaRPr lang="ru-RU" sz="1400" b="1" dirty="0">
              <a:solidFill>
                <a:srgbClr val="FFFF00"/>
              </a:solidFill>
            </a:endParaRPr>
          </a:p>
        </p:txBody>
      </p:sp>
      <p:sp>
        <p:nvSpPr>
          <p:cNvPr id="29" name="Rectangle 120"/>
          <p:cNvSpPr>
            <a:spLocks noChangeArrowheads="1"/>
          </p:cNvSpPr>
          <p:nvPr/>
        </p:nvSpPr>
        <p:spPr bwMode="auto">
          <a:xfrm>
            <a:off x="0" y="785794"/>
            <a:ext cx="8858280" cy="46166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solidFill>
                  <a:schemeClr val="accent1">
                    <a:lumMod val="75000"/>
                  </a:schemeClr>
                </a:solidFill>
                <a:latin typeface="+mj-lt"/>
              </a:rPr>
              <a:t>Управление муниципальным долгом </a:t>
            </a:r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  <a:latin typeface="+mj-lt"/>
              </a:rPr>
              <a:t>на 2018-2020 </a:t>
            </a:r>
            <a:r>
              <a:rPr lang="ru-RU" sz="2400" b="1" dirty="0">
                <a:solidFill>
                  <a:schemeClr val="accent1">
                    <a:lumMod val="75000"/>
                  </a:schemeClr>
                </a:solidFill>
                <a:latin typeface="+mj-lt"/>
              </a:rPr>
              <a:t>годы 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428596" y="4000504"/>
            <a:ext cx="83529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Долговая нагрузка от собственных доходов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1" name="Скругленный прямоугольник 18"/>
          <p:cNvSpPr>
            <a:spLocks noChangeArrowheads="1"/>
          </p:cNvSpPr>
          <p:nvPr/>
        </p:nvSpPr>
        <p:spPr bwMode="auto">
          <a:xfrm>
            <a:off x="214282" y="4500570"/>
            <a:ext cx="8640960" cy="1857388"/>
          </a:xfrm>
          <a:prstGeom prst="roundRect">
            <a:avLst>
              <a:gd name="adj" fmla="val 16667"/>
            </a:avLst>
          </a:prstGeom>
          <a:ln>
            <a:headEnd/>
            <a:tailEnd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/>
            <a:endParaRPr lang="ru-RU" sz="1000" b="1" dirty="0"/>
          </a:p>
        </p:txBody>
      </p:sp>
      <p:sp>
        <p:nvSpPr>
          <p:cNvPr id="42" name="Овал 41"/>
          <p:cNvSpPr/>
          <p:nvPr/>
        </p:nvSpPr>
        <p:spPr>
          <a:xfrm>
            <a:off x="1000100" y="5000636"/>
            <a:ext cx="1049571" cy="824076"/>
          </a:xfrm>
          <a:prstGeom prst="ellipse">
            <a:avLst/>
          </a:prstGeom>
          <a:solidFill>
            <a:schemeClr val="accent2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254000" h="254000"/>
            <a:bevelB w="254000" h="2540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43" name="Овал 42"/>
          <p:cNvSpPr/>
          <p:nvPr/>
        </p:nvSpPr>
        <p:spPr>
          <a:xfrm>
            <a:off x="3929058" y="4929198"/>
            <a:ext cx="1049571" cy="824076"/>
          </a:xfrm>
          <a:prstGeom prst="ellipse">
            <a:avLst/>
          </a:prstGeom>
          <a:solidFill>
            <a:schemeClr val="accent2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254000" h="254000"/>
            <a:bevelB w="254000" h="2540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44" name="Овал 43"/>
          <p:cNvSpPr/>
          <p:nvPr/>
        </p:nvSpPr>
        <p:spPr>
          <a:xfrm>
            <a:off x="6929454" y="4857760"/>
            <a:ext cx="1049571" cy="824076"/>
          </a:xfrm>
          <a:prstGeom prst="ellipse">
            <a:avLst/>
          </a:prstGeom>
          <a:solidFill>
            <a:schemeClr val="accent2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254000" h="254000"/>
            <a:bevelB w="254000" h="2540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46" name="Rectangle 114"/>
          <p:cNvSpPr>
            <a:spLocks noChangeArrowheads="1"/>
          </p:cNvSpPr>
          <p:nvPr/>
        </p:nvSpPr>
        <p:spPr bwMode="auto">
          <a:xfrm>
            <a:off x="1119665" y="5272702"/>
            <a:ext cx="785818" cy="30777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1400" b="1" dirty="0" smtClean="0">
                <a:solidFill>
                  <a:srgbClr val="000000"/>
                </a:solidFill>
              </a:rPr>
              <a:t>    </a:t>
            </a:r>
            <a:r>
              <a:rPr lang="ru-RU" sz="1400" b="1" dirty="0" smtClean="0">
                <a:solidFill>
                  <a:srgbClr val="FFFF00"/>
                </a:solidFill>
              </a:rPr>
              <a:t>0,09</a:t>
            </a:r>
            <a:endParaRPr lang="ru-RU" sz="1400" b="1" dirty="0">
              <a:solidFill>
                <a:srgbClr val="FFFF00"/>
              </a:solidFill>
            </a:endParaRPr>
          </a:p>
        </p:txBody>
      </p:sp>
      <p:sp>
        <p:nvSpPr>
          <p:cNvPr id="47" name="Rectangle 114"/>
          <p:cNvSpPr>
            <a:spLocks noChangeArrowheads="1"/>
          </p:cNvSpPr>
          <p:nvPr/>
        </p:nvSpPr>
        <p:spPr bwMode="auto">
          <a:xfrm>
            <a:off x="4129685" y="5220514"/>
            <a:ext cx="720080" cy="30777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1400" b="1" dirty="0" smtClean="0">
                <a:solidFill>
                  <a:srgbClr val="FFFF00"/>
                </a:solidFill>
              </a:rPr>
              <a:t>  0,04</a:t>
            </a:r>
            <a:endParaRPr lang="ru-RU" sz="1400" b="1" dirty="0">
              <a:solidFill>
                <a:srgbClr val="FFFF00"/>
              </a:solidFill>
            </a:endParaRPr>
          </a:p>
        </p:txBody>
      </p:sp>
      <p:sp>
        <p:nvSpPr>
          <p:cNvPr id="48" name="Rectangle 114"/>
          <p:cNvSpPr>
            <a:spLocks noChangeArrowheads="1"/>
          </p:cNvSpPr>
          <p:nvPr/>
        </p:nvSpPr>
        <p:spPr bwMode="auto">
          <a:xfrm>
            <a:off x="7113070" y="5143512"/>
            <a:ext cx="751348" cy="30777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1400" b="1" dirty="0" smtClean="0">
                <a:solidFill>
                  <a:srgbClr val="000000"/>
                </a:solidFill>
              </a:rPr>
              <a:t>   </a:t>
            </a:r>
            <a:r>
              <a:rPr lang="ru-RU" sz="1400" b="1" dirty="0" smtClean="0">
                <a:solidFill>
                  <a:srgbClr val="FFFF00"/>
                </a:solidFill>
              </a:rPr>
              <a:t>0,0</a:t>
            </a:r>
            <a:endParaRPr lang="ru-RU" sz="1400" b="1" dirty="0">
              <a:solidFill>
                <a:srgbClr val="FFFF00"/>
              </a:solidFill>
            </a:endParaRPr>
          </a:p>
        </p:txBody>
      </p:sp>
      <p:sp>
        <p:nvSpPr>
          <p:cNvPr id="50" name="Прямоугольник 49"/>
          <p:cNvSpPr/>
          <p:nvPr/>
        </p:nvSpPr>
        <p:spPr>
          <a:xfrm>
            <a:off x="857224" y="5786454"/>
            <a:ext cx="1184748" cy="46166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tx2">
                    <a:lumMod val="90000"/>
                    <a:lumOff val="10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latin typeface="+mn-lt"/>
                <a:cs typeface="+mn-cs"/>
              </a:rPr>
              <a:t>2018 </a:t>
            </a:r>
            <a:r>
              <a:rPr lang="ru-RU" sz="1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tx2">
                    <a:lumMod val="90000"/>
                    <a:lumOff val="10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latin typeface="+mn-lt"/>
                <a:cs typeface="+mn-cs"/>
              </a:rPr>
              <a:t>год</a:t>
            </a:r>
          </a:p>
        </p:txBody>
      </p:sp>
      <p:sp>
        <p:nvSpPr>
          <p:cNvPr id="51" name="Прямоугольник 50"/>
          <p:cNvSpPr/>
          <p:nvPr/>
        </p:nvSpPr>
        <p:spPr>
          <a:xfrm>
            <a:off x="3857620" y="5715016"/>
            <a:ext cx="1184748" cy="46166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tx2">
                    <a:lumMod val="90000"/>
                    <a:lumOff val="10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latin typeface="+mn-lt"/>
                <a:cs typeface="+mn-cs"/>
              </a:rPr>
              <a:t>2019 </a:t>
            </a:r>
            <a:r>
              <a:rPr lang="ru-RU" sz="1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tx2">
                    <a:lumMod val="90000"/>
                    <a:lumOff val="10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latin typeface="+mn-lt"/>
                <a:cs typeface="+mn-cs"/>
              </a:rPr>
              <a:t>год</a:t>
            </a:r>
          </a:p>
        </p:txBody>
      </p:sp>
      <p:sp>
        <p:nvSpPr>
          <p:cNvPr id="52" name="Прямоугольник 51"/>
          <p:cNvSpPr/>
          <p:nvPr/>
        </p:nvSpPr>
        <p:spPr>
          <a:xfrm>
            <a:off x="6786578" y="5715016"/>
            <a:ext cx="1184748" cy="46166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tx2">
                    <a:lumMod val="90000"/>
                    <a:lumOff val="10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latin typeface="+mn-lt"/>
                <a:cs typeface="+mn-cs"/>
              </a:rPr>
              <a:t>2020 </a:t>
            </a:r>
            <a:r>
              <a:rPr lang="ru-RU" sz="1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tx2">
                    <a:lumMod val="90000"/>
                    <a:lumOff val="10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latin typeface="+mn-lt"/>
                <a:cs typeface="+mn-cs"/>
              </a:rPr>
              <a:t>год</a:t>
            </a:r>
            <a:endParaRPr lang="ru-RU" sz="14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chemeClr val="tx2">
                  <a:lumMod val="90000"/>
                  <a:lumOff val="10000"/>
                </a:schemeClr>
              </a:solidFill>
              <a:effectLst>
                <a:reflection blurRad="12700" stA="28000" endPos="45000" dist="1000" dir="5400000" sy="-100000" algn="bl" rotWithShape="0"/>
              </a:effectLst>
              <a:latin typeface="+mn-lt"/>
              <a:cs typeface="+mn-cs"/>
            </a:endParaRPr>
          </a:p>
        </p:txBody>
      </p:sp>
      <p:sp>
        <p:nvSpPr>
          <p:cNvPr id="53" name="TextBox 52"/>
          <p:cNvSpPr txBox="1"/>
          <p:nvPr/>
        </p:nvSpPr>
        <p:spPr>
          <a:xfrm>
            <a:off x="7524328" y="1988840"/>
            <a:ext cx="115212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тыс.руб.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7715272" y="4572008"/>
            <a:ext cx="11521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         %</a:t>
            </a:r>
          </a:p>
        </p:txBody>
      </p:sp>
      <p:sp>
        <p:nvSpPr>
          <p:cNvPr id="30" name="Rectangle 115"/>
          <p:cNvSpPr>
            <a:spLocks noChangeArrowheads="1"/>
          </p:cNvSpPr>
          <p:nvPr/>
        </p:nvSpPr>
        <p:spPr bwMode="auto">
          <a:xfrm>
            <a:off x="7074566" y="2704699"/>
            <a:ext cx="644895" cy="30777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1400" b="1" dirty="0" smtClean="0">
                <a:solidFill>
                  <a:srgbClr val="FFFF00"/>
                </a:solidFill>
              </a:rPr>
              <a:t>   0,0</a:t>
            </a:r>
            <a:endParaRPr lang="ru-RU" sz="1400" b="1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ransition spd="med">
    <p:cover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87016" y="678730"/>
            <a:ext cx="8856984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2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2">
                    <a:lumMod val="90000"/>
                    <a:lumOff val="1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КАК ГРАЖДАНИН МОЖЕТ ПОВЛИЯТЬ НА СОСТАВ БЮДЖЕТА?</a:t>
            </a:r>
          </a:p>
          <a:p>
            <a:pPr algn="ctr">
              <a:defRPr/>
            </a:pPr>
            <a:endParaRPr lang="ru-RU" sz="24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accent1">
                  <a:lumMod val="50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" name="Рисунок 8" descr="3d-chelovechek-1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231877" y="1687398"/>
            <a:ext cx="3780148" cy="2384544"/>
          </a:xfrm>
          <a:prstGeom prst="rect">
            <a:avLst/>
          </a:prstGeom>
          <a:solidFill>
            <a:schemeClr val="accent2">
              <a:lumMod val="60000"/>
              <a:lumOff val="40000"/>
              <a:alpha val="67000"/>
            </a:schemeClr>
          </a:solidFill>
        </p:spPr>
      </p:pic>
      <p:pic>
        <p:nvPicPr>
          <p:cNvPr id="10" name="Рисунок 9" descr="skill-development-programme-8d9defa8cf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231876" y="4143379"/>
            <a:ext cx="3769280" cy="2295128"/>
          </a:xfrm>
          <a:prstGeom prst="rect">
            <a:avLst/>
          </a:prstGeom>
        </p:spPr>
      </p:pic>
      <p:sp>
        <p:nvSpPr>
          <p:cNvPr id="11" name="Скругленный прямоугольник 18"/>
          <p:cNvSpPr>
            <a:spLocks noChangeArrowheads="1"/>
          </p:cNvSpPr>
          <p:nvPr/>
        </p:nvSpPr>
        <p:spPr bwMode="auto">
          <a:xfrm>
            <a:off x="608799" y="2036191"/>
            <a:ext cx="4500528" cy="1432874"/>
          </a:xfrm>
          <a:prstGeom prst="roundRect">
            <a:avLst>
              <a:gd name="adj" fmla="val 16667"/>
            </a:avLst>
          </a:prstGeom>
          <a:noFill/>
          <a:ln w="25400" algn="ctr">
            <a:noFill/>
            <a:round/>
            <a:headEnd/>
            <a:tailEnd/>
          </a:ln>
        </p:spPr>
        <p:txBody>
          <a:bodyPr anchor="ctr"/>
          <a:lstStyle/>
          <a:p>
            <a:pPr algn="just" defTabSz="666750">
              <a:lnSpc>
                <a:spcPct val="90000"/>
              </a:lnSpc>
              <a:spcAft>
                <a:spcPct val="35000"/>
              </a:spcAft>
              <a:defRPr/>
            </a:pPr>
            <a:r>
              <a:rPr lang="ru-RU" b="1" dirty="0" smtClean="0">
                <a:solidFill>
                  <a:schemeClr val="bg2">
                    <a:lumMod val="50000"/>
                  </a:schemeClr>
                </a:solidFill>
                <a:latin typeface="Constantia" pitchFamily="18" charset="0"/>
              </a:rPr>
              <a:t>Через публичные слушания по проекту бюджета муниципального района, которые проходят ежегодно в декабре</a:t>
            </a:r>
            <a:endParaRPr lang="ru-RU" b="1" dirty="0">
              <a:solidFill>
                <a:schemeClr val="bg2">
                  <a:lumMod val="50000"/>
                </a:schemeClr>
              </a:solidFill>
              <a:latin typeface="Constantia" pitchFamily="18" charset="0"/>
            </a:endParaRPr>
          </a:p>
        </p:txBody>
      </p:sp>
      <p:sp>
        <p:nvSpPr>
          <p:cNvPr id="12" name="Скругленный прямоугольник 18"/>
          <p:cNvSpPr>
            <a:spLocks noChangeArrowheads="1"/>
          </p:cNvSpPr>
          <p:nvPr/>
        </p:nvSpPr>
        <p:spPr bwMode="auto">
          <a:xfrm>
            <a:off x="618226" y="4336330"/>
            <a:ext cx="4557090" cy="1630837"/>
          </a:xfrm>
          <a:prstGeom prst="roundRect">
            <a:avLst>
              <a:gd name="adj" fmla="val 16667"/>
            </a:avLst>
          </a:prstGeom>
          <a:noFill/>
          <a:ln w="25400" algn="ctr">
            <a:noFill/>
            <a:round/>
            <a:headEnd/>
            <a:tailEnd/>
          </a:ln>
        </p:spPr>
        <p:txBody>
          <a:bodyPr anchor="ctr"/>
          <a:lstStyle/>
          <a:p>
            <a:pPr algn="just" defTabSz="666750">
              <a:lnSpc>
                <a:spcPct val="90000"/>
              </a:lnSpc>
              <a:spcAft>
                <a:spcPct val="35000"/>
              </a:spcAft>
              <a:defRPr/>
            </a:pPr>
            <a:r>
              <a:rPr lang="ru-RU" b="1" dirty="0" smtClean="0">
                <a:solidFill>
                  <a:srgbClr val="0070C0"/>
                </a:solidFill>
                <a:latin typeface="Constantia" pitchFamily="18" charset="0"/>
              </a:rPr>
              <a:t>Через публичные слушания по отчету об исполнении бюджета муниципального района, которые проходят ежегодно в апреле </a:t>
            </a:r>
            <a:endParaRPr lang="ru-RU" b="1" dirty="0">
              <a:solidFill>
                <a:srgbClr val="0070C0"/>
              </a:solidFill>
              <a:latin typeface="Constantia" pitchFamily="18" charset="0"/>
            </a:endParaRPr>
          </a:p>
        </p:txBody>
      </p:sp>
    </p:spTree>
  </p:cSld>
  <p:clrMapOvr>
    <a:masterClrMapping/>
  </p:clrMapOvr>
  <p:transition spd="med">
    <p:cover/>
  </p:transition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43"/>
          <p:cNvSpPr txBox="1">
            <a:spLocks noChangeArrowheads="1"/>
          </p:cNvSpPr>
          <p:nvPr/>
        </p:nvSpPr>
        <p:spPr bwMode="auto">
          <a:xfrm>
            <a:off x="7092280" y="1340768"/>
            <a:ext cx="1357322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1600" b="1" dirty="0">
                <a:latin typeface="Times New Roman" pitchFamily="18" charset="0"/>
              </a:rPr>
              <a:t>тыс. руб.</a:t>
            </a:r>
          </a:p>
        </p:txBody>
      </p:sp>
      <p:sp>
        <p:nvSpPr>
          <p:cNvPr id="15" name="Прямоугольник 14"/>
          <p:cNvSpPr/>
          <p:nvPr/>
        </p:nvSpPr>
        <p:spPr>
          <a:xfrm>
            <a:off x="1285852" y="785794"/>
            <a:ext cx="643367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9600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объем муниципального долга</a:t>
            </a:r>
            <a:endParaRPr lang="ru-RU" sz="24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960000"/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graphicFrame>
        <p:nvGraphicFramePr>
          <p:cNvPr id="23" name="Схема 22"/>
          <p:cNvGraphicFramePr/>
          <p:nvPr/>
        </p:nvGraphicFramePr>
        <p:xfrm>
          <a:off x="4119613" y="1636295"/>
          <a:ext cx="3349591" cy="222475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24" name="Схема 23"/>
          <p:cNvGraphicFramePr/>
          <p:nvPr/>
        </p:nvGraphicFramePr>
        <p:xfrm>
          <a:off x="323528" y="1628800"/>
          <a:ext cx="3600400" cy="230425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graphicFrame>
        <p:nvGraphicFramePr>
          <p:cNvPr id="25" name="Схема 24"/>
          <p:cNvGraphicFramePr/>
          <p:nvPr/>
        </p:nvGraphicFramePr>
        <p:xfrm>
          <a:off x="323528" y="4365104"/>
          <a:ext cx="3600400" cy="230425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2" r:lo="rId13" r:qs="rId14" r:cs="rId15"/>
          </a:graphicData>
        </a:graphic>
      </p:graphicFrame>
      <p:graphicFrame>
        <p:nvGraphicFramePr>
          <p:cNvPr id="26" name="Схема 25"/>
          <p:cNvGraphicFramePr/>
          <p:nvPr/>
        </p:nvGraphicFramePr>
        <p:xfrm>
          <a:off x="4355976" y="4293096"/>
          <a:ext cx="3600400" cy="230425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7" r:lo="rId18" r:qs="rId19" r:cs="rId20"/>
          </a:graphicData>
        </a:graphic>
      </p:graphicFrame>
    </p:spTree>
  </p:cSld>
  <p:clrMapOvr>
    <a:masterClrMapping/>
  </p:clrMapOvr>
  <p:transition spd="med">
    <p:cover/>
  </p:transition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Скругленный прямоугольник 13"/>
          <p:cNvSpPr/>
          <p:nvPr/>
        </p:nvSpPr>
        <p:spPr>
          <a:xfrm>
            <a:off x="642910" y="4429132"/>
            <a:ext cx="7620000" cy="2276475"/>
          </a:xfrm>
          <a:prstGeom prst="roundRect">
            <a:avLst/>
          </a:prstGeom>
          <a:gradFill flip="none" rotWithShape="1">
            <a:gsLst>
              <a:gs pos="0">
                <a:srgbClr val="8488C4"/>
              </a:gs>
              <a:gs pos="53000">
                <a:srgbClr val="D4DEFF"/>
              </a:gs>
              <a:gs pos="83000">
                <a:srgbClr val="D4DEFF"/>
              </a:gs>
              <a:gs pos="100000">
                <a:srgbClr val="96AB94"/>
              </a:gs>
            </a:gsLst>
            <a:path path="circle">
              <a:fillToRect l="100000" b="100000"/>
            </a:path>
            <a:tileRect t="-100000" r="-100000"/>
          </a:gra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ru-RU" dirty="0"/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4714876" y="2714620"/>
            <a:ext cx="3429000" cy="1485900"/>
          </a:xfrm>
          <a:prstGeom prst="roundRect">
            <a:avLst/>
          </a:prstGeom>
          <a:gradFill flip="none" rotWithShape="1">
            <a:gsLst>
              <a:gs pos="0">
                <a:srgbClr val="DCEBF5"/>
              </a:gs>
              <a:gs pos="8000">
                <a:srgbClr val="83A7C3"/>
              </a:gs>
              <a:gs pos="13000">
                <a:srgbClr val="768FB9"/>
              </a:gs>
              <a:gs pos="21001">
                <a:srgbClr val="83A7C3"/>
              </a:gs>
              <a:gs pos="52000">
                <a:srgbClr val="FFFFFF"/>
              </a:gs>
              <a:gs pos="56000">
                <a:srgbClr val="9C6563"/>
              </a:gs>
              <a:gs pos="58000">
                <a:srgbClr val="80302D"/>
              </a:gs>
              <a:gs pos="71001">
                <a:srgbClr val="C0524E"/>
              </a:gs>
              <a:gs pos="94000">
                <a:srgbClr val="EBDAD4"/>
              </a:gs>
              <a:gs pos="100000">
                <a:srgbClr val="55261C"/>
              </a:gs>
            </a:gsLst>
            <a:lin ang="5400000" scaled="0"/>
            <a:tileRect r="-100000" b="-100000"/>
          </a:gra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ru-RU" dirty="0"/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571472" y="2714620"/>
            <a:ext cx="3352800" cy="1485900"/>
          </a:xfrm>
          <a:prstGeom prst="roundRect">
            <a:avLst/>
          </a:prstGeom>
          <a:gradFill flip="none" rotWithShape="1">
            <a:gsLst>
              <a:gs pos="0">
                <a:srgbClr val="8488C4"/>
              </a:gs>
              <a:gs pos="53000">
                <a:srgbClr val="D4DEFF"/>
              </a:gs>
              <a:gs pos="83000">
                <a:srgbClr val="D4DEFF"/>
              </a:gs>
              <a:gs pos="100000">
                <a:srgbClr val="96AB94"/>
              </a:gs>
            </a:gsLst>
            <a:lin ang="13500000" scaled="1"/>
            <a:tileRect/>
          </a:gra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ru-RU" dirty="0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1928794" y="1571612"/>
            <a:ext cx="5410200" cy="1000125"/>
          </a:xfrm>
          <a:prstGeom prst="roundRect">
            <a:avLst/>
          </a:prstGeom>
          <a:gradFill flip="none" rotWithShape="1">
            <a:gsLst>
              <a:gs pos="0">
                <a:schemeClr val="accent3">
                  <a:lumMod val="40000"/>
                  <a:lumOff val="60000"/>
                </a:schemeClr>
              </a:gs>
              <a:gs pos="53000">
                <a:srgbClr val="D4DEFF"/>
              </a:gs>
              <a:gs pos="83000">
                <a:srgbClr val="D4DEFF"/>
              </a:gs>
              <a:gs pos="100000">
                <a:srgbClr val="96AB94"/>
              </a:gs>
            </a:gsLst>
            <a:lin ang="5400000" scaled="0"/>
            <a:tileRect t="-100000" r="-100000"/>
          </a:gra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ru-RU" dirty="0"/>
          </a:p>
        </p:txBody>
      </p:sp>
      <p:sp>
        <p:nvSpPr>
          <p:cNvPr id="104453" name="Rectangle 2"/>
          <p:cNvSpPr>
            <a:spLocks noGrp="1" noChangeArrowheads="1"/>
          </p:cNvSpPr>
          <p:nvPr>
            <p:ph type="title"/>
          </p:nvPr>
        </p:nvSpPr>
        <p:spPr>
          <a:xfrm>
            <a:off x="-214346" y="428604"/>
            <a:ext cx="5765534" cy="1000125"/>
          </a:xfrm>
        </p:spPr>
        <p:txBody>
          <a:bodyPr>
            <a:no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r>
              <a:rPr lang="ru-RU" sz="3200" b="1" cap="all" dirty="0" smtClean="0">
                <a:ln w="0"/>
                <a:solidFill>
                  <a:schemeClr val="bg2">
                    <a:lumMod val="10000"/>
                  </a:schemeClr>
                </a:solidFill>
                <a:effectLst>
                  <a:reflection blurRad="12700" stA="50000" endPos="50000" dist="5000" dir="5400000" sy="-100000" rotWithShape="0"/>
                </a:effectLst>
              </a:rPr>
              <a:t>   МУНИЦИПАЛЬНЫЙ ДОЛГ</a:t>
            </a:r>
          </a:p>
        </p:txBody>
      </p:sp>
      <p:sp>
        <p:nvSpPr>
          <p:cNvPr id="104454" name="TextBox 6"/>
          <p:cNvSpPr txBox="1">
            <a:spLocks noChangeArrowheads="1"/>
          </p:cNvSpPr>
          <p:nvPr/>
        </p:nvSpPr>
        <p:spPr bwMode="auto">
          <a:xfrm>
            <a:off x="1928794" y="1714488"/>
            <a:ext cx="5286375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dirty="0"/>
              <a:t>Муниципальный долг  – обязательства по возврату взятых в долг денежных средств</a:t>
            </a:r>
          </a:p>
        </p:txBody>
      </p:sp>
      <p:sp>
        <p:nvSpPr>
          <p:cNvPr id="104455" name="TextBox 7"/>
          <p:cNvSpPr txBox="1">
            <a:spLocks noChangeArrowheads="1"/>
          </p:cNvSpPr>
          <p:nvPr/>
        </p:nvSpPr>
        <p:spPr bwMode="auto">
          <a:xfrm>
            <a:off x="642910" y="2928934"/>
            <a:ext cx="3212432" cy="10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dirty="0"/>
              <a:t>Цели заимствования:</a:t>
            </a:r>
          </a:p>
          <a:p>
            <a:pPr algn="ctr"/>
            <a:r>
              <a:rPr lang="ru-RU" sz="1400" dirty="0"/>
              <a:t>- Финансирование дефицита           бюджета;</a:t>
            </a:r>
          </a:p>
          <a:p>
            <a:pPr algn="ctr"/>
            <a:r>
              <a:rPr lang="ru-RU" sz="1400" dirty="0"/>
              <a:t> - Погашение долговых обязательств</a:t>
            </a:r>
          </a:p>
        </p:txBody>
      </p:sp>
      <p:sp>
        <p:nvSpPr>
          <p:cNvPr id="104456" name="TextBox 8"/>
          <p:cNvSpPr txBox="1">
            <a:spLocks noChangeArrowheads="1"/>
          </p:cNvSpPr>
          <p:nvPr/>
        </p:nvSpPr>
        <p:spPr bwMode="auto">
          <a:xfrm>
            <a:off x="4929190" y="3000372"/>
            <a:ext cx="3000375" cy="800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dirty="0"/>
              <a:t>Способы заимствования:</a:t>
            </a:r>
          </a:p>
          <a:p>
            <a:pPr>
              <a:buFontTx/>
              <a:buChar char="-"/>
            </a:pPr>
            <a:r>
              <a:rPr lang="ru-RU" sz="1400" dirty="0"/>
              <a:t> Привлечение кредитов банков;</a:t>
            </a:r>
          </a:p>
          <a:p>
            <a:pPr>
              <a:buFontTx/>
              <a:buChar char="-"/>
            </a:pPr>
            <a:r>
              <a:rPr lang="ru-RU" sz="1400" dirty="0"/>
              <a:t> Кредиты бюджета субъекта</a:t>
            </a:r>
          </a:p>
        </p:txBody>
      </p:sp>
      <p:sp>
        <p:nvSpPr>
          <p:cNvPr id="104457" name="TextBox 9"/>
          <p:cNvSpPr txBox="1">
            <a:spLocks noChangeArrowheads="1"/>
          </p:cNvSpPr>
          <p:nvPr/>
        </p:nvSpPr>
        <p:spPr bwMode="auto">
          <a:xfrm>
            <a:off x="714348" y="4643446"/>
            <a:ext cx="7391400" cy="1878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dirty="0"/>
              <a:t>     </a:t>
            </a:r>
            <a:r>
              <a:rPr lang="ru-RU" dirty="0"/>
              <a:t>Предельные объёмы муниципального долга  и расходов на его обслуживание регулируются Бюджетным кодексом РФ.</a:t>
            </a:r>
          </a:p>
          <a:p>
            <a:pPr algn="just"/>
            <a:r>
              <a:rPr lang="ru-RU" sz="1600" dirty="0"/>
              <a:t>      Муниципальный долг </a:t>
            </a:r>
            <a:r>
              <a:rPr lang="ru-RU" sz="1600" b="1" dirty="0"/>
              <a:t>не должен превышать 50 % </a:t>
            </a:r>
            <a:r>
              <a:rPr lang="ru-RU" sz="1600" dirty="0"/>
              <a:t>собственных доходов бюджета.</a:t>
            </a:r>
          </a:p>
          <a:p>
            <a:pPr algn="just"/>
            <a:r>
              <a:rPr lang="ru-RU" sz="1600" dirty="0"/>
              <a:t>      Расходы на обслуживание  муниципального долга </a:t>
            </a:r>
            <a:r>
              <a:rPr lang="ru-RU" sz="1600" b="1" dirty="0"/>
              <a:t>не должны превышать 15 % </a:t>
            </a:r>
            <a:r>
              <a:rPr lang="ru-RU" sz="1600" dirty="0"/>
              <a:t>расходов бюджета без учета расходов осуществляемых за счет субвенций.</a:t>
            </a:r>
          </a:p>
        </p:txBody>
      </p:sp>
    </p:spTree>
  </p:cSld>
  <p:clrMapOvr>
    <a:masterClrMapping/>
  </p:clrMapOvr>
  <p:transition spd="med">
    <p:cover/>
  </p:transition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928662" y="3365369"/>
            <a:ext cx="7715304" cy="2321841"/>
          </a:xfrm>
          <a:prstGeom prst="round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47" name="TextBox 46"/>
          <p:cNvSpPr txBox="1"/>
          <p:nvPr/>
        </p:nvSpPr>
        <p:spPr>
          <a:xfrm>
            <a:off x="1785918" y="3429000"/>
            <a:ext cx="6357982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tx2">
                    <a:lumMod val="90000"/>
                    <a:lumOff val="10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latin typeface="+mn-lt"/>
                <a:cs typeface="+mn-cs"/>
              </a:rPr>
              <a:t>Общий объем программных расходов </a:t>
            </a:r>
          </a:p>
        </p:txBody>
      </p:sp>
      <p:sp>
        <p:nvSpPr>
          <p:cNvPr id="54" name="Прямоугольник 53"/>
          <p:cNvSpPr/>
          <p:nvPr/>
        </p:nvSpPr>
        <p:spPr>
          <a:xfrm>
            <a:off x="2428860" y="3857628"/>
            <a:ext cx="105189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tx2"/>
                </a:solidFill>
                <a:effectLst>
                  <a:reflection blurRad="12700" stA="28000" endPos="45000" dist="1000" dir="5400000" sy="-100000" algn="bl" rotWithShape="0"/>
                </a:effectLst>
                <a:latin typeface="+mn-lt"/>
                <a:cs typeface="+mn-cs"/>
              </a:rPr>
              <a:t>201</a:t>
            </a:r>
            <a:r>
              <a:rPr lang="en-US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tx2"/>
                </a:solidFill>
                <a:effectLst>
                  <a:reflection blurRad="12700" stA="28000" endPos="45000" dist="1000" dir="5400000" sy="-100000" algn="bl" rotWithShape="0"/>
                </a:effectLst>
                <a:latin typeface="+mn-lt"/>
                <a:cs typeface="+mn-cs"/>
              </a:rPr>
              <a:t>8</a:t>
            </a:r>
            <a:r>
              <a:rPr lang="ru-RU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tx2"/>
                </a:solidFill>
                <a:effectLst>
                  <a:reflection blurRad="12700" stA="28000" endPos="45000" dist="1000" dir="5400000" sy="-100000" algn="bl" rotWithShape="0"/>
                </a:effectLst>
                <a:latin typeface="+mn-lt"/>
                <a:cs typeface="+mn-cs"/>
              </a:rPr>
              <a:t> </a:t>
            </a:r>
            <a:r>
              <a:rPr lang="ru-RU" sz="11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tx2"/>
                </a:solidFill>
                <a:effectLst>
                  <a:reflection blurRad="12700" stA="28000" endPos="45000" dist="1000" dir="5400000" sy="-100000" algn="bl" rotWithShape="0"/>
                </a:effectLst>
                <a:latin typeface="+mn-lt"/>
                <a:cs typeface="+mn-cs"/>
              </a:rPr>
              <a:t>год</a:t>
            </a:r>
            <a:endParaRPr lang="ru-RU" sz="11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chemeClr val="tx2"/>
              </a:solidFill>
              <a:effectLst>
                <a:reflection blurRad="12700" stA="28000" endPos="45000" dist="1000" dir="5400000" sy="-100000" algn="bl" rotWithShape="0"/>
              </a:effectLst>
              <a:latin typeface="+mn-lt"/>
              <a:cs typeface="+mn-cs"/>
            </a:endParaRPr>
          </a:p>
        </p:txBody>
      </p:sp>
      <p:sp>
        <p:nvSpPr>
          <p:cNvPr id="55" name="Прямоугольник 54"/>
          <p:cNvSpPr/>
          <p:nvPr/>
        </p:nvSpPr>
        <p:spPr>
          <a:xfrm>
            <a:off x="4429124" y="3857628"/>
            <a:ext cx="105189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tx2"/>
                </a:solidFill>
                <a:effectLst>
                  <a:reflection blurRad="12700" stA="28000" endPos="45000" dist="1000" dir="5400000" sy="-100000" algn="bl" rotWithShape="0"/>
                </a:effectLst>
                <a:latin typeface="+mn-lt"/>
                <a:cs typeface="+mn-cs"/>
              </a:rPr>
              <a:t>201</a:t>
            </a:r>
            <a:r>
              <a:rPr lang="en-US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tx2"/>
                </a:solidFill>
                <a:effectLst>
                  <a:reflection blurRad="12700" stA="28000" endPos="45000" dist="1000" dir="5400000" sy="-100000" algn="bl" rotWithShape="0"/>
                </a:effectLst>
                <a:latin typeface="+mn-lt"/>
                <a:cs typeface="+mn-cs"/>
              </a:rPr>
              <a:t>9</a:t>
            </a:r>
            <a:r>
              <a:rPr lang="ru-RU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tx2"/>
                </a:solidFill>
                <a:effectLst>
                  <a:reflection blurRad="12700" stA="28000" endPos="45000" dist="1000" dir="5400000" sy="-100000" algn="bl" rotWithShape="0"/>
                </a:effectLst>
                <a:latin typeface="+mn-lt"/>
                <a:cs typeface="+mn-cs"/>
              </a:rPr>
              <a:t> </a:t>
            </a:r>
            <a:r>
              <a:rPr lang="ru-RU" sz="11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tx2"/>
                </a:solidFill>
                <a:effectLst>
                  <a:reflection blurRad="12700" stA="28000" endPos="45000" dist="1000" dir="5400000" sy="-100000" algn="bl" rotWithShape="0"/>
                </a:effectLst>
                <a:latin typeface="+mn-lt"/>
                <a:cs typeface="+mn-cs"/>
              </a:rPr>
              <a:t>год</a:t>
            </a:r>
          </a:p>
        </p:txBody>
      </p:sp>
      <p:sp>
        <p:nvSpPr>
          <p:cNvPr id="60424" name="WordArt 86"/>
          <p:cNvSpPr>
            <a:spLocks noChangeArrowheads="1" noChangeShapeType="1" noTextEdit="1"/>
          </p:cNvSpPr>
          <p:nvPr/>
        </p:nvSpPr>
        <p:spPr bwMode="auto">
          <a:xfrm>
            <a:off x="4214810" y="4572008"/>
            <a:ext cx="1414021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2400" kern="10" dirty="0" smtClean="0">
                <a:ln w="9525">
                  <a:noFill/>
                  <a:round/>
                  <a:headEnd/>
                  <a:tailEnd/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Impact"/>
              </a:rPr>
              <a:t>505 935,7</a:t>
            </a:r>
            <a:endParaRPr lang="ru-RU" sz="2400" kern="10" dirty="0">
              <a:ln w="9525">
                <a:noFill/>
                <a:round/>
                <a:headEnd/>
                <a:tailEnd/>
              </a:ln>
              <a:solidFill>
                <a:schemeClr val="tx1">
                  <a:lumMod val="95000"/>
                  <a:lumOff val="5000"/>
                </a:schemeClr>
              </a:solidFill>
              <a:effectLst>
                <a:outerShdw dist="35921" dir="2700000" algn="ctr" rotWithShape="0">
                  <a:srgbClr val="C0C0C0">
                    <a:alpha val="79999"/>
                  </a:srgbClr>
                </a:outerShdw>
              </a:effectLst>
              <a:latin typeface="Impact"/>
            </a:endParaRPr>
          </a:p>
          <a:p>
            <a:pPr algn="ctr"/>
            <a:r>
              <a:rPr lang="ru-RU" sz="2400" kern="10" dirty="0">
                <a:ln w="9525">
                  <a:noFill/>
                  <a:round/>
                  <a:headEnd/>
                  <a:tailEnd/>
                </a:ln>
                <a:solidFill>
                  <a:schemeClr val="accent2"/>
                </a:soli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Impact"/>
              </a:rPr>
              <a:t>тыс.руб.</a:t>
            </a:r>
          </a:p>
        </p:txBody>
      </p:sp>
      <p:sp>
        <p:nvSpPr>
          <p:cNvPr id="60425" name="WordArt 106"/>
          <p:cNvSpPr>
            <a:spLocks noChangeArrowheads="1" noChangeShapeType="1" noTextEdit="1"/>
          </p:cNvSpPr>
          <p:nvPr/>
        </p:nvSpPr>
        <p:spPr bwMode="auto">
          <a:xfrm>
            <a:off x="2071670" y="4572008"/>
            <a:ext cx="1432874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2400" kern="10" dirty="0" smtClean="0">
                <a:ln w="9525">
                  <a:noFill/>
                  <a:round/>
                  <a:headEnd/>
                  <a:tailEnd/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Impact"/>
              </a:rPr>
              <a:t>4</a:t>
            </a:r>
            <a:r>
              <a:rPr lang="en-US" sz="2400" kern="10" dirty="0" smtClean="0">
                <a:ln w="9525">
                  <a:noFill/>
                  <a:round/>
                  <a:headEnd/>
                  <a:tailEnd/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Impact"/>
              </a:rPr>
              <a:t>85</a:t>
            </a:r>
            <a:r>
              <a:rPr lang="ru-RU" sz="2400" kern="10" dirty="0" smtClean="0">
                <a:ln w="9525">
                  <a:noFill/>
                  <a:round/>
                  <a:headEnd/>
                  <a:tailEnd/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Impact"/>
              </a:rPr>
              <a:t> </a:t>
            </a:r>
            <a:r>
              <a:rPr lang="en-US" sz="2400" kern="10" dirty="0" smtClean="0">
                <a:ln w="9525">
                  <a:noFill/>
                  <a:round/>
                  <a:headEnd/>
                  <a:tailEnd/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Impact"/>
              </a:rPr>
              <a:t>003</a:t>
            </a:r>
            <a:r>
              <a:rPr lang="ru-RU" sz="2400" kern="10" dirty="0" smtClean="0">
                <a:ln w="9525">
                  <a:noFill/>
                  <a:round/>
                  <a:headEnd/>
                  <a:tailEnd/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Impact"/>
              </a:rPr>
              <a:t>,9</a:t>
            </a:r>
            <a:endParaRPr lang="ru-RU" sz="2400" kern="10" dirty="0">
              <a:ln w="9525">
                <a:noFill/>
                <a:round/>
                <a:headEnd/>
                <a:tailEnd/>
              </a:ln>
              <a:solidFill>
                <a:schemeClr val="tx1">
                  <a:lumMod val="95000"/>
                  <a:lumOff val="5000"/>
                </a:schemeClr>
              </a:solidFill>
              <a:effectLst>
                <a:outerShdw dist="35921" dir="2700000" algn="ctr" rotWithShape="0">
                  <a:srgbClr val="C0C0C0">
                    <a:alpha val="79999"/>
                  </a:srgbClr>
                </a:outerShdw>
              </a:effectLst>
              <a:latin typeface="Impact"/>
            </a:endParaRPr>
          </a:p>
          <a:p>
            <a:pPr algn="ctr"/>
            <a:r>
              <a:rPr lang="ru-RU" sz="2400" kern="10" dirty="0">
                <a:ln w="9525">
                  <a:noFill/>
                  <a:round/>
                  <a:headEnd/>
                  <a:tailEnd/>
                </a:ln>
                <a:solidFill>
                  <a:schemeClr val="accent2"/>
                </a:soli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Impact"/>
              </a:rPr>
              <a:t>тыс.руб.</a:t>
            </a:r>
          </a:p>
        </p:txBody>
      </p:sp>
      <p:sp>
        <p:nvSpPr>
          <p:cNvPr id="60426" name="WordArt 107"/>
          <p:cNvSpPr>
            <a:spLocks noChangeArrowheads="1" noChangeShapeType="1" noTextEdit="1"/>
          </p:cNvSpPr>
          <p:nvPr/>
        </p:nvSpPr>
        <p:spPr bwMode="auto">
          <a:xfrm>
            <a:off x="6143636" y="4500570"/>
            <a:ext cx="1414020" cy="791121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667"/>
              </a:avLst>
            </a:prstTxWarp>
          </a:bodyPr>
          <a:lstStyle/>
          <a:p>
            <a:pPr algn="ctr"/>
            <a:r>
              <a:rPr lang="ru-RU" sz="2400" kern="10" dirty="0" smtClean="0">
                <a:ln w="9525">
                  <a:noFill/>
                  <a:round/>
                  <a:headEnd/>
                  <a:tailEnd/>
                </a:ln>
                <a:gradFill rotWithShape="1">
                  <a:gsLst>
                    <a:gs pos="0">
                      <a:srgbClr val="FF0000"/>
                    </a:gs>
                    <a:gs pos="100000">
                      <a:srgbClr val="800000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Impact"/>
              </a:rPr>
              <a:t> </a:t>
            </a:r>
            <a:r>
              <a:rPr lang="ru-RU" sz="2400" kern="10" dirty="0" smtClean="0">
                <a:ln w="9525">
                  <a:noFill/>
                  <a:round/>
                  <a:headEnd/>
                  <a:tailEnd/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Impact"/>
              </a:rPr>
              <a:t>514 396,5</a:t>
            </a:r>
            <a:endParaRPr lang="ru-RU" sz="2400" kern="10" dirty="0">
              <a:ln w="9525">
                <a:noFill/>
                <a:round/>
                <a:headEnd/>
                <a:tailEnd/>
              </a:ln>
              <a:solidFill>
                <a:schemeClr val="tx1">
                  <a:lumMod val="95000"/>
                  <a:lumOff val="5000"/>
                </a:schemeClr>
              </a:solidFill>
              <a:effectLst>
                <a:outerShdw dist="35921" dir="2700000" algn="ctr" rotWithShape="0">
                  <a:srgbClr val="C0C0C0">
                    <a:alpha val="79999"/>
                  </a:srgbClr>
                </a:outerShdw>
              </a:effectLst>
              <a:latin typeface="Impact"/>
            </a:endParaRPr>
          </a:p>
          <a:p>
            <a:pPr algn="ctr"/>
            <a:r>
              <a:rPr lang="ru-RU" sz="2400" kern="10" dirty="0">
                <a:ln w="9525">
                  <a:noFill/>
                  <a:round/>
                  <a:headEnd/>
                  <a:tailEnd/>
                </a:ln>
                <a:solidFill>
                  <a:schemeClr val="accent2"/>
                </a:soli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Impact"/>
              </a:rPr>
              <a:t>тыс.руб.</a:t>
            </a:r>
          </a:p>
        </p:txBody>
      </p:sp>
      <p:sp>
        <p:nvSpPr>
          <p:cNvPr id="60427" name="Rectangle 108"/>
          <p:cNvSpPr>
            <a:spLocks/>
          </p:cNvSpPr>
          <p:nvPr/>
        </p:nvSpPr>
        <p:spPr bwMode="auto">
          <a:xfrm>
            <a:off x="285750" y="428625"/>
            <a:ext cx="8675688" cy="5949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ctr" eaLnBrk="0" hangingPunct="0">
              <a:spcBef>
                <a:spcPct val="20000"/>
              </a:spcBef>
              <a:buFont typeface="Arial" charset="0"/>
              <a:buNone/>
            </a:pPr>
            <a:endParaRPr lang="ru-RU" sz="3200" dirty="0">
              <a:latin typeface="Calibri" pitchFamily="34" charset="0"/>
            </a:endParaRPr>
          </a:p>
          <a:p>
            <a:pPr marL="342900" indent="-342900" algn="ctr" eaLnBrk="0" hangingPunct="0">
              <a:spcBef>
                <a:spcPct val="20000"/>
              </a:spcBef>
              <a:buFont typeface="Arial" charset="0"/>
              <a:buNone/>
            </a:pPr>
            <a:endParaRPr lang="ru-RU" sz="3200" dirty="0">
              <a:latin typeface="Calibri" pitchFamily="34" charset="0"/>
            </a:endParaRPr>
          </a:p>
          <a:p>
            <a:pPr marL="342900" indent="-342900" algn="just" eaLnBrk="0" hangingPunct="0">
              <a:spcBef>
                <a:spcPct val="20000"/>
              </a:spcBef>
              <a:buFont typeface="Arial" charset="0"/>
              <a:buNone/>
            </a:pPr>
            <a:r>
              <a:rPr lang="ru-RU" dirty="0" smtClean="0">
                <a:latin typeface="Constantia" pitchFamily="18" charset="0"/>
              </a:rPr>
              <a:t>      </a:t>
            </a:r>
            <a:r>
              <a:rPr lang="ru-RU" sz="2000" b="1" dirty="0" smtClean="0">
                <a:solidFill>
                  <a:schemeClr val="accent1"/>
                </a:solidFill>
                <a:latin typeface="Constantia" pitchFamily="18" charset="0"/>
                <a:cs typeface="Times New Roman" pitchFamily="18" charset="0"/>
              </a:rPr>
              <a:t>Бюджет муниципального района Нуримановский район Республики Башкортостан </a:t>
            </a:r>
            <a:r>
              <a:rPr lang="ru-RU" sz="2000" b="1" dirty="0">
                <a:solidFill>
                  <a:schemeClr val="accent1"/>
                </a:solidFill>
                <a:latin typeface="Constantia" pitchFamily="18" charset="0"/>
                <a:cs typeface="Times New Roman" pitchFamily="18" charset="0"/>
              </a:rPr>
              <a:t>является программно-ориентированным, то есть </a:t>
            </a:r>
            <a:r>
              <a:rPr lang="ru-RU" sz="2000" b="1" dirty="0" smtClean="0">
                <a:solidFill>
                  <a:schemeClr val="accent1"/>
                </a:solidFill>
                <a:latin typeface="Constantia" pitchFamily="18" charset="0"/>
                <a:cs typeface="Times New Roman" pitchFamily="18" charset="0"/>
              </a:rPr>
              <a:t>расходование средств </a:t>
            </a:r>
            <a:r>
              <a:rPr lang="ru-RU" sz="2000" b="1" dirty="0">
                <a:solidFill>
                  <a:schemeClr val="accent1"/>
                </a:solidFill>
                <a:latin typeface="Constantia" pitchFamily="18" charset="0"/>
                <a:cs typeface="Times New Roman" pitchFamily="18" charset="0"/>
              </a:rPr>
              <a:t>осуществляется на основании </a:t>
            </a:r>
            <a:r>
              <a:rPr lang="en-US" sz="2000" b="1" dirty="0" smtClean="0">
                <a:solidFill>
                  <a:schemeClr val="accent1"/>
                </a:solidFill>
                <a:latin typeface="+mn-lt"/>
                <a:cs typeface="Times New Roman" pitchFamily="18" charset="0"/>
              </a:rPr>
              <a:t>18</a:t>
            </a:r>
            <a:r>
              <a:rPr lang="ru-RU" sz="2000" b="1" dirty="0" smtClean="0">
                <a:solidFill>
                  <a:schemeClr val="accent1"/>
                </a:solidFill>
                <a:latin typeface="+mj-lt"/>
                <a:cs typeface="Times New Roman" pitchFamily="18" charset="0"/>
              </a:rPr>
              <a:t> </a:t>
            </a:r>
            <a:r>
              <a:rPr lang="ru-RU" sz="2000" b="1" dirty="0" smtClean="0">
                <a:solidFill>
                  <a:schemeClr val="accent1"/>
                </a:solidFill>
                <a:latin typeface="Constantia" pitchFamily="18" charset="0"/>
                <a:cs typeface="Times New Roman" pitchFamily="18" charset="0"/>
              </a:rPr>
              <a:t>утвержденных муниципальных </a:t>
            </a:r>
            <a:r>
              <a:rPr lang="ru-RU" sz="2000" b="1" dirty="0">
                <a:solidFill>
                  <a:schemeClr val="accent1"/>
                </a:solidFill>
                <a:latin typeface="Constantia" pitchFamily="18" charset="0"/>
                <a:cs typeface="Times New Roman" pitchFamily="18" charset="0"/>
              </a:rPr>
              <a:t>программ</a:t>
            </a:r>
            <a:r>
              <a:rPr lang="ru-RU" sz="2000" b="1" dirty="0" smtClean="0">
                <a:solidFill>
                  <a:schemeClr val="accent1"/>
                </a:solidFill>
                <a:latin typeface="Constantia" pitchFamily="18" charset="0"/>
                <a:cs typeface="Times New Roman" pitchFamily="18" charset="0"/>
              </a:rPr>
              <a:t>.</a:t>
            </a:r>
          </a:p>
          <a:p>
            <a:pPr marL="342900" indent="-342900" algn="just" eaLnBrk="0" hangingPunct="0">
              <a:spcBef>
                <a:spcPct val="20000"/>
              </a:spcBef>
              <a:buFont typeface="Arial" charset="0"/>
              <a:buNone/>
            </a:pPr>
            <a:endParaRPr lang="en-US" sz="2000" b="1" dirty="0" smtClean="0">
              <a:solidFill>
                <a:schemeClr val="tx1">
                  <a:lumMod val="95000"/>
                  <a:lumOff val="5000"/>
                </a:schemeClr>
              </a:solidFill>
              <a:latin typeface="Constantia" pitchFamily="18" charset="0"/>
              <a:cs typeface="Times New Roman" pitchFamily="18" charset="0"/>
            </a:endParaRPr>
          </a:p>
          <a:p>
            <a:pPr marL="342900" indent="-342900" algn="just" eaLnBrk="0" hangingPunct="0">
              <a:spcBef>
                <a:spcPct val="20000"/>
              </a:spcBef>
              <a:buFont typeface="Arial" charset="0"/>
              <a:buNone/>
            </a:pPr>
            <a:endParaRPr lang="ru-RU" sz="2000" dirty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 algn="just" eaLnBrk="0" hangingPunct="0">
              <a:spcBef>
                <a:spcPct val="20000"/>
              </a:spcBef>
              <a:buFont typeface="Arial" charset="0"/>
              <a:buNone/>
            </a:pPr>
            <a:r>
              <a:rPr lang="ru-RU" dirty="0" smtClean="0">
                <a:latin typeface="Calibri" pitchFamily="34" charset="0"/>
              </a:rPr>
              <a:t>      </a:t>
            </a:r>
            <a:endParaRPr lang="ru-RU" dirty="0">
              <a:latin typeface="Calibri" pitchFamily="34" charset="0"/>
            </a:endParaRPr>
          </a:p>
        </p:txBody>
      </p:sp>
      <p:sp>
        <p:nvSpPr>
          <p:cNvPr id="60430" name="Text Box 16"/>
          <p:cNvSpPr txBox="1">
            <a:spLocks noChangeArrowheads="1"/>
          </p:cNvSpPr>
          <p:nvPr/>
        </p:nvSpPr>
        <p:spPr bwMode="auto">
          <a:xfrm>
            <a:off x="6286512" y="3857628"/>
            <a:ext cx="1152525" cy="338554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tx2"/>
                </a:solidFill>
                <a:effectLst>
                  <a:reflection blurRad="12700" stA="28000" endPos="45000" dist="1000" dir="5400000" sy="-100000" algn="bl" rotWithShape="0"/>
                </a:effectLst>
                <a:latin typeface="+mn-lt"/>
              </a:rPr>
              <a:t>20</a:t>
            </a:r>
            <a:r>
              <a:rPr lang="en-US" sz="1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tx2"/>
                </a:solidFill>
                <a:effectLst>
                  <a:reflection blurRad="12700" stA="28000" endPos="45000" dist="1000" dir="5400000" sy="-100000" algn="bl" rotWithShape="0"/>
                </a:effectLst>
                <a:latin typeface="+mn-lt"/>
              </a:rPr>
              <a:t>20 </a:t>
            </a:r>
            <a:r>
              <a:rPr lang="ru-RU" sz="105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tx2"/>
                </a:solidFill>
                <a:effectLst>
                  <a:reflection blurRad="12700" stA="28000" endPos="45000" dist="1000" dir="5400000" sy="-100000" algn="bl" rotWithShape="0"/>
                </a:effectLst>
                <a:latin typeface="+mn-lt"/>
              </a:rPr>
              <a:t>год</a:t>
            </a:r>
            <a:endParaRPr lang="ru-RU" sz="105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chemeClr val="tx2"/>
              </a:solidFill>
              <a:effectLst>
                <a:reflection blurRad="12700" stA="28000" endPos="45000" dist="1000" dir="5400000" sy="-100000" algn="bl" rotWithShape="0"/>
              </a:effectLst>
              <a:latin typeface="+mn-lt"/>
            </a:endParaRPr>
          </a:p>
        </p:txBody>
      </p:sp>
    </p:spTree>
  </p:cSld>
  <p:clrMapOvr>
    <a:masterClrMapping/>
  </p:clrMapOvr>
  <p:transition spd="med">
    <p:cover/>
  </p:transition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357158" y="571480"/>
            <a:ext cx="8786842" cy="857232"/>
          </a:xfrm>
          <a:noFill/>
          <a:ln>
            <a:noFill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2400" cap="none" spc="0" dirty="0" smtClean="0">
                <a:ln w="1905"/>
                <a:solidFill>
                  <a:schemeClr val="accent1">
                    <a:lumMod val="50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Бюджет муниципального района Нуримановский район РБ</a:t>
            </a:r>
            <a:br>
              <a:rPr lang="ru-RU" sz="2400" cap="none" spc="0" dirty="0" smtClean="0">
                <a:ln w="1905"/>
                <a:solidFill>
                  <a:schemeClr val="accent1">
                    <a:lumMod val="50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2400" cap="none" spc="0" dirty="0" smtClean="0">
                <a:ln w="1905"/>
                <a:solidFill>
                  <a:schemeClr val="accent1">
                    <a:lumMod val="50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                             в разрезе муниципальных программ</a:t>
            </a:r>
            <a:endParaRPr lang="ru-RU" sz="1600" cap="none" spc="0" dirty="0">
              <a:ln w="1905"/>
              <a:solidFill>
                <a:schemeClr val="accent1">
                  <a:lumMod val="50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-1" y="1428159"/>
          <a:ext cx="9144001" cy="5429841"/>
        </p:xfrm>
        <a:graphic>
          <a:graphicData uri="http://schemas.openxmlformats.org/drawingml/2006/table">
            <a:tbl>
              <a:tblPr firstRow="1" bandRow="1">
                <a:tableStyleId>{8A107856-5554-42FB-B03E-39F5DBC370BA}</a:tableStyleId>
              </a:tblPr>
              <a:tblGrid>
                <a:gridCol w="3665574"/>
                <a:gridCol w="984592"/>
                <a:gridCol w="1358908"/>
                <a:gridCol w="1053954"/>
                <a:gridCol w="1026328"/>
                <a:gridCol w="1054645"/>
              </a:tblGrid>
              <a:tr h="434222">
                <a:tc rowSpan="2"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Наименование муниципальной программы</a:t>
                      </a:r>
                      <a:endParaRPr lang="ru-RU" sz="1400" b="1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Отчет за 2016 год</a:t>
                      </a:r>
                      <a:endParaRPr lang="ru-RU" sz="1400" b="1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Утверждено в бюджете на  2017 год</a:t>
                      </a:r>
                      <a:endParaRPr lang="ru-RU" sz="1400" b="1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Утверждено в</a:t>
                      </a:r>
                      <a:r>
                        <a:rPr lang="ru-RU" sz="1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бюджете</a:t>
                      </a:r>
                      <a:endParaRPr lang="ru-RU" sz="1400" b="1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ru-RU" sz="14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ru-RU" sz="1400" dirty="0"/>
                    </a:p>
                  </a:txBody>
                  <a:tcPr/>
                </a:tc>
              </a:tr>
              <a:tr h="434222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2018 год</a:t>
                      </a:r>
                      <a:endParaRPr lang="ru-RU" sz="1400" b="1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2019 год</a:t>
                      </a:r>
                      <a:endParaRPr lang="ru-RU" sz="1400" b="1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2020 год</a:t>
                      </a:r>
                      <a:endParaRPr lang="ru-RU" sz="1400" b="1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545091">
                <a:tc>
                  <a:txBody>
                    <a:bodyPr/>
                    <a:lstStyle/>
                    <a:p>
                      <a:pPr algn="just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МП</a:t>
                      </a:r>
                      <a:r>
                        <a:rPr lang="ru-RU" sz="1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«Развитие сельского хозяйства в МР Нуримановский район РБ»  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9 564,3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6 502,7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5 921,0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5 921,0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5 921,0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547601"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МП «Экономическое и инвестиционное развитие</a:t>
                      </a:r>
                      <a:r>
                        <a:rPr lang="ru-RU" sz="1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МР Нуримановский район РБ»</a:t>
                      </a:r>
                      <a:endParaRPr lang="ru-RU" sz="14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24 108,2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1 644,5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1 644,5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1 644,5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796629">
                <a:tc>
                  <a:txBody>
                    <a:bodyPr/>
                    <a:lstStyle/>
                    <a:p>
                      <a:pPr algn="just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МП «Обеспечение</a:t>
                      </a:r>
                      <a:r>
                        <a:rPr lang="ru-RU" sz="1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качественным и доступным жильем в МР Нуримановский район РБ»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1 181,0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775,5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586,1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586,1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586,1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614270">
                <a:tc>
                  <a:txBody>
                    <a:bodyPr/>
                    <a:lstStyle/>
                    <a:p>
                      <a:pPr algn="just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МП </a:t>
                      </a:r>
                      <a:r>
                        <a:rPr lang="ru-RU" sz="1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«Транспортное развитие в МР Нуримановский район РБ» 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13 021,8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16 739,0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13 721</a:t>
                      </a:r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,0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20 085,0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22 392,0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577643">
                <a:tc>
                  <a:txBody>
                    <a:bodyPr/>
                    <a:lstStyle/>
                    <a:p>
                      <a:pPr algn="just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МП</a:t>
                      </a:r>
                      <a:r>
                        <a:rPr lang="ru-RU" sz="1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Развитие жилищно-коммунального хозяйства в МР Нуримановский район РБ»  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10 956,0</a:t>
                      </a:r>
                      <a:endParaRPr lang="ru-RU" sz="16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15 521,3</a:t>
                      </a:r>
                      <a:endParaRPr lang="ru-RU" sz="16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20 878,6</a:t>
                      </a:r>
                      <a:endParaRPr lang="ru-RU" sz="16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8</a:t>
                      </a:r>
                      <a:r>
                        <a:rPr lang="ru-RU" sz="16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034,1</a:t>
                      </a:r>
                      <a:endParaRPr lang="ru-RU" sz="16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8 034,1</a:t>
                      </a:r>
                      <a:endParaRPr lang="ru-RU" sz="16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736176">
                <a:tc>
                  <a:txBody>
                    <a:bodyPr/>
                    <a:lstStyle/>
                    <a:p>
                      <a:pPr algn="just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МП «Устойчивое развитие сельских территорий в МР Нуримановский район РБ</a:t>
                      </a:r>
                      <a:r>
                        <a:rPr lang="ru-RU" sz="1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»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9 544,2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3 757,7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5 107,8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6 868,4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6 644,0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743987">
                <a:tc>
                  <a:txBody>
                    <a:bodyPr/>
                    <a:lstStyle/>
                    <a:p>
                      <a:pPr algn="just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МП </a:t>
                      </a:r>
                      <a:r>
                        <a:rPr lang="ru-RU" sz="1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«Развитие малого и среднего предпринимательства в МР Нуримановский район РБ»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8 072,5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3 100,0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2 100,0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Прямоугольник 4"/>
          <p:cNvSpPr/>
          <p:nvPr/>
        </p:nvSpPr>
        <p:spPr>
          <a:xfrm>
            <a:off x="8143900" y="1142984"/>
            <a:ext cx="10001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ln w="1905"/>
                <a:solidFill>
                  <a:schemeClr val="accent1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тыс.руб.</a:t>
            </a:r>
            <a:endParaRPr lang="ru-RU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</p:cSld>
  <p:clrMapOvr>
    <a:masterClrMapping/>
  </p:clrMapOvr>
  <p:transition spd="med">
    <p:cover/>
  </p:transition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0" y="2"/>
          <a:ext cx="9144000" cy="6857997"/>
        </p:xfrm>
        <a:graphic>
          <a:graphicData uri="http://schemas.openxmlformats.org/drawingml/2006/table">
            <a:tbl>
              <a:tblPr firstRow="1" bandRow="1">
                <a:tableStyleId>{8A107856-5554-42FB-B03E-39F5DBC370BA}</a:tableStyleId>
              </a:tblPr>
              <a:tblGrid>
                <a:gridCol w="3550598"/>
                <a:gridCol w="1094808"/>
                <a:gridCol w="1249557"/>
                <a:gridCol w="1070043"/>
                <a:gridCol w="1138135"/>
                <a:gridCol w="1040859"/>
              </a:tblGrid>
              <a:tr h="311727">
                <a:tc rowSpan="2"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Наименование муниципальной программы</a:t>
                      </a:r>
                      <a:endParaRPr lang="ru-RU" sz="1400" b="1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Отчет за 2016 год</a:t>
                      </a:r>
                      <a:endParaRPr lang="ru-RU" sz="1400" b="1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Утверждено в бюджете на  2017 год</a:t>
                      </a:r>
                      <a:endParaRPr lang="ru-RU" sz="1400" b="1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Утверждено в</a:t>
                      </a:r>
                      <a:r>
                        <a:rPr lang="ru-RU" sz="1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бюджете</a:t>
                      </a:r>
                      <a:endParaRPr lang="ru-RU" sz="1400" b="1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ru-RU" sz="14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ru-RU" sz="1400" dirty="0"/>
                    </a:p>
                  </a:txBody>
                  <a:tcPr/>
                </a:tc>
              </a:tr>
              <a:tr h="436419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2018 год</a:t>
                      </a:r>
                      <a:endParaRPr lang="ru-RU" sz="1400" b="1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2019 год</a:t>
                      </a:r>
                      <a:endParaRPr lang="ru-RU" sz="1400" b="1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2020 год</a:t>
                      </a:r>
                      <a:endParaRPr lang="ru-RU" sz="1400" b="1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748145">
                <a:tc>
                  <a:txBody>
                    <a:bodyPr/>
                    <a:lstStyle/>
                    <a:p>
                      <a:pPr algn="just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МП «Совершенствование деятельности ОМСУ МР Нуримановский район РБ по</a:t>
                      </a:r>
                      <a:r>
                        <a:rPr lang="ru-RU" sz="1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реализации вопросов местного значения»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35 008,9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29 267,1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31 308,2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31 503,3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 31</a:t>
                      </a:r>
                      <a:r>
                        <a:rPr lang="ru-RU" sz="16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738,2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748145">
                <a:tc>
                  <a:txBody>
                    <a:bodyPr/>
                    <a:lstStyle/>
                    <a:p>
                      <a:pPr algn="just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МП</a:t>
                      </a:r>
                      <a:r>
                        <a:rPr lang="ru-RU" sz="1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«Развитие системы учета и отчетности, системы муниципальных закупок в МР Нуримановский район РБ»  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26 997,7</a:t>
                      </a:r>
                      <a:endParaRPr lang="ru-RU" sz="16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32 110,8</a:t>
                      </a:r>
                      <a:endParaRPr lang="ru-RU" sz="16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23 126,2</a:t>
                      </a:r>
                      <a:endParaRPr lang="ru-RU" sz="16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23 603,5</a:t>
                      </a:r>
                      <a:endParaRPr lang="ru-RU" sz="16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23 607,0</a:t>
                      </a:r>
                      <a:endParaRPr lang="ru-RU" sz="16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529936">
                <a:tc>
                  <a:txBody>
                    <a:bodyPr/>
                    <a:lstStyle/>
                    <a:p>
                      <a:pPr algn="just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МП «Социальная поддержка граждан в МР Нуримановский район РБ</a:t>
                      </a:r>
                      <a:r>
                        <a:rPr lang="ru-RU" sz="1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»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38 729,0</a:t>
                      </a:r>
                      <a:endParaRPr lang="ru-RU" sz="16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35 296,2</a:t>
                      </a:r>
                      <a:endParaRPr lang="ru-RU" sz="16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40 042,8</a:t>
                      </a:r>
                      <a:endParaRPr lang="ru-RU" sz="16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37 281,0</a:t>
                      </a:r>
                      <a:endParaRPr lang="ru-RU" sz="16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37 355,0</a:t>
                      </a:r>
                      <a:endParaRPr lang="ru-RU" sz="16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529936"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МП </a:t>
                      </a:r>
                      <a:r>
                        <a:rPr lang="ru-RU" sz="1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«Развитие молодежной политики, </a:t>
                      </a:r>
                      <a:r>
                        <a:rPr lang="ru-RU" sz="14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ФКиС</a:t>
                      </a:r>
                      <a:r>
                        <a:rPr lang="ru-RU" sz="1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в МР Нуримановский район РБ»</a:t>
                      </a:r>
                      <a:endParaRPr lang="ru-RU" sz="14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2 781,6</a:t>
                      </a:r>
                      <a:endParaRPr lang="ru-RU" sz="16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3 101,5</a:t>
                      </a:r>
                      <a:endParaRPr lang="ru-RU" sz="16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3 173,4</a:t>
                      </a:r>
                      <a:endParaRPr lang="ru-RU" sz="16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3 173,4</a:t>
                      </a:r>
                      <a:endParaRPr lang="ru-RU" sz="16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3 173,4</a:t>
                      </a:r>
                      <a:endParaRPr lang="ru-RU" sz="16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529936"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МП «Развитие образования в МР Нуримановский район РБ</a:t>
                      </a:r>
                      <a:r>
                        <a:rPr lang="ru-RU" sz="1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»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265 673,0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231 080,4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267 184,6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286 434,2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286 036,9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529936">
                <a:tc>
                  <a:txBody>
                    <a:bodyPr/>
                    <a:lstStyle/>
                    <a:p>
                      <a:pPr algn="just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МП</a:t>
                      </a:r>
                      <a:r>
                        <a:rPr lang="ru-RU" sz="1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«Развитие культуры и искусства в МР Нуримановский район РБ»  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31 617,7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20 185,2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27 451,9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38 095,7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 38 095,7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529936">
                <a:tc>
                  <a:txBody>
                    <a:bodyPr/>
                    <a:lstStyle/>
                    <a:p>
                      <a:pPr algn="just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МП «Управление муниципальными финансами</a:t>
                      </a:r>
                      <a:r>
                        <a:rPr lang="ru-RU" sz="1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МР Нуримановский район РБ»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85 637,6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33 618,8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40 577,8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40 525,5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46 988,6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748145">
                <a:tc>
                  <a:txBody>
                    <a:bodyPr/>
                    <a:lstStyle/>
                    <a:p>
                      <a:pPr algn="just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МП </a:t>
                      </a:r>
                      <a:r>
                        <a:rPr lang="ru-RU" sz="1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«Формирование здорового образа жизни и укрепления здоровья населения в МР Нуримановский район РБ»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41,1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180,0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180,0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180,0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180,0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529936">
                <a:tc>
                  <a:txBody>
                    <a:bodyPr/>
                    <a:lstStyle/>
                    <a:p>
                      <a:pPr algn="just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МП «Безопасная жизнь населения в МР Нуримановский район</a:t>
                      </a:r>
                      <a:r>
                        <a:rPr lang="ru-RU" sz="1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РБ»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1 749,6</a:t>
                      </a:r>
                      <a:endParaRPr lang="ru-RU" sz="16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2 000,0</a:t>
                      </a:r>
                      <a:endParaRPr lang="ru-RU" sz="16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2 000,0</a:t>
                      </a:r>
                      <a:endParaRPr lang="ru-RU" sz="16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2 000,0</a:t>
                      </a:r>
                      <a:endParaRPr lang="ru-RU" sz="16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2 000,0</a:t>
                      </a:r>
                      <a:endParaRPr lang="ru-RU" sz="16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42900">
                <a:tc>
                  <a:txBody>
                    <a:bodyPr/>
                    <a:lstStyle/>
                    <a:p>
                      <a:pPr algn="just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Непрограммные</a:t>
                      </a:r>
                      <a:r>
                        <a:rPr lang="ru-RU" sz="1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расходы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835,4</a:t>
                      </a:r>
                      <a:endParaRPr lang="ru-RU" sz="16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6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6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6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6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42900">
                <a:tc>
                  <a:txBody>
                    <a:bodyPr/>
                    <a:lstStyle/>
                    <a:p>
                      <a:pPr algn="just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ВСЕГО:</a:t>
                      </a:r>
                      <a:endParaRPr lang="ru-RU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565 519,6</a:t>
                      </a:r>
                      <a:endParaRPr lang="ru-RU" sz="16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433 236,2</a:t>
                      </a:r>
                      <a:endParaRPr lang="ru-RU" sz="16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485 003,9</a:t>
                      </a:r>
                      <a:endParaRPr lang="ru-RU" sz="16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505 935,7</a:t>
                      </a:r>
                      <a:endParaRPr lang="ru-RU" sz="16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514 396,5</a:t>
                      </a:r>
                      <a:endParaRPr lang="ru-RU" sz="16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ransition spd="med">
    <p:cover/>
  </p:transition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0" y="500042"/>
            <a:ext cx="9144000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tx2">
                    <a:lumMod val="90000"/>
                    <a:lumOff val="10000"/>
                  </a:schemeClr>
                </a:solidFill>
                <a:latin typeface="+mn-lt"/>
              </a:rPr>
              <a:t>Структура расходов бюджета района в разрезе муниципальных программ на 2018 год</a:t>
            </a:r>
            <a:r>
              <a:rPr lang="ru-RU" sz="2400" b="1" dirty="0" smtClean="0">
                <a:solidFill>
                  <a:schemeClr val="tx2">
                    <a:lumMod val="90000"/>
                    <a:lumOff val="10000"/>
                  </a:schemeClr>
                </a:solidFill>
              </a:rPr>
              <a:t/>
            </a:r>
            <a:br>
              <a:rPr lang="ru-RU" sz="2400" b="1" dirty="0" smtClean="0">
                <a:solidFill>
                  <a:schemeClr val="tx2">
                    <a:lumMod val="90000"/>
                    <a:lumOff val="10000"/>
                  </a:schemeClr>
                </a:solidFill>
              </a:rPr>
            </a:br>
            <a:r>
              <a:rPr lang="ru-RU" b="1" dirty="0" smtClean="0">
                <a:solidFill>
                  <a:srgbClr val="FF0000"/>
                </a:solidFill>
              </a:rPr>
              <a:t>							          </a:t>
            </a:r>
            <a:r>
              <a:rPr lang="ru-RU" sz="1200" b="1" dirty="0" smtClean="0">
                <a:solidFill>
                  <a:schemeClr val="tx2">
                    <a:lumMod val="90000"/>
                    <a:lumOff val="10000"/>
                  </a:schemeClr>
                </a:solidFill>
              </a:rPr>
              <a:t>(в процентах)</a:t>
            </a:r>
            <a:r>
              <a:rPr lang="ru-RU" sz="1200" dirty="0" smtClean="0">
                <a:solidFill>
                  <a:schemeClr val="tx2">
                    <a:lumMod val="90000"/>
                    <a:lumOff val="10000"/>
                  </a:schemeClr>
                </a:solidFill>
              </a:rPr>
              <a:t> </a:t>
            </a:r>
            <a:endParaRPr lang="ru-RU" sz="1200" dirty="0">
              <a:solidFill>
                <a:schemeClr val="tx2">
                  <a:lumMod val="90000"/>
                  <a:lumOff val="10000"/>
                </a:schemeClr>
              </a:solidFill>
            </a:endParaRPr>
          </a:p>
        </p:txBody>
      </p:sp>
      <p:graphicFrame>
        <p:nvGraphicFramePr>
          <p:cNvPr id="8" name="Object 6"/>
          <p:cNvGraphicFramePr>
            <a:graphicFrameLocks noChangeAspect="1"/>
          </p:cNvGraphicFramePr>
          <p:nvPr/>
        </p:nvGraphicFramePr>
        <p:xfrm>
          <a:off x="0" y="1142984"/>
          <a:ext cx="9144000" cy="571501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ransition spd="med">
    <p:cover/>
  </p:transition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0" y="714356"/>
            <a:ext cx="9144000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tx2">
                    <a:lumMod val="90000"/>
                    <a:lumOff val="10000"/>
                  </a:schemeClr>
                </a:solidFill>
              </a:rPr>
              <a:t>Структура расходов бюджета района в разрезе муниципальных программ на 2019-2020 годы</a:t>
            </a:r>
            <a:br>
              <a:rPr lang="ru-RU" sz="2400" b="1" dirty="0" smtClean="0">
                <a:solidFill>
                  <a:schemeClr val="tx2">
                    <a:lumMod val="90000"/>
                    <a:lumOff val="10000"/>
                  </a:schemeClr>
                </a:solidFill>
              </a:rPr>
            </a:br>
            <a:r>
              <a:rPr lang="ru-RU" b="1" dirty="0" smtClean="0">
                <a:solidFill>
                  <a:srgbClr val="FF0000"/>
                </a:solidFill>
              </a:rPr>
              <a:t>							          </a:t>
            </a:r>
            <a:r>
              <a:rPr lang="ru-RU" sz="1200" b="1" dirty="0" smtClean="0">
                <a:solidFill>
                  <a:schemeClr val="tx2">
                    <a:lumMod val="90000"/>
                    <a:lumOff val="10000"/>
                  </a:schemeClr>
                </a:solidFill>
              </a:rPr>
              <a:t>(в процентах)</a:t>
            </a:r>
            <a:r>
              <a:rPr lang="ru-RU" sz="1200" dirty="0" smtClean="0">
                <a:solidFill>
                  <a:schemeClr val="tx2">
                    <a:lumMod val="90000"/>
                    <a:lumOff val="10000"/>
                  </a:schemeClr>
                </a:solidFill>
              </a:rPr>
              <a:t> </a:t>
            </a:r>
            <a:endParaRPr lang="ru-RU" sz="1200" dirty="0">
              <a:solidFill>
                <a:schemeClr val="tx2">
                  <a:lumMod val="90000"/>
                  <a:lumOff val="10000"/>
                </a:schemeClr>
              </a:solidFill>
            </a:endParaRPr>
          </a:p>
        </p:txBody>
      </p:sp>
      <p:graphicFrame>
        <p:nvGraphicFramePr>
          <p:cNvPr id="8" name="Object 6"/>
          <p:cNvGraphicFramePr>
            <a:graphicFrameLocks noChangeAspect="1"/>
          </p:cNvGraphicFramePr>
          <p:nvPr/>
        </p:nvGraphicFramePr>
        <p:xfrm>
          <a:off x="452387" y="991402"/>
          <a:ext cx="3782729" cy="55790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6" name="Object 6"/>
          <p:cNvGraphicFramePr>
            <a:graphicFrameLocks noChangeAspect="1"/>
          </p:cNvGraphicFramePr>
          <p:nvPr/>
        </p:nvGraphicFramePr>
        <p:xfrm>
          <a:off x="4726004" y="1214422"/>
          <a:ext cx="4060257" cy="548920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7" name="Прямоугольник 6"/>
          <p:cNvSpPr/>
          <p:nvPr/>
        </p:nvSpPr>
        <p:spPr>
          <a:xfrm>
            <a:off x="1866981" y="5528522"/>
            <a:ext cx="899413" cy="30777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  <a:latin typeface="+mn-lt"/>
                <a:cs typeface="+mn-cs"/>
              </a:rPr>
              <a:t>2019 </a:t>
            </a:r>
            <a:r>
              <a:rPr lang="ru-RU" sz="1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  <a:latin typeface="+mn-lt"/>
                <a:cs typeface="+mn-cs"/>
              </a:rPr>
              <a:t>год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6360375" y="5555792"/>
            <a:ext cx="899413" cy="30777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  <a:latin typeface="+mn-lt"/>
                <a:cs typeface="+mn-cs"/>
              </a:rPr>
              <a:t>2020 </a:t>
            </a:r>
            <a:r>
              <a:rPr lang="ru-RU" sz="1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  <a:latin typeface="+mn-lt"/>
                <a:cs typeface="+mn-cs"/>
              </a:rPr>
              <a:t>год</a:t>
            </a:r>
          </a:p>
        </p:txBody>
      </p:sp>
      <p:graphicFrame>
        <p:nvGraphicFramePr>
          <p:cNvPr id="11" name="Object 6"/>
          <p:cNvGraphicFramePr>
            <a:graphicFrameLocks noChangeAspect="1"/>
          </p:cNvGraphicFramePr>
          <p:nvPr/>
        </p:nvGraphicFramePr>
        <p:xfrm>
          <a:off x="285720" y="1000108"/>
          <a:ext cx="3877377" cy="585789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</p:cSld>
  <p:clrMapOvr>
    <a:masterClrMapping/>
  </p:clrMapOvr>
  <p:transition spd="med">
    <p:cover/>
  </p:transition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5"/>
          <p:cNvSpPr txBox="1">
            <a:spLocks/>
          </p:cNvSpPr>
          <p:nvPr/>
        </p:nvSpPr>
        <p:spPr>
          <a:xfrm>
            <a:off x="0" y="642918"/>
            <a:ext cx="9144000" cy="998538"/>
          </a:xfrm>
          <a:prstGeom prst="rect">
            <a:avLst/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>
            <a:normAutofit fontScale="92500"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sz="2400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Муниципальная программа «Развитие сельского хозяйства в муниципальном районе Нуримановский район Республики Башкортостан» 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42844" y="1595021"/>
            <a:ext cx="8858312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Муниципальная программа «Развитие сельского хозяйства в муниципальном районе Нуримановский район Республики Башкортостан»  утверждена постановлением Администрации муниципального </a:t>
            </a:r>
            <a:r>
              <a:rPr lang="ru-RU" sz="1600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района Нуримановский район Республики Башкортостан от 28 апреля 2017 года №1725</a:t>
            </a:r>
          </a:p>
          <a:p>
            <a:endParaRPr lang="ru-RU" sz="1600" dirty="0" smtClean="0">
              <a:solidFill>
                <a:schemeClr val="bg2">
                  <a:lumMod val="1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1600" b="1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Цели муниципальной программы:</a:t>
            </a:r>
          </a:p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1.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Подъем уровня сельскохозяйственного производства в общественном секторе;</a:t>
            </a:r>
          </a:p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2. Повышение финансовой устойчивости предприятий агропромышленного комплекса.</a:t>
            </a:r>
          </a:p>
          <a:p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Задачи муниципальной программы:</a:t>
            </a:r>
          </a:p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1. Стимулировать рост производства основных видов сельскохозяйственной продукции; повысить уровень рентабельности в сельском хозяйстве;</a:t>
            </a:r>
          </a:p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2. Обеспечить реализацию противоэпизоотических мероприятий в отношении карантинных и особо опасных болезней животных;</a:t>
            </a:r>
          </a:p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3. Стимулировать инновационную деятельность и инновационное развитие агропромышленного комплекса;</a:t>
            </a:r>
          </a:p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4. Обеспечить экологически регламентированное использование в сельскохозяйственном производстве земельных, водных и других возобновляемых природных ресурсов, а также повысить плодородие почв до оптимального уровня;</a:t>
            </a:r>
          </a:p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5. Обеспечить развитие мелиорации земель сельскохозяйственного назначения;</a:t>
            </a:r>
          </a:p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6. Создать условия для эффективного использования земель сельскохозяйственного назначения.</a:t>
            </a:r>
            <a:endParaRPr lang="ru-RU" sz="2000" dirty="0">
              <a:solidFill>
                <a:schemeClr val="bg2">
                  <a:lumMod val="1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med">
    <p:cover/>
  </p:transition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5"/>
          <p:cNvSpPr txBox="1">
            <a:spLocks/>
          </p:cNvSpPr>
          <p:nvPr/>
        </p:nvSpPr>
        <p:spPr>
          <a:xfrm>
            <a:off x="0" y="785794"/>
            <a:ext cx="9144000" cy="998538"/>
          </a:xfrm>
          <a:prstGeom prst="rect">
            <a:avLst/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>
            <a:normAutofit fontScale="92500" lnSpcReduction="10000"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sz="2400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Муниципальная программа «Экономическое и инвестиционное развитие муниципального района Нуримановский район </a:t>
            </a:r>
          </a:p>
          <a:p>
            <a:pPr algn="ctr" fontAlgn="auto">
              <a:spcAft>
                <a:spcPts val="0"/>
              </a:spcAft>
              <a:defRPr/>
            </a:pPr>
            <a:r>
              <a:rPr lang="ru-RU" sz="2400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Республики Башкортостан» 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0" y="1595021"/>
            <a:ext cx="9144000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Муниципальная программа «Экономическое и инвестиционное развитие муниципального района Нуримановский район Республики Башкортостан»  утверждена постановлением Администрации муниципального </a:t>
            </a:r>
            <a:r>
              <a:rPr lang="ru-RU" sz="1600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района Нуримановский район Республики Башкортостан от 3</a:t>
            </a:r>
            <a:r>
              <a:rPr lang="en-US" sz="1600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0</a:t>
            </a:r>
            <a:r>
              <a:rPr lang="ru-RU" sz="1600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декабря 201</a:t>
            </a:r>
            <a:r>
              <a:rPr lang="en-US" sz="1600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6</a:t>
            </a:r>
            <a:r>
              <a:rPr lang="ru-RU" sz="1600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года №2</a:t>
            </a:r>
            <a:r>
              <a:rPr lang="en-US" sz="1600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078</a:t>
            </a:r>
            <a:endParaRPr lang="ru-RU" sz="1600" dirty="0" smtClean="0">
              <a:solidFill>
                <a:schemeClr val="bg2">
                  <a:lumMod val="1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1600" dirty="0" smtClean="0">
              <a:solidFill>
                <a:schemeClr val="bg2">
                  <a:lumMod val="1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1600" b="1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Цели муниципальной программы:</a:t>
            </a:r>
          </a:p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1. Обеспечение устойчивого социально-экономического  развития района и благосостояния его жителей.</a:t>
            </a:r>
          </a:p>
          <a:p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Задачи муниципальной программы:</a:t>
            </a:r>
          </a:p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1. Стратегическое планирование и координация выполнения муниципальных программ социально-экономического развития района;</a:t>
            </a:r>
          </a:p>
          <a:p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2. Анализ и прогнозирование социально- экономического развития района;</a:t>
            </a:r>
          </a:p>
          <a:p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3. Развитие инвестиционной деятельности и повышение инвестиционной привлекательности района;</a:t>
            </a:r>
          </a:p>
          <a:p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4. Мониторинг развития конкурентной среды;</a:t>
            </a:r>
          </a:p>
          <a:p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5. Реализация политики энергосбережения и повышения энергетической эффективности на территории района</a:t>
            </a:r>
            <a:r>
              <a:rPr lang="ru-RU" sz="1600" dirty="0" smtClean="0"/>
              <a:t> .</a:t>
            </a:r>
          </a:p>
        </p:txBody>
      </p:sp>
    </p:spTree>
  </p:cSld>
  <p:clrMapOvr>
    <a:masterClrMapping/>
  </p:clrMapOvr>
  <p:transition spd="med">
    <p:cover/>
  </p:transition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5"/>
          <p:cNvSpPr txBox="1">
            <a:spLocks/>
          </p:cNvSpPr>
          <p:nvPr/>
        </p:nvSpPr>
        <p:spPr>
          <a:xfrm>
            <a:off x="0" y="357166"/>
            <a:ext cx="9144000" cy="998538"/>
          </a:xfrm>
          <a:prstGeom prst="rect">
            <a:avLst/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>
            <a:normAutofit fontScale="92500" lnSpcReduction="10000"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sz="2400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Муниципальная программа «Обеспечение качественным и доступным  жильем  в муниципальном районе </a:t>
            </a:r>
          </a:p>
          <a:p>
            <a:pPr algn="ctr" fontAlgn="auto">
              <a:spcAft>
                <a:spcPts val="0"/>
              </a:spcAft>
              <a:defRPr/>
            </a:pPr>
            <a:r>
              <a:rPr lang="ru-RU" sz="2400" dirty="0" err="1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Нуримановский</a:t>
            </a:r>
            <a:r>
              <a:rPr lang="ru-RU" sz="2400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район Республики Башкортостан»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85688" y="1214422"/>
            <a:ext cx="8678800" cy="57554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Муниципальная программа «Обеспечение качественным и доступным  жильем  в муниципальном районе Нуримановский район Республики Башкортостан»  утверждена постановлением Администрации муниципального </a:t>
            </a:r>
            <a:r>
              <a:rPr lang="ru-RU" sz="1600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района Нуримановский район Республики Башкортостан от </a:t>
            </a:r>
            <a:r>
              <a:rPr lang="en-US" sz="1600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11</a:t>
            </a:r>
            <a:r>
              <a:rPr lang="ru-RU" sz="1600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сентября 2017 года№606</a:t>
            </a:r>
          </a:p>
          <a:p>
            <a:endParaRPr lang="ru-RU" sz="1600" dirty="0" smtClean="0">
              <a:solidFill>
                <a:schemeClr val="bg2">
                  <a:lumMod val="1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1600" b="1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Цели муниципальной программы:</a:t>
            </a:r>
          </a:p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1.Обеспечение жильем отдельных категорий граждан, выполнение мероприятий по оказанию государственной поддержки в приобретении жилья, стимулирование развития жилищного строительства, сохранение объемов вводимого жилья на уровне прогнозного.</a:t>
            </a:r>
          </a:p>
          <a:p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Задачи муниципальной программы:</a:t>
            </a:r>
          </a:p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1. Обеспечение жильем граждан, состоящих на учете в качестве нуждающихся в улучшении жилищных условий;</a:t>
            </a:r>
          </a:p>
          <a:p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2. Увеличение доли семей, имеющих возможность приобрести или построить жилье с помощью собственных, заемных средств, а также социальных выплат и субсидий на строительство или приобретение жилых помещений;</a:t>
            </a:r>
          </a:p>
          <a:p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3. Привлечение внебюджетных источников финансирования;</a:t>
            </a:r>
          </a:p>
          <a:p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4. Создание условий, обеспечивающих строительство жилья на территории муниципального района Нуримановский район Республики Башкортостан и реализации его на доступных условиях лицам, признанным нуждающимися в жилье.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med">
    <p:cover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Рисунок 26" descr="bagofcoin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786182" y="4500570"/>
            <a:ext cx="1714512" cy="1714512"/>
          </a:xfrm>
          <a:prstGeom prst="rect">
            <a:avLst/>
          </a:prstGeom>
        </p:spPr>
      </p:pic>
      <p:sp>
        <p:nvSpPr>
          <p:cNvPr id="16" name="Выгнутая вправо стрелка 15"/>
          <p:cNvSpPr/>
          <p:nvPr/>
        </p:nvSpPr>
        <p:spPr>
          <a:xfrm rot="10800000">
            <a:off x="1643042" y="2500306"/>
            <a:ext cx="2143140" cy="3357586"/>
          </a:xfrm>
          <a:prstGeom prst="curvedLeftArrow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5" name="Выгнутая вправо стрелка 14"/>
          <p:cNvSpPr/>
          <p:nvPr/>
        </p:nvSpPr>
        <p:spPr>
          <a:xfrm>
            <a:off x="5357818" y="2643182"/>
            <a:ext cx="2143140" cy="3357586"/>
          </a:xfrm>
          <a:prstGeom prst="curvedLeftArrow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0" y="785794"/>
            <a:ext cx="8827129" cy="40011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2000" b="1" dirty="0">
                <a:solidFill>
                  <a:schemeClr val="accent1">
                    <a:lumMod val="50000"/>
                  </a:schemeClr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КАК УЧАСТВУЕТ ГРАЖДАНИН В БЮДЖЕТНОМ ПРОЦЕССЕ?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6429356" y="5000636"/>
            <a:ext cx="2714644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16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Участвует в </a:t>
            </a:r>
            <a:endParaRPr lang="en-US" sz="1600" b="1" dirty="0" smtClean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r>
              <a:rPr lang="ru-RU" sz="16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формировании </a:t>
            </a:r>
            <a:endParaRPr lang="en-US" sz="1600" b="1" dirty="0" smtClean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r>
              <a:rPr lang="ru-RU" sz="16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доходной </a:t>
            </a:r>
            <a:endParaRPr lang="en-US" sz="1600" b="1" dirty="0" smtClean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r>
              <a:rPr lang="ru-RU" sz="16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части бюджета</a:t>
            </a:r>
            <a:endParaRPr lang="ru-RU" sz="1600" b="1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0" y="1142984"/>
            <a:ext cx="2920981" cy="224676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defRPr/>
            </a:pPr>
            <a:r>
              <a:rPr lang="ru-RU" sz="1500" dirty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Получает социальные </a:t>
            </a:r>
            <a:r>
              <a:rPr lang="ru-RU" sz="1600" b="1" dirty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гарантии (образование,  жилищно-коммунальное </a:t>
            </a:r>
            <a:r>
              <a:rPr lang="ru-RU" sz="1600" b="1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хозяйство</a:t>
            </a:r>
            <a:r>
              <a:rPr lang="ru-RU" sz="1600" b="1" dirty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600" b="1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культура</a:t>
            </a:r>
            <a:r>
              <a:rPr lang="ru-RU" sz="1600" b="1" dirty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600" b="1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физическая культура </a:t>
            </a:r>
            <a:r>
              <a:rPr lang="ru-RU" sz="1500" dirty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и спорт, социальные льготы и другие направления социальных гарантий населению) – расходная часть бюджета </a:t>
            </a:r>
          </a:p>
        </p:txBody>
      </p:sp>
      <p:pic>
        <p:nvPicPr>
          <p:cNvPr id="20" name="Рисунок 19" descr="Fashionable_Business_Guy_Vector_Character_Preview.jpg"/>
          <p:cNvPicPr>
            <a:picLocks noChangeAspect="1"/>
          </p:cNvPicPr>
          <p:nvPr/>
        </p:nvPicPr>
        <p:blipFill>
          <a:blip r:embed="rId3" cstate="print"/>
          <a:srcRect l="20000" r="25000"/>
          <a:stretch>
            <a:fillRect/>
          </a:stretch>
        </p:blipFill>
        <p:spPr>
          <a:xfrm>
            <a:off x="3786182" y="1428736"/>
            <a:ext cx="1428760" cy="1785950"/>
          </a:xfrm>
          <a:prstGeom prst="rect">
            <a:avLst/>
          </a:prstGeom>
        </p:spPr>
      </p:pic>
      <p:sp>
        <p:nvSpPr>
          <p:cNvPr id="22" name="Прямоугольник 21"/>
          <p:cNvSpPr/>
          <p:nvPr/>
        </p:nvSpPr>
        <p:spPr>
          <a:xfrm>
            <a:off x="0" y="5072074"/>
            <a:ext cx="2297616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ru-RU" sz="1600" b="1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ГРАЖДАНИН</a:t>
            </a:r>
          </a:p>
          <a:p>
            <a:pPr algn="ctr">
              <a:defRPr/>
            </a:pPr>
            <a:r>
              <a:rPr lang="ru-RU" sz="1600" b="1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как получатель </a:t>
            </a:r>
            <a:endParaRPr lang="en-US" sz="1600" b="1" dirty="0" smtClean="0">
              <a:solidFill>
                <a:schemeClr val="bg2">
                  <a:lumMod val="2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r>
              <a:rPr lang="ru-RU" sz="1600" b="1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социальных гарантий</a:t>
            </a:r>
            <a:r>
              <a:rPr lang="en-US" sz="1600" b="1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1600" b="1" dirty="0">
              <a:solidFill>
                <a:schemeClr val="bg2">
                  <a:lumMod val="2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4357686" y="5214950"/>
            <a:ext cx="89575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b="1" dirty="0" smtClean="0"/>
              <a:t>БЮДЖЕТ</a:t>
            </a:r>
            <a:endParaRPr lang="ru-RU" sz="1200" b="1" dirty="0"/>
          </a:p>
        </p:txBody>
      </p:sp>
      <p:sp>
        <p:nvSpPr>
          <p:cNvPr id="26" name="Прямоугольник 25"/>
          <p:cNvSpPr/>
          <p:nvPr/>
        </p:nvSpPr>
        <p:spPr>
          <a:xfrm>
            <a:off x="6000760" y="1714488"/>
            <a:ext cx="257175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1600" b="1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ГРАЖДАНИН </a:t>
            </a:r>
          </a:p>
          <a:p>
            <a:pPr algn="ctr">
              <a:defRPr/>
            </a:pPr>
            <a:r>
              <a:rPr lang="ru-RU" sz="1600" b="1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как налогоплательщик</a:t>
            </a:r>
            <a:endParaRPr lang="ru-RU" sz="1600" b="1" dirty="0">
              <a:solidFill>
                <a:schemeClr val="bg2">
                  <a:lumMod val="2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med">
    <p:cover/>
  </p:transition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5"/>
          <p:cNvSpPr txBox="1">
            <a:spLocks/>
          </p:cNvSpPr>
          <p:nvPr/>
        </p:nvSpPr>
        <p:spPr>
          <a:xfrm>
            <a:off x="0" y="928670"/>
            <a:ext cx="9144000" cy="998538"/>
          </a:xfrm>
          <a:prstGeom prst="rect">
            <a:avLst/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>
            <a:normAutofit fontScale="92500" lnSpcReduction="10000"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sz="2400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Муниципальная программа «Развитие торговли и потребительской кооперации муниципального района </a:t>
            </a:r>
          </a:p>
          <a:p>
            <a:pPr algn="ctr" fontAlgn="auto">
              <a:spcAft>
                <a:spcPts val="0"/>
              </a:spcAft>
              <a:defRPr/>
            </a:pPr>
            <a:r>
              <a:rPr lang="ru-RU" sz="2400" dirty="0" err="1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Нуримановский</a:t>
            </a:r>
            <a:r>
              <a:rPr lang="ru-RU" sz="2400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район Республики Башкортостан»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0" y="1841242"/>
            <a:ext cx="8858312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Муниципальная программа «Развитие торговли и потребительской кооперации муниципального района Нуримановский район Республики Башкортостан»  утверждена постановлением Администрации муниципального </a:t>
            </a:r>
            <a:r>
              <a:rPr lang="ru-RU" sz="1600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района Нуримановский район Республики Башкортостан от 03 апреля 2017 года№570</a:t>
            </a:r>
          </a:p>
          <a:p>
            <a:endParaRPr lang="ru-RU" sz="1600" dirty="0" smtClean="0">
              <a:solidFill>
                <a:schemeClr val="bg2">
                  <a:lumMod val="1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1600" b="1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Цели муниципальной программы:</a:t>
            </a:r>
          </a:p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1. Создание условий для полного удовлетворения потребности населения в качественных и безопасных товарах и услугах по доступным ценам.</a:t>
            </a:r>
          </a:p>
          <a:p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Задачи муниципальной программы:</a:t>
            </a:r>
          </a:p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1. Повышение экономической и физической доступности товаров и услуг на потребительском рынке, качества и культуры обслуживания населения при их предоставлении; </a:t>
            </a:r>
          </a:p>
          <a:p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2. Содействие продвижению продукции отечественных производителей; </a:t>
            </a:r>
          </a:p>
          <a:p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3. Обеспечение качества и безопасности товаров и услуг на потребительском рынке, в том числе алкогольной продукции, поступающей в розничную продажу на территории Республики Башкортостан; </a:t>
            </a:r>
          </a:p>
          <a:p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4. Совершенствование механизма защиты прав потребителей.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med">
    <p:cover/>
  </p:transition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5"/>
          <p:cNvSpPr txBox="1">
            <a:spLocks/>
          </p:cNvSpPr>
          <p:nvPr/>
        </p:nvSpPr>
        <p:spPr>
          <a:xfrm>
            <a:off x="0" y="428604"/>
            <a:ext cx="9144000" cy="836712"/>
          </a:xfrm>
          <a:prstGeom prst="rect">
            <a:avLst/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>
            <a:normAutofit fontScale="92500"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sz="2400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Муниципальная программа «Транспортное развитие в муниципальном районе Нуримановский район Республики Башкортостан»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42844" y="1214422"/>
            <a:ext cx="8858312" cy="5909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Муниципальная программа «Транспортное развитие в муниципальном районе Нуримановский район Республики Башкортостан»  утверждена постановлением Администрации муниципального </a:t>
            </a:r>
            <a:r>
              <a:rPr lang="ru-RU" sz="1400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района Нуримановский район Республики Башкортостан от 31 декабря 2015 года№2612 </a:t>
            </a:r>
          </a:p>
          <a:p>
            <a:pPr algn="just"/>
            <a:r>
              <a:rPr lang="ru-RU" sz="1400" b="1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Цели муниципальной программы:</a:t>
            </a:r>
          </a:p>
          <a:p>
            <a:pPr algn="just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1. Увеличение протяженности, пропускной способности, а также достижение требуемого технического и эксплуатационного состояния дорог местного значения;</a:t>
            </a:r>
          </a:p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2. Повышение уровня безопасности дорожного движения; </a:t>
            </a:r>
          </a:p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3. Сокращение числа погибших в результате дорожно-транспортных происшествий;</a:t>
            </a:r>
          </a:p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4. Сокращение количества дорожно-транспортных происшествий с пострадавшими.</a:t>
            </a:r>
          </a:p>
          <a:p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Задачи муниципальной программы:</a:t>
            </a:r>
          </a:p>
          <a:p>
            <a:pPr algn="just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1. Улучшение технического состояния существующей сети автомобильных дорог местного значения за счет увеличения объемов работ по ремонту и содержанию дорожного хозяйства; </a:t>
            </a:r>
          </a:p>
          <a:p>
            <a:pPr algn="just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2. Привлечение дополнительных инвестиций в сферу дорожного хозяйства МР Нуримановский район РБ;</a:t>
            </a:r>
          </a:p>
          <a:p>
            <a:pPr algn="just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3. Проектирование, строительство, реконструкция дорог местного значения, в том числе дорог местного значения с твердым покрытием до сельских населенных пунктов, не имеющих круглогодичной связи с сетью автомобильных дорог общего пользования;</a:t>
            </a:r>
          </a:p>
          <a:p>
            <a:pPr algn="just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4. Строительство дорог местного значения в новых микрорайонах малоэтажной застройки;</a:t>
            </a:r>
          </a:p>
          <a:p>
            <a:pPr algn="just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5. Капитальный ремонт и ремонт дорог местного значения, дворовых территорий многоквартирных домов населенных пунктов, проездов к дворовым   территориям многоквартирных домов населенных пунктов;</a:t>
            </a:r>
          </a:p>
          <a:p>
            <a:pPr algn="just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6. Предотвращение дорожно-транспортных происшествий, вероятность гибели людей в которых наиболее высока;</a:t>
            </a:r>
          </a:p>
          <a:p>
            <a:pPr algn="just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7. Снижение тяжести травм, полученных в результате дорожно-транспортных происшествий;</a:t>
            </a:r>
          </a:p>
          <a:p>
            <a:pPr algn="just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8. Развитие современной системы оказания первой помощи пострадавшим в дорожно-транспортных происшествиях - спасение жизней;</a:t>
            </a:r>
          </a:p>
          <a:p>
            <a:pPr algn="just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9. Совершенствование системы управления деятельностью по повышению безопасности дорожного движения;</a:t>
            </a:r>
          </a:p>
          <a:p>
            <a:pPr algn="just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10. Повышение правосознания и ответственности   участников дорожного движения.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med">
    <p:cover/>
  </p:transition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5"/>
          <p:cNvSpPr txBox="1">
            <a:spLocks/>
          </p:cNvSpPr>
          <p:nvPr/>
        </p:nvSpPr>
        <p:spPr>
          <a:xfrm>
            <a:off x="0" y="0"/>
            <a:ext cx="9144000" cy="664143"/>
          </a:xfrm>
          <a:prstGeom prst="rect">
            <a:avLst/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>
            <a:no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sz="2000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Муниципальная программа «Развитие жилищно-коммунального хозяйства в муниципальном районе Нуримановский район Республики Башкортостан»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42844" y="664144"/>
            <a:ext cx="9001156" cy="55497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Муниципальная программа «Развитие жилищно-коммунального хозяйства в муниципальном районе Нуримановский район Республики Башкортостан»  утверждена постановлением Администрации муниципального </a:t>
            </a:r>
            <a:r>
              <a:rPr lang="ru-RU" sz="1400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района Нуримановский район Республики Башкортостан от 31 декабря 2015 года№2611 </a:t>
            </a:r>
          </a:p>
          <a:p>
            <a:pPr algn="just"/>
            <a:r>
              <a:rPr lang="ru-RU" sz="1400" b="1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Цели муниципальной программы:</a:t>
            </a:r>
          </a:p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1. Обеспечение потребителей коммунальными ресурсами нормативного качества при доступной стоимости и обеспечении надежной и эффективной работы коммунальной инфраструктуры;</a:t>
            </a:r>
          </a:p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2. Обеспечение надежного и высокоэффективного наружного освещения населенных пунктов  муниципального район Нуримановский район Республики Башкортостан;</a:t>
            </a:r>
          </a:p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3. Формирование комфортных условий проживания населения района;</a:t>
            </a:r>
          </a:p>
          <a:p>
            <a:pPr lvl="0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4.  Решение проблем безопасности дорожного движения;</a:t>
            </a:r>
          </a:p>
          <a:p>
            <a:pPr lvl="0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5.  Обеспечение населения чистой водопроводной водой; </a:t>
            </a:r>
          </a:p>
          <a:p>
            <a:pPr lvl="0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рациональное использование водных объектов, охрана окружающей среды и обеспечение экологической безопасности;</a:t>
            </a:r>
          </a:p>
          <a:p>
            <a:pPr lvl="0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6. Стабилизация и развитие систем водоснабжения и водоотведения жилищно-коммунального комплекса муниципального района Нуримановский район Республики Башкортостан;</a:t>
            </a:r>
          </a:p>
          <a:p>
            <a:pPr lvl="0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7. Формирование комфортных и безопасных условий проживания и деятельности населения муниципального района Нуримановский район Республики Башкортостан сохранение здоровья людей;</a:t>
            </a:r>
          </a:p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8. Обеспечение очистки сточных вод.</a:t>
            </a:r>
          </a:p>
          <a:p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400" dirty="0" smtClean="0"/>
              <a:t> 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25128" y="4485373"/>
            <a:ext cx="8826366" cy="24622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Задачи муниципальной программы:</a:t>
            </a:r>
          </a:p>
          <a:p>
            <a:pPr algn="just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1. Восстановление и модернизация систем  наружного освещения населенных пунктов муниципального района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Нуримановский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район Республики Башкортостан;</a:t>
            </a:r>
          </a:p>
          <a:p>
            <a:pPr lvl="0" algn="just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2. Обеспечение надежности и эффективности поставки коммунальных ресурсов за счет масштабной реконструкции и модернизации систем коммунальной инфраструктуры;</a:t>
            </a:r>
          </a:p>
          <a:p>
            <a:pPr lvl="0" algn="just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3. Обеспечение доступности для населения стоимости коммунальных услуг;</a:t>
            </a:r>
          </a:p>
          <a:p>
            <a:pPr lvl="0" algn="just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4. Увеличение количества освещаемых территорий в населенных пунктах района;</a:t>
            </a:r>
          </a:p>
          <a:p>
            <a:pPr lvl="0" algn="just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5. Повышение надежности и эффективности установок наружного освещения, а также снижение эксплуатационных затрат;</a:t>
            </a:r>
          </a:p>
          <a:p>
            <a:pPr lvl="0" algn="just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6. Экономное использование электроэнергии     и средств, выделяемых на содержание систем наружного освещения</a:t>
            </a:r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med">
    <p:cover/>
  </p:transition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5"/>
          <p:cNvSpPr txBox="1">
            <a:spLocks/>
          </p:cNvSpPr>
          <p:nvPr/>
        </p:nvSpPr>
        <p:spPr>
          <a:xfrm>
            <a:off x="0" y="500042"/>
            <a:ext cx="9144000" cy="819674"/>
          </a:xfrm>
          <a:prstGeom prst="rect">
            <a:avLst/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>
            <a:normAutofit fontScale="92500"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sz="2400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Муниципальная программа «Устойчивое развитие сельских территорий в муниципальном районе Нуримановский район Республики Башкортостан»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0" y="1214422"/>
            <a:ext cx="8858312" cy="56435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Муниципальная программа «Устойчивое развитие сельских территорий в муниципальном районе Нуримановский район Республики Башкортостан»  утверждена постановлением Администрации муниципального </a:t>
            </a:r>
            <a:r>
              <a:rPr lang="ru-RU" sz="1400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района Нуримановский район Республики Башкортостан от 31 декабря 2015 года №2610 </a:t>
            </a:r>
          </a:p>
          <a:p>
            <a:pPr algn="just"/>
            <a:endParaRPr lang="ru-RU" sz="1400" dirty="0" smtClean="0">
              <a:solidFill>
                <a:schemeClr val="bg2">
                  <a:lumMod val="1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1400" b="1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Цели муниципальной программы:</a:t>
            </a:r>
          </a:p>
          <a:p>
            <a:pPr lvl="0" algn="just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1. Улучшение условий жизнедеятельности на сельских территориях Нуримановского района;</a:t>
            </a:r>
          </a:p>
          <a:p>
            <a:pPr lvl="0" algn="just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2. Улучшение инвестиционного климата в сфере АПК на сельских территориях Нуримановского района за счет реализации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инфра-структурных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мероприятий в рамках Программы; </a:t>
            </a:r>
          </a:p>
          <a:p>
            <a:pPr algn="just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3. Содействие созданию высокотехнологичных рабочих мест на сельских территориях Нуримановского района;</a:t>
            </a:r>
          </a:p>
          <a:p>
            <a:pPr lvl="0" algn="just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4. Активизация участия граждан, проживающих на сельских территориях Нуримановского района, в решении вопросов местного значения; </a:t>
            </a:r>
          </a:p>
          <a:p>
            <a:pPr lvl="0" algn="just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5. Формирование в Республике Башкортостан позитивного отношения к развитию сельских территорий Нуримановского района.</a:t>
            </a:r>
          </a:p>
          <a:p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Задачи муниципальной программы:</a:t>
            </a:r>
          </a:p>
          <a:p>
            <a:pPr lvl="0" algn="just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1. Удовлетворение потребностей в благоустроенном жилье населения, проживающего на сельских территориях Нуримановского района, в том числе молодых семей и молодых специалистов; </a:t>
            </a:r>
          </a:p>
          <a:p>
            <a:pPr lvl="0" algn="just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2. Повышение уровня комплексного обустройства объектами социальной и инженерной инфраструктуры сельских территорий  Нуримановского района; </a:t>
            </a:r>
          </a:p>
          <a:p>
            <a:pPr lvl="0" algn="just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3. Проведение мероприятий по поощрению и популяризации достижений в сельском развитии Нуримановского района;</a:t>
            </a:r>
          </a:p>
          <a:p>
            <a:pPr lvl="0" algn="just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4. Реализация общественно значимых проектов в интересах сельских жителей  Нуримановского района с помощью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грантовой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поддержки;</a:t>
            </a:r>
          </a:p>
          <a:p>
            <a:pPr lvl="0" algn="just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5. Устойчивое территориальное развитие района посредством совершенствования системы расселения, застройки, благоустройства сельских поселений, их инженерной, транспортной и социальной инфраструктур, рационального природопользования, охраны и использования объектов историко-культурного наследия, сохранения и улучшения окружающей природной среды</a:t>
            </a:r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med">
    <p:cover/>
  </p:transition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5"/>
          <p:cNvSpPr txBox="1">
            <a:spLocks/>
          </p:cNvSpPr>
          <p:nvPr/>
        </p:nvSpPr>
        <p:spPr>
          <a:xfrm>
            <a:off x="0" y="928670"/>
            <a:ext cx="9144000" cy="998538"/>
          </a:xfrm>
          <a:prstGeom prst="rect">
            <a:avLst/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>
            <a:normAutofit fontScale="92500" lnSpcReduction="10000"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sz="2400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Муниципальная программа «Развитие и поддержка малого и среднего предпринимательства в муниципальном районе Нуримановский район Республики Башкортостан»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42844" y="2071678"/>
            <a:ext cx="8858312" cy="46166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Муниципальная программа «Развитие и поддержка малого и среднего предпринимательства в муниципальном районе Нуримановский район Республики Башкортостан»  утверждена постановлением Администрации муниципального </a:t>
            </a:r>
            <a:r>
              <a:rPr lang="ru-RU" sz="1400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района Нуримановский район Республики Башкортостан от 28 июня 2017 года№1036</a:t>
            </a:r>
          </a:p>
          <a:p>
            <a:pPr algn="just"/>
            <a:endParaRPr lang="ru-RU" sz="1400" dirty="0" smtClean="0">
              <a:solidFill>
                <a:schemeClr val="bg2">
                  <a:lumMod val="1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1400" b="1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Цели муниципальной программы:</a:t>
            </a:r>
          </a:p>
          <a:p>
            <a:pPr algn="just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1. Создание условий для развития малого и среднего предпринимательства в муниципальном районе Нуримановский район Республики Башкортостан на основе формирования эффективных механизмов его поддержки, повышения вклада малого и среднего предпринимательства в решение экономических и социальных задач района;</a:t>
            </a:r>
          </a:p>
          <a:p>
            <a:pPr algn="just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2. Повышение конкурентоспособности районного туристского продукта.</a:t>
            </a:r>
          </a:p>
          <a:p>
            <a:pPr algn="just"/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Задачи муниципальной программы:</a:t>
            </a:r>
          </a:p>
          <a:p>
            <a:pPr algn="just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1. Содействие росту конкурентоспособности и продвижению продукции субъектов малого и среднего предпринимательства  на товарные рынки;</a:t>
            </a:r>
          </a:p>
          <a:p>
            <a:pPr algn="just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2. Повышение престижа предпринимательской деятельности в муниципальном районе Нуримановский район Республике Башкортостан;</a:t>
            </a:r>
          </a:p>
          <a:p>
            <a:pPr algn="just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3. Развитие малого и среднего предпринимательства во многих отраслях и секторах экономики района;</a:t>
            </a:r>
          </a:p>
          <a:p>
            <a:pPr algn="just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4. Развитие районного туристско-рекреационного комплекса и развитие объектов туристской инфраструктуры на территории муниципального района Нуримановский район;</a:t>
            </a:r>
          </a:p>
          <a:p>
            <a:pPr algn="just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5. Продвижение туристского продукта Нуримановского района на республиканском и  российском туристских рынках.</a:t>
            </a:r>
          </a:p>
        </p:txBody>
      </p:sp>
    </p:spTree>
  </p:cSld>
  <p:clrMapOvr>
    <a:masterClrMapping/>
  </p:clrMapOvr>
  <p:transition spd="med">
    <p:cover/>
  </p:transition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5"/>
          <p:cNvSpPr txBox="1">
            <a:spLocks/>
          </p:cNvSpPr>
          <p:nvPr/>
        </p:nvSpPr>
        <p:spPr>
          <a:xfrm>
            <a:off x="0" y="928670"/>
            <a:ext cx="9144000" cy="998538"/>
          </a:xfrm>
          <a:prstGeom prst="rect">
            <a:avLst/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>
            <a:no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sz="2000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Муниципальная программа «Совершенствование деятельности органов местного самоуправления муниципального района Нуримановский район Республики Башкортостан  по реализации вопросов местного значения»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42844" y="1872020"/>
            <a:ext cx="8858312" cy="49859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Муниципальная программа «Совершенствование деятельности органов местного самоуправления муниципального района Нуримановский район Республики Башкортостан  по реализации вопросов местного значения»  утверждена постановлением Администрации муниципального </a:t>
            </a:r>
            <a:r>
              <a:rPr lang="ru-RU" sz="1600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района Нуримановский район Республики Башкортостан от 29 января 2016 года№226 </a:t>
            </a:r>
          </a:p>
          <a:p>
            <a:pPr algn="just"/>
            <a:endParaRPr lang="ru-RU" sz="1400" dirty="0" smtClean="0">
              <a:solidFill>
                <a:schemeClr val="bg2">
                  <a:lumMod val="1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1600" b="1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Цели и задачи муниципальной программы:</a:t>
            </a:r>
          </a:p>
          <a:p>
            <a:endParaRPr lang="ru-RU" sz="1600" b="1" dirty="0" smtClean="0">
              <a:solidFill>
                <a:schemeClr val="bg2">
                  <a:lumMod val="1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1. Формирование высококвалифицированного кадрового состава муниципальной службы в органах местного самоуправления муниципального района в соответствии с целями и задачами социально-экономического  развития района, задачами и функциями органов местного самоуправления;</a:t>
            </a:r>
          </a:p>
          <a:p>
            <a:pPr algn="just"/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2.Повышение эффективности работы и результативности профессиональной служебной деятельности органов местного  самоуправления;</a:t>
            </a:r>
          </a:p>
          <a:p>
            <a:pPr algn="just"/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3. Искоренения коррупционных проявлений в деятельности муниципальных служащих, создание безопасных условий труда и охраны труда;</a:t>
            </a:r>
          </a:p>
          <a:p>
            <a:pPr algn="just"/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4. Создание эффективной системы организации хранения, комплектования, учета и использования документов архивного фонда.</a:t>
            </a:r>
          </a:p>
        </p:txBody>
      </p:sp>
    </p:spTree>
  </p:cSld>
  <p:clrMapOvr>
    <a:masterClrMapping/>
  </p:clrMapOvr>
  <p:transition spd="med">
    <p:cover/>
  </p:transition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5"/>
          <p:cNvSpPr txBox="1">
            <a:spLocks/>
          </p:cNvSpPr>
          <p:nvPr/>
        </p:nvSpPr>
        <p:spPr>
          <a:xfrm>
            <a:off x="0" y="214290"/>
            <a:ext cx="9144000" cy="998538"/>
          </a:xfrm>
          <a:prstGeom prst="rect">
            <a:avLst/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>
            <a:noAutofit/>
          </a:bodyPr>
          <a:lstStyle/>
          <a:p>
            <a:pPr algn="ctr"/>
            <a:r>
              <a:rPr lang="ru-RU" sz="2000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Муниципальная программа «Развитие системы учета и отчетности, системы муниципальных закупок в муниципальном районе Нуримановский район</a:t>
            </a:r>
          </a:p>
          <a:p>
            <a:pPr algn="ctr"/>
            <a:r>
              <a:rPr lang="ru-RU" sz="2000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Республики Башкортостан»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42844" y="1142984"/>
            <a:ext cx="8858312" cy="59708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Муниципальная программа «Развитие системы учета и отчетности, системы муниципальных закупок в муниципальном районе Нуримановский район Республики Башкортостан»  утверждена постановлением Администрации муниципального </a:t>
            </a:r>
            <a:r>
              <a:rPr lang="ru-RU" sz="1600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района Нуримановский район Республики Башкортостан от 30 декабря 2016 года№2071 </a:t>
            </a:r>
          </a:p>
          <a:p>
            <a:r>
              <a:rPr lang="ru-RU" sz="1600" b="1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Цели муниципальной программы:</a:t>
            </a:r>
          </a:p>
          <a:p>
            <a:pPr marL="342900" indent="-342900" algn="just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1.Создание эффективной организации бюджетного учета и составления бюджетной отчетности в </a:t>
            </a:r>
          </a:p>
          <a:p>
            <a:pPr marL="342900" indent="-342900" algn="just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муниципальном районе Нуримановский район Республики Башкортостан;</a:t>
            </a:r>
          </a:p>
          <a:p>
            <a:pPr marL="342900" indent="-342900" algn="just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2.Эффективное использование бюджетных средств, имущества, развитие добросовестной </a:t>
            </a:r>
          </a:p>
          <a:p>
            <a:pPr marL="342900" indent="-342900" algn="just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конкуренции, предотвращение коррупции и других злоупотреблений.</a:t>
            </a:r>
          </a:p>
          <a:p>
            <a:pPr algn="just"/>
            <a:r>
              <a:rPr lang="ru-RU" sz="1600" b="1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Задачи муниципальной программы:</a:t>
            </a:r>
          </a:p>
          <a:p>
            <a:r>
              <a:rPr lang="ru-RU" sz="1600" b="1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- реализация единого порядка ведения бюджетного учета в  ОМСУ, муниципальных учреждениях с использованием средств автоматизации;</a:t>
            </a:r>
            <a:br>
              <a:rPr lang="ru-RU" sz="1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- обеспечение своевременного, полного и достоверного отражения в бюджетном учете операций по исполнению бюджетных смет, планов финансово-хозяйственной деятельности муниципальных учреждений муниципального района;</a:t>
            </a:r>
            <a:br>
              <a:rPr lang="ru-RU" sz="1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- повышение качества и оперативности формирования отчетности;</a:t>
            </a:r>
            <a:br>
              <a:rPr lang="ru-RU" sz="1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- обеспечение создания методических материалов по предметным областям с учетом региональной и отраслевой специфики;</a:t>
            </a:r>
            <a:br>
              <a:rPr lang="ru-RU" sz="1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- обеспечение контроля качества бюджетного учета, бюджетной отчетности и контроля использования имущества; </a:t>
            </a:r>
            <a:br>
              <a:rPr lang="ru-RU" sz="1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- повышение эффективности и результативности осуществления закупок, использования имущества;</a:t>
            </a:r>
          </a:p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- обеспечение гласности и прозрачности осуществления закупок.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med">
    <p:cover/>
  </p:transition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5"/>
          <p:cNvSpPr txBox="1">
            <a:spLocks/>
          </p:cNvSpPr>
          <p:nvPr/>
        </p:nvSpPr>
        <p:spPr>
          <a:xfrm>
            <a:off x="0" y="642918"/>
            <a:ext cx="9144000" cy="764704"/>
          </a:xfrm>
          <a:prstGeom prst="rect">
            <a:avLst/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>
            <a:noAutofit/>
          </a:bodyPr>
          <a:lstStyle/>
          <a:p>
            <a:pPr algn="ctr"/>
            <a:r>
              <a:rPr lang="ru-RU" sz="2000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Муниципальная программа «Социальная поддержка граждан муниципального района Нуримановский район Республики Башкортостан»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85688" y="1348800"/>
            <a:ext cx="8858312" cy="5509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Муниципальная программа «Социальная поддержка граждан муниципального района Нуримановский район Республики Башкортостан»  утверждена постановлением Администрации муниципального </a:t>
            </a:r>
            <a:r>
              <a:rPr lang="ru-RU" sz="1600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района Нуримановский район Республики Башкортостан от 30 декабря 2016 года№2074</a:t>
            </a:r>
          </a:p>
          <a:p>
            <a:pPr algn="just"/>
            <a:r>
              <a:rPr lang="ru-RU" sz="1600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r>
              <a:rPr lang="ru-RU" sz="1600" b="1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Цели муниципальной программы:</a:t>
            </a:r>
          </a:p>
          <a:p>
            <a:pPr algn="just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1. Стабильное повышение качества и уровня жизни граждан, попавших в трудную жизненную </a:t>
            </a:r>
          </a:p>
          <a:p>
            <a:pPr marL="342900" indent="-342900" algn="just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ситуацию,  из числа:  пожилых граждан,  инвалидов,  семей  с несовершеннолетними детьми, </a:t>
            </a:r>
          </a:p>
          <a:p>
            <a:pPr marL="342900" indent="-342900" algn="just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проживающих  на территории муниципального района</a:t>
            </a:r>
            <a:r>
              <a:rPr lang="ru-RU" sz="1600" dirty="0" smtClean="0"/>
              <a:t>. </a:t>
            </a:r>
          </a:p>
          <a:p>
            <a:pPr marL="342900" indent="-342900" algn="just"/>
            <a:endParaRPr lang="ru-RU" sz="1600" dirty="0" smtClean="0"/>
          </a:p>
          <a:p>
            <a:pPr marL="342900" indent="-342900" algn="just"/>
            <a:r>
              <a:rPr lang="ru-RU" sz="1600" b="1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Задачи муниципальной программы:</a:t>
            </a:r>
          </a:p>
          <a:p>
            <a:r>
              <a:rPr lang="ru-RU" sz="1600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1. П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роведение социально-значимых мероприятий;</a:t>
            </a:r>
          </a:p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2. Создание условий для продолжения активного образа жизни пожилых людей, достигших пенсионного возраста, для их полноценного участия в жизни общества;</a:t>
            </a:r>
          </a:p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3. Обеспечение беспрепятственного доступа инвалидов к объектам социальной инфраструктуры;</a:t>
            </a:r>
          </a:p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4. Возрождение в сознании общества  понимания  ценности семьи, укрепление социального статуса семьи как основного института общества, пропаганда семейных ценностей;</a:t>
            </a:r>
          </a:p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5. Проведение культурно-массовых   мероприятий,  направленных  на нравственное и духовное воспитание детей и семей в целом;</a:t>
            </a:r>
            <a:br>
              <a:rPr lang="ru-RU" sz="1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6. Создание благоприятных условий для интеграции в общество инвалидов;</a:t>
            </a:r>
          </a:p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7. Координация деятельности предприятий, организаций  по оказанию социальной поддержки инвалидам, пенсионерам и другим категориям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med">
    <p:cover/>
  </p:transition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5"/>
          <p:cNvSpPr txBox="1">
            <a:spLocks/>
          </p:cNvSpPr>
          <p:nvPr/>
        </p:nvSpPr>
        <p:spPr>
          <a:xfrm>
            <a:off x="0" y="285728"/>
            <a:ext cx="9144000" cy="692696"/>
          </a:xfrm>
          <a:prstGeom prst="rect">
            <a:avLst/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>
            <a:noAutofit/>
          </a:bodyPr>
          <a:lstStyle/>
          <a:p>
            <a:pPr algn="ctr"/>
            <a:r>
              <a:rPr lang="ru-RU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Муниципальная программа «Развитие молодежной политики, физической культуры и спорта в муниципальном районе Нуримановский район Республики Башкортостан»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42844" y="917912"/>
            <a:ext cx="8858312" cy="59400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Муниципальная программа «Развитие молодежной политики, физической культуры и спорта в муниципальном районе Нуримановский район Республики Башкортостан»  утверждена постановлением Администрации муниципального </a:t>
            </a:r>
            <a:r>
              <a:rPr lang="ru-RU" sz="1400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района Нуримановский район Республики Башкортостан от 27 января 2017 года №277</a:t>
            </a:r>
          </a:p>
          <a:p>
            <a:pPr algn="just"/>
            <a:endParaRPr lang="ru-RU" sz="1600" dirty="0" smtClean="0">
              <a:solidFill>
                <a:schemeClr val="bg2">
                  <a:lumMod val="1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1400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b="1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Цели муниципальной программы:</a:t>
            </a:r>
          </a:p>
          <a:p>
            <a:pPr algn="just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1.Совершенствование и развитие системы, обеспечивающей целенаправленное формирование у молодежи района высокой социальной активности, гражданственности и патриотизма, подготовки спортивных резервов, снижения криминогенной напряженности в подростково-молодежной среде средствами физической культуры, спорта и туризма.</a:t>
            </a:r>
          </a:p>
          <a:p>
            <a:pPr algn="just"/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pPr marL="342900" indent="-342900" algn="just"/>
            <a:r>
              <a:rPr lang="ru-RU" sz="1400" b="1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Задачи муниципальной программы:</a:t>
            </a:r>
          </a:p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1. Повышение интереса населения района к занятиям физической культуры и спорта, формирование стремления к здоровому образу жизни; </a:t>
            </a:r>
          </a:p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2. Обеспечение трудоустройства молодежи, занятости детей, подростков и молодежи в социально значимых сферах деятельности;</a:t>
            </a:r>
          </a:p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3. Оказание адресной помощи молодым семьям в решении жилищных проблем, укрепление института молодых семьи;</a:t>
            </a:r>
          </a:p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4. Пропаганда здорового образа жизни среди молодежи;</a:t>
            </a:r>
          </a:p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5. Гражданско-патриотическое воспитание молодежи;</a:t>
            </a:r>
          </a:p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6. Формирование у молодежи семейных ценностей;</a:t>
            </a:r>
          </a:p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7. Расширение структуры специалистов по работе с молодежью в сельских поселениях, в организациях и образовательных учреждениях;</a:t>
            </a:r>
          </a:p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8. Координация деятельности органов и организаций, действующих в области молодежной политики, детских и молодежных общественных объединений по вовлечению молодежи в социальную практику;</a:t>
            </a:r>
          </a:p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9. Повышение социальной активности молодежи, формирование готовности к участию в общественно-политической жизни общества;</a:t>
            </a:r>
          </a:p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10. Стимулирование различных форм самоорганизации молодежи.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med">
    <p:cover/>
  </p:transition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5"/>
          <p:cNvSpPr txBox="1">
            <a:spLocks/>
          </p:cNvSpPr>
          <p:nvPr/>
        </p:nvSpPr>
        <p:spPr>
          <a:xfrm>
            <a:off x="0" y="357166"/>
            <a:ext cx="9144000" cy="692696"/>
          </a:xfrm>
          <a:prstGeom prst="rect">
            <a:avLst/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>
            <a:noAutofit/>
          </a:bodyPr>
          <a:lstStyle/>
          <a:p>
            <a:pPr algn="ctr"/>
            <a:r>
              <a:rPr lang="ru-RU" sz="2000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Муниципальная программа «Развитие образования  муниципального района Нуримановский район Республики Башкортостан»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42844" y="1000108"/>
            <a:ext cx="8858312" cy="61247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Муниципальная программа «Развитие образования  муниципального района Нуримановский район Республики Башкортостан»  утверждена постановлением Администрации муниципального </a:t>
            </a:r>
            <a:r>
              <a:rPr lang="ru-RU" sz="1400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района Нуримановский район Республики Башкортостан от 20 апреля 2017 года №662</a:t>
            </a:r>
          </a:p>
          <a:p>
            <a:pPr algn="just"/>
            <a:r>
              <a:rPr lang="ru-RU" sz="1400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b="1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Цели муниципальной программы:</a:t>
            </a:r>
          </a:p>
          <a:p>
            <a:pPr algn="just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1. Обеспечение доступности качественного образования, государственных гарантий прав граждан на общедоступность и бесплатность общего среднего образования;</a:t>
            </a:r>
          </a:p>
          <a:p>
            <a:pPr algn="just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2. Закрепление устойчивой динамики развития системы образования;</a:t>
            </a:r>
          </a:p>
          <a:p>
            <a:pPr algn="just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3. Достижение высокого уровня образовательных услуг, удовлетворяющих потребности современных  жителей.</a:t>
            </a:r>
          </a:p>
          <a:p>
            <a:pPr marL="342900" indent="-342900" algn="just"/>
            <a:r>
              <a:rPr lang="ru-RU" sz="1400" b="1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Задачи муниципальной программы:</a:t>
            </a:r>
          </a:p>
          <a:p>
            <a:pPr algn="just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1. Модернизация системы дошкольного, общего, дополнительного (внешкольного) образования как института социального развития;</a:t>
            </a:r>
          </a:p>
          <a:p>
            <a:pPr algn="just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2. Обеспечение динамичного развития системы образования в соответствии с запросами личности  и общества;</a:t>
            </a:r>
          </a:p>
          <a:p>
            <a:pPr algn="just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3. Формирование здоровье сберегающей образовательной среды, обеспечивающей сохранение здоровья обучающихся;</a:t>
            </a:r>
          </a:p>
          <a:p>
            <a:pPr algn="just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4. Развитие инновационной и опытно-экспериментальной деятельности образовательных учреждений;</a:t>
            </a:r>
          </a:p>
          <a:p>
            <a:pPr algn="just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5. Информатизация муниципальной системы образования;</a:t>
            </a:r>
          </a:p>
          <a:p>
            <a:pPr algn="just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6. Создание условий в образовательных учреждениях района, обеспечивающих качественное проведение  образовательно-воспитательного процесса, отвечающего    требованиям современного развития образования и науки;</a:t>
            </a:r>
          </a:p>
          <a:p>
            <a:pPr algn="just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7. Обеспечение равных возможностей для всех категорий детей, в том числе детей с ограниченными возможностями здоровья, в получении качественного образования;</a:t>
            </a:r>
          </a:p>
          <a:p>
            <a:pPr algn="just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8. Формирование условий для развития начальных профессиональных знаний и навыков, научно-                                    исследовательского творчества обучающихся, включая новые образовательные формы и технологии работы с  одаренными  детьми;</a:t>
            </a:r>
          </a:p>
          <a:p>
            <a:pPr algn="just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9. Развитие кадрового потенциала сферы образования и системы поддержки педагогических работников; </a:t>
            </a:r>
          </a:p>
          <a:p>
            <a:pPr algn="just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10. Создание прозрачной, открытой  системы  информирования граждан об образовательных услугах, обеспечивающих полноту, доступность, своевременное обновление и достоверность информации.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med">
    <p:cover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Рисунок 10" descr="500_F_71581621_9Qbjcc1es2U4VjCc2k4x3YSFaNebXnfW.jpg"/>
          <p:cNvPicPr>
            <a:picLocks noChangeAspect="1"/>
          </p:cNvPicPr>
          <p:nvPr/>
        </p:nvPicPr>
        <p:blipFill>
          <a:blip r:embed="rId3" cstate="print"/>
          <a:srcRect b="4166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gradFill>
            <a:gsLst>
              <a:gs pos="0">
                <a:srgbClr val="FFEFD1"/>
              </a:gs>
              <a:gs pos="64999">
                <a:srgbClr val="F0EBD5"/>
              </a:gs>
              <a:gs pos="100000">
                <a:srgbClr val="D1C39F"/>
              </a:gs>
            </a:gsLst>
            <a:lin ang="5400000" scaled="0"/>
          </a:gradFill>
        </p:spPr>
      </p:pic>
      <p:sp>
        <p:nvSpPr>
          <p:cNvPr id="3891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42844" y="0"/>
            <a:ext cx="8715404" cy="1071563"/>
          </a:xfrm>
        </p:spPr>
        <p:txBody>
          <a:bodyPr rtlCol="0"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2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1">
                    <a:lumMod val="50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latin typeface="Bookman Old Style" pitchFamily="18" charset="0"/>
              </a:rPr>
              <a:t>Основы составления проекта бюджета </a:t>
            </a:r>
            <a:r>
              <a:rPr lang="ru-RU" sz="2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1">
                    <a:lumMod val="50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latin typeface="Bookman Old Style" pitchFamily="18" charset="0"/>
              </a:rPr>
              <a:t>района</a:t>
            </a:r>
            <a:endParaRPr lang="ru-RU" sz="24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chemeClr val="accent1">
                  <a:lumMod val="50000"/>
                </a:schemeClr>
              </a:solidFill>
              <a:effectLst>
                <a:reflection blurRad="12700" stA="28000" endPos="45000" dist="1000" dir="5400000" sy="-100000" algn="bl" rotWithShape="0"/>
              </a:effectLst>
              <a:latin typeface="Bookman Old Style" pitchFamily="18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2214546" y="3071810"/>
            <a:ext cx="4572000" cy="830997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 smtClean="0">
                <a:solidFill>
                  <a:schemeClr val="bg2">
                    <a:lumMod val="25000"/>
                  </a:schemeClr>
                </a:solidFill>
              </a:rPr>
              <a:t>Составление проекта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 smtClean="0">
                <a:solidFill>
                  <a:schemeClr val="bg2">
                    <a:lumMod val="25000"/>
                  </a:schemeClr>
                </a:solidFill>
              </a:rPr>
              <a:t>бюджета района</a:t>
            </a:r>
            <a:endParaRPr lang="ru-RU" sz="2400" b="1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4992614" y="4857760"/>
            <a:ext cx="217399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</a:rPr>
              <a:t>Муниципальные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</a:rPr>
              <a:t>программы района</a:t>
            </a:r>
            <a:endParaRPr lang="ru-RU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4429124" y="1500174"/>
            <a:ext cx="4572000" cy="1477328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 smtClean="0">
                <a:solidFill>
                  <a:schemeClr val="accent3">
                    <a:lumMod val="75000"/>
                  </a:schemeClr>
                </a:solidFill>
              </a:rPr>
              <a:t>Основные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 smtClean="0">
                <a:solidFill>
                  <a:schemeClr val="accent3">
                    <a:lumMod val="75000"/>
                  </a:schemeClr>
                </a:solidFill>
              </a:rPr>
              <a:t>направления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 smtClean="0">
                <a:solidFill>
                  <a:schemeClr val="accent3">
                    <a:lumMod val="75000"/>
                  </a:schemeClr>
                </a:solidFill>
              </a:rPr>
              <a:t>бюджетной и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 smtClean="0">
                <a:solidFill>
                  <a:schemeClr val="accent3">
                    <a:lumMod val="75000"/>
                  </a:schemeClr>
                </a:solidFill>
              </a:rPr>
              <a:t>налоговой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 smtClean="0">
                <a:solidFill>
                  <a:schemeClr val="accent3">
                    <a:lumMod val="75000"/>
                  </a:schemeClr>
                </a:solidFill>
              </a:rPr>
              <a:t>политики</a:t>
            </a:r>
            <a:endParaRPr lang="ru-RU" b="1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1142976" y="4357694"/>
            <a:ext cx="22860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b="1" dirty="0" smtClean="0">
                <a:solidFill>
                  <a:schemeClr val="bg2">
                    <a:lumMod val="25000"/>
                  </a:schemeClr>
                </a:solidFill>
                <a:latin typeface="Calibri" pitchFamily="34" charset="0"/>
              </a:rPr>
              <a:t>Прогноз социально-экономического развития района</a:t>
            </a:r>
            <a:endParaRPr lang="ru-RU" b="1" dirty="0">
              <a:solidFill>
                <a:schemeClr val="bg2">
                  <a:lumMod val="25000"/>
                </a:schemeClr>
              </a:solidFill>
              <a:latin typeface="Calibri" pitchFamily="34" charset="0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857224" y="1357298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 smtClean="0">
                <a:solidFill>
                  <a:schemeClr val="bg1"/>
                </a:solidFill>
              </a:rPr>
              <a:t>Бюджетное послание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 smtClean="0">
                <a:solidFill>
                  <a:schemeClr val="bg1"/>
                </a:solidFill>
              </a:rPr>
              <a:t>Президента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 smtClean="0">
                <a:solidFill>
                  <a:schemeClr val="bg1"/>
                </a:solidFill>
              </a:rPr>
              <a:t>Российской Федерации</a:t>
            </a:r>
            <a:endParaRPr lang="ru-RU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spd="med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389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389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5"/>
          <p:cNvSpPr txBox="1">
            <a:spLocks/>
          </p:cNvSpPr>
          <p:nvPr/>
        </p:nvSpPr>
        <p:spPr>
          <a:xfrm>
            <a:off x="0" y="857232"/>
            <a:ext cx="9144000" cy="692696"/>
          </a:xfrm>
          <a:prstGeom prst="rect">
            <a:avLst/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>
            <a:noAutofit/>
          </a:bodyPr>
          <a:lstStyle/>
          <a:p>
            <a:pPr algn="ctr"/>
            <a:r>
              <a:rPr lang="ru-RU" sz="2000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Муниципальная программа «Развитие культуры и искусства в муниципальном районе Нуримановский район Республики Башкортостан»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42844" y="1595021"/>
            <a:ext cx="8858312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Муниципальная программа «Развитие культуры и искусства в муниципальном районе Нуримановский район Республики Башкортостан»  утверждена постановлением Администрации муниципального </a:t>
            </a:r>
            <a:r>
              <a:rPr lang="ru-RU" sz="1600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района Нуримановский район Республики Башкортостан от 29 декабря 2016 года №2053</a:t>
            </a:r>
          </a:p>
          <a:p>
            <a:pPr algn="just"/>
            <a:endParaRPr lang="ru-RU" sz="1600" dirty="0" smtClean="0">
              <a:solidFill>
                <a:schemeClr val="bg2">
                  <a:lumMod val="1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1600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Цели муниципальной программы:</a:t>
            </a:r>
          </a:p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1. Формирование единого культурного пространства, </a:t>
            </a:r>
          </a:p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2. Создание условий для равного доступа населения к культурным ценностям, информационным ресурсам и пользованию услугами учреждений культуры, дополнительного образования.</a:t>
            </a:r>
          </a:p>
          <a:p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600" b="1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Задачи муниципальной программы:</a:t>
            </a:r>
          </a:p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1. Содействие в повышении эффективности деятельности клубных учреждений района;</a:t>
            </a:r>
          </a:p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2. Увеличение доли участников объединений народного самодеятельного творчества;</a:t>
            </a:r>
          </a:p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3. Повышение эффективности библиотечного, библиографического и информационного обслуживания жителей муниципального района;</a:t>
            </a:r>
          </a:p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4. Создание условий для эффективного развития системы дополнительного образования детей в сфере культуры и искусства;</a:t>
            </a:r>
          </a:p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5. Развитие туризма в муниципальном районе;</a:t>
            </a:r>
          </a:p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6. Повышение культуры обслуживания зрителей и обеспечение высокого качества проводимых мероприятий;</a:t>
            </a:r>
          </a:p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7. Создание комфортабельных условий в учреждениях культуры, облегчение труда персонала.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med">
    <p:cover/>
  </p:transition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5"/>
          <p:cNvSpPr txBox="1">
            <a:spLocks/>
          </p:cNvSpPr>
          <p:nvPr/>
        </p:nvSpPr>
        <p:spPr>
          <a:xfrm>
            <a:off x="0" y="928670"/>
            <a:ext cx="9144000" cy="857256"/>
          </a:xfrm>
          <a:prstGeom prst="rect">
            <a:avLst/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>
            <a:noAutofit/>
          </a:bodyPr>
          <a:lstStyle/>
          <a:p>
            <a:pPr algn="ctr"/>
            <a:r>
              <a:rPr lang="ru-RU" sz="20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Муниципальная программа «Управление муниципальными финансами  муниципального района Нуримановский район Республики Башкортостан»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57158" y="1643050"/>
            <a:ext cx="8496944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Муниципальная программа «Управление муниципальными финансами  муниципального района Нуримановский район Республики Башкортостан»  утверждена постановлением Администрации муниципального </a:t>
            </a:r>
            <a:r>
              <a:rPr lang="ru-RU" sz="1600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района Нуримановский район Республики Башкортостан от 27 июня 2017 года №1021</a:t>
            </a:r>
          </a:p>
          <a:p>
            <a:pPr algn="just"/>
            <a:endParaRPr lang="ru-RU" sz="1600" dirty="0" smtClean="0">
              <a:solidFill>
                <a:schemeClr val="bg2">
                  <a:lumMod val="1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1600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Цели муниципальной программы:</a:t>
            </a:r>
          </a:p>
          <a:p>
            <a:pPr algn="just"/>
            <a:endParaRPr lang="ru-RU" sz="1600" b="1" dirty="0" smtClean="0">
              <a:solidFill>
                <a:schemeClr val="bg2">
                  <a:lumMod val="1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1. Проведение сбалансированной финансовой, бюджетной и налоговой политики муниципального района Нуримановский район Республики Башкортостан;</a:t>
            </a:r>
          </a:p>
          <a:p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2. Эффективное управление финансовыми ресурсами, находящимися в распоряжении муниципального района.</a:t>
            </a:r>
          </a:p>
          <a:p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600" b="1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Задачи муниципальной программы:</a:t>
            </a:r>
          </a:p>
          <a:p>
            <a:endParaRPr lang="ru-RU" sz="1600" b="1" dirty="0" smtClean="0">
              <a:solidFill>
                <a:schemeClr val="bg2">
                  <a:lumMod val="1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1. Совершенствование и модернизация механизмов межбюджетного регулирования;</a:t>
            </a:r>
          </a:p>
          <a:p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2. Обеспечение эффективного исполнения полномочий в финансовой, бюджетной и налоговой сферах, в части осуществления финансового контроля.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med">
    <p:cover/>
  </p:transition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5"/>
          <p:cNvSpPr txBox="1">
            <a:spLocks/>
          </p:cNvSpPr>
          <p:nvPr/>
        </p:nvSpPr>
        <p:spPr>
          <a:xfrm>
            <a:off x="0" y="188640"/>
            <a:ext cx="9144000" cy="1008112"/>
          </a:xfrm>
          <a:prstGeom prst="rect">
            <a:avLst/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>
            <a:noAutofit/>
          </a:bodyPr>
          <a:lstStyle/>
          <a:p>
            <a:pPr algn="ctr"/>
            <a:r>
              <a:rPr lang="ru-RU" sz="20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Муниципальная программа «Формирование здорового образа жизни и укрепление здоровья населения в муниципальном районе Нуримановский район</a:t>
            </a:r>
          </a:p>
          <a:p>
            <a:pPr algn="ctr"/>
            <a:r>
              <a:rPr lang="ru-RU" sz="20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Республики Башкортостан»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95536" y="1340768"/>
            <a:ext cx="8496944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Муниципальная программа «Формирование здорового образа жизни и укрепление здоровья населения в муниципальном районе Нуримановский район  Республики Башкортостан»  утверждена постановлением Администрации муниципального </a:t>
            </a:r>
            <a:r>
              <a:rPr lang="ru-RU" sz="1600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района Нуримановский район Республики Башкортостан от 23 января 2017 года №206</a:t>
            </a:r>
          </a:p>
          <a:p>
            <a:pPr algn="just"/>
            <a:r>
              <a:rPr lang="ru-RU" sz="1600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Цели муниципальной программы:</a:t>
            </a:r>
          </a:p>
          <a:p>
            <a:pPr algn="just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1.Формирование здорового образа жизни у населения, включая сокращение потребления алкоголя, табака и борьбу с наркоманией;</a:t>
            </a:r>
          </a:p>
          <a:p>
            <a:pPr algn="just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2. Профилактика неинфекционных и социально-обусловленных заболеваний;</a:t>
            </a:r>
          </a:p>
          <a:p>
            <a:pPr algn="just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3. Пропаганда здорового образа жизни, занятий физической культурой и спортом.</a:t>
            </a:r>
          </a:p>
          <a:p>
            <a:r>
              <a:rPr lang="ru-RU" sz="1600" b="1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Задачи муниципальной программы:</a:t>
            </a:r>
          </a:p>
          <a:p>
            <a:pPr algn="just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1. Обеспечение доступности информации о здоровом образе жизни для всех категорий населения;</a:t>
            </a:r>
          </a:p>
          <a:p>
            <a:pPr algn="just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2. Формирование у населения культуры здоровья и ответственного отношения к своему физическому и психологическому здоровью;</a:t>
            </a:r>
          </a:p>
          <a:p>
            <a:pPr algn="just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3. Формирование у населения мотивации к ведению здорового образа жизни, включая сокращение потребление алкоголя, табака и борьбу с наркоманией;</a:t>
            </a:r>
          </a:p>
          <a:p>
            <a:pPr algn="just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4. Внедрение в учебный процесс образовательных учреждений района современных методов и форм работы по формированию потребности в ведении здорового образа жизни у детей и подростков; </a:t>
            </a:r>
          </a:p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5. Создание условий для сохранения и укрепления здоровья населения;</a:t>
            </a:r>
            <a:br>
              <a:rPr lang="ru-RU" sz="1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6.  приобщение населения к занятиям физической культурой, спортом и туризмом.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med">
    <p:cover/>
  </p:transition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5"/>
          <p:cNvSpPr txBox="1">
            <a:spLocks/>
          </p:cNvSpPr>
          <p:nvPr/>
        </p:nvSpPr>
        <p:spPr>
          <a:xfrm>
            <a:off x="0" y="0"/>
            <a:ext cx="9144000" cy="642918"/>
          </a:xfrm>
          <a:prstGeom prst="rect">
            <a:avLst/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>
            <a:noAutofit/>
          </a:bodyPr>
          <a:lstStyle/>
          <a:p>
            <a:pPr algn="ctr"/>
            <a:r>
              <a:rPr lang="ru-RU" sz="20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Муниципальная программа «Безопасная жизнь населения в муниципальном районе Нуримановский район Республики Башкортостан»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07504" y="714356"/>
            <a:ext cx="9036496" cy="62982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Муниципальная программа «Безопасная жизнь населения в муниципальном районе Нуримановский район Республики Башкортостан»  утверждена постановлением Администрации муниципального </a:t>
            </a:r>
            <a:r>
              <a:rPr lang="ru-RU" sz="1600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района Нуримановский район Республики Башкортостан от 21 декабря 2016 года №1996</a:t>
            </a:r>
          </a:p>
          <a:p>
            <a:pPr algn="just"/>
            <a:r>
              <a:rPr lang="ru-RU" sz="1600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Цели и задачи муниципальной программы:</a:t>
            </a:r>
          </a:p>
          <a:p>
            <a:pPr algn="just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1. Реализация государственной политики в области профилактики терроризма и экстремистской деятельности; </a:t>
            </a:r>
          </a:p>
          <a:p>
            <a:pPr algn="just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2. Совершенствование системы профилактических мер антитеррористической и экстремистской направленности;</a:t>
            </a:r>
          </a:p>
          <a:p>
            <a:pPr algn="just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3. Обеспечение антитеррористической защищенности и усиление надежности охраны особо важных объектов жизнеобеспечения населения, образования, культуры, здравоохранения, транспортных коммуникаций и органов власти;</a:t>
            </a:r>
          </a:p>
          <a:p>
            <a:pPr algn="just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4. Создание условий для обеспечения безопасности граждан и правопорядка на территории МР;</a:t>
            </a:r>
          </a:p>
          <a:p>
            <a:pPr algn="just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5. Укрепление системы социальной профилактики правонарушений, направленной на активизацию борьбы с алкоголизмом, наркоманией, преступностью, безнадзорностью и беспризорностью несовершеннолетних, незаконной миграцией; </a:t>
            </a:r>
          </a:p>
          <a:p>
            <a:pPr algn="just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6. Активизация участия и улучшение координации деятельности администраций МР и сельских поселений в предупреждении совершения правонарушений; </a:t>
            </a:r>
          </a:p>
          <a:p>
            <a:pPr algn="just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7. Повышение безопасности населения и защищенности потенциально опасных объектов экономики от угроз природного и техногенного характера; </a:t>
            </a:r>
          </a:p>
          <a:p>
            <a:pPr algn="just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8. Последовательное снижение рисков чрезвычайных ситуаций;</a:t>
            </a:r>
          </a:p>
          <a:p>
            <a:pPr algn="just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9. Провести ремонты противорадиационных укрытий находящихся в ведении муниципальных учреждений; </a:t>
            </a:r>
          </a:p>
          <a:p>
            <a:pPr algn="just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10. Обеспечение средствами индивидуальной защиты работников органов местного самоуправления; </a:t>
            </a:r>
          </a:p>
          <a:p>
            <a:pPr algn="just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11. Создание условий для обеспечения безопасного отдыха людей в местах массового отдыха населения на воде; </a:t>
            </a:r>
          </a:p>
          <a:p>
            <a:pPr algn="just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12. Содержание запасов материально-технических, продовольственных, медицинских и иных средств, для обеспечения мероприятий гражданской обороны и материальные ресурсы для ликвидации ЧС природного и техногенного характера;</a:t>
            </a:r>
          </a:p>
          <a:p>
            <a:pPr algn="just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13. Реализация государственной политики в области пожарной безопасности; </a:t>
            </a:r>
          </a:p>
          <a:p>
            <a:pPr algn="just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14. Повышение пожарной безопасности жилищного фонда МР;</a:t>
            </a:r>
          </a:p>
          <a:p>
            <a:pPr algn="just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15. Совершенствование противопожарной пропаганды;</a:t>
            </a:r>
          </a:p>
          <a:p>
            <a:pPr algn="just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16. Недопущение человеческих жертв и уменьшение материального ущерба от ЧС и пожаров.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med">
    <p:cover/>
  </p:transition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 txBox="1">
            <a:spLocks/>
          </p:cNvSpPr>
          <p:nvPr/>
        </p:nvSpPr>
        <p:spPr>
          <a:xfrm>
            <a:off x="0" y="744718"/>
            <a:ext cx="9144000" cy="763571"/>
          </a:xfrm>
          <a:prstGeom prst="rect">
            <a:avLst/>
          </a:prstGeom>
          <a:noFill/>
          <a:ln w="12700"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u="none" strike="noStrike" kern="1200" normalizeH="0" baseline="0" noProof="0" dirty="0" smtClean="0">
                <a:solidFill>
                  <a:schemeClr val="tx1"/>
                </a:solidFill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Контактная информация</a:t>
            </a:r>
            <a:endParaRPr kumimoji="0" lang="ru-RU" sz="2400" b="1" u="none" strike="noStrike" kern="1200" normalizeH="0" baseline="0" noProof="0" dirty="0">
              <a:solidFill>
                <a:schemeClr val="tx1"/>
              </a:solidFill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85688" y="1857364"/>
            <a:ext cx="8858312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Финансовое управление Администрации муниципального района Нуримановский район Республики Башкортостан</a:t>
            </a:r>
          </a:p>
          <a:p>
            <a:endParaRPr lang="ru-RU" sz="2000" dirty="0" smtClean="0">
              <a:solidFill>
                <a:schemeClr val="bg2">
                  <a:lumMod val="1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Адрес: 452440, Республика Башкортостан, с.Красная Горка, ул.Советская, 62.</a:t>
            </a:r>
          </a:p>
          <a:p>
            <a:r>
              <a:rPr lang="ru-RU" sz="2000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Тел.: (34776) 2-25-79. Факс (34776) 2-23-11. </a:t>
            </a:r>
            <a:r>
              <a:rPr lang="en-US" sz="2000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E-mail</a:t>
            </a:r>
            <a:r>
              <a:rPr lang="ru-RU" sz="2000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r>
              <a:rPr lang="en-US" sz="2000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nuriman_tfu@ufamts.ru</a:t>
            </a:r>
            <a:endParaRPr lang="ru-RU" sz="2000" dirty="0" smtClean="0">
              <a:solidFill>
                <a:schemeClr val="bg2">
                  <a:lumMod val="2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2000" dirty="0" smtClean="0">
              <a:solidFill>
                <a:schemeClr val="bg2">
                  <a:lumMod val="1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Заместитель главы администрации - начальник финансового управления: </a:t>
            </a:r>
            <a:r>
              <a:rPr lang="ru-RU" sz="2000" dirty="0" err="1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Ардаширова</a:t>
            </a:r>
            <a:r>
              <a:rPr lang="ru-RU" sz="2000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Анфиса </a:t>
            </a:r>
            <a:r>
              <a:rPr lang="ru-RU" sz="2000" dirty="0" err="1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Гайнисламовна</a:t>
            </a:r>
            <a:r>
              <a:rPr lang="ru-RU" sz="2000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. Тел.: (34776) 2-25-84</a:t>
            </a:r>
            <a:endParaRPr lang="en-US" sz="2000" dirty="0" smtClean="0">
              <a:solidFill>
                <a:schemeClr val="bg2">
                  <a:lumMod val="1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Время приема граждан:</a:t>
            </a:r>
          </a:p>
          <a:p>
            <a:endParaRPr lang="ru-RU" sz="2000" dirty="0" smtClean="0">
              <a:solidFill>
                <a:schemeClr val="bg2">
                  <a:lumMod val="1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Заместитель начальника финансового управления – начальник инспекции по бюджету: </a:t>
            </a:r>
            <a:r>
              <a:rPr lang="ru-RU" sz="2000" dirty="0" err="1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Юферова</a:t>
            </a:r>
            <a:r>
              <a:rPr lang="ru-RU" sz="2000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Ольга Александровна. Тел.: (34776) 2-24-22</a:t>
            </a:r>
            <a:endParaRPr lang="ru-RU" sz="2000" dirty="0">
              <a:solidFill>
                <a:schemeClr val="bg2">
                  <a:lumMod val="1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med">
    <p:cover/>
  </p:transition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1" name="Скругленный прямоугольник 18"/>
          <p:cNvSpPr>
            <a:spLocks noChangeArrowheads="1"/>
          </p:cNvSpPr>
          <p:nvPr/>
        </p:nvSpPr>
        <p:spPr bwMode="auto">
          <a:xfrm>
            <a:off x="357158" y="1142984"/>
            <a:ext cx="8642350" cy="3527425"/>
          </a:xfrm>
          <a:prstGeom prst="roundRect">
            <a:avLst>
              <a:gd name="adj" fmla="val 16667"/>
            </a:avLst>
          </a:prstGeom>
          <a:noFill/>
          <a:ln w="25400" algn="ctr">
            <a:noFill/>
            <a:round/>
            <a:headEnd/>
            <a:tailEnd/>
          </a:ln>
        </p:spPr>
        <p:txBody>
          <a:bodyPr anchor="ctr"/>
          <a:lstStyle/>
          <a:p>
            <a:pPr algn="ctr"/>
            <a:r>
              <a:rPr lang="ru-RU" sz="3600" dirty="0">
                <a:latin typeface="Times New Roman" pitchFamily="18" charset="0"/>
                <a:cs typeface="Times New Roman" pitchFamily="18" charset="0"/>
              </a:rPr>
              <a:t>Спасибо, что посетили информационный ресурс «Бюджет для граждан»!</a:t>
            </a:r>
            <a:endParaRPr lang="ru-RU" sz="3600" b="1" i="1" dirty="0">
              <a:solidFill>
                <a:srgbClr val="9A3130"/>
              </a:solidFill>
              <a:latin typeface="Constantia" pitchFamily="18" charset="0"/>
            </a:endParaRPr>
          </a:p>
        </p:txBody>
      </p:sp>
    </p:spTree>
  </p:cSld>
  <p:clrMapOvr>
    <a:masterClrMapping/>
  </p:clrMapOvr>
  <p:transition spd="med">
    <p:cover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 descr="kak-za-21-den-nauchitsja-zhit-bez-dolgov-ili-10_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703975" y="2714920"/>
            <a:ext cx="4440025" cy="3572757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1285852" y="428604"/>
            <a:ext cx="7158037" cy="1005744"/>
          </a:xfrm>
        </p:spPr>
        <p:txBody>
          <a:bodyPr rtlCol="0">
            <a:norm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b="1" dirty="0">
                <a:ln w="11430"/>
                <a:solidFill>
                  <a:schemeClr val="tx2">
                    <a:lumMod val="90000"/>
                    <a:lumOff val="1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Bookman Old Style" pitchFamily="18" charset="0"/>
              </a:rPr>
              <a:t>Что такое бюджет?</a:t>
            </a:r>
            <a:endParaRPr lang="ru-RU" b="1" dirty="0">
              <a:ln w="11430"/>
              <a:solidFill>
                <a:schemeClr val="tx2">
                  <a:lumMod val="90000"/>
                  <a:lumOff val="10000"/>
                </a:schemeClr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5" name="Содержимое 2"/>
          <p:cNvSpPr txBox="1">
            <a:spLocks/>
          </p:cNvSpPr>
          <p:nvPr/>
        </p:nvSpPr>
        <p:spPr>
          <a:xfrm>
            <a:off x="0" y="1470581"/>
            <a:ext cx="4714876" cy="5387419"/>
          </a:xfrm>
          <a:prstGeom prst="rect">
            <a:avLst/>
          </a:prstGeom>
          <a:noFill/>
          <a:ln>
            <a:noFill/>
          </a:ln>
        </p:spPr>
        <p:txBody>
          <a:bodyPr>
            <a:normAutofit/>
          </a:bodyPr>
          <a:lstStyle/>
          <a:p>
            <a:pPr marL="342900" indent="-342900" algn="just" fontAlgn="auto">
              <a:spcBef>
                <a:spcPct val="20000"/>
              </a:spcBef>
              <a:spcAft>
                <a:spcPts val="0"/>
              </a:spcAft>
              <a:defRPr/>
            </a:pPr>
            <a:r>
              <a:rPr lang="ru-RU" sz="16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sz="2000" b="1" cap="all" dirty="0">
                <a:ln w="9000" cmpd="sng">
                  <a:solidFill>
                    <a:schemeClr val="accent5">
                      <a:lumMod val="75000"/>
                    </a:schemeClr>
                  </a:solidFill>
                  <a:prstDash val="solid"/>
                </a:ln>
                <a:solidFill>
                  <a:schemeClr val="tx2">
                    <a:lumMod val="90000"/>
                    <a:lumOff val="10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latin typeface="Constantia" pitchFamily="18" charset="0"/>
                <a:cs typeface="Times New Roman" pitchFamily="18" charset="0"/>
              </a:rPr>
              <a:t>Бюджет</a:t>
            </a:r>
            <a:r>
              <a:rPr lang="ru-RU" sz="2000" b="1" dirty="0">
                <a:solidFill>
                  <a:schemeClr val="accent5">
                    <a:lumMod val="50000"/>
                  </a:schemeClr>
                </a:solidFill>
                <a:latin typeface="Constantia" pitchFamily="18" charset="0"/>
                <a:cs typeface="Times New Roman" pitchFamily="18" charset="0"/>
              </a:rPr>
              <a:t> </a:t>
            </a:r>
            <a:r>
              <a:rPr lang="ru-RU" sz="1600" dirty="0">
                <a:solidFill>
                  <a:schemeClr val="accent5">
                    <a:lumMod val="50000"/>
                  </a:schemeClr>
                </a:solidFill>
                <a:latin typeface="Constantia" pitchFamily="18" charset="0"/>
                <a:cs typeface="Times New Roman" pitchFamily="18" charset="0"/>
              </a:rPr>
              <a:t>– </a:t>
            </a:r>
            <a:r>
              <a:rPr lang="ru-RU" sz="1600" dirty="0">
                <a:solidFill>
                  <a:schemeClr val="bg2">
                    <a:lumMod val="10000"/>
                  </a:schemeClr>
                </a:solidFill>
                <a:latin typeface="Constantia" pitchFamily="18" charset="0"/>
                <a:cs typeface="Times New Roman" pitchFamily="18" charset="0"/>
              </a:rPr>
              <a:t>форма образования и расходования денежных средств, предназначенных для финансового обеспечения задач и функций государства и местного самоуправления.</a:t>
            </a:r>
            <a:endParaRPr lang="en-US" sz="1600" dirty="0">
              <a:solidFill>
                <a:schemeClr val="bg2">
                  <a:lumMod val="10000"/>
                </a:schemeClr>
              </a:solidFill>
              <a:latin typeface="Constantia" pitchFamily="18" charset="0"/>
              <a:cs typeface="Times New Roman" pitchFamily="18" charset="0"/>
            </a:endParaRPr>
          </a:p>
          <a:p>
            <a:pPr marL="342900" indent="-342900" algn="just" fontAlgn="auto">
              <a:spcBef>
                <a:spcPct val="20000"/>
              </a:spcBef>
              <a:spcAft>
                <a:spcPts val="0"/>
              </a:spcAft>
              <a:defRPr/>
            </a:pPr>
            <a:r>
              <a:rPr lang="ru-RU" sz="1600" dirty="0">
                <a:solidFill>
                  <a:schemeClr val="bg2">
                    <a:lumMod val="10000"/>
                  </a:schemeClr>
                </a:solidFill>
                <a:latin typeface="Constantia" pitchFamily="18" charset="0"/>
                <a:cs typeface="Times New Roman" pitchFamily="18" charset="0"/>
              </a:rPr>
              <a:t>	Бюджет - это план доходов и расходов. Каждый житель поселения является участником формирования этого плана, с одной стороны как налогоплательщик, наполняя доходы бюджета, с другой – он получает часть расходов как потребитель общественных услуг. </a:t>
            </a:r>
          </a:p>
          <a:p>
            <a:pPr marL="342900" indent="-342900" algn="just" fontAlgn="auto">
              <a:spcBef>
                <a:spcPct val="20000"/>
              </a:spcBef>
              <a:spcAft>
                <a:spcPts val="0"/>
              </a:spcAft>
              <a:defRPr/>
            </a:pPr>
            <a:r>
              <a:rPr lang="ru-RU" sz="1600" dirty="0">
                <a:solidFill>
                  <a:schemeClr val="bg2">
                    <a:lumMod val="10000"/>
                  </a:schemeClr>
                </a:solidFill>
                <a:latin typeface="Constantia" pitchFamily="18" charset="0"/>
                <a:cs typeface="Times New Roman" pitchFamily="18" charset="0"/>
              </a:rPr>
              <a:t>	Граждане и как налогоплательщики и как потребители услуг- должны быть уверены в том, что передаваемые ими в распоряжение государства средства используются прозрачно и эффективно, приносят конкретные результаты как для общества в целом так и для каждой семьи, для каждого человека.</a:t>
            </a:r>
          </a:p>
        </p:txBody>
      </p:sp>
    </p:spTree>
  </p:cSld>
  <p:clrMapOvr>
    <a:masterClrMapping/>
  </p:clrMapOvr>
  <p:transition spd="med">
    <p:cover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vesy31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71538" y="642917"/>
            <a:ext cx="6858048" cy="4929223"/>
          </a:xfrm>
          <a:prstGeom prst="rect">
            <a:avLst/>
          </a:prstGeom>
        </p:spPr>
      </p:pic>
      <p:sp>
        <p:nvSpPr>
          <p:cNvPr id="3" name="Содержимое 2"/>
          <p:cNvSpPr>
            <a:spLocks noGrp="1"/>
          </p:cNvSpPr>
          <p:nvPr>
            <p:ph idx="4294967295"/>
          </p:nvPr>
        </p:nvSpPr>
        <p:spPr>
          <a:xfrm>
            <a:off x="914400" y="0"/>
            <a:ext cx="8229600" cy="1285875"/>
          </a:xfrm>
        </p:spPr>
        <p:txBody>
          <a:bodyPr rtlCol="0">
            <a:norm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  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857620" y="5143512"/>
            <a:ext cx="12529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БЮДЖЕТ</a:t>
            </a:r>
            <a:endParaRPr lang="ru-RU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0" y="4429132"/>
            <a:ext cx="4572000" cy="1969770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/>
            <a:r>
              <a:rPr lang="ru-RU" sz="1600" b="1" dirty="0" smtClean="0">
                <a:solidFill>
                  <a:schemeClr val="accent1"/>
                </a:solidFill>
                <a:latin typeface="Constantia" pitchFamily="18" charset="0"/>
              </a:rPr>
              <a:t>                              ДОХОДЫ</a:t>
            </a:r>
          </a:p>
          <a:p>
            <a:pPr algn="just"/>
            <a:endParaRPr lang="ru-RU" sz="1600" b="1" dirty="0" smtClean="0">
              <a:solidFill>
                <a:schemeClr val="accent1"/>
              </a:solidFill>
              <a:latin typeface="Constantia" pitchFamily="18" charset="0"/>
            </a:endParaRPr>
          </a:p>
          <a:p>
            <a:pPr algn="just"/>
            <a:r>
              <a:rPr lang="ru-RU" sz="1500" b="1" dirty="0" smtClean="0">
                <a:latin typeface="Constantia" pitchFamily="18" charset="0"/>
              </a:rPr>
              <a:t>это поступающие в бюджет </a:t>
            </a:r>
          </a:p>
          <a:p>
            <a:pPr algn="just"/>
            <a:r>
              <a:rPr lang="ru-RU" sz="1500" b="1" dirty="0" smtClean="0">
                <a:latin typeface="Constantia" pitchFamily="18" charset="0"/>
              </a:rPr>
              <a:t>денежные средства (налоги </a:t>
            </a:r>
          </a:p>
          <a:p>
            <a:pPr algn="just"/>
            <a:r>
              <a:rPr lang="ru-RU" sz="1500" b="1" dirty="0" smtClean="0">
                <a:latin typeface="Constantia" pitchFamily="18" charset="0"/>
              </a:rPr>
              <a:t>юридических и физических лиц, </a:t>
            </a:r>
          </a:p>
          <a:p>
            <a:pPr algn="just"/>
            <a:r>
              <a:rPr lang="ru-RU" sz="1500" b="1" dirty="0" smtClean="0">
                <a:latin typeface="Constantia" pitchFamily="18" charset="0"/>
              </a:rPr>
              <a:t>доходы от использования имущества, административные платежи и сборы, безвозмездные поступления)</a:t>
            </a:r>
            <a:endParaRPr lang="ru-RU" sz="1500" b="1" dirty="0">
              <a:latin typeface="Constantia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4643438" y="4426565"/>
            <a:ext cx="4500562" cy="24314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 smtClean="0">
                <a:solidFill>
                  <a:srgbClr val="FF0000"/>
                </a:solidFill>
                <a:latin typeface="Constantia" pitchFamily="18" charset="0"/>
              </a:rPr>
              <a:t>                                   РАСХОДЫ</a:t>
            </a:r>
          </a:p>
          <a:p>
            <a:endParaRPr lang="ru-RU" sz="1600" b="1" dirty="0" smtClean="0">
              <a:solidFill>
                <a:srgbClr val="FF0000"/>
              </a:solidFill>
              <a:latin typeface="Constantia" pitchFamily="18" charset="0"/>
            </a:endParaRPr>
          </a:p>
          <a:p>
            <a:pPr algn="r"/>
            <a:r>
              <a:rPr lang="ru-RU" sz="1500" b="1" dirty="0" smtClean="0">
                <a:latin typeface="Constantia" pitchFamily="18" charset="0"/>
              </a:rPr>
              <a:t>это выплачиваемые из бюджета </a:t>
            </a:r>
          </a:p>
          <a:p>
            <a:pPr algn="r"/>
            <a:r>
              <a:rPr lang="ru-RU" sz="1500" b="1" dirty="0" smtClean="0">
                <a:latin typeface="Constantia" pitchFamily="18" charset="0"/>
              </a:rPr>
              <a:t>денежные средства (социальные </a:t>
            </a:r>
          </a:p>
          <a:p>
            <a:pPr algn="r"/>
            <a:r>
              <a:rPr lang="ru-RU" sz="1500" b="1" dirty="0" smtClean="0">
                <a:latin typeface="Constantia" pitchFamily="18" charset="0"/>
              </a:rPr>
              <a:t>выплаты населению, содержание муниципальных учреждений (образование, ЖКХ, культура, молодежная политика, физическая культура и спорт и другие), капитальное строительство и другие расходы)</a:t>
            </a:r>
            <a:endParaRPr lang="ru-RU" sz="1500" b="1" dirty="0">
              <a:latin typeface="Constantia" pitchFamily="18" charset="0"/>
            </a:endParaRPr>
          </a:p>
        </p:txBody>
      </p:sp>
    </p:spTree>
  </p:cSld>
  <p:clrMapOvr>
    <a:masterClrMapping/>
  </p:clrMapOvr>
  <p:transition spd="med">
    <p:cover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8620</TotalTime>
  <Words>7677</Words>
  <Application>Microsoft Office PowerPoint</Application>
  <PresentationFormat>Экран (4:3)</PresentationFormat>
  <Paragraphs>1309</Paragraphs>
  <Slides>75</Slides>
  <Notes>21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75</vt:i4>
      </vt:variant>
    </vt:vector>
  </HeadingPairs>
  <TitlesOfParts>
    <vt:vector size="77" baseType="lpstr">
      <vt:lpstr>Поток</vt:lpstr>
      <vt:lpstr>Worksheet</vt:lpstr>
      <vt:lpstr>Слайд 1</vt:lpstr>
      <vt:lpstr>Слайд 2</vt:lpstr>
      <vt:lpstr>Слайд 3</vt:lpstr>
      <vt:lpstr>Слайд 4</vt:lpstr>
      <vt:lpstr>Слайд 5</vt:lpstr>
      <vt:lpstr>Слайд 6</vt:lpstr>
      <vt:lpstr>Основы составления проекта бюджета района</vt:lpstr>
      <vt:lpstr>Что такое бюджет?</vt:lpstr>
      <vt:lpstr>Слайд 9</vt:lpstr>
      <vt:lpstr>Слайд 10</vt:lpstr>
      <vt:lpstr>Слайд 11</vt:lpstr>
      <vt:lpstr>Слайд 12</vt:lpstr>
      <vt:lpstr>  НАЛОГОВЫЕ ДОХОДЫ</vt:lpstr>
      <vt:lpstr>  НЕНАЛОГОВЫЕ ДОХОДЫ</vt:lpstr>
      <vt:lpstr>  БЕЗВОЗМЕЗДНЫЕ ПОСТУПЛЕНИЯ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  <vt:lpstr>Слайд 28</vt:lpstr>
      <vt:lpstr>Слайд 29</vt:lpstr>
      <vt:lpstr>Слайд 30</vt:lpstr>
      <vt:lpstr>Слайд 31</vt:lpstr>
      <vt:lpstr>Слайд 32</vt:lpstr>
      <vt:lpstr>Слайд 33</vt:lpstr>
      <vt:lpstr>Слайд 34</vt:lpstr>
      <vt:lpstr>Слайд 35</vt:lpstr>
      <vt:lpstr>Слайд 36</vt:lpstr>
      <vt:lpstr>Слайд 37</vt:lpstr>
      <vt:lpstr>Слайд 38</vt:lpstr>
      <vt:lpstr>Слайд 39</vt:lpstr>
      <vt:lpstr>Слайд 40</vt:lpstr>
      <vt:lpstr>Слайд 41</vt:lpstr>
      <vt:lpstr>Слайд 42</vt:lpstr>
      <vt:lpstr>Слайд 43</vt:lpstr>
      <vt:lpstr>Слайд 44</vt:lpstr>
      <vt:lpstr>Слайд 45</vt:lpstr>
      <vt:lpstr>Слайд 46</vt:lpstr>
      <vt:lpstr>Слайд 47</vt:lpstr>
      <vt:lpstr>Слайд 48</vt:lpstr>
      <vt:lpstr>Слайд 49</vt:lpstr>
      <vt:lpstr>Слайд 50</vt:lpstr>
      <vt:lpstr>   МУНИЦИПАЛЬНЫЙ ДОЛГ</vt:lpstr>
      <vt:lpstr>Слайд 52</vt:lpstr>
      <vt:lpstr>Бюджет муниципального района Нуримановский район РБ                              в разрезе муниципальных программ</vt:lpstr>
      <vt:lpstr>Слайд 54</vt:lpstr>
      <vt:lpstr>Слайд 55</vt:lpstr>
      <vt:lpstr>Слайд 56</vt:lpstr>
      <vt:lpstr>Слайд 57</vt:lpstr>
      <vt:lpstr>Слайд 58</vt:lpstr>
      <vt:lpstr>Слайд 59</vt:lpstr>
      <vt:lpstr>Слайд 60</vt:lpstr>
      <vt:lpstr>Слайд 61</vt:lpstr>
      <vt:lpstr>Слайд 62</vt:lpstr>
      <vt:lpstr>Слайд 63</vt:lpstr>
      <vt:lpstr>Слайд 64</vt:lpstr>
      <vt:lpstr>Слайд 65</vt:lpstr>
      <vt:lpstr>Слайд 66</vt:lpstr>
      <vt:lpstr>Слайд 67</vt:lpstr>
      <vt:lpstr>Слайд 68</vt:lpstr>
      <vt:lpstr>Слайд 69</vt:lpstr>
      <vt:lpstr>Слайд 70</vt:lpstr>
      <vt:lpstr>Слайд 71</vt:lpstr>
      <vt:lpstr>Слайд 72</vt:lpstr>
      <vt:lpstr>Слайд 73</vt:lpstr>
      <vt:lpstr>Слайд 74</vt:lpstr>
      <vt:lpstr>Слайд 75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Admin</dc:creator>
  <cp:lastModifiedBy>Admin</cp:lastModifiedBy>
  <cp:revision>928</cp:revision>
  <cp:lastPrinted>2015-10-08T08:07:03Z</cp:lastPrinted>
  <dcterms:created xsi:type="dcterms:W3CDTF">2014-06-09T16:25:13Z</dcterms:created>
  <dcterms:modified xsi:type="dcterms:W3CDTF">2018-03-27T11:36:09Z</dcterms:modified>
</cp:coreProperties>
</file>