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drawings/drawing7.xml" ContentType="application/vnd.openxmlformats-officedocument.drawingml.chartshapes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drawings/drawing8.xml" ContentType="application/vnd.openxmlformats-officedocument.drawingml.chartshapes+xml"/>
  <Override PartName="/ppt/drawings/drawing12.xml" ContentType="application/vnd.openxmlformats-officedocument.drawingml.chartshape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ppt/drawings/drawing6.xml" ContentType="application/vnd.openxmlformats-officedocument.drawingml.chartshapes+xml"/>
  <Override PartName="/ppt/drawings/drawing10.xml" ContentType="application/vnd.openxmlformats-officedocument.drawingml.chartshape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xls" ContentType="application/vnd.ms-exce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drawings/drawing9.xml" ContentType="application/vnd.openxmlformats-officedocument.drawingml.chartshapes+xml"/>
  <Override PartName="/ppt/charts/chart5.xml" ContentType="application/vnd.openxmlformats-officedocument.drawingml.chart+xml"/>
  <Override PartName="/ppt/drawings/drawing11.xml" ContentType="application/vnd.openxmlformats-officedocument.drawingml.chartshape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9"/>
  </p:notesMasterIdLst>
  <p:sldIdLst>
    <p:sldId id="256" r:id="rId2"/>
    <p:sldId id="260" r:id="rId3"/>
    <p:sldId id="261" r:id="rId4"/>
    <p:sldId id="259" r:id="rId5"/>
    <p:sldId id="258" r:id="rId6"/>
    <p:sldId id="257" r:id="rId7"/>
    <p:sldId id="420" r:id="rId8"/>
    <p:sldId id="347" r:id="rId9"/>
    <p:sldId id="419" r:id="rId10"/>
    <p:sldId id="341" r:id="rId11"/>
    <p:sldId id="349" r:id="rId12"/>
    <p:sldId id="315" r:id="rId13"/>
    <p:sldId id="316" r:id="rId14"/>
    <p:sldId id="312" r:id="rId15"/>
    <p:sldId id="313" r:id="rId16"/>
    <p:sldId id="362" r:id="rId17"/>
    <p:sldId id="351" r:id="rId18"/>
    <p:sldId id="342" r:id="rId19"/>
    <p:sldId id="343" r:id="rId20"/>
    <p:sldId id="415" r:id="rId21"/>
    <p:sldId id="416" r:id="rId22"/>
    <p:sldId id="417" r:id="rId23"/>
    <p:sldId id="418" r:id="rId24"/>
    <p:sldId id="269" r:id="rId25"/>
    <p:sldId id="322" r:id="rId26"/>
    <p:sldId id="359" r:id="rId27"/>
    <p:sldId id="270" r:id="rId28"/>
    <p:sldId id="364" r:id="rId29"/>
    <p:sldId id="365" r:id="rId30"/>
    <p:sldId id="383" r:id="rId31"/>
    <p:sldId id="367" r:id="rId32"/>
    <p:sldId id="385" r:id="rId33"/>
    <p:sldId id="369" r:id="rId34"/>
    <p:sldId id="387" r:id="rId35"/>
    <p:sldId id="388" r:id="rId36"/>
    <p:sldId id="373" r:id="rId37"/>
    <p:sldId id="411" r:id="rId38"/>
    <p:sldId id="409" r:id="rId39"/>
    <p:sldId id="410" r:id="rId40"/>
    <p:sldId id="374" r:id="rId41"/>
    <p:sldId id="376" r:id="rId42"/>
    <p:sldId id="377" r:id="rId43"/>
    <p:sldId id="408" r:id="rId44"/>
    <p:sldId id="304" r:id="rId45"/>
    <p:sldId id="305" r:id="rId46"/>
    <p:sldId id="306" r:id="rId47"/>
    <p:sldId id="391" r:id="rId48"/>
    <p:sldId id="392" r:id="rId49"/>
    <p:sldId id="393" r:id="rId50"/>
    <p:sldId id="394" r:id="rId51"/>
    <p:sldId id="395" r:id="rId52"/>
    <p:sldId id="396" r:id="rId53"/>
    <p:sldId id="397" r:id="rId54"/>
    <p:sldId id="398" r:id="rId55"/>
    <p:sldId id="399" r:id="rId56"/>
    <p:sldId id="400" r:id="rId57"/>
    <p:sldId id="401" r:id="rId58"/>
    <p:sldId id="402" r:id="rId59"/>
    <p:sldId id="403" r:id="rId60"/>
    <p:sldId id="404" r:id="rId61"/>
    <p:sldId id="405" r:id="rId62"/>
    <p:sldId id="406" r:id="rId63"/>
    <p:sldId id="407" r:id="rId64"/>
    <p:sldId id="279" r:id="rId65"/>
    <p:sldId id="280" r:id="rId66"/>
    <p:sldId id="281" r:id="rId67"/>
    <p:sldId id="282" r:id="rId6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B81"/>
    <a:srgbClr val="00CCFF"/>
    <a:srgbClr val="FF33CC"/>
    <a:srgbClr val="EC5E06"/>
    <a:srgbClr val="FFDA65"/>
    <a:srgbClr val="0099FF"/>
    <a:srgbClr val="D60093"/>
    <a:srgbClr val="CC00FF"/>
    <a:srgbClr val="CC66FF"/>
    <a:srgbClr val="99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3" d="100"/>
          <a:sy n="103" d="100"/>
        </p:scale>
        <p:origin x="-2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8.xlsx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9.xlsx"/><Relationship Id="rId1" Type="http://schemas.openxmlformats.org/officeDocument/2006/relationships/image" Target="../media/image38.jpeg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1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2.xlsx"/><Relationship Id="rId1" Type="http://schemas.openxmlformats.org/officeDocument/2006/relationships/image" Target="../media/image43.jpeg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3.xlsx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package" Target="../embeddings/_____Microsoft_Office_Excel24.xlsx"/><Relationship Id="rId1" Type="http://schemas.openxmlformats.org/officeDocument/2006/relationships/image" Target="../media/image45.jpeg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6.xlsx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7.xlsx"/><Relationship Id="rId1" Type="http://schemas.openxmlformats.org/officeDocument/2006/relationships/image" Target="../media/image48.jpeg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_____Microsoft_Office_Excel28.xlsx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1.xml"/><Relationship Id="rId2" Type="http://schemas.openxmlformats.org/officeDocument/2006/relationships/package" Target="../embeddings/_____Microsoft_Office_Excel29.xlsx"/><Relationship Id="rId1" Type="http://schemas.openxmlformats.org/officeDocument/2006/relationships/image" Target="../media/image1.jpeg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0.xlsx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2.xml"/><Relationship Id="rId2" Type="http://schemas.openxmlformats.org/officeDocument/2006/relationships/package" Target="../embeddings/_____Microsoft_Office_Excel31.xlsx"/><Relationship Id="rId1" Type="http://schemas.openxmlformats.org/officeDocument/2006/relationships/image" Target="../media/image56.jpeg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4.xlsx"/><Relationship Id="rId1" Type="http://schemas.openxmlformats.org/officeDocument/2006/relationships/image" Target="../media/image33.jpeg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98764288"/>
        <c:axId val="98765824"/>
      </c:barChart>
      <c:catAx>
        <c:axId val="98764288"/>
        <c:scaling>
          <c:orientation val="minMax"/>
        </c:scaling>
        <c:axPos val="b"/>
        <c:tickLblPos val="nextTo"/>
        <c:crossAx val="98765824"/>
        <c:crosses val="autoZero"/>
        <c:auto val="1"/>
        <c:lblAlgn val="ctr"/>
        <c:lblOffset val="100"/>
      </c:catAx>
      <c:valAx>
        <c:axId val="98765824"/>
        <c:scaling>
          <c:orientation val="minMax"/>
        </c:scaling>
        <c:axPos val="l"/>
        <c:majorGridlines/>
        <c:numFmt formatCode="General" sourceLinked="1"/>
        <c:tickLblPos val="nextTo"/>
        <c:crossAx val="98764288"/>
        <c:crosses val="autoZero"/>
        <c:crossBetween val="between"/>
      </c:valAx>
    </c:plotArea>
    <c:legend>
      <c:legendPos val="r"/>
      <c:layout/>
    </c:legend>
    <c:plotVisOnly val="1"/>
  </c:chart>
  <c:spPr>
    <a:solidFill>
      <a:srgbClr val="A4D76B"/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sz="1400" baseline="0" dirty="0" smtClean="0">
                <a:latin typeface="Times New Roman" pitchFamily="18" charset="0"/>
                <a:cs typeface="Times New Roman" pitchFamily="18" charset="0"/>
              </a:rPr>
              <a:t> за 2018 год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7095912228475111"/>
          <c:y val="2.3722174196486163E-2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9.6252627986439243E-2"/>
          <c:y val="0.20609392310333741"/>
          <c:w val="0.81666666666666654"/>
          <c:h val="0.705109251968517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</c:v>
                </c:pt>
              </c:strCache>
            </c:strRef>
          </c:tx>
          <c:dPt>
            <c:idx val="0"/>
            <c:spPr>
              <a:solidFill>
                <a:srgbClr val="E632B3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8080"/>
              </a:solidFill>
            </c:spPr>
          </c:dPt>
          <c:dLbls>
            <c:dLbl>
              <c:idx val="0"/>
              <c:layout>
                <c:manualLayout>
                  <c:x val="-4.5119392066334203E-2"/>
                  <c:y val="-2.6022146455824829E-2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2</a:t>
                    </a:r>
                    <a:r>
                      <a:rPr lang="en-US" smtClean="0"/>
                      <a:t>8,3</a:t>
                    </a:r>
                    <a:r>
                      <a:rPr lang="ru-RU" smtClean="0"/>
                      <a:t> %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>
                <c:manualLayout>
                  <c:x val="0.19666369256649577"/>
                  <c:y val="-4.6769385452283714E-3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4</a:t>
                    </a:r>
                    <a:r>
                      <a:rPr lang="en-US" smtClean="0"/>
                      <a:t>8,9</a:t>
                    </a:r>
                    <a:r>
                      <a:rPr lang="ru-RU" smtClean="0"/>
                      <a:t> %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>
                <c:manualLayout>
                  <c:x val="7.9503722899882098E-2"/>
                  <c:y val="-8.6016230671757971E-3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21,2</a:t>
                    </a:r>
                    <a:r>
                      <a:rPr lang="ru-RU" b="1" smtClean="0"/>
                      <a:t> %</a:t>
                    </a:r>
                    <a:endParaRPr lang="en-US" b="1"/>
                  </a:p>
                </c:rich>
              </c:tx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en-US" b="1" smtClean="0"/>
                      <a:t>1</a:t>
                    </a:r>
                    <a:r>
                      <a:rPr lang="en-US" smtClean="0"/>
                      <a:t>,6</a:t>
                    </a:r>
                    <a:r>
                      <a:rPr lang="ru-RU" smtClean="0"/>
                      <a:t> %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МБТ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28.3</c:v>
                </c:pt>
                <c:pt idx="1">
                  <c:v>48.9</c:v>
                </c:pt>
                <c:pt idx="2">
                  <c:v>21.2</c:v>
                </c:pt>
                <c:pt idx="3" formatCode="0.0">
                  <c:v>1.6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5999921610321126"/>
          <c:h val="0.74853434681319764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8F472"/>
            </a:solidFill>
          </c:spPr>
          <c:dLbls>
            <c:dLbl>
              <c:idx val="0"/>
              <c:layout>
                <c:manualLayout>
                  <c:x val="-4.4444148927793664E-2"/>
                  <c:y val="0.15042832230425621"/>
                </c:manualLayout>
              </c:layout>
              <c:showVal val="1"/>
            </c:dLbl>
            <c:dLbl>
              <c:idx val="1"/>
              <c:layout>
                <c:manualLayout>
                  <c:x val="-4.4552523536792524E-2"/>
                  <c:y val="4.7863557096809013E-2"/>
                </c:manualLayout>
              </c:layout>
              <c:showVal val="1"/>
            </c:dLbl>
            <c:dLbl>
              <c:idx val="2"/>
              <c:layout>
                <c:manualLayout>
                  <c:x val="-4.4444148927793694E-3"/>
                  <c:y val="2.0512953041489465E-2"/>
                </c:manualLayout>
              </c:layout>
              <c:showVal val="1"/>
            </c:dLbl>
            <c:txPr>
              <a:bodyPr/>
              <a:lstStyle/>
              <a:p>
                <a:pPr>
                  <a:defRPr sz="7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 (Отчет)</c:v>
                </c:pt>
                <c:pt idx="3">
                  <c:v>2019  (План)</c:v>
                </c:pt>
                <c:pt idx="4">
                  <c:v>2020  (План)</c:v>
                </c:pt>
                <c:pt idx="5">
                  <c:v>2021  (План)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52015.1</c:v>
                </c:pt>
                <c:pt idx="1">
                  <c:v>50393.5</c:v>
                </c:pt>
                <c:pt idx="2">
                  <c:v>60132.7</c:v>
                </c:pt>
                <c:pt idx="3">
                  <c:v>53542.9</c:v>
                </c:pt>
                <c:pt idx="4">
                  <c:v>53542.9</c:v>
                </c:pt>
                <c:pt idx="5">
                  <c:v>53542.9</c:v>
                </c:pt>
              </c:numCache>
            </c:numRef>
          </c:val>
        </c:ser>
        <c:axId val="116081408"/>
        <c:axId val="116082944"/>
      </c:barChart>
      <c:catAx>
        <c:axId val="11608140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8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6082944"/>
        <c:crosses val="autoZero"/>
        <c:auto val="1"/>
        <c:lblAlgn val="ctr"/>
        <c:lblOffset val="100"/>
      </c:catAx>
      <c:valAx>
        <c:axId val="116082944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16081408"/>
        <c:crosses val="autoZero"/>
        <c:crossBetween val="between"/>
      </c:valAx>
    </c:plotArea>
    <c:plotVisOnly val="1"/>
  </c:chart>
  <c:spPr>
    <a:solidFill>
      <a:srgbClr val="FF99CC">
        <a:alpha val="84000"/>
      </a:srgb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8.6720260242721166E-3"/>
          <c:y val="0"/>
          <c:w val="0.99132797397572758"/>
          <c:h val="0.791781255585882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3399"/>
            </a:solidFill>
          </c:spPr>
          <c:dLbls>
            <c:dLbl>
              <c:idx val="3"/>
              <c:layout>
                <c:manualLayout>
                  <c:x val="-2.0201878806543359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 (Отчет)</c:v>
                </c:pt>
                <c:pt idx="3">
                  <c:v>2019  (План)</c:v>
                </c:pt>
                <c:pt idx="4">
                  <c:v>2020  (План)</c:v>
                </c:pt>
                <c:pt idx="5">
                  <c:v>2021  (План)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34693.199999999997</c:v>
                </c:pt>
                <c:pt idx="1">
                  <c:v>24150.7</c:v>
                </c:pt>
                <c:pt idx="2" formatCode="#,##0.00">
                  <c:v>30643.1</c:v>
                </c:pt>
                <c:pt idx="3" formatCode="#,##0.00">
                  <c:v>40212.300000000003</c:v>
                </c:pt>
                <c:pt idx="4" formatCode="#,##0.00">
                  <c:v>66199.399999999994</c:v>
                </c:pt>
                <c:pt idx="5" formatCode="#,##0.00">
                  <c:v>72052</c:v>
                </c:pt>
              </c:numCache>
            </c:numRef>
          </c:val>
        </c:ser>
        <c:shape val="cylinder"/>
        <c:axId val="116119424"/>
        <c:axId val="116120960"/>
        <c:axId val="0"/>
      </c:bar3DChart>
      <c:catAx>
        <c:axId val="116119424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6120960"/>
        <c:crosses val="autoZero"/>
        <c:auto val="1"/>
        <c:lblAlgn val="ctr"/>
        <c:lblOffset val="100"/>
      </c:catAx>
      <c:valAx>
        <c:axId val="116120960"/>
        <c:scaling>
          <c:orientation val="minMax"/>
        </c:scaling>
        <c:delete val="1"/>
        <c:axPos val="l"/>
        <c:numFmt formatCode="#,##0.0" sourceLinked="1"/>
        <c:tickLblPos val="none"/>
        <c:crossAx val="116119424"/>
        <c:crosses val="autoZero"/>
        <c:crossBetween val="between"/>
      </c:valAx>
    </c:plotArea>
    <c:plotVisOnly val="1"/>
  </c:chart>
  <c:spPr>
    <a:solidFill>
      <a:srgbClr val="E8F472">
        <a:alpha val="78000"/>
      </a:srgbClr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2.6932770455695493E-2"/>
          <c:y val="0"/>
          <c:w val="0.9730672295443048"/>
          <c:h val="0.77008549994600672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2"/>
              <c:layout>
                <c:manualLayout>
                  <c:x val="-0.11111017066677432"/>
                  <c:y val="-5.3781541074063959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0.10756308214812819"/>
                </c:manualLayout>
              </c:layout>
              <c:showVal val="1"/>
            </c:dLbl>
            <c:dLbl>
              <c:idx val="4"/>
              <c:layout>
                <c:manualLayout>
                  <c:x val="-4.9612055859789533E-2"/>
                  <c:y val="-4.7058848439805956E-2"/>
                </c:manualLayout>
              </c:layout>
              <c:showVal val="1"/>
            </c:dLbl>
            <c:dLbl>
              <c:idx val="5"/>
              <c:layout>
                <c:manualLayout>
                  <c:x val="-0.14056749160273824"/>
                  <c:y val="8.7395004245353944E-2"/>
                </c:manualLayout>
              </c:layout>
              <c:showVal val="1"/>
            </c:dLbl>
            <c:dLbl>
              <c:idx val="6"/>
              <c:layout>
                <c:manualLayout>
                  <c:x val="-4.1343379883157748E-3"/>
                  <c:y val="7.3949618976837939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77021.899999999994</c:v>
                </c:pt>
                <c:pt idx="1">
                  <c:v>41486.5</c:v>
                </c:pt>
                <c:pt idx="2">
                  <c:v>60437.4</c:v>
                </c:pt>
                <c:pt idx="3">
                  <c:v>40932.6</c:v>
                </c:pt>
                <c:pt idx="4">
                  <c:v>34279.300000000003</c:v>
                </c:pt>
                <c:pt idx="5">
                  <c:v>33292.9</c:v>
                </c:pt>
              </c:numCache>
            </c:numRef>
          </c:val>
        </c:ser>
        <c:marker val="1"/>
        <c:axId val="116013696"/>
        <c:axId val="116015488"/>
      </c:lineChart>
      <c:catAx>
        <c:axId val="116013696"/>
        <c:scaling>
          <c:orientation val="minMax"/>
        </c:scaling>
        <c:axPos val="b"/>
        <c:tickLblPos val="nextTo"/>
        <c:txPr>
          <a:bodyPr/>
          <a:lstStyle/>
          <a:p>
            <a:pPr>
              <a:defRPr sz="8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6015488"/>
        <c:crosses val="autoZero"/>
        <c:auto val="1"/>
        <c:lblAlgn val="ctr"/>
        <c:lblOffset val="100"/>
      </c:catAx>
      <c:valAx>
        <c:axId val="116015488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16013696"/>
        <c:crosses val="autoZero"/>
        <c:crossBetween val="between"/>
      </c:valAx>
    </c:plotArea>
    <c:plotVisOnly val="1"/>
  </c:chart>
  <c:spPr>
    <a:solidFill>
      <a:srgbClr val="CCFFCC">
        <a:alpha val="72000"/>
      </a:srgb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0"/>
      <c:perspective val="30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21526259528384725"/>
          <c:y val="0"/>
          <c:w val="0.78444948524452474"/>
          <c:h val="1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7030A0"/>
            </a:solidFill>
          </c:spPr>
          <c:dLbls>
            <c:dLbl>
              <c:idx val="0"/>
              <c:layout>
                <c:manualLayout>
                  <c:x val="-9.2929588577391517E-2"/>
                  <c:y val="-6.7226926342579943E-2"/>
                </c:manualLayout>
              </c:layout>
              <c:showVal val="1"/>
            </c:dLbl>
            <c:dLbl>
              <c:idx val="1"/>
              <c:layout>
                <c:manualLayout>
                  <c:x val="-9.2929588577391517E-2"/>
                  <c:y val="-7.3949618976837939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6.0504233708322003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5.3781541074063959E-2"/>
                </c:manualLayout>
              </c:layout>
              <c:showVal val="1"/>
            </c:dLbl>
            <c:dLbl>
              <c:idx val="4"/>
              <c:layout>
                <c:manualLayout>
                  <c:x val="4.0404168946692014E-3"/>
                  <c:y val="-6.7226926342579974E-3"/>
                </c:manualLayout>
              </c:layout>
              <c:showVal val="1"/>
            </c:dLbl>
            <c:dLbl>
              <c:idx val="5"/>
              <c:layout>
                <c:manualLayout>
                  <c:x val="-8.1794581387358567E-3"/>
                  <c:y val="-2.0168077902773952E-2"/>
                </c:manualLayout>
              </c:layout>
              <c:showVal val="1"/>
            </c:dLbl>
            <c:dLbl>
              <c:idx val="6"/>
              <c:layout>
                <c:manualLayout>
                  <c:x val="5.3212608645855884E-3"/>
                  <c:y val="-3.0113428234462107E-2"/>
                </c:manualLayout>
              </c:layout>
              <c:showVal val="1"/>
            </c:dLbl>
            <c:txPr>
              <a:bodyPr/>
              <a:lstStyle/>
              <a:p>
                <a:pPr>
                  <a:defRPr sz="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2021 (План)</c:v>
                </c:pt>
                <c:pt idx="1">
                  <c:v>2020 (План)</c:v>
                </c:pt>
                <c:pt idx="2">
                  <c:v>2019 (План)</c:v>
                </c:pt>
                <c:pt idx="3">
                  <c:v>2018 (Отчет)</c:v>
                </c:pt>
                <c:pt idx="4">
                  <c:v>2017.</c:v>
                </c:pt>
                <c:pt idx="5">
                  <c:v>2016.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404747</c:v>
                </c:pt>
                <c:pt idx="1">
                  <c:v>401105.1</c:v>
                </c:pt>
                <c:pt idx="2">
                  <c:v>405131.4</c:v>
                </c:pt>
                <c:pt idx="3">
                  <c:v>425813.9</c:v>
                </c:pt>
                <c:pt idx="4">
                  <c:v>347913.8</c:v>
                </c:pt>
                <c:pt idx="5">
                  <c:v>340049.2</c:v>
                </c:pt>
              </c:numCache>
            </c:numRef>
          </c:val>
        </c:ser>
        <c:shape val="cylinder"/>
        <c:axId val="116281344"/>
        <c:axId val="116282880"/>
        <c:axId val="0"/>
      </c:bar3DChart>
      <c:catAx>
        <c:axId val="116281344"/>
        <c:scaling>
          <c:orientation val="minMax"/>
        </c:scaling>
        <c:axPos val="l"/>
        <c:numFmt formatCode="dd/mm/yyyy" sourceLinked="1"/>
        <c:tickLblPos val="nextTo"/>
        <c:txPr>
          <a:bodyPr/>
          <a:lstStyle/>
          <a:p>
            <a:pPr>
              <a:defRPr sz="7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6282880"/>
        <c:crosses val="autoZero"/>
        <c:auto val="1"/>
        <c:lblAlgn val="ctr"/>
        <c:lblOffset val="100"/>
      </c:catAx>
      <c:valAx>
        <c:axId val="116282880"/>
        <c:scaling>
          <c:orientation val="minMax"/>
        </c:scaling>
        <c:delete val="1"/>
        <c:axPos val="b"/>
        <c:majorGridlines/>
        <c:numFmt formatCode="#,##0.0" sourceLinked="1"/>
        <c:tickLblPos val="none"/>
        <c:crossAx val="116281344"/>
        <c:crosses val="autoZero"/>
        <c:crossBetween val="between"/>
      </c:valAx>
      <c:spPr>
        <a:noFill/>
      </c:spPr>
    </c:plotArea>
    <c:plotVisOnly val="1"/>
  </c:chart>
  <c:spPr>
    <a:solidFill>
      <a:srgbClr val="9999FF">
        <a:alpha val="73000"/>
      </a:srgb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0"/>
          <c:y val="2.0167821684695959E-2"/>
          <c:w val="1"/>
          <c:h val="0.75926343515701267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sz="7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14613.2</c:v>
                </c:pt>
                <c:pt idx="1">
                  <c:v>39134.6</c:v>
                </c:pt>
                <c:pt idx="2">
                  <c:v>20196.7</c:v>
                </c:pt>
                <c:pt idx="3">
                  <c:v>12337.5</c:v>
                </c:pt>
                <c:pt idx="4">
                  <c:v>12441.8</c:v>
                </c:pt>
                <c:pt idx="5">
                  <c:v>12441.8</c:v>
                </c:pt>
              </c:numCache>
            </c:numRef>
          </c:val>
        </c:ser>
        <c:shape val="cone"/>
        <c:axId val="116401280"/>
        <c:axId val="116402816"/>
        <c:axId val="0"/>
      </c:bar3DChart>
      <c:catAx>
        <c:axId val="116401280"/>
        <c:scaling>
          <c:orientation val="minMax"/>
        </c:scaling>
        <c:axPos val="b"/>
        <c:tickLblPos val="nextTo"/>
        <c:txPr>
          <a:bodyPr/>
          <a:lstStyle/>
          <a:p>
            <a:pPr>
              <a:defRPr sz="8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6402816"/>
        <c:crosses val="autoZero"/>
        <c:auto val="1"/>
        <c:lblAlgn val="ctr"/>
        <c:lblOffset val="100"/>
      </c:catAx>
      <c:valAx>
        <c:axId val="116402816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16401280"/>
        <c:crosses val="autoZero"/>
        <c:crossBetween val="between"/>
      </c:valAx>
    </c:plotArea>
    <c:plotVisOnly val="1"/>
  </c:chart>
  <c:spPr>
    <a:solidFill>
      <a:srgbClr val="00B0F0">
        <a:alpha val="32000"/>
      </a:srgbClr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3"/>
              <c:layout>
                <c:manualLayout>
                  <c:x val="0"/>
                  <c:y val="2.7350235922704622E-2"/>
                </c:manualLayout>
              </c:layout>
              <c:showVal val="1"/>
            </c:dLbl>
            <c:dLbl>
              <c:idx val="4"/>
              <c:layout>
                <c:manualLayout>
                  <c:x val="3.2323335157353812E-2"/>
                  <c:y val="1.3675117961352181E-2"/>
                </c:manualLayout>
              </c:layout>
              <c:showVal val="1"/>
            </c:dLbl>
            <c:dLbl>
              <c:idx val="5"/>
              <c:layout>
                <c:manualLayout>
                  <c:x val="6.060625342003792E-2"/>
                  <c:y val="5.4700471845409736E-2"/>
                </c:manualLayout>
              </c:layout>
              <c:showVal val="1"/>
            </c:dLbl>
            <c:txPr>
              <a:bodyPr/>
              <a:lstStyle/>
              <a:p>
                <a:pPr>
                  <a:defRPr sz="7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27337.9</c:v>
                </c:pt>
                <c:pt idx="1">
                  <c:v>32125.3</c:v>
                </c:pt>
                <c:pt idx="2">
                  <c:v>31404.400000000001</c:v>
                </c:pt>
                <c:pt idx="3">
                  <c:v>30639</c:v>
                </c:pt>
                <c:pt idx="4">
                  <c:v>35584.199999999997</c:v>
                </c:pt>
                <c:pt idx="5">
                  <c:v>33585.599999999999</c:v>
                </c:pt>
              </c:numCache>
            </c:numRef>
          </c:val>
        </c:ser>
        <c:shape val="pyramid"/>
        <c:axId val="116451968"/>
        <c:axId val="113639808"/>
        <c:axId val="0"/>
      </c:bar3DChart>
      <c:catAx>
        <c:axId val="116451968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3639808"/>
        <c:crosses val="autoZero"/>
        <c:auto val="1"/>
        <c:lblAlgn val="ctr"/>
        <c:lblOffset val="100"/>
      </c:catAx>
      <c:valAx>
        <c:axId val="113639808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1645196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111</c:v>
                </c:pt>
              </c:strCache>
            </c:strRef>
          </c:tx>
          <c:spPr>
            <a:solidFill>
              <a:srgbClr val="90F52B"/>
            </a:solidFill>
          </c:spPr>
          <c:dLbls>
            <c:dLbl>
              <c:idx val="0"/>
              <c:layout>
                <c:manualLayout>
                  <c:x val="-5.8374593061178613E-2"/>
                  <c:y val="4.9598825461078987E-2"/>
                </c:manualLayout>
              </c:layout>
              <c:showVal val="1"/>
            </c:dLbl>
            <c:dLbl>
              <c:idx val="1"/>
              <c:layout>
                <c:manualLayout>
                  <c:x val="-6.3681146327490695E-2"/>
                  <c:y val="2.0317513136392077E-2"/>
                </c:manualLayout>
              </c:layout>
              <c:showVal val="1"/>
            </c:dLbl>
            <c:dLbl>
              <c:idx val="2"/>
              <c:layout>
                <c:manualLayout>
                  <c:x val="-7.164128961842707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2.2875313791913283E-2"/>
                  <c:y val="2.4799206873325496E-2"/>
                </c:manualLayout>
              </c:layout>
              <c:showVal val="1"/>
            </c:dLbl>
            <c:dLbl>
              <c:idx val="4"/>
              <c:layout>
                <c:manualLayout>
                  <c:x val="1.0774335363489601E-2"/>
                  <c:y val="2.6143866196104641E-2"/>
                </c:manualLayout>
              </c:layout>
              <c:showVal val="1"/>
            </c:dLbl>
            <c:dLbl>
              <c:idx val="5"/>
              <c:layout>
                <c:manualLayout>
                  <c:x val="1.0774335363489701E-2"/>
                  <c:y val="2.6143866196104641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3" formatCode="#,##0.0">
                  <c:v>600</c:v>
                </c:pt>
                <c:pt idx="4" formatCode="#,##0.0">
                  <c:v>600</c:v>
                </c:pt>
                <c:pt idx="5" formatCode="#,##0.0">
                  <c:v>600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103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7.4213749239645924E-2"/>
                  <c:y val="1.0457546478441668E-2"/>
                </c:manualLayout>
              </c:layout>
              <c:showVal val="1"/>
            </c:dLbl>
            <c:dLbl>
              <c:idx val="1"/>
              <c:layout>
                <c:manualLayout>
                  <c:x val="7.6505840622976967E-2"/>
                  <c:y val="1.0457134764013441E-2"/>
                </c:manualLayout>
              </c:layout>
              <c:showVal val="1"/>
            </c:dLbl>
            <c:dLbl>
              <c:idx val="2"/>
              <c:layout>
                <c:manualLayout>
                  <c:x val="4.6916503991170137E-2"/>
                  <c:y val="1.0457134764013543E-2"/>
                </c:manualLayout>
              </c:layout>
              <c:showVal val="1"/>
            </c:dLbl>
            <c:dLbl>
              <c:idx val="3"/>
              <c:layout>
                <c:manualLayout>
                  <c:x val="7.6385159583177445E-2"/>
                  <c:y val="-4.1830185913767227E-2"/>
                </c:manualLayout>
              </c:layout>
              <c:showVal val="1"/>
            </c:dLbl>
            <c:dLbl>
              <c:idx val="4"/>
              <c:layout>
                <c:manualLayout>
                  <c:x val="7.8113931385299484E-2"/>
                  <c:y val="-4.7058959152988182E-2"/>
                </c:manualLayout>
              </c:layout>
              <c:showVal val="1"/>
            </c:dLbl>
            <c:dLbl>
              <c:idx val="5"/>
              <c:layout>
                <c:manualLayout>
                  <c:x val="7.8113719292083814E-2"/>
                  <c:y val="-4.7058959152988182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Лист1!$C$2:$C$7</c:f>
              <c:numCache>
                <c:formatCode>#,##0.0</c:formatCode>
                <c:ptCount val="6"/>
                <c:pt idx="0">
                  <c:v>2971.5</c:v>
                </c:pt>
                <c:pt idx="1">
                  <c:v>2513.9</c:v>
                </c:pt>
                <c:pt idx="2">
                  <c:v>2936.2</c:v>
                </c:pt>
                <c:pt idx="3">
                  <c:v>2534.6999999999998</c:v>
                </c:pt>
                <c:pt idx="4">
                  <c:v>2534.6999999999998</c:v>
                </c:pt>
                <c:pt idx="5">
                  <c:v>2534.6999999999998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104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6.8746198229106492E-2"/>
                  <c:y val="1.0457546478441708E-2"/>
                </c:manualLayout>
              </c:layout>
              <c:showVal val="1"/>
            </c:dLbl>
            <c:dLbl>
              <c:idx val="1"/>
              <c:layout>
                <c:manualLayout>
                  <c:x val="7.1279439598821437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7.1118672941232794E-2"/>
                  <c:y val="5.2287732392209104E-3"/>
                </c:manualLayout>
              </c:layout>
              <c:showVal val="1"/>
            </c:dLbl>
            <c:dLbl>
              <c:idx val="3"/>
              <c:layout>
                <c:manualLayout>
                  <c:x val="6.8424877007144141E-2"/>
                  <c:y val="-4.7058959152988182E-2"/>
                </c:manualLayout>
              </c:layout>
              <c:showVal val="1"/>
            </c:dLbl>
            <c:dLbl>
              <c:idx val="4"/>
              <c:layout>
                <c:manualLayout>
                  <c:x val="7.0917608572638111E-2"/>
                  <c:y val="-4.7058959152988182E-2"/>
                </c:manualLayout>
              </c:layout>
              <c:showVal val="1"/>
            </c:dLbl>
            <c:dLbl>
              <c:idx val="5"/>
              <c:layout>
                <c:manualLayout>
                  <c:x val="8.1490879567533508E-2"/>
                  <c:y val="-4.7058959152988182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Лист1!$D$2:$D$7</c:f>
              <c:numCache>
                <c:formatCode>#,##0.0</c:formatCode>
                <c:ptCount val="6"/>
                <c:pt idx="0">
                  <c:v>37425.4</c:v>
                </c:pt>
                <c:pt idx="1">
                  <c:v>35536.699999999997</c:v>
                </c:pt>
                <c:pt idx="2">
                  <c:v>43726.9</c:v>
                </c:pt>
                <c:pt idx="3">
                  <c:v>35825.4</c:v>
                </c:pt>
                <c:pt idx="4">
                  <c:v>35825.4</c:v>
                </c:pt>
                <c:pt idx="5">
                  <c:v>35825.4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113</c:v>
                </c:pt>
              </c:strCache>
            </c:strRef>
          </c:tx>
          <c:spPr>
            <a:solidFill>
              <a:srgbClr val="CCFF33"/>
            </a:solidFill>
          </c:spPr>
          <c:dLbls>
            <c:dLbl>
              <c:idx val="0"/>
              <c:layout>
                <c:manualLayout>
                  <c:x val="6.8746622415538611E-2"/>
                  <c:y val="-1.5686731432090997E-2"/>
                </c:manualLayout>
              </c:layout>
              <c:showVal val="1"/>
            </c:dLbl>
            <c:dLbl>
              <c:idx val="1"/>
              <c:layout>
                <c:manualLayout>
                  <c:x val="6.8585855757948996E-2"/>
                  <c:y val="-2.0915092956883617E-2"/>
                </c:manualLayout>
              </c:layout>
              <c:showVal val="1"/>
            </c:dLbl>
            <c:dLbl>
              <c:idx val="2"/>
              <c:layout>
                <c:manualLayout>
                  <c:x val="6.8425089100359965E-2"/>
                  <c:y val="-1.0457546478441708E-2"/>
                </c:manualLayout>
              </c:layout>
              <c:showVal val="1"/>
            </c:dLbl>
            <c:dLbl>
              <c:idx val="3"/>
              <c:layout>
                <c:manualLayout>
                  <c:x val="6.8424877007144141E-2"/>
                  <c:y val="-1.045795819287007E-2"/>
                </c:manualLayout>
              </c:layout>
              <c:showVal val="1"/>
            </c:dLbl>
            <c:dLbl>
              <c:idx val="4"/>
              <c:layout>
                <c:manualLayout>
                  <c:x val="7.0917608572638111E-2"/>
                  <c:y val="-1.0457546478441708E-2"/>
                </c:manualLayout>
              </c:layout>
              <c:showVal val="1"/>
            </c:dLbl>
            <c:dLbl>
              <c:idx val="5"/>
              <c:layout>
                <c:manualLayout>
                  <c:x val="8.1490879567533508E-2"/>
                  <c:y val="-1.5686319717662846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Лист1!$E$2:$E$7</c:f>
              <c:numCache>
                <c:formatCode>#,##0.0</c:formatCode>
                <c:ptCount val="6"/>
                <c:pt idx="0">
                  <c:v>13355.6</c:v>
                </c:pt>
                <c:pt idx="1">
                  <c:v>13483.9</c:v>
                </c:pt>
                <c:pt idx="2">
                  <c:v>14236.5</c:v>
                </c:pt>
                <c:pt idx="3">
                  <c:v>18868.5</c:v>
                </c:pt>
                <c:pt idx="4">
                  <c:v>18967.400000000001</c:v>
                </c:pt>
                <c:pt idx="5">
                  <c:v>18967.400000000001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105</c:v>
                </c:pt>
              </c:strCache>
            </c:strRef>
          </c:tx>
          <c:spPr>
            <a:solidFill>
              <a:srgbClr val="66B02E"/>
            </a:solidFill>
          </c:spPr>
          <c:dLbls>
            <c:dLbl>
              <c:idx val="2"/>
              <c:layout>
                <c:manualLayout>
                  <c:x val="2.1227048775830256E-2"/>
                  <c:y val="-0.10457546478441809"/>
                </c:manualLayout>
              </c:layout>
              <c:showVal val="1"/>
            </c:dLbl>
            <c:dLbl>
              <c:idx val="3"/>
              <c:layout>
                <c:manualLayout>
                  <c:x val="-5.8374384133534032E-2"/>
                  <c:y val="-2.0915092956883617E-2"/>
                </c:manualLayout>
              </c:layout>
              <c:spPr/>
              <c:txPr>
                <a:bodyPr/>
                <a:lstStyle/>
                <a:p>
                  <a:pPr>
                    <a:defRPr sz="1000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Лист1!$F$2:$F$7</c:f>
              <c:numCache>
                <c:formatCode>General</c:formatCode>
                <c:ptCount val="6"/>
                <c:pt idx="2" formatCode="#,##0.0">
                  <c:v>173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107</c:v>
                </c:pt>
              </c:strCache>
            </c:strRef>
          </c:tx>
          <c:spPr>
            <a:solidFill>
              <a:srgbClr val="00CC99"/>
            </a:solidFill>
          </c:spPr>
          <c:dLbls>
            <c:dLbl>
              <c:idx val="0"/>
              <c:layout>
                <c:manualLayout>
                  <c:x val="1.0613524387915385E-2"/>
                  <c:y val="-0.10457546478441809"/>
                </c:manualLayout>
              </c:layout>
              <c:showVal val="1"/>
            </c:dLbl>
            <c:dLbl>
              <c:idx val="1"/>
              <c:layout>
                <c:manualLayout>
                  <c:x val="-5.0414240842598088E-2"/>
                  <c:y val="-1.5686319717663107E-2"/>
                </c:manualLayout>
              </c:layout>
              <c:showVal val="1"/>
            </c:dLbl>
            <c:dLbl>
              <c:idx val="3"/>
              <c:layout>
                <c:manualLayout>
                  <c:x val="1.5920286581872684E-2"/>
                  <c:y val="-0.10457546478441809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Лист1!$G$2:$G$7</c:f>
              <c:numCache>
                <c:formatCode>General</c:formatCode>
                <c:ptCount val="6"/>
                <c:pt idx="0" formatCode="#,##0.0">
                  <c:v>250</c:v>
                </c:pt>
              </c:numCache>
            </c:numRef>
          </c:val>
        </c:ser>
        <c:shape val="cylinder"/>
        <c:axId val="118743040"/>
        <c:axId val="118744576"/>
        <c:axId val="0"/>
      </c:bar3DChart>
      <c:catAx>
        <c:axId val="11874304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8744576"/>
        <c:crosses val="autoZero"/>
        <c:auto val="1"/>
        <c:lblAlgn val="ctr"/>
        <c:lblOffset val="100"/>
      </c:catAx>
      <c:valAx>
        <c:axId val="11874457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1874304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Защита населения и территории от ЧС, гражданская оборона</c:v>
                </c:pt>
              </c:strCache>
            </c:strRef>
          </c:tx>
          <c:spPr>
            <a:solidFill>
              <a:srgbClr val="49D749"/>
            </a:solidFill>
          </c:spPr>
          <c:dLbls>
            <c:dLbl>
              <c:idx val="0"/>
              <c:layout>
                <c:manualLayout>
                  <c:x val="-1.7846044642011161E-2"/>
                  <c:y val="-9.876474083198871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</a:t>
                    </a:r>
                    <a:r>
                      <a:rPr lang="ru-RU" dirty="0" smtClean="0"/>
                      <a:t>749,6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1749.6</c:v>
                </c:pt>
                <c:pt idx="1">
                  <c:v>1778.5</c:v>
                </c:pt>
                <c:pt idx="2" formatCode="0.0">
                  <c:v>1951.1</c:v>
                </c:pt>
                <c:pt idx="3" formatCode="0.0">
                  <c:v>2282</c:v>
                </c:pt>
                <c:pt idx="4" formatCode="0.0">
                  <c:v>2282</c:v>
                </c:pt>
                <c:pt idx="5" formatCode="0.0">
                  <c:v>2282</c:v>
                </c:pt>
              </c:numCache>
            </c:numRef>
          </c:val>
        </c:ser>
        <c:shape val="box"/>
        <c:axId val="118445184"/>
        <c:axId val="118447104"/>
        <c:axId val="0"/>
      </c:bar3DChart>
      <c:catAx>
        <c:axId val="11844518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8447104"/>
        <c:crosses val="autoZero"/>
        <c:auto val="1"/>
        <c:lblAlgn val="ctr"/>
        <c:lblOffset val="100"/>
      </c:catAx>
      <c:valAx>
        <c:axId val="118447104"/>
        <c:scaling>
          <c:orientation val="minMax"/>
        </c:scaling>
        <c:delete val="1"/>
        <c:axPos val="l"/>
        <c:numFmt formatCode="#,##0.0" sourceLinked="1"/>
        <c:tickLblPos val="none"/>
        <c:crossAx val="11844518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"/>
          <c:y val="5.2852482931713379E-2"/>
          <c:w val="0.97357359856839665"/>
          <c:h val="0.68235241596757878"/>
        </c:manualLayout>
      </c:layout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"/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1406.2</c:v>
                </c:pt>
                <c:pt idx="1">
                  <c:v>1398.7</c:v>
                </c:pt>
                <c:pt idx="2">
                  <c:v>1538.1</c:v>
                </c:pt>
                <c:pt idx="3">
                  <c:v>1642.8</c:v>
                </c:pt>
                <c:pt idx="4">
                  <c:v>1666</c:v>
                </c:pt>
                <c:pt idx="5">
                  <c:v>1725.6</c:v>
                </c:pt>
              </c:numCache>
            </c:numRef>
          </c:val>
        </c:ser>
        <c:marker val="1"/>
        <c:axId val="118905472"/>
        <c:axId val="118911360"/>
      </c:lineChart>
      <c:catAx>
        <c:axId val="118905472"/>
        <c:scaling>
          <c:orientation val="minMax"/>
        </c:scaling>
        <c:axPos val="b"/>
        <c:tickLblPos val="nextTo"/>
        <c:spPr>
          <a:noFill/>
        </c:spPr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8911360"/>
        <c:crosses val="autoZero"/>
        <c:auto val="1"/>
        <c:lblAlgn val="ctr"/>
        <c:lblOffset val="100"/>
      </c:catAx>
      <c:valAx>
        <c:axId val="118911360"/>
        <c:scaling>
          <c:orientation val="minMax"/>
        </c:scaling>
        <c:delete val="1"/>
        <c:axPos val="l"/>
        <c:numFmt formatCode="#,##0.0" sourceLinked="1"/>
        <c:tickLblPos val="none"/>
        <c:crossAx val="118905472"/>
        <c:crosses val="autoZero"/>
        <c:crossBetween val="between"/>
      </c:valAx>
    </c:plotArea>
    <c:plotVisOnly val="1"/>
  </c:chart>
  <c:spPr>
    <a:blipFill dpi="0" rotWithShape="1">
      <a:blip xmlns:r="http://schemas.openxmlformats.org/officeDocument/2006/relationships" r:embed="rId1">
        <a:alphaModFix amt="20000"/>
      </a:blip>
      <a:srcRect/>
      <a:stretch>
        <a:fillRect t="-5000" b="-8000"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02946304"/>
        <c:axId val="103274368"/>
      </c:barChart>
      <c:catAx>
        <c:axId val="102946304"/>
        <c:scaling>
          <c:orientation val="minMax"/>
        </c:scaling>
        <c:axPos val="b"/>
        <c:tickLblPos val="nextTo"/>
        <c:crossAx val="103274368"/>
        <c:crosses val="autoZero"/>
        <c:auto val="1"/>
        <c:lblAlgn val="ctr"/>
        <c:lblOffset val="100"/>
      </c:catAx>
      <c:valAx>
        <c:axId val="103274368"/>
        <c:scaling>
          <c:orientation val="minMax"/>
        </c:scaling>
        <c:axPos val="l"/>
        <c:majorGridlines/>
        <c:numFmt formatCode="General" sourceLinked="1"/>
        <c:tickLblPos val="nextTo"/>
        <c:crossAx val="102946304"/>
        <c:crosses val="autoZero"/>
        <c:crossBetween val="between"/>
      </c:valAx>
    </c:plotArea>
    <c:legend>
      <c:legendPos val="r"/>
      <c:layout/>
    </c:legend>
    <c:plotVisOnly val="1"/>
  </c:chart>
  <c:spPr>
    <a:noFill/>
  </c:spPr>
  <c:txPr>
    <a:bodyPr/>
    <a:lstStyle/>
    <a:p>
      <a:pPr>
        <a:defRPr sz="1800"/>
      </a:pPr>
      <a:endParaRPr lang="ru-RU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0"/>
      <c:depthPercent val="80"/>
      <c:perspective val="20"/>
    </c:view3D>
    <c:plotArea>
      <c:layout>
        <c:manualLayout>
          <c:layoutTarget val="inner"/>
          <c:xMode val="edge"/>
          <c:yMode val="edge"/>
          <c:x val="4.7746419745139934E-2"/>
          <c:y val="0"/>
          <c:w val="0.90090595770798454"/>
          <c:h val="0.88934106359946263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408</c:v>
                </c:pt>
              </c:strCache>
            </c:strRef>
          </c:tx>
          <c:spPr>
            <a:solidFill>
              <a:srgbClr val="FBFB81"/>
            </a:solidFill>
          </c:spPr>
          <c:dLbls>
            <c:spPr>
              <a:solidFill>
                <a:schemeClr val="tx2">
                  <a:lumMod val="25000"/>
                  <a:lumOff val="75000"/>
                </a:schemeClr>
              </a:solidFill>
            </c:spPr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 (План)</c:v>
                </c:pt>
                <c:pt idx="5">
                  <c:v>2021  (План)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2" formatCode="#,##0.0">
                  <c:v>3489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4052</c:v>
                </c:pt>
              </c:strCache>
            </c:strRef>
          </c:tx>
          <c:spPr>
            <a:solidFill>
              <a:srgbClr val="FF33CC"/>
            </a:solidFill>
          </c:spPr>
          <c:dLbls>
            <c:dLbl>
              <c:idx val="4"/>
              <c:layout>
                <c:manualLayout>
                  <c:x val="-1.3333240012318373E-2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-2.9629422249596388E-2"/>
                  <c:y val="0"/>
                </c:manualLayout>
              </c:layout>
              <c:showVal val="1"/>
            </c:dLbl>
            <c:spPr>
              <a:solidFill>
                <a:schemeClr val="tx2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 (План)</c:v>
                </c:pt>
                <c:pt idx="5">
                  <c:v>2021  (План)</c:v>
                </c:pt>
              </c:strCache>
            </c:strRef>
          </c:cat>
          <c:val>
            <c:numRef>
              <c:f>Лист1!$C$2:$C$7</c:f>
              <c:numCache>
                <c:formatCode>#,##0.0</c:formatCode>
                <c:ptCount val="6"/>
                <c:pt idx="0">
                  <c:v>8730.2999999999811</c:v>
                </c:pt>
                <c:pt idx="1">
                  <c:v>6155.3</c:v>
                </c:pt>
                <c:pt idx="2">
                  <c:v>6808.9</c:v>
                </c:pt>
                <c:pt idx="3">
                  <c:v>8324.6</c:v>
                </c:pt>
                <c:pt idx="4">
                  <c:v>8324.6</c:v>
                </c:pt>
                <c:pt idx="5">
                  <c:v>8324.6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412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-4.1481191149434972E-2"/>
                  <c:y val="1.8518174982460709E-17"/>
                </c:manualLayout>
              </c:layout>
              <c:showVal val="1"/>
            </c:dLbl>
            <c:dLbl>
              <c:idx val="2"/>
              <c:layout>
                <c:manualLayout>
                  <c:x val="-2.9629422249596391E-3"/>
                  <c:y val="-4.0403757613085983E-3"/>
                </c:manualLayout>
              </c:layout>
              <c:showVal val="1"/>
            </c:dLbl>
            <c:dLbl>
              <c:idx val="3"/>
              <c:layout>
                <c:manualLayout>
                  <c:x val="-2.3703537799677116E-2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-3.555530669951569E-2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-3.7036777811995693E-2"/>
                  <c:y val="0"/>
                </c:manualLayout>
              </c:layout>
              <c:showVal val="1"/>
            </c:dLbl>
            <c:spPr>
              <a:solidFill>
                <a:schemeClr val="tx2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 (План)</c:v>
                </c:pt>
                <c:pt idx="5">
                  <c:v>2021  (План)</c:v>
                </c:pt>
              </c:strCache>
            </c:strRef>
          </c:cat>
          <c:val>
            <c:numRef>
              <c:f>Лист1!$D$2:$D$7</c:f>
              <c:numCache>
                <c:formatCode>#,##0.0</c:formatCode>
                <c:ptCount val="6"/>
                <c:pt idx="0">
                  <c:v>25232.1</c:v>
                </c:pt>
                <c:pt idx="1">
                  <c:v>29976.400000000001</c:v>
                </c:pt>
                <c:pt idx="2">
                  <c:v>23463.9</c:v>
                </c:pt>
                <c:pt idx="3">
                  <c:v>16081.5</c:v>
                </c:pt>
                <c:pt idx="4">
                  <c:v>13981.5</c:v>
                </c:pt>
                <c:pt idx="5">
                  <c:v>13981.5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409</c:v>
                </c:pt>
              </c:strCache>
            </c:strRef>
          </c:tx>
          <c:spPr>
            <a:solidFill>
              <a:srgbClr val="00B0F0"/>
            </a:solidFill>
          </c:spPr>
          <c:dLbls>
            <c:dLbl>
              <c:idx val="0"/>
              <c:layout>
                <c:manualLayout>
                  <c:x val="5.9258844499192774E-3"/>
                  <c:y val="-4.0406939011323872E-3"/>
                </c:manualLayout>
              </c:layout>
              <c:showVal val="1"/>
            </c:dLbl>
            <c:dLbl>
              <c:idx val="2"/>
              <c:layout>
                <c:manualLayout>
                  <c:x val="3.7036777811995811E-2"/>
                  <c:y val="1.2121127283925882E-2"/>
                </c:manualLayout>
              </c:layout>
              <c:showVal val="1"/>
            </c:dLbl>
            <c:spPr>
              <a:solidFill>
                <a:schemeClr val="tx2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 (План)</c:v>
                </c:pt>
                <c:pt idx="5">
                  <c:v>2021  (План)</c:v>
                </c:pt>
              </c:strCache>
            </c:strRef>
          </c:cat>
          <c:val>
            <c:numRef>
              <c:f>Лист1!$E$2:$E$7</c:f>
              <c:numCache>
                <c:formatCode>#,##0.0</c:formatCode>
                <c:ptCount val="6"/>
                <c:pt idx="0">
                  <c:v>25537.200000000001</c:v>
                </c:pt>
                <c:pt idx="1">
                  <c:v>22481.200000000001</c:v>
                </c:pt>
                <c:pt idx="2">
                  <c:v>23671.4</c:v>
                </c:pt>
                <c:pt idx="3">
                  <c:v>21043</c:v>
                </c:pt>
                <c:pt idx="4">
                  <c:v>23792</c:v>
                </c:pt>
                <c:pt idx="5">
                  <c:v>24374</c:v>
                </c:pt>
              </c:numCache>
            </c:numRef>
          </c:val>
        </c:ser>
        <c:shape val="cylinder"/>
        <c:axId val="119161600"/>
        <c:axId val="119163136"/>
        <c:axId val="119156736"/>
      </c:bar3DChart>
      <c:catAx>
        <c:axId val="11916160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9163136"/>
        <c:crosses val="autoZero"/>
        <c:auto val="1"/>
        <c:lblAlgn val="ctr"/>
        <c:lblOffset val="100"/>
      </c:catAx>
      <c:valAx>
        <c:axId val="119163136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19161600"/>
        <c:crosses val="autoZero"/>
        <c:crossBetween val="between"/>
      </c:valAx>
      <c:serAx>
        <c:axId val="119156736"/>
        <c:scaling>
          <c:orientation val="minMax"/>
        </c:scaling>
        <c:delete val="1"/>
        <c:axPos val="b"/>
        <c:tickLblPos val="none"/>
        <c:crossAx val="119163136"/>
        <c:crosses val="autoZero"/>
      </c:ser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23843045206210586"/>
          <c:y val="3.9909291351539436E-2"/>
          <c:w val="0.76156954793789644"/>
          <c:h val="0.9201814172969216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505</c:v>
                </c:pt>
              </c:strCache>
            </c:strRef>
          </c:tx>
          <c:spPr>
            <a:solidFill>
              <a:srgbClr val="008080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2021 (План)</c:v>
                </c:pt>
                <c:pt idx="1">
                  <c:v>2020 (План)</c:v>
                </c:pt>
                <c:pt idx="2">
                  <c:v>2019 (План)</c:v>
                </c:pt>
                <c:pt idx="3">
                  <c:v>2018 (Отчет)</c:v>
                </c:pt>
                <c:pt idx="4">
                  <c:v>2017</c:v>
                </c:pt>
                <c:pt idx="5">
                  <c:v>2016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6200</c:v>
                </c:pt>
                <c:pt idx="1">
                  <c:v>6200</c:v>
                </c:pt>
                <c:pt idx="2">
                  <c:v>6200</c:v>
                </c:pt>
                <c:pt idx="3">
                  <c:v>6200</c:v>
                </c:pt>
                <c:pt idx="4">
                  <c:v>6214.5</c:v>
                </c:pt>
                <c:pt idx="5">
                  <c:v>49.5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503</c:v>
                </c:pt>
              </c:strCache>
            </c:strRef>
          </c:tx>
          <c:spPr>
            <a:solidFill>
              <a:srgbClr val="92D050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2021 (План)</c:v>
                </c:pt>
                <c:pt idx="1">
                  <c:v>2020 (План)</c:v>
                </c:pt>
                <c:pt idx="2">
                  <c:v>2019 (План)</c:v>
                </c:pt>
                <c:pt idx="3">
                  <c:v>2018 (Отчет)</c:v>
                </c:pt>
                <c:pt idx="4">
                  <c:v>2017</c:v>
                </c:pt>
                <c:pt idx="5">
                  <c:v>2016</c:v>
                </c:pt>
              </c:strCache>
            </c:strRef>
          </c:cat>
          <c:val>
            <c:numRef>
              <c:f>Лист1!$C$2:$C$7</c:f>
              <c:numCache>
                <c:formatCode>#,##0.0</c:formatCode>
                <c:ptCount val="6"/>
                <c:pt idx="0">
                  <c:v>7615.3</c:v>
                </c:pt>
                <c:pt idx="1">
                  <c:v>7344.7</c:v>
                </c:pt>
                <c:pt idx="2">
                  <c:v>7321</c:v>
                </c:pt>
                <c:pt idx="3">
                  <c:v>12985.5</c:v>
                </c:pt>
                <c:pt idx="4">
                  <c:v>6523.4</c:v>
                </c:pt>
                <c:pt idx="5">
                  <c:v>7823.1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502</c:v>
                </c:pt>
              </c:strCache>
            </c:strRef>
          </c:tx>
          <c:spPr>
            <a:solidFill>
              <a:srgbClr val="EB7525"/>
            </a:solidFill>
          </c:spPr>
          <c:dLbls>
            <c:dLbl>
              <c:idx val="4"/>
              <c:layout>
                <c:manualLayout>
                  <c:x val="0"/>
                  <c:y val="2.328026033896859E-2"/>
                </c:manualLayout>
              </c:layout>
              <c:showVal val="1"/>
            </c:dLbl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2021 (План)</c:v>
                </c:pt>
                <c:pt idx="1">
                  <c:v>2020 (План)</c:v>
                </c:pt>
                <c:pt idx="2">
                  <c:v>2019 (План)</c:v>
                </c:pt>
                <c:pt idx="3">
                  <c:v>2018 (Отчет)</c:v>
                </c:pt>
                <c:pt idx="4">
                  <c:v>2017</c:v>
                </c:pt>
                <c:pt idx="5">
                  <c:v>2016</c:v>
                </c:pt>
              </c:strCache>
            </c:strRef>
          </c:cat>
          <c:val>
            <c:numRef>
              <c:f>Лист1!$D$2:$D$7</c:f>
              <c:numCache>
                <c:formatCode>#,##0.0</c:formatCode>
                <c:ptCount val="6"/>
                <c:pt idx="0">
                  <c:v>25000</c:v>
                </c:pt>
                <c:pt idx="1">
                  <c:v>20000</c:v>
                </c:pt>
                <c:pt idx="2">
                  <c:v>2000</c:v>
                </c:pt>
                <c:pt idx="3">
                  <c:v>22485</c:v>
                </c:pt>
                <c:pt idx="4">
                  <c:v>34817.800000000003</c:v>
                </c:pt>
                <c:pt idx="5">
                  <c:v>11927.7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501</c:v>
                </c:pt>
              </c:strCache>
            </c:strRef>
          </c:tx>
          <c:spPr>
            <a:solidFill>
              <a:srgbClr val="D63A5B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2021 (План)</c:v>
                </c:pt>
                <c:pt idx="1">
                  <c:v>2020 (План)</c:v>
                </c:pt>
                <c:pt idx="2">
                  <c:v>2019 (План)</c:v>
                </c:pt>
                <c:pt idx="3">
                  <c:v>2018 (Отчет)</c:v>
                </c:pt>
                <c:pt idx="4">
                  <c:v>2017</c:v>
                </c:pt>
                <c:pt idx="5">
                  <c:v>2016</c:v>
                </c:pt>
              </c:strCache>
            </c:strRef>
          </c:cat>
          <c:val>
            <c:numRef>
              <c:f>Лист1!$E$2:$E$7</c:f>
              <c:numCache>
                <c:formatCode>#,##0.0</c:formatCode>
                <c:ptCount val="6"/>
                <c:pt idx="0">
                  <c:v>64.7</c:v>
                </c:pt>
                <c:pt idx="1">
                  <c:v>64.7</c:v>
                </c:pt>
                <c:pt idx="2">
                  <c:v>64.7</c:v>
                </c:pt>
                <c:pt idx="3">
                  <c:v>252.4</c:v>
                </c:pt>
                <c:pt idx="4">
                  <c:v>2347.9</c:v>
                </c:pt>
                <c:pt idx="5">
                  <c:v>30991.9</c:v>
                </c:pt>
              </c:numCache>
            </c:numRef>
          </c:val>
        </c:ser>
        <c:shape val="cylinder"/>
        <c:axId val="119986816"/>
        <c:axId val="120000896"/>
        <c:axId val="0"/>
      </c:bar3DChart>
      <c:catAx>
        <c:axId val="119986816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0000896"/>
        <c:crosses val="autoZero"/>
        <c:auto val="1"/>
        <c:lblAlgn val="ctr"/>
        <c:lblOffset val="100"/>
      </c:catAx>
      <c:valAx>
        <c:axId val="120000896"/>
        <c:scaling>
          <c:orientation val="minMax"/>
        </c:scaling>
        <c:delete val="1"/>
        <c:axPos val="b"/>
        <c:majorGridlines/>
        <c:numFmt formatCode="#,##0.0" sourceLinked="1"/>
        <c:tickLblPos val="none"/>
        <c:crossAx val="11998681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percentStacked"/>
        <c:shape val="pyramid"/>
        <c:axId val="120015104"/>
        <c:axId val="120127488"/>
        <c:axId val="0"/>
      </c:bar3DChart>
      <c:catAx>
        <c:axId val="120015104"/>
        <c:scaling>
          <c:orientation val="minMax"/>
        </c:scaling>
        <c:axPos val="b"/>
        <c:tickLblPos val="nextTo"/>
        <c:crossAx val="120127488"/>
        <c:crosses val="autoZero"/>
        <c:auto val="1"/>
        <c:lblAlgn val="ctr"/>
        <c:lblOffset val="100"/>
      </c:catAx>
      <c:valAx>
        <c:axId val="120127488"/>
        <c:scaling>
          <c:orientation val="minMax"/>
        </c:scaling>
        <c:axPos val="l"/>
        <c:majorGridlines/>
        <c:numFmt formatCode="0%" sourceLinked="1"/>
        <c:tickLblPos val="nextTo"/>
        <c:crossAx val="120015104"/>
        <c:crosses val="autoZero"/>
        <c:crossBetween val="between"/>
      </c:valAx>
    </c:plotArea>
    <c:legend>
      <c:legendPos val="r"/>
    </c:legend>
    <c:plotVisOnly val="1"/>
  </c:chart>
  <c:spPr>
    <a:blipFill dpi="0" rotWithShape="1">
      <a:blip xmlns:r="http://schemas.openxmlformats.org/officeDocument/2006/relationships" r:embed="rId1">
        <a:alphaModFix amt="32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701</c:v>
                </c:pt>
              </c:strCache>
            </c:strRef>
          </c:tx>
          <c:spPr>
            <a:solidFill>
              <a:srgbClr val="FF99FF"/>
            </a:solidFill>
          </c:spPr>
          <c:dLbls>
            <c:dLbl>
              <c:idx val="0"/>
              <c:layout>
                <c:manualLayout>
                  <c:x val="-1.3099385286664367E-2"/>
                  <c:y val="0"/>
                </c:manualLayout>
              </c:layout>
              <c:showVal val="1"/>
            </c:dLbl>
            <c:spPr>
              <a:solidFill>
                <a:srgbClr val="FFCCFF"/>
              </a:solidFill>
            </c:spPr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63620.800000000003</c:v>
                </c:pt>
                <c:pt idx="1">
                  <c:v>56531.1</c:v>
                </c:pt>
                <c:pt idx="2">
                  <c:v>72779.600000000006</c:v>
                </c:pt>
                <c:pt idx="3">
                  <c:v>71214.7</c:v>
                </c:pt>
                <c:pt idx="4">
                  <c:v>71095</c:v>
                </c:pt>
                <c:pt idx="5">
                  <c:v>71118.899999999994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702</c:v>
                </c:pt>
              </c:strCache>
            </c:strRef>
          </c:tx>
          <c:spPr>
            <a:solidFill>
              <a:srgbClr val="92D050"/>
            </a:solidFill>
          </c:spPr>
          <c:dLbls>
            <c:spPr>
              <a:solidFill>
                <a:schemeClr val="accent3">
                  <a:lumMod val="40000"/>
                  <a:lumOff val="60000"/>
                </a:schemeClr>
              </a:solidFill>
            </c:spPr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Лист1!$C$2:$C$7</c:f>
              <c:numCache>
                <c:formatCode>#,##0.0</c:formatCode>
                <c:ptCount val="6"/>
                <c:pt idx="0">
                  <c:v>202443.3</c:v>
                </c:pt>
                <c:pt idx="1">
                  <c:v>199614</c:v>
                </c:pt>
                <c:pt idx="2">
                  <c:v>238279.2</c:v>
                </c:pt>
                <c:pt idx="3">
                  <c:v>220148.3</c:v>
                </c:pt>
                <c:pt idx="4">
                  <c:v>216596.3</c:v>
                </c:pt>
                <c:pt idx="5">
                  <c:v>219061.1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703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0"/>
              <c:layout>
                <c:manualLayout>
                  <c:x val="-1.8713407552377648E-2"/>
                  <c:y val="-4.1607273797305555E-2"/>
                </c:manualLayout>
              </c:layout>
              <c:showVal val="1"/>
            </c:dLbl>
            <c:dLbl>
              <c:idx val="1"/>
              <c:layout>
                <c:manualLayout>
                  <c:x val="-9.3567037761889838E-3"/>
                  <c:y val="-3.7824794361186805E-2"/>
                </c:manualLayout>
              </c:layout>
              <c:showVal val="1"/>
            </c:dLbl>
            <c:dLbl>
              <c:idx val="2"/>
              <c:layout>
                <c:manualLayout>
                  <c:x val="-3.1812792839042002E-2"/>
                  <c:y val="-1.8912397180593437E-2"/>
                </c:manualLayout>
              </c:layout>
              <c:showVal val="1"/>
            </c:dLbl>
            <c:dLbl>
              <c:idx val="3"/>
              <c:layout>
                <c:manualLayout>
                  <c:x val="-1.3099385286664367E-2"/>
                  <c:y val="-1.8912397180593506E-2"/>
                </c:manualLayout>
              </c:layout>
              <c:showVal val="1"/>
            </c:dLbl>
            <c:dLbl>
              <c:idx val="4"/>
              <c:layout>
                <c:manualLayout>
                  <c:x val="-2.6198770573328811E-2"/>
                  <c:y val="-1.8912397180593506E-2"/>
                </c:manualLayout>
              </c:layout>
              <c:showVal val="1"/>
            </c:dLbl>
            <c:dLbl>
              <c:idx val="5"/>
              <c:layout>
                <c:manualLayout>
                  <c:x val="-2.9941452083804252E-2"/>
                  <c:y val="0"/>
                </c:manualLayout>
              </c:layout>
              <c:showVal val="1"/>
            </c:dLbl>
            <c:spPr>
              <a:solidFill>
                <a:srgbClr val="FCD3B2"/>
              </a:solidFill>
            </c:spPr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Лист1!$D$2:$D$7</c:f>
              <c:numCache>
                <c:formatCode>#,##0.0</c:formatCode>
                <c:ptCount val="6"/>
                <c:pt idx="0">
                  <c:v>18559.599999999897</c:v>
                </c:pt>
                <c:pt idx="1">
                  <c:v>20832</c:v>
                </c:pt>
                <c:pt idx="2">
                  <c:v>26560.9</c:v>
                </c:pt>
                <c:pt idx="3">
                  <c:v>27524</c:v>
                </c:pt>
                <c:pt idx="4">
                  <c:v>27546.799999999996</c:v>
                </c:pt>
                <c:pt idx="5">
                  <c:v>27744.1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707</c:v>
                </c:pt>
              </c:strCache>
            </c:strRef>
          </c:tx>
          <c:spPr>
            <a:solidFill>
              <a:srgbClr val="FF33CC"/>
            </a:solidFill>
          </c:spPr>
          <c:dLbls>
            <c:dLbl>
              <c:idx val="0"/>
              <c:layout>
                <c:manualLayout>
                  <c:x val="-1.3099385286664367E-2"/>
                  <c:y val="-3.0259835488950001E-2"/>
                </c:manualLayout>
              </c:layout>
              <c:showVal val="1"/>
            </c:dLbl>
            <c:dLbl>
              <c:idx val="1"/>
              <c:layout>
                <c:manualLayout>
                  <c:x val="3.7426815104755714E-3"/>
                  <c:y val="-2.6477356052830851E-2"/>
                </c:manualLayout>
              </c:layout>
              <c:showVal val="1"/>
            </c:dLbl>
            <c:dLbl>
              <c:idx val="2"/>
              <c:layout>
                <c:manualLayout>
                  <c:x val="-1.3099385286664367E-2"/>
                  <c:y val="-1.8912397180593437E-2"/>
                </c:manualLayout>
              </c:layout>
              <c:showVal val="1"/>
            </c:dLbl>
            <c:dLbl>
              <c:idx val="3"/>
              <c:layout>
                <c:manualLayout>
                  <c:x val="-9.3568511258546247E-3"/>
                  <c:y val="-2.6477356052830851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-2.6477356052830851E-2"/>
                </c:manualLayout>
              </c:layout>
              <c:showVal val="1"/>
            </c:dLbl>
            <c:spPr>
              <a:solidFill>
                <a:srgbClr val="FF33CC"/>
              </a:solidFill>
            </c:spPr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Лист1!$E$2:$E$7</c:f>
              <c:numCache>
                <c:formatCode>#,##0.0</c:formatCode>
                <c:ptCount val="6"/>
                <c:pt idx="0">
                  <c:v>7612.6</c:v>
                </c:pt>
                <c:pt idx="1">
                  <c:v>8436</c:v>
                </c:pt>
                <c:pt idx="2">
                  <c:v>12339.8</c:v>
                </c:pt>
                <c:pt idx="3">
                  <c:v>9165.5</c:v>
                </c:pt>
                <c:pt idx="4">
                  <c:v>8815</c:v>
                </c:pt>
                <c:pt idx="5">
                  <c:v>9000.4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709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1.4970726041902221E-2"/>
                  <c:y val="3.7824794361186881E-3"/>
                </c:manualLayout>
              </c:layout>
              <c:showVal val="1"/>
            </c:dLbl>
            <c:dLbl>
              <c:idx val="1"/>
              <c:layout>
                <c:manualLayout>
                  <c:x val="1.3099385286664367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1.122804453142659E-2"/>
                  <c:y val="7.5649588722373753E-3"/>
                </c:manualLayout>
              </c:layout>
              <c:showVal val="1"/>
            </c:dLbl>
            <c:dLbl>
              <c:idx val="3"/>
              <c:layout>
                <c:manualLayout>
                  <c:x val="1.8713407552377648E-2"/>
                  <c:y val="3.7824794361186881E-3"/>
                </c:manualLayout>
              </c:layout>
              <c:showVal val="1"/>
            </c:dLbl>
            <c:dLbl>
              <c:idx val="4"/>
              <c:layout>
                <c:manualLayout>
                  <c:x val="1.6842066797139905E-2"/>
                  <c:y val="3.7824794361186881E-3"/>
                </c:manualLayout>
              </c:layout>
              <c:showVal val="1"/>
            </c:dLbl>
            <c:dLbl>
              <c:idx val="5"/>
              <c:layout>
                <c:manualLayout>
                  <c:x val="5.0526200391419702E-2"/>
                  <c:y val="3.7824794361186881E-3"/>
                </c:manualLayout>
              </c:layout>
              <c:showVal val="1"/>
            </c:dLbl>
            <c:spPr>
              <a:solidFill>
                <a:srgbClr val="CCECFF"/>
              </a:solidFill>
            </c:spPr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Лист1!$F$2:$F$7</c:f>
              <c:numCache>
                <c:formatCode>#,##0.0</c:formatCode>
                <c:ptCount val="6"/>
                <c:pt idx="0">
                  <c:v>5765</c:v>
                </c:pt>
                <c:pt idx="1">
                  <c:v>4802</c:v>
                </c:pt>
                <c:pt idx="2">
                  <c:v>7197.1</c:v>
                </c:pt>
                <c:pt idx="3">
                  <c:v>6589.4</c:v>
                </c:pt>
                <c:pt idx="4">
                  <c:v>6589.4</c:v>
                </c:pt>
                <c:pt idx="5">
                  <c:v>6589.4</c:v>
                </c:pt>
              </c:numCache>
            </c:numRef>
          </c:val>
        </c:ser>
        <c:shape val="cylinder"/>
        <c:axId val="120355072"/>
        <c:axId val="119873536"/>
        <c:axId val="0"/>
      </c:bar3DChart>
      <c:catAx>
        <c:axId val="12035507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9873536"/>
        <c:crosses val="autoZero"/>
        <c:auto val="1"/>
        <c:lblAlgn val="ctr"/>
        <c:lblOffset val="100"/>
      </c:catAx>
      <c:valAx>
        <c:axId val="119873536"/>
        <c:scaling>
          <c:orientation val="minMax"/>
        </c:scaling>
        <c:delete val="1"/>
        <c:axPos val="l"/>
        <c:numFmt formatCode="#,##0.0" sourceLinked="1"/>
        <c:tickLblPos val="none"/>
        <c:crossAx val="12035507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19903744"/>
        <c:axId val="119905280"/>
      </c:barChart>
      <c:catAx>
        <c:axId val="119903744"/>
        <c:scaling>
          <c:orientation val="minMax"/>
        </c:scaling>
        <c:axPos val="b"/>
        <c:tickLblPos val="nextTo"/>
        <c:crossAx val="119905280"/>
        <c:crosses val="autoZero"/>
        <c:auto val="1"/>
        <c:lblAlgn val="ctr"/>
        <c:lblOffset val="100"/>
      </c:catAx>
      <c:valAx>
        <c:axId val="119905280"/>
        <c:scaling>
          <c:orientation val="minMax"/>
        </c:scaling>
        <c:axPos val="l"/>
        <c:majorGridlines/>
        <c:numFmt formatCode="General" sourceLinked="1"/>
        <c:tickLblPos val="nextTo"/>
        <c:crossAx val="119903744"/>
        <c:crosses val="autoZero"/>
        <c:crossBetween val="between"/>
      </c:valAx>
    </c:plotArea>
    <c:legend>
      <c:legendPos val="r"/>
    </c:legend>
    <c:plotVisOnly val="1"/>
  </c:chart>
  <c:spPr>
    <a:blipFill dpi="0" rotWithShape="1">
      <a:blip xmlns:r="http://schemas.openxmlformats.org/officeDocument/2006/relationships" r:embed="rId1"/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22521421315721452"/>
          <c:y val="3.437500000000001E-2"/>
          <c:w val="0.77478578684278865"/>
          <c:h val="0.93125000000000002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801</c:v>
                </c:pt>
              </c:strCache>
            </c:strRef>
          </c:tx>
          <c:spPr>
            <a:solidFill>
              <a:srgbClr val="00B0F0"/>
            </a:solidFill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dirty="0" smtClean="0"/>
                      <a:t>47897,4</a:t>
                    </a:r>
                    <a:endParaRPr lang="en-US" dirty="0"/>
                  </a:p>
                </c:rich>
              </c:tx>
              <c:showVal val="1"/>
            </c:dLbl>
            <c:spPr>
              <a:solidFill>
                <a:schemeClr val="tx2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2021 (План)</c:v>
                </c:pt>
                <c:pt idx="1">
                  <c:v>2020 (План)</c:v>
                </c:pt>
                <c:pt idx="2">
                  <c:v>2019 (План)</c:v>
                </c:pt>
                <c:pt idx="3">
                  <c:v>2018 (Отчет)</c:v>
                </c:pt>
                <c:pt idx="4">
                  <c:v>2017</c:v>
                </c:pt>
                <c:pt idx="5">
                  <c:v>2016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47897.4</c:v>
                </c:pt>
                <c:pt idx="1">
                  <c:v>47310.6</c:v>
                </c:pt>
                <c:pt idx="2">
                  <c:v>47252.6</c:v>
                </c:pt>
                <c:pt idx="3">
                  <c:v>45809</c:v>
                </c:pt>
                <c:pt idx="4">
                  <c:v>31621.1</c:v>
                </c:pt>
                <c:pt idx="5">
                  <c:v>25214.1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804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Lbls>
            <c:spPr>
              <a:solidFill>
                <a:srgbClr val="F79646">
                  <a:lumMod val="40000"/>
                  <a:lumOff val="60000"/>
                </a:srgbClr>
              </a:solidFill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2021 (План)</c:v>
                </c:pt>
                <c:pt idx="1">
                  <c:v>2020 (План)</c:v>
                </c:pt>
                <c:pt idx="2">
                  <c:v>2019 (План)</c:v>
                </c:pt>
                <c:pt idx="3">
                  <c:v>2018 (Отчет)</c:v>
                </c:pt>
                <c:pt idx="4">
                  <c:v>2017</c:v>
                </c:pt>
                <c:pt idx="5">
                  <c:v>2016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703.2</c:v>
                </c:pt>
                <c:pt idx="1">
                  <c:v>703.2</c:v>
                </c:pt>
                <c:pt idx="2">
                  <c:v>703.2</c:v>
                </c:pt>
                <c:pt idx="3">
                  <c:v>625.29999999999995</c:v>
                </c:pt>
                <c:pt idx="4">
                  <c:v>538.5</c:v>
                </c:pt>
                <c:pt idx="5">
                  <c:v>628.9</c:v>
                </c:pt>
              </c:numCache>
            </c:numRef>
          </c:val>
        </c:ser>
        <c:axId val="120464896"/>
        <c:axId val="120466432"/>
      </c:barChart>
      <c:catAx>
        <c:axId val="120464896"/>
        <c:scaling>
          <c:orientation val="minMax"/>
        </c:scaling>
        <c:axPos val="l"/>
        <c:tickLblPos val="nextTo"/>
        <c:spPr>
          <a:solidFill>
            <a:prstClr val="white">
              <a:alpha val="46000"/>
            </a:prstClr>
          </a:solidFill>
        </c:spPr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0466432"/>
        <c:crosses val="autoZero"/>
        <c:auto val="1"/>
        <c:lblAlgn val="ctr"/>
        <c:lblOffset val="100"/>
      </c:catAx>
      <c:valAx>
        <c:axId val="120466432"/>
        <c:scaling>
          <c:orientation val="minMax"/>
        </c:scaling>
        <c:delete val="1"/>
        <c:axPos val="b"/>
        <c:majorGridlines/>
        <c:numFmt formatCode="#,##0.0" sourceLinked="1"/>
        <c:tickLblPos val="none"/>
        <c:crossAx val="120464896"/>
        <c:crosses val="autoZero"/>
        <c:crossBetween val="between"/>
      </c:valAx>
    </c:plotArea>
    <c:plotVisOnly val="1"/>
  </c:chart>
  <c:spPr>
    <a:noFill/>
  </c:spPr>
  <c:txPr>
    <a:bodyPr/>
    <a:lstStyle/>
    <a:p>
      <a:pPr>
        <a:defRPr sz="1800"/>
      </a:pPr>
      <a:endParaRPr lang="ru-RU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0138888888888888"/>
          <c:y val="6.2500000000000134E-3"/>
          <c:w val="0.73472222222222261"/>
          <c:h val="0.79163804133858928"/>
        </c:manualLayout>
      </c:layout>
      <c:bar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1004</c:v>
                </c:pt>
              </c:strCache>
            </c:strRef>
          </c:tx>
          <c:spPr>
            <a:solidFill>
              <a:srgbClr val="B1C9F9"/>
            </a:solidFill>
          </c:spPr>
          <c:dLbls>
            <c:dLbl>
              <c:idx val="0"/>
              <c:layout>
                <c:manualLayout>
                  <c:x val="6.666666666666668E-2"/>
                  <c:y val="-2.1875000000000741E-2"/>
                </c:manualLayout>
              </c:layout>
              <c:showVal val="1"/>
            </c:dLbl>
            <c:dLbl>
              <c:idx val="1"/>
              <c:layout>
                <c:manualLayout>
                  <c:x val="6.1111111111111123E-2"/>
                  <c:y val="-3.7500000000000006E-2"/>
                </c:manualLayout>
              </c:layout>
              <c:showVal val="1"/>
            </c:dLbl>
            <c:dLbl>
              <c:idx val="2"/>
              <c:layout>
                <c:manualLayout>
                  <c:x val="6.666666666666668E-2"/>
                  <c:y val="-2.8124999999999987E-2"/>
                </c:manualLayout>
              </c:layout>
              <c:showVal val="1"/>
            </c:dLbl>
            <c:dLbl>
              <c:idx val="3"/>
              <c:layout>
                <c:manualLayout>
                  <c:x val="6.666666666666668E-2"/>
                  <c:y val="3.7500000000000006E-2"/>
                </c:manualLayout>
              </c:layout>
              <c:showVal val="1"/>
            </c:dLbl>
            <c:dLbl>
              <c:idx val="4"/>
              <c:layout>
                <c:manualLayout>
                  <c:x val="5.6944444444444443E-2"/>
                  <c:y val="1.5625E-2"/>
                </c:manualLayout>
              </c:layout>
              <c:showVal val="1"/>
            </c:dLbl>
            <c:dLbl>
              <c:idx val="5"/>
              <c:layout>
                <c:manualLayout>
                  <c:x val="5.8333333333334021E-2"/>
                  <c:y val="3.125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31705.3</c:v>
                </c:pt>
                <c:pt idx="1">
                  <c:v>33236.6</c:v>
                </c:pt>
                <c:pt idx="2">
                  <c:v>33728.199999999997</c:v>
                </c:pt>
                <c:pt idx="3">
                  <c:v>41818.9</c:v>
                </c:pt>
                <c:pt idx="4" formatCode="#,##0.00">
                  <c:v>42291.4</c:v>
                </c:pt>
                <c:pt idx="5" formatCode="#,##0.00">
                  <c:v>43370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1003</c:v>
                </c:pt>
              </c:strCache>
            </c:strRef>
          </c:tx>
          <c:spPr>
            <a:solidFill>
              <a:srgbClr val="B7EBF5"/>
            </a:solidFill>
          </c:spPr>
          <c:dLbls>
            <c:dLbl>
              <c:idx val="0"/>
              <c:layout>
                <c:manualLayout>
                  <c:x val="5.8333333333334077E-2"/>
                  <c:y val="2.8124999999999987E-2"/>
                </c:manualLayout>
              </c:layout>
              <c:showVal val="1"/>
            </c:dLbl>
            <c:dLbl>
              <c:idx val="1"/>
              <c:layout>
                <c:manualLayout>
                  <c:x val="6.1111111111111123E-2"/>
                  <c:y val="-3.1250000000000249E-3"/>
                </c:manualLayout>
              </c:layout>
              <c:showVal val="1"/>
            </c:dLbl>
            <c:dLbl>
              <c:idx val="2"/>
              <c:layout>
                <c:manualLayout>
                  <c:x val="6.2500000000000083E-2"/>
                  <c:y val="9.3750000000001315E-3"/>
                </c:manualLayout>
              </c:layout>
              <c:showVal val="1"/>
            </c:dLbl>
            <c:dLbl>
              <c:idx val="3"/>
              <c:layout>
                <c:manualLayout>
                  <c:x val="5.4166666666666904E-2"/>
                  <c:y val="2.8124999999999987E-2"/>
                </c:manualLayout>
              </c:layout>
              <c:showVal val="1"/>
            </c:dLbl>
            <c:dLbl>
              <c:idx val="4"/>
              <c:layout>
                <c:manualLayout>
                  <c:x val="6.3888888888888884E-2"/>
                  <c:y val="1.432275120902314E-17"/>
                </c:manualLayout>
              </c:layout>
              <c:showVal val="1"/>
            </c:dLbl>
            <c:dLbl>
              <c:idx val="5"/>
              <c:layout>
                <c:manualLayout>
                  <c:x val="6.6666666666666569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Лист1!$C$2:$C$7</c:f>
              <c:numCache>
                <c:formatCode>#,##0.0</c:formatCode>
                <c:ptCount val="6"/>
                <c:pt idx="0">
                  <c:v>16544.400000000001</c:v>
                </c:pt>
                <c:pt idx="1">
                  <c:v>19983.400000000001</c:v>
                </c:pt>
                <c:pt idx="2">
                  <c:v>17891</c:v>
                </c:pt>
                <c:pt idx="3">
                  <c:v>9826.1</c:v>
                </c:pt>
                <c:pt idx="4" formatCode="#,##0.00">
                  <c:v>14186.2</c:v>
                </c:pt>
                <c:pt idx="5" formatCode="#,##0.00">
                  <c:v>11275.1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1001</c:v>
                </c:pt>
              </c:strCache>
            </c:strRef>
          </c:tx>
          <c:spPr>
            <a:solidFill>
              <a:srgbClr val="00B0F0"/>
            </a:solidFill>
          </c:spPr>
          <c:dLbls>
            <c:dLbl>
              <c:idx val="0"/>
              <c:layout>
                <c:manualLayout>
                  <c:x val="5.6944444444444443E-2"/>
                  <c:y val="9.375000000000161E-3"/>
                </c:manualLayout>
              </c:layout>
              <c:showVal val="1"/>
            </c:dLbl>
            <c:dLbl>
              <c:idx val="1"/>
              <c:layout>
                <c:manualLayout>
                  <c:x val="5.6944444444444443E-2"/>
                  <c:y val="9.375000000000161E-3"/>
                </c:manualLayout>
              </c:layout>
              <c:showVal val="1"/>
            </c:dLbl>
            <c:dLbl>
              <c:idx val="2"/>
              <c:layout>
                <c:manualLayout>
                  <c:x val="6.3888888888888884E-2"/>
                  <c:y val="-3.5806878022558388E-18"/>
                </c:manualLayout>
              </c:layout>
              <c:showVal val="1"/>
            </c:dLbl>
            <c:dLbl>
              <c:idx val="3"/>
              <c:layout>
                <c:manualLayout>
                  <c:x val="6.3888888888888884E-2"/>
                  <c:y val="-3.1250000000000292E-3"/>
                </c:manualLayout>
              </c:layout>
              <c:showVal val="1"/>
            </c:dLbl>
            <c:dLbl>
              <c:idx val="4"/>
              <c:layout>
                <c:manualLayout>
                  <c:x val="5.5555555555555455E-2"/>
                  <c:y val="6.2500000000000134E-3"/>
                </c:manualLayout>
              </c:layout>
              <c:showVal val="1"/>
            </c:dLbl>
            <c:dLbl>
              <c:idx val="5"/>
              <c:layout>
                <c:manualLayout>
                  <c:x val="5.8333333333334021E-2"/>
                  <c:y val="6.2500000000000134E-3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Лист1!$D$2:$D$7</c:f>
              <c:numCache>
                <c:formatCode>#,##0.0</c:formatCode>
                <c:ptCount val="6"/>
                <c:pt idx="0">
                  <c:v>798.6</c:v>
                </c:pt>
                <c:pt idx="1">
                  <c:v>2605</c:v>
                </c:pt>
                <c:pt idx="2">
                  <c:v>2262.6</c:v>
                </c:pt>
                <c:pt idx="3">
                  <c:v>1931.4</c:v>
                </c:pt>
                <c:pt idx="4">
                  <c:v>1931.4</c:v>
                </c:pt>
                <c:pt idx="5">
                  <c:v>1931.4</c:v>
                </c:pt>
              </c:numCache>
            </c:numRef>
          </c:val>
        </c:ser>
        <c:overlap val="100"/>
        <c:axId val="120813440"/>
        <c:axId val="120814976"/>
      </c:barChart>
      <c:catAx>
        <c:axId val="12081344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0814976"/>
        <c:crosses val="autoZero"/>
        <c:auto val="1"/>
        <c:lblAlgn val="ctr"/>
        <c:lblOffset val="100"/>
      </c:catAx>
      <c:valAx>
        <c:axId val="12081497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20813440"/>
        <c:crosses val="autoZero"/>
        <c:crossBetween val="between"/>
      </c:valAx>
    </c:plotArea>
    <c:plotVisOnly val="1"/>
  </c:chart>
  <c:spPr>
    <a:noFill/>
  </c:spPr>
  <c:txPr>
    <a:bodyPr/>
    <a:lstStyle/>
    <a:p>
      <a:pPr>
        <a:defRPr sz="1800"/>
      </a:pPr>
      <a:endParaRPr lang="ru-RU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10"/>
      <c:perspective val="30"/>
    </c:view3D>
    <c:plotArea>
      <c:layout>
        <c:manualLayout>
          <c:layoutTarget val="inner"/>
          <c:xMode val="edge"/>
          <c:yMode val="edge"/>
          <c:x val="4.0673592271554246E-2"/>
          <c:y val="0.22777777777777777"/>
          <c:w val="0.9369175484813701"/>
          <c:h val="0.4829667541557308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1202</c:v>
                </c:pt>
              </c:strCache>
            </c:strRef>
          </c:tx>
          <c:spPr>
            <a:solidFill>
              <a:srgbClr val="FFC000"/>
            </a:solidFill>
            <a:ln w="44450">
              <a:noFill/>
            </a:ln>
          </c:spPr>
          <c:dLbls>
            <c:dLbl>
              <c:idx val="0"/>
              <c:layout>
                <c:manualLayout>
                  <c:x val="1.3213568892123781E-2"/>
                  <c:y val="-1.3977690288713925E-2"/>
                </c:manualLayout>
              </c:layout>
              <c:showVal val="1"/>
            </c:dLbl>
            <c:dLbl>
              <c:idx val="1"/>
              <c:layout>
                <c:manualLayout>
                  <c:x val="2.0825117448554972E-2"/>
                  <c:y val="-5.2688976377952758E-2"/>
                </c:manualLayout>
              </c:layout>
              <c:showVal val="1"/>
            </c:dLbl>
            <c:dLbl>
              <c:idx val="2"/>
              <c:layout>
                <c:manualLayout>
                  <c:x val="3.2557400913121155E-2"/>
                  <c:y val="-5.1970691163604553E-2"/>
                </c:manualLayout>
              </c:layout>
              <c:showVal val="1"/>
            </c:dLbl>
            <c:dLbl>
              <c:idx val="3"/>
              <c:layout>
                <c:manualLayout>
                  <c:x val="9.5304263437658748E-4"/>
                  <c:y val="1.156254774400352E-3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349.5</c:v>
                </c:pt>
                <c:pt idx="1">
                  <c:v>402.4</c:v>
                </c:pt>
                <c:pt idx="2">
                  <c:v>403.3</c:v>
                </c:pt>
                <c:pt idx="3">
                  <c:v>360</c:v>
                </c:pt>
                <c:pt idx="4">
                  <c:v>360</c:v>
                </c:pt>
                <c:pt idx="5">
                  <c:v>360</c:v>
                </c:pt>
              </c:numCache>
            </c:numRef>
          </c:val>
        </c:ser>
        <c:shape val="cone"/>
        <c:axId val="120753536"/>
        <c:axId val="120759424"/>
        <c:axId val="0"/>
      </c:bar3DChart>
      <c:catAx>
        <c:axId val="12075353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0759424"/>
        <c:crosses val="autoZero"/>
        <c:auto val="1"/>
        <c:lblAlgn val="ctr"/>
        <c:lblOffset val="100"/>
      </c:catAx>
      <c:valAx>
        <c:axId val="120759424"/>
        <c:scaling>
          <c:orientation val="minMax"/>
        </c:scaling>
        <c:delete val="1"/>
        <c:axPos val="l"/>
        <c:majorGridlines/>
        <c:numFmt formatCode="0.0" sourceLinked="1"/>
        <c:tickLblPos val="none"/>
        <c:crossAx val="120753536"/>
        <c:crosses val="autoZero"/>
        <c:crossBetween val="between"/>
      </c:valAx>
      <c:spPr>
        <a:noFill/>
      </c:spPr>
    </c:plotArea>
    <c:plotVisOnly val="1"/>
  </c:chart>
  <c:spPr>
    <a:blipFill dpi="0" rotWithShape="1">
      <a:blip xmlns:r="http://schemas.openxmlformats.org/officeDocument/2006/relationships" r:embed="rId1">
        <a:alphaModFix amt="28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2.8758158094526028E-2"/>
          <c:y val="0"/>
          <c:w val="0.94248368381093406"/>
          <c:h val="0.82218558914929107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1401</c:v>
                </c:pt>
              </c:strCache>
            </c:strRef>
          </c:tx>
          <c:spPr>
            <a:solidFill>
              <a:srgbClr val="FF3399"/>
            </a:solidFill>
          </c:spPr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Лист1!$B$2:$B$7</c:f>
              <c:numCache>
                <c:formatCode>_-* #,##0.0_р_._-;\-* #,##0.0_р_._-;_-* "-"??_р_._-;_-@_-</c:formatCode>
                <c:ptCount val="6"/>
                <c:pt idx="0">
                  <c:v>7396</c:v>
                </c:pt>
                <c:pt idx="1">
                  <c:v>3895.2</c:v>
                </c:pt>
                <c:pt idx="2">
                  <c:v>3941.2</c:v>
                </c:pt>
                <c:pt idx="3">
                  <c:v>3341.5</c:v>
                </c:pt>
                <c:pt idx="4">
                  <c:v>3368.4</c:v>
                </c:pt>
                <c:pt idx="5">
                  <c:v>3398.3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1402</c:v>
                </c:pt>
              </c:strCache>
            </c:strRef>
          </c:tx>
          <c:spPr>
            <a:solidFill>
              <a:srgbClr val="49D749"/>
            </a:solidFill>
          </c:spPr>
          <c:dLbls>
            <c:dLbl>
              <c:idx val="0"/>
              <c:layout>
                <c:manualLayout>
                  <c:x val="1.5686268051559652E-2"/>
                  <c:y val="6.9713542910377147E-3"/>
                </c:manualLayout>
              </c:layout>
              <c:showVal val="1"/>
            </c:dLbl>
            <c:dLbl>
              <c:idx val="1"/>
              <c:layout>
                <c:manualLayout>
                  <c:x val="1.5686062195023543E-2"/>
                  <c:y val="2.4400700676138202E-2"/>
                </c:manualLayout>
              </c:layout>
              <c:showVal val="1"/>
            </c:dLbl>
            <c:dLbl>
              <c:idx val="3"/>
              <c:layout>
                <c:manualLayout>
                  <c:x val="3.1372536103119311E-2"/>
                  <c:y val="6.97162876461104E-3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Лист1!$C$2:$C$7</c:f>
              <c:numCache>
                <c:formatCode>_-* #,##0.0_р_._-;\-* #,##0.0_р_._-;_-* "-"??_р_._-;_-@_-</c:formatCode>
                <c:ptCount val="6"/>
                <c:pt idx="0">
                  <c:v>6368.8</c:v>
                </c:pt>
                <c:pt idx="1">
                  <c:v>10735.6</c:v>
                </c:pt>
                <c:pt idx="2">
                  <c:v>17248</c:v>
                </c:pt>
                <c:pt idx="3">
                  <c:v>24532.799999999996</c:v>
                </c:pt>
                <c:pt idx="4">
                  <c:v>23044.9</c:v>
                </c:pt>
                <c:pt idx="5">
                  <c:v>21969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1403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layout>
                <c:manualLayout>
                  <c:x val="-0.4522873954866366"/>
                  <c:y val="-3.834395820536003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</a:t>
                    </a:r>
                    <a:r>
                      <a:rPr lang="ru-RU" baseline="0" dirty="0" smtClean="0"/>
                      <a:t> 783,0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Лист1!$D$2:$D$7</c:f>
              <c:numCache>
                <c:formatCode>_-* #,##0.0_р_._-;\-* #,##0.0_р_._-;_-* "-"??_р_._-;_-@_-</c:formatCode>
                <c:ptCount val="6"/>
                <c:pt idx="0">
                  <c:v>10630.4</c:v>
                </c:pt>
                <c:pt idx="1">
                  <c:v>1783.1</c:v>
                </c:pt>
                <c:pt idx="2">
                  <c:v>6360.3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axId val="121582720"/>
        <c:axId val="121584256"/>
      </c:barChart>
      <c:catAx>
        <c:axId val="12158272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1584256"/>
        <c:crosses val="autoZero"/>
        <c:auto val="1"/>
        <c:lblAlgn val="ctr"/>
        <c:lblOffset val="100"/>
      </c:catAx>
      <c:valAx>
        <c:axId val="121584256"/>
        <c:scaling>
          <c:orientation val="minMax"/>
        </c:scaling>
        <c:delete val="1"/>
        <c:axPos val="l"/>
        <c:numFmt formatCode="_-* #,##0.0_р_._-;\-* #,##0.0_р_._-;_-* &quot;-&quot;??_р_._-;_-@_-" sourceLinked="1"/>
        <c:tickLblPos val="none"/>
        <c:crossAx val="12158272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7"/>
  <c:chart>
    <c:autoTitleDeleted val="1"/>
    <c:plotArea>
      <c:layout>
        <c:manualLayout>
          <c:layoutTarget val="inner"/>
          <c:xMode val="edge"/>
          <c:yMode val="edge"/>
          <c:x val="8.0847222222222265E-2"/>
          <c:y val="1.6819012797074956E-2"/>
          <c:w val="0.89859612860892357"/>
          <c:h val="0.87639244363193169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rgbClr val="EC5E06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5555555555555558E-3"/>
                  <c:y val="1.9444312604179635E-2"/>
                </c:manualLayout>
              </c:layout>
              <c:showVal val="1"/>
            </c:dLbl>
            <c:dLbl>
              <c:idx val="1"/>
              <c:layout>
                <c:manualLayout>
                  <c:x val="4.1666666666666154E-3"/>
                  <c:y val="2.2222071547633872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1.9444312604179635E-2"/>
                </c:manualLayout>
              </c:layout>
              <c:showVal val="1"/>
            </c:dLbl>
            <c:dLbl>
              <c:idx val="3"/>
              <c:layout>
                <c:manualLayout>
                  <c:x val="4.1666666666666683E-3"/>
                  <c:y val="7.3126142595978496E-3"/>
                </c:manualLayout>
              </c:layout>
              <c:showVal val="1"/>
            </c:dLbl>
            <c:dLbl>
              <c:idx val="4"/>
              <c:layout>
                <c:manualLayout>
                  <c:x val="-8.3333333333334546E-3"/>
                  <c:y val="5.6476365868631064E-2"/>
                </c:manualLayout>
              </c:layout>
              <c:showVal val="1"/>
            </c:dLbl>
            <c:spPr>
              <a:solidFill>
                <a:srgbClr val="EC5E06">
                  <a:alpha val="52941"/>
                </a:srgbClr>
              </a:solidFill>
              <a:ln>
                <a:solidFill>
                  <a:srgbClr val="EC5E06"/>
                </a:solidFill>
              </a:ln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 (план)</c:v>
                </c:pt>
                <c:pt idx="5">
                  <c:v>2018 (отчет)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13409.2</c:v>
                </c:pt>
                <c:pt idx="1">
                  <c:v>14580.5</c:v>
                </c:pt>
                <c:pt idx="2">
                  <c:v>14590.5</c:v>
                </c:pt>
                <c:pt idx="3">
                  <c:v>18924.3</c:v>
                </c:pt>
                <c:pt idx="4">
                  <c:v>23662.1</c:v>
                </c:pt>
                <c:pt idx="5">
                  <c:v>23662.2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ln>
              <a:solidFill>
                <a:srgbClr val="B5D36B"/>
              </a:solidFill>
            </a:ln>
          </c:spPr>
          <c:marker>
            <c:symbol val="none"/>
          </c:marker>
          <c:dLbls>
            <c:dLbl>
              <c:idx val="1"/>
              <c:layout>
                <c:manualLayout>
                  <c:x val="-2.777777777778016E-3"/>
                  <c:y val="3.0555348377996602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2.4999830491088088E-2"/>
                </c:manualLayout>
              </c:layout>
              <c:showVal val="1"/>
            </c:dLbl>
            <c:dLbl>
              <c:idx val="3"/>
              <c:layout>
                <c:manualLayout>
                  <c:x val="-4.1666666666666683E-3"/>
                  <c:y val="1.9444312604179635E-2"/>
                </c:manualLayout>
              </c:layout>
              <c:showVal val="1"/>
            </c:dLbl>
            <c:dLbl>
              <c:idx val="4"/>
              <c:layout>
                <c:manualLayout>
                  <c:x val="-2.777777777777901E-3"/>
                  <c:y val="-1.9289239289934881E-2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-3.3333043314337091E-2"/>
                </c:manualLayout>
              </c:layout>
              <c:showVal val="1"/>
            </c:dLbl>
            <c:spPr>
              <a:solidFill>
                <a:srgbClr val="92D050">
                  <a:alpha val="45000"/>
                </a:srgbClr>
              </a:solidFill>
            </c:spPr>
            <c:txPr>
              <a:bodyPr/>
              <a:lstStyle/>
              <a:p>
                <a:pPr>
                  <a:defRPr sz="150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 (план)</c:v>
                </c:pt>
                <c:pt idx="5">
                  <c:v>2018 (отчет)</c:v>
                </c:pt>
              </c:strCache>
            </c:strRef>
          </c:cat>
          <c:val>
            <c:numRef>
              <c:f>Лист1!$C$2:$C$7</c:f>
              <c:numCache>
                <c:formatCode>#,##0.0</c:formatCode>
                <c:ptCount val="6"/>
                <c:pt idx="0">
                  <c:v>22548.400000000001</c:v>
                </c:pt>
                <c:pt idx="1">
                  <c:v>22680.400000000001</c:v>
                </c:pt>
                <c:pt idx="2">
                  <c:v>22092.1</c:v>
                </c:pt>
                <c:pt idx="3">
                  <c:v>26126.5</c:v>
                </c:pt>
                <c:pt idx="4">
                  <c:v>31745.1</c:v>
                </c:pt>
                <c:pt idx="5">
                  <c:v>31772.3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ln>
              <a:solidFill>
                <a:srgbClr val="1DC4FF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6944444444444429E-2"/>
                  <c:y val="-4.7618170215011982E-2"/>
                </c:manualLayout>
              </c:layout>
              <c:showVal val="1"/>
            </c:dLbl>
            <c:dLbl>
              <c:idx val="1"/>
              <c:layout>
                <c:manualLayout>
                  <c:x val="-7.3611111111111113E-2"/>
                  <c:y val="-4.6709371566214165E-2"/>
                </c:manualLayout>
              </c:layout>
              <c:showVal val="1"/>
            </c:dLbl>
            <c:dLbl>
              <c:idx val="2"/>
              <c:layout>
                <c:manualLayout>
                  <c:x val="-7.6388888888888895E-2"/>
                  <c:y val="-6.2979842327752666E-2"/>
                </c:manualLayout>
              </c:layout>
              <c:showVal val="1"/>
            </c:dLbl>
            <c:dLbl>
              <c:idx val="3"/>
              <c:layout>
                <c:manualLayout>
                  <c:x val="-7.0833333333334123E-2"/>
                  <c:y val="-4.9487205324197404E-2"/>
                </c:manualLayout>
              </c:layout>
              <c:showVal val="1"/>
            </c:dLbl>
            <c:dLbl>
              <c:idx val="4"/>
              <c:layout>
                <c:manualLayout>
                  <c:x val="-9.444455380577417E-2"/>
                  <c:y val="-3.653735239219421E-2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-9.1257971181391267E-3"/>
                </c:manualLayout>
              </c:layout>
              <c:showVal val="1"/>
            </c:dLbl>
            <c:spPr>
              <a:solidFill>
                <a:srgbClr val="00B0F0">
                  <a:alpha val="46000"/>
                </a:srgbClr>
              </a:solidFill>
            </c:spPr>
            <c:txPr>
              <a:bodyPr/>
              <a:lstStyle/>
              <a:p>
                <a:pPr>
                  <a:defRPr sz="1500" b="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 (план)</c:v>
                </c:pt>
                <c:pt idx="5">
                  <c:v>2018 (отчет)</c:v>
                </c:pt>
              </c:strCache>
            </c:strRef>
          </c:cat>
          <c:val>
            <c:numRef>
              <c:f>Лист1!$D$2:$D$7</c:f>
              <c:numCache>
                <c:formatCode>#,##0.0</c:formatCode>
                <c:ptCount val="6"/>
                <c:pt idx="0">
                  <c:v>25808.2</c:v>
                </c:pt>
                <c:pt idx="1">
                  <c:v>27404.3</c:v>
                </c:pt>
                <c:pt idx="2">
                  <c:v>26849.7</c:v>
                </c:pt>
                <c:pt idx="3">
                  <c:v>28445.7</c:v>
                </c:pt>
                <c:pt idx="4">
                  <c:v>29878.9</c:v>
                </c:pt>
                <c:pt idx="5">
                  <c:v>29890.799999999996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0833333333333412E-2"/>
                  <c:y val="3.6278819809316021E-2"/>
                </c:manualLayout>
              </c:layout>
              <c:showVal val="1"/>
            </c:dLbl>
            <c:dLbl>
              <c:idx val="1"/>
              <c:layout>
                <c:manualLayout>
                  <c:x val="-2.777777777778016E-3"/>
                  <c:y val="2.2222071547633872E-2"/>
                </c:manualLayout>
              </c:layout>
              <c:showVal val="1"/>
            </c:dLbl>
            <c:dLbl>
              <c:idx val="2"/>
              <c:layout>
                <c:manualLayout>
                  <c:x val="-7.6388888888888895E-2"/>
                  <c:y val="-4.5632824233351132E-2"/>
                </c:manualLayout>
              </c:layout>
              <c:showVal val="1"/>
            </c:dLbl>
            <c:dLbl>
              <c:idx val="3"/>
              <c:layout>
                <c:manualLayout>
                  <c:x val="-8.6111111111110819E-2"/>
                  <c:y val="-3.6563071297989032E-2"/>
                </c:manualLayout>
              </c:layout>
              <c:showVal val="1"/>
            </c:dLbl>
            <c:dLbl>
              <c:idx val="4"/>
              <c:layout>
                <c:manualLayout>
                  <c:x val="-2.7778871391075212E-3"/>
                  <c:y val="3.5374435599572013E-2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3.6563071297989053E-2"/>
                </c:manualLayout>
              </c:layout>
              <c:showVal val="1"/>
            </c:dLbl>
            <c:spPr>
              <a:solidFill>
                <a:srgbClr val="FF0000">
                  <a:alpha val="46000"/>
                </a:srgbClr>
              </a:solidFill>
              <a:ln>
                <a:noFill/>
              </a:ln>
            </c:spPr>
            <c:txPr>
              <a:bodyPr/>
              <a:lstStyle/>
              <a:p>
                <a:pPr>
                  <a:defRPr sz="150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 (план)</c:v>
                </c:pt>
                <c:pt idx="5">
                  <c:v>2018 (отчет)</c:v>
                </c:pt>
              </c:strCache>
            </c:strRef>
          </c:cat>
          <c:val>
            <c:numRef>
              <c:f>Лист1!$E$2:$E$7</c:f>
              <c:numCache>
                <c:formatCode>#,##0.0</c:formatCode>
                <c:ptCount val="6"/>
                <c:pt idx="0">
                  <c:v>17185.7</c:v>
                </c:pt>
                <c:pt idx="1">
                  <c:v>19656</c:v>
                </c:pt>
                <c:pt idx="2">
                  <c:v>23289.7</c:v>
                </c:pt>
                <c:pt idx="3">
                  <c:v>25516.6</c:v>
                </c:pt>
                <c:pt idx="4">
                  <c:v>29588.9</c:v>
                </c:pt>
                <c:pt idx="5">
                  <c:v>29655</c:v>
                </c:pt>
              </c:numCache>
            </c:numRef>
          </c:val>
        </c:ser>
        <c:dLbls>
          <c:showVal val="1"/>
        </c:dLbls>
        <c:marker val="1"/>
        <c:axId val="122194560"/>
        <c:axId val="122216832"/>
      </c:lineChart>
      <c:catAx>
        <c:axId val="12219456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 baseline="0">
                <a:latin typeface="Times New Roman" pitchFamily="18" charset="0"/>
              </a:defRPr>
            </a:pPr>
            <a:endParaRPr lang="ru-RU"/>
          </a:p>
        </c:txPr>
        <c:crossAx val="122216832"/>
        <c:crosses val="autoZero"/>
        <c:auto val="1"/>
        <c:lblAlgn val="ctr"/>
        <c:lblOffset val="100"/>
      </c:catAx>
      <c:valAx>
        <c:axId val="122216832"/>
        <c:scaling>
          <c:orientation val="minMax"/>
        </c:scaling>
        <c:axPos val="l"/>
        <c:majorGridlines/>
        <c:numFmt formatCode="#,##0.0" sourceLinked="1"/>
        <c:tickLblPos val="nextTo"/>
        <c:txPr>
          <a:bodyPr/>
          <a:lstStyle/>
          <a:p>
            <a:pPr>
              <a:defRPr sz="1200" b="1" i="0" baseline="0">
                <a:latin typeface="Times New Roman" pitchFamily="18" charset="0"/>
              </a:defRPr>
            </a:pPr>
            <a:endParaRPr lang="ru-RU"/>
          </a:p>
        </c:txPr>
        <c:crossAx val="122194560"/>
        <c:crosses val="autoZero"/>
        <c:crossBetween val="between"/>
      </c:valAx>
    </c:plotArea>
    <c:plotVisOnly val="1"/>
  </c:chart>
  <c:spPr>
    <a:blipFill dpi="0" rotWithShape="1">
      <a:blip xmlns:r="http://schemas.openxmlformats.org/officeDocument/2006/relationships" r:embed="rId1">
        <a:alphaModFix amt="33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floor>
      <c:spPr>
        <a:noFill/>
        <a:ln w="6350">
          <a:noFill/>
        </a:ln>
      </c:spPr>
    </c:floor>
    <c:plotArea>
      <c:layout>
        <c:manualLayout>
          <c:layoutTarget val="inner"/>
          <c:xMode val="edge"/>
          <c:yMode val="edge"/>
          <c:x val="3.406138624995618E-2"/>
          <c:y val="0.11300641648635716"/>
          <c:w val="0.75894316495677161"/>
          <c:h val="0.60214496130955164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-1.9444444444444445E-2"/>
                  <c:y val="-1.4109248690283968E-2"/>
                </c:manualLayout>
              </c:layout>
              <c:showVal val="1"/>
            </c:dLbl>
            <c:dLbl>
              <c:idx val="2"/>
              <c:layout>
                <c:manualLayout>
                  <c:x val="-3.4722222222222224E-2"/>
                  <c:y val="1.4109248690283994E-2"/>
                </c:manualLayout>
              </c:layout>
              <c:showVal val="1"/>
            </c:dLbl>
            <c:dLbl>
              <c:idx val="3"/>
              <c:layout>
                <c:manualLayout>
                  <c:x val="-1.3888888888889055E-2"/>
                  <c:y val="1.1287398952227195E-2"/>
                </c:manualLayout>
              </c:layout>
              <c:showVal val="1"/>
            </c:dLbl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539706.30000000005</c:v>
                </c:pt>
                <c:pt idx="1">
                  <c:v>556143.69999999332</c:v>
                </c:pt>
                <c:pt idx="2">
                  <c:v>672098</c:v>
                </c:pt>
                <c:pt idx="3">
                  <c:v>587806.4</c:v>
                </c:pt>
                <c:pt idx="4">
                  <c:v>612933.6</c:v>
                </c:pt>
                <c:pt idx="5">
                  <c:v>626224.1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</c:v>
                </c:pt>
              </c:strCache>
            </c:strRef>
          </c:tx>
          <c:spPr>
            <a:solidFill>
              <a:srgbClr val="FF3399"/>
            </a:solidFill>
          </c:spPr>
          <c:dLbls>
            <c:dLbl>
              <c:idx val="0"/>
              <c:layout>
                <c:manualLayout>
                  <c:x val="4.4000765529308893E-2"/>
                  <c:y val="6.7724393713363168E-2"/>
                </c:manualLayout>
              </c:layout>
              <c:showVal val="1"/>
            </c:dLbl>
            <c:dLbl>
              <c:idx val="1"/>
              <c:layout>
                <c:manualLayout>
                  <c:x val="5.1388888888888887E-2"/>
                  <c:y val="-2.2219289276038054E-7"/>
                </c:manualLayout>
              </c:layout>
              <c:showVal val="1"/>
            </c:dLbl>
            <c:dLbl>
              <c:idx val="2"/>
              <c:layout>
                <c:manualLayout>
                  <c:x val="3.5667432195975582E-2"/>
                  <c:y val="-5.6436994761136731E-3"/>
                </c:manualLayout>
              </c:layout>
              <c:showVal val="1"/>
            </c:dLbl>
            <c:dLbl>
              <c:idx val="3"/>
              <c:layout>
                <c:manualLayout>
                  <c:x val="5.1236876640419947E-2"/>
                  <c:y val="2.5396647642511191E-2"/>
                </c:manualLayout>
              </c:layout>
              <c:showVal val="1"/>
            </c:dLbl>
            <c:dLbl>
              <c:idx val="4"/>
              <c:layout>
                <c:manualLayout>
                  <c:x val="0.05"/>
                  <c:y val="4.2327746070851976E-2"/>
                </c:manualLayout>
              </c:layout>
              <c:showVal val="1"/>
            </c:dLbl>
            <c:dLbl>
              <c:idx val="5"/>
              <c:layout>
                <c:manualLayout>
                  <c:x val="4.1666666666666664E-2"/>
                  <c:y val="-5.6436994761136635E-3"/>
                </c:manualLayout>
              </c:layout>
              <c:showVal val="1"/>
            </c:dLbl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Лист1!$C$2:$C$7</c:f>
              <c:numCache>
                <c:formatCode>#,##0.0</c:formatCode>
                <c:ptCount val="6"/>
                <c:pt idx="0">
                  <c:v>565519.6</c:v>
                </c:pt>
                <c:pt idx="1">
                  <c:v>558898.4</c:v>
                </c:pt>
                <c:pt idx="2">
                  <c:v>650194.6</c:v>
                </c:pt>
                <c:pt idx="3">
                  <c:v>587806.4</c:v>
                </c:pt>
                <c:pt idx="4">
                  <c:v>612933.6</c:v>
                </c:pt>
                <c:pt idx="5">
                  <c:v>626224.1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 </c:v>
                </c:pt>
              </c:strCache>
            </c:strRef>
          </c:tx>
          <c:spPr>
            <a:solidFill>
              <a:srgbClr val="C00000"/>
            </a:solidFill>
          </c:spPr>
          <c:dLbls>
            <c:dLbl>
              <c:idx val="0"/>
              <c:layout>
                <c:manualLayout>
                  <c:x val="2.5000000000000001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2.5000000000000001E-2"/>
                  <c:y val="-5.6436994761137034E-3"/>
                </c:manualLayout>
              </c:layout>
              <c:showVal val="1"/>
            </c:dLbl>
            <c:dLbl>
              <c:idx val="2"/>
              <c:layout>
                <c:manualLayout>
                  <c:x val="1.6666666666666701E-2"/>
                  <c:y val="-1.1287398952227195E-2"/>
                </c:manualLayout>
              </c:layout>
              <c:showVal val="1"/>
            </c:dLbl>
            <c:dLbl>
              <c:idx val="3"/>
              <c:layout>
                <c:manualLayout>
                  <c:x val="2.0833333333333412E-2"/>
                  <c:y val="0"/>
                </c:manualLayout>
              </c:layout>
              <c:showVal val="1"/>
            </c:dLbl>
            <c:numFmt formatCode="#,##0.0" sourceLinked="0"/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Лист1!$D$2:$D$7</c:f>
              <c:numCache>
                <c:formatCode>#,##0.0</c:formatCode>
                <c:ptCount val="6"/>
                <c:pt idx="0">
                  <c:v>25813.3</c:v>
                </c:pt>
                <c:pt idx="1">
                  <c:v>2754.7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Профицит</c:v>
                </c:pt>
              </c:strCache>
            </c:strRef>
          </c:tx>
          <c:spPr>
            <a:solidFill>
              <a:srgbClr val="008080"/>
            </a:solidFill>
          </c:spPr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Лист1!$E$2:$E$7</c:f>
              <c:numCache>
                <c:formatCode>General</c:formatCode>
                <c:ptCount val="6"/>
                <c:pt idx="2" formatCode="#,##0.0">
                  <c:v>21903.4</c:v>
                </c:pt>
              </c:numCache>
            </c:numRef>
          </c:val>
        </c:ser>
        <c:shape val="box"/>
        <c:axId val="90110592"/>
        <c:axId val="101474688"/>
        <c:axId val="0"/>
      </c:bar3DChart>
      <c:catAx>
        <c:axId val="9011059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1474688"/>
        <c:crosses val="autoZero"/>
        <c:auto val="1"/>
        <c:lblAlgn val="ctr"/>
        <c:lblOffset val="100"/>
      </c:catAx>
      <c:valAx>
        <c:axId val="101474688"/>
        <c:scaling>
          <c:orientation val="minMax"/>
        </c:scaling>
        <c:delete val="1"/>
        <c:axPos val="l"/>
        <c:numFmt formatCode="#,##0.0" sourceLinked="1"/>
        <c:tickLblPos val="none"/>
        <c:crossAx val="901105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210947064080476"/>
          <c:y val="0.30222966124027761"/>
          <c:w val="0.13594860017498084"/>
          <c:h val="0.33063813354415267"/>
        </c:manualLayout>
      </c:layout>
      <c:txPr>
        <a:bodyPr/>
        <a:lstStyle/>
        <a:p>
          <a:pPr>
            <a:defRPr sz="16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spPr>
    <a:solidFill>
      <a:prstClr val="white">
        <a:alpha val="59000"/>
      </a:prstClr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1,0</c:v>
                </c:pt>
              </c:strCache>
            </c:strRef>
          </c:tx>
          <c:dPt>
            <c:idx val="0"/>
            <c:spPr>
              <a:solidFill>
                <a:srgbClr val="00B0F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rgbClr val="FF99FF"/>
              </a:solidFill>
            </c:spPr>
          </c:dPt>
          <c:dPt>
            <c:idx val="4"/>
            <c:spPr>
              <a:solidFill>
                <a:srgbClr val="CC99FF"/>
              </a:solidFill>
            </c:spPr>
          </c:dPt>
          <c:dPt>
            <c:idx val="5"/>
            <c:spPr>
              <a:solidFill>
                <a:srgbClr val="FFFF66"/>
              </a:solidFill>
            </c:spPr>
          </c:dPt>
          <c:dPt>
            <c:idx val="6"/>
            <c:spPr>
              <a:solidFill>
                <a:srgbClr val="6699FF"/>
              </a:solidFill>
            </c:spPr>
          </c:dPt>
          <c:dPt>
            <c:idx val="7"/>
            <c:spPr>
              <a:solidFill>
                <a:srgbClr val="FF7C80"/>
              </a:solidFill>
            </c:spPr>
          </c:dPt>
          <c:dPt>
            <c:idx val="8"/>
            <c:spPr>
              <a:solidFill>
                <a:srgbClr val="99FF99"/>
              </a:solidFill>
            </c:spPr>
          </c:dPt>
          <c:dPt>
            <c:idx val="9"/>
            <c:spPr>
              <a:solidFill>
                <a:srgbClr val="CC00FF"/>
              </a:solidFill>
            </c:spPr>
          </c:dPt>
          <c:dPt>
            <c:idx val="10"/>
            <c:spPr>
              <a:solidFill>
                <a:srgbClr val="00CCFF"/>
              </a:solidFill>
            </c:spPr>
          </c:dPt>
          <c:dPt>
            <c:idx val="11"/>
            <c:spPr>
              <a:solidFill>
                <a:srgbClr val="FFDA65"/>
              </a:solidFill>
            </c:spPr>
          </c:dPt>
          <c:dPt>
            <c:idx val="12"/>
            <c:spPr>
              <a:solidFill>
                <a:srgbClr val="CCCCFF"/>
              </a:solidFill>
            </c:spPr>
          </c:dPt>
          <c:dPt>
            <c:idx val="14"/>
            <c:spPr>
              <a:solidFill>
                <a:srgbClr val="D60093"/>
              </a:solidFill>
            </c:spPr>
          </c:dPt>
          <c:dLbls>
            <c:dLbl>
              <c:idx val="1"/>
              <c:layout>
                <c:manualLayout>
                  <c:x val="2.1842847769029377E-2"/>
                  <c:y val="4.4580883362137814E-3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Лист1!$A$2:$A$17</c:f>
              <c:strCache>
                <c:ptCount val="16"/>
                <c:pt idx="0">
                  <c:v>Экономическое и инвестиционное развитие</c:v>
                </c:pt>
                <c:pt idx="1">
                  <c:v>Обеспечение качественным и доступным  жильем</c:v>
                </c:pt>
                <c:pt idx="2">
                  <c:v>Транспортное развитие в муниципальном районе</c:v>
                </c:pt>
                <c:pt idx="3">
                  <c:v>Развитие жилищно-коммунального хозяйства</c:v>
                </c:pt>
                <c:pt idx="4">
                  <c:v>Устойчивое развитие сельских территорий</c:v>
                </c:pt>
                <c:pt idx="5">
                  <c:v>Развитие малого и среднего предпринимательства</c:v>
                </c:pt>
                <c:pt idx="6">
                  <c:v>Совершенствование деятельности органов местного самоуправления</c:v>
                </c:pt>
                <c:pt idx="7">
                  <c:v>Развитие системы учета и  отчетности, системы муниципальных закупок</c:v>
                </c:pt>
                <c:pt idx="8">
                  <c:v>Социальная поддержка граждан</c:v>
                </c:pt>
                <c:pt idx="9">
                  <c:v>Развитие молодежной политики, физической культуры  и спорта</c:v>
                </c:pt>
                <c:pt idx="10">
                  <c:v>Развитие  образования</c:v>
                </c:pt>
                <c:pt idx="11">
                  <c:v>Развитие культуры и искусства</c:v>
                </c:pt>
                <c:pt idx="12">
                  <c:v>Управление муниципальными  финансами</c:v>
                </c:pt>
                <c:pt idx="13">
                  <c:v>Формирование здорового образа жизни и укрепления здоровья населения</c:v>
                </c:pt>
                <c:pt idx="14">
                  <c:v>Безопасная жизнь населения</c:v>
                </c:pt>
                <c:pt idx="15">
                  <c:v>Непрограммные расходы</c:v>
                </c:pt>
              </c:strCache>
            </c:strRef>
          </c:cat>
          <c:val>
            <c:numRef>
              <c:f>Лист1!$B$2:$B$17</c:f>
              <c:numCache>
                <c:formatCode>#,##0.0</c:formatCode>
                <c:ptCount val="16"/>
                <c:pt idx="0">
                  <c:v>1.1200000000000001</c:v>
                </c:pt>
                <c:pt idx="1">
                  <c:v>0.1</c:v>
                </c:pt>
                <c:pt idx="2">
                  <c:v>2.8</c:v>
                </c:pt>
                <c:pt idx="3">
                  <c:v>3</c:v>
                </c:pt>
                <c:pt idx="4">
                  <c:v>1.54</c:v>
                </c:pt>
                <c:pt idx="5">
                  <c:v>1.37</c:v>
                </c:pt>
                <c:pt idx="6">
                  <c:v>6.45</c:v>
                </c:pt>
                <c:pt idx="7">
                  <c:v>4.08</c:v>
                </c:pt>
                <c:pt idx="8">
                  <c:v>6.29</c:v>
                </c:pt>
                <c:pt idx="9">
                  <c:v>0.62000000000000366</c:v>
                </c:pt>
                <c:pt idx="10">
                  <c:v>52.47</c:v>
                </c:pt>
                <c:pt idx="11">
                  <c:v>7.9700000000000024</c:v>
                </c:pt>
                <c:pt idx="12">
                  <c:v>10.76</c:v>
                </c:pt>
                <c:pt idx="13" formatCode="#,##0.00">
                  <c:v>3.0000000000000002E-2</c:v>
                </c:pt>
                <c:pt idx="14">
                  <c:v>0.30000000000000032</c:v>
                </c:pt>
                <c:pt idx="15" formatCode="#,##0.00">
                  <c:v>3.0000000000000002E-2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550437445319337"/>
          <c:y val="3.6856261604003918E-2"/>
          <c:w val="0.33662292213473716"/>
          <c:h val="0.96314373839599665"/>
        </c:manualLayout>
      </c:layout>
      <c:txPr>
        <a:bodyPr/>
        <a:lstStyle/>
        <a:p>
          <a:pPr>
            <a:defRPr sz="10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25729024"/>
        <c:axId val="124993536"/>
      </c:barChart>
      <c:catAx>
        <c:axId val="125729024"/>
        <c:scaling>
          <c:orientation val="minMax"/>
        </c:scaling>
        <c:axPos val="b"/>
        <c:tickLblPos val="nextTo"/>
        <c:crossAx val="124993536"/>
        <c:crosses val="autoZero"/>
        <c:auto val="1"/>
        <c:lblAlgn val="ctr"/>
        <c:lblOffset val="100"/>
      </c:catAx>
      <c:valAx>
        <c:axId val="124993536"/>
        <c:scaling>
          <c:orientation val="minMax"/>
        </c:scaling>
        <c:axPos val="l"/>
        <c:majorGridlines/>
        <c:numFmt formatCode="General" sourceLinked="1"/>
        <c:tickLblPos val="nextTo"/>
        <c:crossAx val="125729024"/>
        <c:crosses val="autoZero"/>
        <c:crossBetween val="between"/>
      </c:valAx>
    </c:plotArea>
    <c:legend>
      <c:legendPos val="r"/>
    </c:legend>
    <c:plotVisOnly val="1"/>
  </c:chart>
  <c:spPr>
    <a:blipFill dpi="0" rotWithShape="1">
      <a:blip xmlns:r="http://schemas.openxmlformats.org/officeDocument/2006/relationships" r:embed="rId1">
        <a:alphaModFix amt="21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82551936"/>
        <c:axId val="82553856"/>
      </c:barChart>
      <c:catAx>
        <c:axId val="82551936"/>
        <c:scaling>
          <c:orientation val="minMax"/>
        </c:scaling>
        <c:axPos val="b"/>
        <c:tickLblPos val="nextTo"/>
        <c:crossAx val="82553856"/>
        <c:crosses val="autoZero"/>
        <c:auto val="1"/>
        <c:lblAlgn val="ctr"/>
        <c:lblOffset val="100"/>
      </c:catAx>
      <c:valAx>
        <c:axId val="82553856"/>
        <c:scaling>
          <c:orientation val="minMax"/>
        </c:scaling>
        <c:axPos val="l"/>
        <c:majorGridlines/>
        <c:numFmt formatCode="General" sourceLinked="1"/>
        <c:tickLblPos val="nextTo"/>
        <c:crossAx val="82551936"/>
        <c:crosses val="autoZero"/>
        <c:crossBetween val="between"/>
      </c:valAx>
    </c:plotArea>
    <c:legend>
      <c:legendPos val="r"/>
    </c:legend>
    <c:plotVisOnly val="1"/>
  </c:chart>
  <c:spPr>
    <a:blipFill dpi="0" rotWithShape="1">
      <a:blip xmlns:r="http://schemas.openxmlformats.org/officeDocument/2006/relationships" r:embed="rId1">
        <a:alphaModFix amt="5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"/>
          <c:y val="0.16820335271300021"/>
          <c:w val="0.70928022656866563"/>
          <c:h val="0.644291786817485"/>
        </c:manualLayout>
      </c:layout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Консолидированный бюджет</c:v>
                </c:pt>
              </c:strCache>
            </c:strRef>
          </c:tx>
          <c:spPr>
            <a:ln w="31750">
              <a:solidFill>
                <a:srgbClr val="008080"/>
              </a:solidFill>
            </a:ln>
          </c:spPr>
          <c:marker>
            <c:spPr>
              <a:solidFill>
                <a:srgbClr val="008080"/>
              </a:solidFill>
            </c:spPr>
          </c:marker>
          <c:dLbls>
            <c:dLbl>
              <c:idx val="0"/>
              <c:layout>
                <c:manualLayout>
                  <c:x val="-1.1657477606398623E-2"/>
                  <c:y val="2.9629422249596388E-2"/>
                </c:manualLayout>
              </c:layout>
              <c:showVal val="1"/>
            </c:dLbl>
            <c:dLbl>
              <c:idx val="1"/>
              <c:layout>
                <c:manualLayout>
                  <c:x val="-5.8287388031992892E-3"/>
                  <c:y val="6.4197081540793927E-2"/>
                </c:manualLayout>
              </c:layout>
              <c:showVal val="1"/>
            </c:dLbl>
            <c:dLbl>
              <c:idx val="2"/>
              <c:layout>
                <c:manualLayout>
                  <c:x val="-1.4571847007998169E-2"/>
                  <c:y val="-1.9752948166397589E-2"/>
                </c:manualLayout>
              </c:layout>
              <c:showVal val="1"/>
            </c:dLbl>
            <c:dLbl>
              <c:idx val="3"/>
              <c:layout>
                <c:manualLayout>
                  <c:x val="2.5764882262602983E-3"/>
                  <c:y val="5.432060745759363E-2"/>
                </c:manualLayout>
              </c:layout>
              <c:showVal val="1"/>
            </c:dLbl>
            <c:dLbl>
              <c:idx val="4"/>
              <c:layout>
                <c:manualLayout>
                  <c:x val="-1.0305952905041178E-2"/>
                  <c:y val="-4.4444133374394575E-2"/>
                </c:manualLayout>
              </c:layout>
              <c:showVal val="1"/>
            </c:dLbl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Лист1!$B$2:$B$7</c:f>
              <c:numCache>
                <c:formatCode>_-* #,##0.0_р_._-;\-* #,##0.0_р_._-;_-* "-"??_р_._-;_-@_-</c:formatCode>
                <c:ptCount val="6"/>
                <c:pt idx="0">
                  <c:v>628134</c:v>
                </c:pt>
                <c:pt idx="1">
                  <c:v>620415.4</c:v>
                </c:pt>
                <c:pt idx="2">
                  <c:v>745534</c:v>
                </c:pt>
                <c:pt idx="3">
                  <c:v>639519.5</c:v>
                </c:pt>
                <c:pt idx="4">
                  <c:v>658454.4</c:v>
                </c:pt>
                <c:pt idx="5">
                  <c:v>671241.5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Бюджет муниципального района</c:v>
                </c:pt>
              </c:strCache>
            </c:strRef>
          </c:tx>
          <c:spPr>
            <a:ln w="31750"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</c:spPr>
          </c:marker>
          <c:dLbls>
            <c:dLbl>
              <c:idx val="0"/>
              <c:layout>
                <c:manualLayout>
                  <c:x val="-9.3737457238491265E-2"/>
                  <c:y val="4.848450913570318E-2"/>
                </c:manualLayout>
              </c:layout>
              <c:showVal val="1"/>
            </c:dLbl>
            <c:dLbl>
              <c:idx val="1"/>
              <c:layout>
                <c:manualLayout>
                  <c:x val="-3.2323261116720292E-2"/>
                  <c:y val="4.3097341453958403E-2"/>
                </c:manualLayout>
              </c:layout>
              <c:showVal val="1"/>
            </c:dLbl>
            <c:dLbl>
              <c:idx val="2"/>
              <c:layout>
                <c:manualLayout>
                  <c:x val="-1.5525786661734427E-2"/>
                  <c:y val="8.7541333432875734E-2"/>
                </c:manualLayout>
              </c:layout>
              <c:showVal val="1"/>
            </c:dLbl>
            <c:dLbl>
              <c:idx val="3"/>
              <c:layout>
                <c:manualLayout>
                  <c:x val="-1.93939566700322E-2"/>
                  <c:y val="4.848450913570318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5.9258844499192796E-2"/>
                </c:manualLayout>
              </c:layout>
              <c:showVal val="1"/>
            </c:dLbl>
            <c:dLbl>
              <c:idx val="5"/>
              <c:layout>
                <c:manualLayout>
                  <c:x val="9.4470143635717939E-17"/>
                  <c:y val="1.4814711124798194E-2"/>
                </c:manualLayout>
              </c:layout>
              <c:showVal val="1"/>
            </c:dLbl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Лист1!$C$2:$C$7</c:f>
              <c:numCache>
                <c:formatCode>_-* #,##0.0_р_._-;\-* #,##0.0_р_._-;_-* "-"??_р_._-;_-@_-</c:formatCode>
                <c:ptCount val="6"/>
                <c:pt idx="0">
                  <c:v>539706.30000000005</c:v>
                </c:pt>
                <c:pt idx="1">
                  <c:v>556143.69999999774</c:v>
                </c:pt>
                <c:pt idx="2">
                  <c:v>672098</c:v>
                </c:pt>
                <c:pt idx="3">
                  <c:v>587806.4</c:v>
                </c:pt>
                <c:pt idx="4">
                  <c:v>612933.6</c:v>
                </c:pt>
                <c:pt idx="5">
                  <c:v>626224.1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Бюджет сельских поселений</c:v>
                </c:pt>
              </c:strCache>
            </c:strRef>
          </c:tx>
          <c:spPr>
            <a:ln w="31750">
              <a:solidFill>
                <a:srgbClr val="9933FF"/>
              </a:solidFill>
            </a:ln>
          </c:spPr>
          <c:marker>
            <c:spPr>
              <a:solidFill>
                <a:srgbClr val="9933FF"/>
              </a:solidFill>
            </c:spPr>
          </c:marker>
          <c:dLbls>
            <c:dLbl>
              <c:idx val="0"/>
              <c:layout>
                <c:manualLayout>
                  <c:x val="-2.9143694015996438E-2"/>
                  <c:y val="-3.9505896332795179E-2"/>
                </c:manualLayout>
              </c:layout>
              <c:showVal val="1"/>
            </c:dLbl>
            <c:dLbl>
              <c:idx val="1"/>
              <c:layout>
                <c:manualLayout>
                  <c:x val="-3.3282953182977401E-2"/>
                  <c:y val="-5.9258844499192775E-2"/>
                </c:manualLayout>
              </c:layout>
              <c:showVal val="1"/>
            </c:dLbl>
            <c:dLbl>
              <c:idx val="2"/>
              <c:layout>
                <c:manualLayout>
                  <c:x val="5.342948847398685E-17"/>
                  <c:y val="-1.4814711124798194E-2"/>
                </c:manualLayout>
              </c:layout>
              <c:showVal val="1"/>
            </c:dLbl>
            <c:dLbl>
              <c:idx val="3"/>
              <c:layout>
                <c:manualLayout>
                  <c:x val="-5.8287388031992892E-3"/>
                  <c:y val="-2.4691185207996992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-5.4320607457593678E-2"/>
                </c:manualLayout>
              </c:layout>
              <c:showVal val="1"/>
            </c:dLbl>
            <c:dLbl>
              <c:idx val="5"/>
              <c:layout>
                <c:manualLayout>
                  <c:x val="9.4470143635717939E-17"/>
                  <c:y val="-4.4444133374394575E-2"/>
                </c:manualLayout>
              </c:layout>
              <c:showVal val="1"/>
            </c:dLbl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Лист1!$D$2:$D$7</c:f>
              <c:numCache>
                <c:formatCode>_-* #,##0.0_р_._-;\-* #,##0.0_р_._-;_-* "-"??_р_._-;_-@_-</c:formatCode>
                <c:ptCount val="6"/>
                <c:pt idx="0">
                  <c:v>88427.7</c:v>
                </c:pt>
                <c:pt idx="1">
                  <c:v>64271.7</c:v>
                </c:pt>
                <c:pt idx="2">
                  <c:v>73436</c:v>
                </c:pt>
                <c:pt idx="3">
                  <c:v>51713.1</c:v>
                </c:pt>
                <c:pt idx="4">
                  <c:v>45520.800000000003</c:v>
                </c:pt>
                <c:pt idx="5">
                  <c:v>45017.4</c:v>
                </c:pt>
              </c:numCache>
            </c:numRef>
          </c:val>
        </c:ser>
        <c:marker val="1"/>
        <c:axId val="110905600"/>
        <c:axId val="110919680"/>
      </c:lineChart>
      <c:catAx>
        <c:axId val="110905600"/>
        <c:scaling>
          <c:orientation val="minMax"/>
        </c:scaling>
        <c:axPos val="b"/>
        <c:numFmt formatCode="General" sourceLinked="1"/>
        <c:tickLblPos val="nextTo"/>
        <c:crossAx val="110919680"/>
        <c:crosses val="autoZero"/>
        <c:auto val="1"/>
        <c:lblAlgn val="ctr"/>
        <c:lblOffset val="100"/>
      </c:catAx>
      <c:valAx>
        <c:axId val="110919680"/>
        <c:scaling>
          <c:orientation val="minMax"/>
        </c:scaling>
        <c:delete val="1"/>
        <c:axPos val="l"/>
        <c:majorGridlines/>
        <c:numFmt formatCode="_-* #,##0.0_р_._-;\-* #,##0.0_р_._-;_-* &quot;-&quot;??_р_._-;_-@_-" sourceLinked="1"/>
        <c:tickLblPos val="none"/>
        <c:crossAx val="1109056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80591943098177"/>
          <c:y val="0.19677630330574139"/>
          <c:w val="0.25358040570560392"/>
          <c:h val="0.69238827141483994"/>
        </c:manualLayout>
      </c:layout>
      <c:txPr>
        <a:bodyPr/>
        <a:lstStyle/>
        <a:p>
          <a:pPr>
            <a:defRPr sz="800"/>
          </a:pPr>
          <a:endParaRPr lang="ru-RU"/>
        </a:p>
      </c:txPr>
    </c:legend>
    <c:plotVisOnly val="1"/>
  </c:chart>
  <c:spPr>
    <a:solidFill>
      <a:srgbClr val="00B0F0">
        <a:alpha val="12000"/>
      </a:srgbClr>
    </a:solidFill>
  </c:spPr>
  <c:txPr>
    <a:bodyPr/>
    <a:lstStyle/>
    <a:p>
      <a:pPr>
        <a:defRPr sz="1000" b="1">
          <a:latin typeface="Times New Roman" pitchFamily="18" charset="0"/>
          <a:cs typeface="Times New Roman" pitchFamily="18" charset="0"/>
        </a:defRPr>
      </a:pPr>
      <a:endParaRPr lang="ru-RU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0"/>
      <c:perspective val="30"/>
    </c:view3D>
    <c:plotArea>
      <c:layout>
        <c:manualLayout>
          <c:layoutTarget val="inner"/>
          <c:xMode val="edge"/>
          <c:yMode val="edge"/>
          <c:x val="1.5115059472245946E-2"/>
          <c:y val="0.28291185563505694"/>
          <c:w val="0.66628249266106665"/>
          <c:h val="0.5200225570224730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Консолидированный бюджет</c:v>
                </c:pt>
              </c:strCache>
            </c:strRef>
          </c:tx>
          <c:spPr>
            <a:solidFill>
              <a:srgbClr val="7030A0"/>
            </a:solidFill>
          </c:spPr>
          <c:dLbls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30.6</c:v>
                </c:pt>
                <c:pt idx="1">
                  <c:v>30.5</c:v>
                </c:pt>
                <c:pt idx="2">
                  <c:v>37</c:v>
                </c:pt>
                <c:pt idx="3">
                  <c:v>31.7</c:v>
                </c:pt>
                <c:pt idx="4">
                  <c:v>32.5</c:v>
                </c:pt>
                <c:pt idx="5">
                  <c:v>33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Бюджет муниципального района</c:v>
                </c:pt>
              </c:strCache>
            </c:strRef>
          </c:tx>
          <c:spPr>
            <a:solidFill>
              <a:srgbClr val="FF7C80"/>
            </a:solidFill>
          </c:spPr>
          <c:dLbls>
            <c:dLbl>
              <c:idx val="0"/>
              <c:layout>
                <c:manualLayout>
                  <c:x val="1.5325563232549863E-2"/>
                  <c:y val="6.7724393713363223E-2"/>
                </c:manualLayout>
              </c:layout>
              <c:showVal val="1"/>
            </c:dLbl>
            <c:dLbl>
              <c:idx val="1"/>
              <c:layout>
                <c:manualLayout>
                  <c:x val="3.0651126465100526E-3"/>
                  <c:y val="0.10158659057004475"/>
                </c:manualLayout>
              </c:layout>
              <c:showVal val="1"/>
            </c:dLbl>
            <c:dLbl>
              <c:idx val="2"/>
              <c:layout>
                <c:manualLayout>
                  <c:x val="9.1953379395300228E-3"/>
                  <c:y val="6.7724393713363223E-2"/>
                </c:manualLayout>
              </c:layout>
              <c:showVal val="1"/>
            </c:dLbl>
            <c:dLbl>
              <c:idx val="3"/>
              <c:layout>
                <c:manualLayout>
                  <c:x val="1.2260450586039889E-2"/>
                  <c:y val="7.618994292753356E-2"/>
                </c:manualLayout>
              </c:layout>
              <c:showVal val="1"/>
            </c:dLbl>
            <c:dLbl>
              <c:idx val="4"/>
              <c:layout>
                <c:manualLayout>
                  <c:x val="7.7294646787809014E-3"/>
                  <c:y val="3.0475977171013646E-2"/>
                </c:manualLayout>
              </c:layout>
              <c:showVal val="1"/>
            </c:dLbl>
            <c:dLbl>
              <c:idx val="5"/>
              <c:layout>
                <c:manualLayout>
                  <c:x val="1.8035417583822089E-2"/>
                  <c:y val="3.555530669951569E-2"/>
                </c:manualLayout>
              </c:layout>
              <c:showVal val="1"/>
            </c:dLbl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26.3</c:v>
                </c:pt>
                <c:pt idx="1">
                  <c:v>27.3</c:v>
                </c:pt>
                <c:pt idx="2">
                  <c:v>33.4</c:v>
                </c:pt>
                <c:pt idx="3">
                  <c:v>29.1</c:v>
                </c:pt>
                <c:pt idx="4">
                  <c:v>30.3</c:v>
                </c:pt>
                <c:pt idx="5">
                  <c:v>30.8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Бюджет сельских поселений</c:v>
                </c:pt>
              </c:strCache>
            </c:strRef>
          </c:tx>
          <c:spPr>
            <a:solidFill>
              <a:srgbClr val="E8F472"/>
            </a:solidFill>
          </c:spPr>
          <c:dLbls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4.3</c:v>
                </c:pt>
                <c:pt idx="1">
                  <c:v>3.2</c:v>
                </c:pt>
                <c:pt idx="2">
                  <c:v>3.6</c:v>
                </c:pt>
                <c:pt idx="3">
                  <c:v>2.6</c:v>
                </c:pt>
                <c:pt idx="4">
                  <c:v>2.2000000000000002</c:v>
                </c:pt>
                <c:pt idx="5">
                  <c:v>2.2000000000000002</c:v>
                </c:pt>
              </c:numCache>
            </c:numRef>
          </c:val>
        </c:ser>
        <c:shape val="cone"/>
        <c:axId val="110950656"/>
        <c:axId val="111755264"/>
        <c:axId val="0"/>
      </c:bar3DChart>
      <c:catAx>
        <c:axId val="110950656"/>
        <c:scaling>
          <c:orientation val="minMax"/>
        </c:scaling>
        <c:axPos val="b"/>
        <c:numFmt formatCode="General" sourceLinked="1"/>
        <c:tickLblPos val="nextTo"/>
        <c:crossAx val="111755264"/>
        <c:crosses val="autoZero"/>
        <c:auto val="1"/>
        <c:lblAlgn val="ctr"/>
        <c:lblOffset val="100"/>
      </c:catAx>
      <c:valAx>
        <c:axId val="111755264"/>
        <c:scaling>
          <c:orientation val="minMax"/>
        </c:scaling>
        <c:delete val="1"/>
        <c:axPos val="l"/>
        <c:numFmt formatCode="General" sourceLinked="1"/>
        <c:tickLblPos val="none"/>
        <c:crossAx val="1109506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649469791182925"/>
          <c:y val="0.22936852335491675"/>
          <c:w val="0.30986309807105838"/>
          <c:h val="0.65347374146612669"/>
        </c:manualLayout>
      </c:layout>
      <c:txPr>
        <a:bodyPr/>
        <a:lstStyle/>
        <a:p>
          <a:pPr>
            <a:defRPr sz="900"/>
          </a:pPr>
          <a:endParaRPr lang="ru-RU"/>
        </a:p>
      </c:txPr>
    </c:legend>
    <c:plotVisOnly val="1"/>
  </c:chart>
  <c:spPr>
    <a:solidFill>
      <a:srgbClr val="7030A0">
        <a:alpha val="12000"/>
      </a:srgbClr>
    </a:solidFill>
  </c:spPr>
  <c:txPr>
    <a:bodyPr/>
    <a:lstStyle/>
    <a:p>
      <a:pPr>
        <a:defRPr sz="1000" b="1">
          <a:latin typeface="Times New Roman" pitchFamily="18" charset="0"/>
          <a:cs typeface="Times New Roman" pitchFamily="18" charset="0"/>
        </a:defRPr>
      </a:pPr>
      <a:endParaRPr lang="ru-RU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15112261353052833"/>
          <c:y val="0.11045825284395791"/>
          <c:w val="0.60701224007570254"/>
          <c:h val="0.8760965219257727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rgbClr val="E8F472"/>
            </a:solidFill>
          </c:spPr>
          <c:dLbls>
            <c:numFmt formatCode="#,##0.0" sourceLinked="0"/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2021 (План)</c:v>
                </c:pt>
                <c:pt idx="1">
                  <c:v>2020 (План)</c:v>
                </c:pt>
                <c:pt idx="2">
                  <c:v>2019 (План)</c:v>
                </c:pt>
                <c:pt idx="3">
                  <c:v>2018 (Отчет)</c:v>
                </c:pt>
                <c:pt idx="4">
                  <c:v>2017</c:v>
                </c:pt>
                <c:pt idx="5">
                  <c:v>2016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159523</c:v>
                </c:pt>
                <c:pt idx="1">
                  <c:v>155436</c:v>
                </c:pt>
                <c:pt idx="2">
                  <c:v>146867</c:v>
                </c:pt>
                <c:pt idx="3">
                  <c:v>158848.20000000001</c:v>
                </c:pt>
                <c:pt idx="4">
                  <c:v>122062</c:v>
                </c:pt>
                <c:pt idx="5">
                  <c:v>129498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rgbClr val="00B0F0"/>
            </a:solidFill>
          </c:spPr>
          <c:dLbls>
            <c:numFmt formatCode="#,##0.0" sourceLinked="0"/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2021 (План)</c:v>
                </c:pt>
                <c:pt idx="1">
                  <c:v>2020 (План)</c:v>
                </c:pt>
                <c:pt idx="2">
                  <c:v>2019 (План)</c:v>
                </c:pt>
                <c:pt idx="3">
                  <c:v>2018 (Отчет)</c:v>
                </c:pt>
                <c:pt idx="4">
                  <c:v>2017</c:v>
                </c:pt>
                <c:pt idx="5">
                  <c:v>2016</c:v>
                </c:pt>
              </c:strCache>
            </c:strRef>
          </c:cat>
          <c:val>
            <c:numRef>
              <c:f>Лист1!$C$2:$C$7</c:f>
              <c:numCache>
                <c:formatCode>0.0</c:formatCode>
                <c:ptCount val="6"/>
                <c:pt idx="0">
                  <c:v>11553</c:v>
                </c:pt>
                <c:pt idx="1">
                  <c:v>11085</c:v>
                </c:pt>
                <c:pt idx="2">
                  <c:v>10626</c:v>
                </c:pt>
                <c:pt idx="3">
                  <c:v>20619</c:v>
                </c:pt>
                <c:pt idx="4">
                  <c:v>15725.4</c:v>
                </c:pt>
                <c:pt idx="5">
                  <c:v>16213</c:v>
                </c:pt>
              </c:numCache>
            </c:numRef>
          </c:val>
        </c:ser>
        <c:shape val="cylinder"/>
        <c:axId val="111936640"/>
        <c:axId val="111938176"/>
        <c:axId val="0"/>
      </c:bar3DChart>
      <c:catAx>
        <c:axId val="111936640"/>
        <c:scaling>
          <c:orientation val="minMax"/>
        </c:scaling>
        <c:axPos val="l"/>
        <c:tickLblPos val="nextTo"/>
        <c:txPr>
          <a:bodyPr/>
          <a:lstStyle/>
          <a:p>
            <a:pPr>
              <a:defRPr sz="9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1938176"/>
        <c:crosses val="autoZero"/>
        <c:auto val="1"/>
        <c:lblAlgn val="ctr"/>
        <c:lblOffset val="100"/>
      </c:catAx>
      <c:valAx>
        <c:axId val="111938176"/>
        <c:scaling>
          <c:orientation val="minMax"/>
        </c:scaling>
        <c:delete val="1"/>
        <c:axPos val="b"/>
        <c:numFmt formatCode="0.0" sourceLinked="1"/>
        <c:tickLblPos val="none"/>
        <c:crossAx val="1119366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922758083994257"/>
          <c:y val="0.30528276598043569"/>
          <c:w val="0.2335616552110297"/>
          <c:h val="0.48835470384577145"/>
        </c:manualLayout>
      </c:layout>
      <c:txPr>
        <a:bodyPr/>
        <a:lstStyle/>
        <a:p>
          <a:pPr>
            <a:defRPr sz="10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spPr>
    <a:solidFill>
      <a:srgbClr val="A4D76B">
        <a:alpha val="25000"/>
      </a:srgbClr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8637044137220948"/>
          <c:y val="0.17036911127731141"/>
          <c:w val="0.60910361321151141"/>
          <c:h val="0.78841617906434547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Дотации</c:v>
                </c:pt>
              </c:strCache>
            </c:strRef>
          </c:tx>
          <c:spPr>
            <a:solidFill>
              <a:srgbClr val="FF6699"/>
            </a:solidFill>
          </c:spPr>
          <c:dLbls>
            <c:numFmt formatCode="#,##0.0" sourceLinked="0"/>
            <c:txPr>
              <a:bodyPr/>
              <a:lstStyle/>
              <a:p>
                <a:pPr>
                  <a:defRPr sz="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Лист1!$B$2:$B$7</c:f>
              <c:numCache>
                <c:formatCode>_-* #,##0.0_р_._-;\-* #,##0.0_р_._-;_-* "-"??_р_._-;_-@_-</c:formatCode>
                <c:ptCount val="6"/>
                <c:pt idx="0">
                  <c:v>48535.4</c:v>
                </c:pt>
                <c:pt idx="1">
                  <c:v>80403.199999999997</c:v>
                </c:pt>
                <c:pt idx="2">
                  <c:v>139182.6</c:v>
                </c:pt>
                <c:pt idx="3">
                  <c:v>123492.8</c:v>
                </c:pt>
                <c:pt idx="4">
                  <c:v>106642.7</c:v>
                </c:pt>
                <c:pt idx="5">
                  <c:v>101146.1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spPr>
            <a:solidFill>
              <a:srgbClr val="A4D76B"/>
            </a:solidFill>
          </c:spPr>
          <c:dLbls>
            <c:txPr>
              <a:bodyPr/>
              <a:lstStyle/>
              <a:p>
                <a:pPr>
                  <a:defRPr sz="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Лист1!$C$2:$C$7</c:f>
              <c:numCache>
                <c:formatCode>_-* #,##0.0_р_._-;\-* #,##0.0_р_._-;_-* "-"??_р_._-;_-@_-</c:formatCode>
                <c:ptCount val="6"/>
                <c:pt idx="0">
                  <c:v>218437.6</c:v>
                </c:pt>
                <c:pt idx="1">
                  <c:v>223351.1</c:v>
                </c:pt>
                <c:pt idx="2">
                  <c:v>240942.9</c:v>
                </c:pt>
                <c:pt idx="3">
                  <c:v>240381.6</c:v>
                </c:pt>
                <c:pt idx="4">
                  <c:v>248318.3</c:v>
                </c:pt>
                <c:pt idx="5">
                  <c:v>259380.8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Субсидии</c:v>
                </c:pt>
              </c:strCache>
            </c:strRef>
          </c:tx>
          <c:spPr>
            <a:solidFill>
              <a:srgbClr val="00B0F0"/>
            </a:solidFill>
          </c:spPr>
          <c:dLbls>
            <c:numFmt formatCode="#,##0.0" sourceLinked="0"/>
            <c:txPr>
              <a:bodyPr/>
              <a:lstStyle/>
              <a:p>
                <a:pPr>
                  <a:defRPr sz="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Лист1!$D$2:$D$7</c:f>
              <c:numCache>
                <c:formatCode>_-* #,##0.0_р_._-;\-* #,##0.0_р_._-;_-* "-"??_р_._-;_-@_-</c:formatCode>
                <c:ptCount val="6"/>
                <c:pt idx="0">
                  <c:v>122021.4</c:v>
                </c:pt>
                <c:pt idx="1">
                  <c:v>106040.8</c:v>
                </c:pt>
                <c:pt idx="2">
                  <c:v>104381.5</c:v>
                </c:pt>
                <c:pt idx="3">
                  <c:v>59496</c:v>
                </c:pt>
                <c:pt idx="4">
                  <c:v>84508.6</c:v>
                </c:pt>
                <c:pt idx="5">
                  <c:v>87678.2</c:v>
                </c:pt>
              </c:numCache>
            </c:numRef>
          </c:val>
        </c:ser>
        <c:axId val="111981312"/>
        <c:axId val="111982848"/>
      </c:barChart>
      <c:catAx>
        <c:axId val="111981312"/>
        <c:scaling>
          <c:orientation val="minMax"/>
        </c:scaling>
        <c:axPos val="l"/>
        <c:tickLblPos val="nextTo"/>
        <c:txPr>
          <a:bodyPr/>
          <a:lstStyle/>
          <a:p>
            <a:pPr>
              <a:defRPr sz="8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1982848"/>
        <c:crosses val="autoZero"/>
        <c:auto val="1"/>
        <c:lblAlgn val="ctr"/>
        <c:lblOffset val="100"/>
      </c:catAx>
      <c:valAx>
        <c:axId val="111982848"/>
        <c:scaling>
          <c:orientation val="minMax"/>
        </c:scaling>
        <c:delete val="1"/>
        <c:axPos val="b"/>
        <c:numFmt formatCode="_-* #,##0.0_р_._-;\-* #,##0.0_р_._-;_-* &quot;-&quot;??_р_._-;_-@_-" sourceLinked="1"/>
        <c:tickLblPos val="none"/>
        <c:crossAx val="1119813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284738813849264"/>
          <c:y val="0.37074986101834645"/>
          <c:w val="0.19907350509275618"/>
          <c:h val="0.37024512764315104"/>
        </c:manualLayout>
      </c:layout>
      <c:txPr>
        <a:bodyPr/>
        <a:lstStyle/>
        <a:p>
          <a:pPr>
            <a:defRPr sz="10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spPr>
    <a:solidFill>
      <a:srgbClr val="FF3399">
        <a:alpha val="12000"/>
      </a:srgbClr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2.0512853644827207E-2"/>
          <c:y val="2.8915509034388727E-2"/>
          <c:w val="0.97948714635517364"/>
          <c:h val="0.75995308249953308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Иные МБТ</c:v>
                </c:pt>
              </c:strCache>
            </c:strRef>
          </c:tx>
          <c:spPr>
            <a:solidFill>
              <a:srgbClr val="008080"/>
            </a:solidFill>
          </c:spPr>
          <c:dLbls>
            <c:dLbl>
              <c:idx val="0"/>
              <c:layout>
                <c:manualLayout>
                  <c:x val="7.3324545557562709E-2"/>
                  <c:y val="-4.1343379883157748E-3"/>
                </c:manualLayout>
              </c:layout>
              <c:showVal val="1"/>
            </c:dLbl>
            <c:dLbl>
              <c:idx val="1"/>
              <c:layout>
                <c:manualLayout>
                  <c:x val="7.2705790599857309E-2"/>
                  <c:y val="-8.2686759766315409E-3"/>
                </c:manualLayout>
              </c:layout>
              <c:showVal val="1"/>
            </c:dLbl>
            <c:dLbl>
              <c:idx val="2"/>
              <c:layout>
                <c:manualLayout>
                  <c:x val="7.3682666862197474E-2"/>
                  <c:y val="-4.1343379883157748E-3"/>
                </c:manualLayout>
              </c:layout>
              <c:showVal val="1"/>
            </c:dLbl>
            <c:dLbl>
              <c:idx val="3"/>
              <c:layout>
                <c:manualLayout>
                  <c:x val="7.1826568634639612E-2"/>
                  <c:y val="-8.2686759766315409E-3"/>
                </c:manualLayout>
              </c:layout>
              <c:showVal val="1"/>
            </c:dLbl>
            <c:dLbl>
              <c:idx val="4"/>
              <c:layout>
                <c:manualLayout>
                  <c:x val="7.1957552043407841E-2"/>
                  <c:y val="-4.1343379883157748E-3"/>
                </c:manualLayout>
              </c:layout>
              <c:showVal val="1"/>
            </c:dLbl>
            <c:dLbl>
              <c:idx val="5"/>
              <c:layout>
                <c:manualLayout>
                  <c:x val="7.1957552043407841E-2"/>
                  <c:y val="-4.1343379883157748E-3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7691.4</c:v>
                </c:pt>
                <c:pt idx="1">
                  <c:v>8561.2000000000007</c:v>
                </c:pt>
                <c:pt idx="2">
                  <c:v>8126.9</c:v>
                </c:pt>
                <c:pt idx="3">
                  <c:v>6943</c:v>
                </c:pt>
                <c:pt idx="4">
                  <c:v>6943</c:v>
                </c:pt>
                <c:pt idx="5">
                  <c:v>6943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8.2766682886834364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8.250638252488128E-2"/>
                  <c:y val="8.2686759766315409E-3"/>
                </c:manualLayout>
              </c:layout>
              <c:showVal val="1"/>
            </c:dLbl>
            <c:dLbl>
              <c:idx val="2"/>
              <c:layout>
                <c:manualLayout>
                  <c:x val="8.3124970837028245E-2"/>
                  <c:y val="-4.5477717871473533E-2"/>
                </c:manualLayout>
              </c:layout>
              <c:showVal val="1"/>
            </c:dLbl>
            <c:dLbl>
              <c:idx val="3"/>
              <c:layout>
                <c:manualLayout>
                  <c:x val="8.1269205900585909E-2"/>
                  <c:y val="-4.961238139821407E-2"/>
                </c:manualLayout>
              </c:layout>
              <c:showVal val="1"/>
            </c:dLbl>
            <c:dLbl>
              <c:idx val="4"/>
              <c:layout>
                <c:manualLayout>
                  <c:x val="8.0423146401455814E-2"/>
                  <c:y val="-4.1343379883157748E-2"/>
                </c:manualLayout>
              </c:layout>
              <c:showVal val="1"/>
            </c:dLbl>
            <c:dLbl>
              <c:idx val="5"/>
              <c:layout>
                <c:manualLayout>
                  <c:x val="8.0423146401455814E-2"/>
                  <c:y val="-3.7209041894842004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Лист1!$C$2:$C$7</c:f>
              <c:numCache>
                <c:formatCode>#,##0.0</c:formatCode>
                <c:ptCount val="6"/>
                <c:pt idx="0">
                  <c:v>218437.6</c:v>
                </c:pt>
                <c:pt idx="1">
                  <c:v>223531.1</c:v>
                </c:pt>
                <c:pt idx="2">
                  <c:v>240942.9</c:v>
                </c:pt>
                <c:pt idx="3">
                  <c:v>240381.6</c:v>
                </c:pt>
                <c:pt idx="4">
                  <c:v>248318.3</c:v>
                </c:pt>
                <c:pt idx="5">
                  <c:v>259380.8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Субсидии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0"/>
              <c:layout>
                <c:manualLayout>
                  <c:x val="8.250638252488128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8.3483092141662857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8.3124970837028245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7.8273585345856198E-2"/>
                  <c:y val="-1.6537351953263103E-2"/>
                </c:manualLayout>
              </c:layout>
              <c:showVal val="1"/>
            </c:dLbl>
            <c:dLbl>
              <c:idx val="4"/>
              <c:layout>
                <c:manualLayout>
                  <c:x val="8.6772342169992966E-2"/>
                  <c:y val="-8.2686759766315409E-3"/>
                </c:manualLayout>
              </c:layout>
              <c:showVal val="1"/>
            </c:dLbl>
            <c:dLbl>
              <c:idx val="5"/>
              <c:layout>
                <c:manualLayout>
                  <c:x val="7.6190349222431827E-2"/>
                  <c:y val="4.1343379883158095E-3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Лист1!$D$2:$D$7</c:f>
              <c:numCache>
                <c:formatCode>#,##0.0</c:formatCode>
                <c:ptCount val="6"/>
                <c:pt idx="0">
                  <c:v>122021.4</c:v>
                </c:pt>
                <c:pt idx="1">
                  <c:v>106040.8</c:v>
                </c:pt>
                <c:pt idx="2">
                  <c:v>104381.5</c:v>
                </c:pt>
                <c:pt idx="3">
                  <c:v>59496</c:v>
                </c:pt>
                <c:pt idx="4">
                  <c:v>84508.6</c:v>
                </c:pt>
                <c:pt idx="5">
                  <c:v>87678.2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Дотации</c:v>
                </c:pt>
              </c:strCache>
            </c:strRef>
          </c:tx>
          <c:spPr>
            <a:solidFill>
              <a:srgbClr val="E632B3"/>
            </a:solidFill>
          </c:spPr>
          <c:dLbls>
            <c:dLbl>
              <c:idx val="0"/>
              <c:layout>
                <c:manualLayout>
                  <c:x val="7.9510761970150584E-2"/>
                  <c:y val="-4.1343379883157748E-3"/>
                </c:manualLayout>
              </c:layout>
              <c:showVal val="1"/>
            </c:dLbl>
            <c:dLbl>
              <c:idx val="1"/>
              <c:layout>
                <c:manualLayout>
                  <c:x val="7.8013118338343984E-2"/>
                  <c:y val="-1.6537351953263103E-2"/>
                </c:manualLayout>
              </c:layout>
              <c:showVal val="1"/>
            </c:dLbl>
            <c:dLbl>
              <c:idx val="2"/>
              <c:layout>
                <c:manualLayout>
                  <c:x val="8.2864503829514935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8.250638252488128E-2"/>
                  <c:y val="-8.2686759766315409E-3"/>
                </c:manualLayout>
              </c:layout>
              <c:showVal val="1"/>
            </c:dLbl>
            <c:dLbl>
              <c:idx val="4"/>
              <c:layout>
                <c:manualLayout>
                  <c:x val="7.8306747811944438E-2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8.0423146401455814E-2"/>
                  <c:y val="-8.2690015150558276E-3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 (Отчет)</c:v>
                </c:pt>
                <c:pt idx="3">
                  <c:v>2019 (План)</c:v>
                </c:pt>
                <c:pt idx="4">
                  <c:v>2020 (План)</c:v>
                </c:pt>
                <c:pt idx="5">
                  <c:v>2021 (План)</c:v>
                </c:pt>
              </c:strCache>
            </c:strRef>
          </c:cat>
          <c:val>
            <c:numRef>
              <c:f>Лист1!$E$2:$E$7</c:f>
              <c:numCache>
                <c:formatCode>#,##0.0</c:formatCode>
                <c:ptCount val="6"/>
                <c:pt idx="0">
                  <c:v>48535.4</c:v>
                </c:pt>
                <c:pt idx="1">
                  <c:v>80403.199999999997</c:v>
                </c:pt>
                <c:pt idx="2">
                  <c:v>139182.6</c:v>
                </c:pt>
                <c:pt idx="3">
                  <c:v>123492.8</c:v>
                </c:pt>
                <c:pt idx="4">
                  <c:v>106642.7</c:v>
                </c:pt>
                <c:pt idx="5">
                  <c:v>101146.1</c:v>
                </c:pt>
              </c:numCache>
            </c:numRef>
          </c:val>
        </c:ser>
        <c:shape val="cylinder"/>
        <c:axId val="113833472"/>
        <c:axId val="113835008"/>
        <c:axId val="0"/>
      </c:bar3DChart>
      <c:catAx>
        <c:axId val="11383347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3835008"/>
        <c:crosses val="autoZero"/>
        <c:auto val="1"/>
        <c:lblAlgn val="ctr"/>
        <c:lblOffset val="100"/>
      </c:catAx>
      <c:valAx>
        <c:axId val="113835008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1383347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7.png"/></Relationships>
</file>

<file path=ppt/drawing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6.jpeg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Relationship Id="rId4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</cdr:x>
      <cdr:y>0.05479</cdr:y>
    </cdr:from>
    <cdr:to>
      <cdr:x>1</cdr:x>
      <cdr:y>0.23014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286776" y="28575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0.84375</cdr:x>
      <cdr:y>0</cdr:y>
    </cdr:from>
    <cdr:to>
      <cdr:x>0.97657</cdr:x>
      <cdr:y>0.15069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715272" y="0"/>
          <a:ext cx="1214446" cy="78581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algn="ctr"/>
          <a:endParaRPr lang="ru-RU" sz="14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0.92188</cdr:x>
      <cdr:y>0.34247</cdr:y>
    </cdr:from>
    <cdr:to>
      <cdr:x>1</cdr:x>
      <cdr:y>0.61644</cdr:y>
    </cdr:to>
    <cdr:sp macro="" textlink="">
      <cdr:nvSpPr>
        <cdr:cNvPr id="46" name="Freeform 8"/>
        <cdr:cNvSpPr>
          <a:spLocks xmlns:a="http://schemas.openxmlformats.org/drawingml/2006/main"/>
        </cdr:cNvSpPr>
      </cdr:nvSpPr>
      <cdr:spPr bwMode="auto">
        <a:xfrm xmlns:a="http://schemas.openxmlformats.org/drawingml/2006/main" flipH="1">
          <a:off x="8429652" y="1785950"/>
          <a:ext cx="714348" cy="1428760"/>
        </a:xfrm>
        <a:custGeom xmlns:a="http://schemas.openxmlformats.org/drawingml/2006/main">
          <a:avLst/>
          <a:gdLst/>
          <a:ahLst/>
          <a:cxnLst>
            <a:cxn ang="0">
              <a:pos x="0" y="0"/>
            </a:cxn>
            <a:cxn ang="0">
              <a:pos x="0" y="722"/>
            </a:cxn>
            <a:cxn ang="0">
              <a:pos x="859" y="969"/>
            </a:cxn>
            <a:cxn ang="0">
              <a:pos x="859" y="492"/>
            </a:cxn>
            <a:cxn ang="0">
              <a:pos x="0" y="0"/>
            </a:cxn>
          </a:cxnLst>
          <a:rect l="0" t="0" r="r" b="b"/>
          <a:pathLst>
            <a:path w="859" h="969">
              <a:moveTo>
                <a:pt x="0" y="0"/>
              </a:moveTo>
              <a:lnTo>
                <a:pt x="0" y="722"/>
              </a:lnTo>
              <a:lnTo>
                <a:pt x="859" y="969"/>
              </a:lnTo>
              <a:lnTo>
                <a:pt x="859" y="492"/>
              </a:lnTo>
              <a:lnTo>
                <a:pt x="0" y="0"/>
              </a:lnTo>
              <a:close/>
            </a:path>
          </a:pathLst>
        </a:custGeom>
        <a:solidFill xmlns:a="http://schemas.openxmlformats.org/drawingml/2006/main">
          <a:srgbClr val="38C895"/>
        </a:solidFill>
        <a:ln xmlns:a="http://schemas.openxmlformats.org/drawingml/2006/main" w="9525">
          <a:noFill/>
          <a:round/>
          <a:headEnd/>
          <a:tailEnd/>
        </a:ln>
      </cdr:spPr>
      <cdr:txBody>
        <a:bodyPr xmlns:a="http://schemas.openxmlformats.org/drawingml/2006/main" vert="horz" wrap="square" lIns="121920" tIns="60960" rIns="121920" bIns="60960" numCol="1" anchor="t" anchorCtr="0" compatLnSpc="1">
          <a:prstTxWarp prst="textNoShape">
            <a:avLst/>
          </a:prstTxWarp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n-US" sz="3200" b="0" i="0" u="none" strike="noStrike" kern="0" cap="none" spc="0" normalizeH="0" baseline="0" noProof="0">
            <a:ln>
              <a:noFill/>
            </a:ln>
            <a:solidFill>
              <a:sysClr val="windowText" lastClr="000000"/>
            </a:solidFill>
            <a:effectLst/>
            <a:uLnTx/>
            <a:uFillTx/>
          </a:endParaRPr>
        </a:p>
      </cdr:txBody>
    </cdr:sp>
  </cdr:relSizeAnchor>
  <cdr:relSizeAnchor xmlns:cdr="http://schemas.openxmlformats.org/drawingml/2006/chartDrawing">
    <cdr:from>
      <cdr:x>0.92188</cdr:x>
      <cdr:y>0.54795</cdr:y>
    </cdr:from>
    <cdr:to>
      <cdr:x>1</cdr:x>
      <cdr:y>0.71204</cdr:y>
    </cdr:to>
    <cdr:sp macro="" textlink="">
      <cdr:nvSpPr>
        <cdr:cNvPr id="47" name="Freeform 10"/>
        <cdr:cNvSpPr>
          <a:spLocks xmlns:a="http://schemas.openxmlformats.org/drawingml/2006/main"/>
        </cdr:cNvSpPr>
      </cdr:nvSpPr>
      <cdr:spPr bwMode="auto">
        <a:xfrm xmlns:a="http://schemas.openxmlformats.org/drawingml/2006/main" flipH="1">
          <a:off x="8429650" y="2857520"/>
          <a:ext cx="714347" cy="855721"/>
        </a:xfrm>
        <a:custGeom xmlns:a="http://schemas.openxmlformats.org/drawingml/2006/main">
          <a:avLst/>
          <a:gdLst/>
          <a:ahLst/>
          <a:cxnLst>
            <a:cxn ang="0">
              <a:pos x="0" y="0"/>
            </a:cxn>
            <a:cxn ang="0">
              <a:pos x="0" y="723"/>
            </a:cxn>
            <a:cxn ang="0">
              <a:pos x="859" y="723"/>
            </a:cxn>
            <a:cxn ang="0">
              <a:pos x="859" y="247"/>
            </a:cxn>
            <a:cxn ang="0">
              <a:pos x="0" y="0"/>
            </a:cxn>
          </a:cxnLst>
          <a:rect l="0" t="0" r="r" b="b"/>
          <a:pathLst>
            <a:path w="859" h="723">
              <a:moveTo>
                <a:pt x="0" y="0"/>
              </a:moveTo>
              <a:lnTo>
                <a:pt x="0" y="723"/>
              </a:lnTo>
              <a:lnTo>
                <a:pt x="859" y="723"/>
              </a:lnTo>
              <a:lnTo>
                <a:pt x="859" y="247"/>
              </a:lnTo>
              <a:lnTo>
                <a:pt x="0" y="0"/>
              </a:lnTo>
              <a:close/>
            </a:path>
          </a:pathLst>
        </a:custGeom>
        <a:solidFill xmlns:a="http://schemas.openxmlformats.org/drawingml/2006/main">
          <a:srgbClr val="FAF8B0"/>
        </a:solidFill>
        <a:ln xmlns:a="http://schemas.openxmlformats.org/drawingml/2006/main" w="9525">
          <a:noFill/>
          <a:round/>
          <a:headEnd/>
          <a:tailEnd/>
        </a:ln>
      </cdr:spPr>
      <cdr:txBody>
        <a:bodyPr xmlns:a="http://schemas.openxmlformats.org/drawingml/2006/main" vert="horz" wrap="square" lIns="121920" tIns="60960" rIns="121920" bIns="60960" numCol="1" anchor="t" anchorCtr="0" compatLnSpc="1">
          <a:prstTxWarp prst="textNoShape">
            <a:avLst/>
          </a:prstTxWarp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n-US" sz="3200" b="0" i="0" u="none" strike="noStrike" kern="0" cap="none" spc="0" normalizeH="0" baseline="0" noProof="0">
            <a:ln>
              <a:noFill/>
            </a:ln>
            <a:solidFill>
              <a:sysClr val="windowText" lastClr="000000"/>
            </a:solidFill>
            <a:effectLst/>
            <a:uLnTx/>
            <a:uFillTx/>
          </a:endParaRPr>
        </a:p>
      </cdr:txBody>
    </cdr:sp>
  </cdr:relSizeAnchor>
  <cdr:relSizeAnchor xmlns:cdr="http://schemas.openxmlformats.org/drawingml/2006/chartDrawing">
    <cdr:from>
      <cdr:x>0.92188</cdr:x>
      <cdr:y>0.69863</cdr:y>
    </cdr:from>
    <cdr:to>
      <cdr:x>1</cdr:x>
      <cdr:y>0.86302</cdr:y>
    </cdr:to>
    <cdr:sp macro="" textlink="">
      <cdr:nvSpPr>
        <cdr:cNvPr id="48" name="Freeform 12"/>
        <cdr:cNvSpPr>
          <a:spLocks xmlns:a="http://schemas.openxmlformats.org/drawingml/2006/main"/>
        </cdr:cNvSpPr>
      </cdr:nvSpPr>
      <cdr:spPr bwMode="auto">
        <a:xfrm xmlns:a="http://schemas.openxmlformats.org/drawingml/2006/main" flipH="1">
          <a:off x="8429652" y="3643338"/>
          <a:ext cx="714347" cy="857256"/>
        </a:xfrm>
        <a:custGeom xmlns:a="http://schemas.openxmlformats.org/drawingml/2006/main">
          <a:avLst/>
          <a:gdLst/>
          <a:ahLst/>
          <a:cxnLst>
            <a:cxn ang="0">
              <a:pos x="0" y="0"/>
            </a:cxn>
            <a:cxn ang="0">
              <a:pos x="0" y="725"/>
            </a:cxn>
            <a:cxn ang="0">
              <a:pos x="859" y="479"/>
            </a:cxn>
            <a:cxn ang="0">
              <a:pos x="859" y="0"/>
            </a:cxn>
            <a:cxn ang="0">
              <a:pos x="0" y="0"/>
            </a:cxn>
          </a:cxnLst>
          <a:rect l="0" t="0" r="r" b="b"/>
          <a:pathLst>
            <a:path w="859" h="725">
              <a:moveTo>
                <a:pt x="0" y="0"/>
              </a:moveTo>
              <a:lnTo>
                <a:pt x="0" y="725"/>
              </a:lnTo>
              <a:lnTo>
                <a:pt x="859" y="479"/>
              </a:lnTo>
              <a:lnTo>
                <a:pt x="859" y="0"/>
              </a:lnTo>
              <a:lnTo>
                <a:pt x="0" y="0"/>
              </a:lnTo>
              <a:close/>
            </a:path>
          </a:pathLst>
        </a:custGeom>
        <a:solidFill xmlns:a="http://schemas.openxmlformats.org/drawingml/2006/main">
          <a:srgbClr val="EDDB6D"/>
        </a:solidFill>
        <a:ln xmlns:a="http://schemas.openxmlformats.org/drawingml/2006/main" w="9525">
          <a:noFill/>
          <a:round/>
          <a:headEnd/>
          <a:tailEnd/>
        </a:ln>
      </cdr:spPr>
      <cdr:txBody>
        <a:bodyPr xmlns:a="http://schemas.openxmlformats.org/drawingml/2006/main" vert="horz" wrap="square" lIns="121920" tIns="60960" rIns="121920" bIns="60960" numCol="1" anchor="t" anchorCtr="0" compatLnSpc="1">
          <a:prstTxWarp prst="textNoShape">
            <a:avLst/>
          </a:prstTxWarp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n-US" sz="3200" b="0" i="0" u="none" strike="noStrike" kern="0" cap="none" spc="0" normalizeH="0" baseline="0" noProof="0">
            <a:ln>
              <a:noFill/>
            </a:ln>
            <a:solidFill>
              <a:sysClr val="windowText" lastClr="000000"/>
            </a:solidFill>
            <a:effectLst/>
            <a:uLnTx/>
            <a:uFillTx/>
          </a:endParaRPr>
        </a:p>
      </cdr:txBody>
    </cdr:sp>
  </cdr:relSizeAnchor>
  <cdr:relSizeAnchor xmlns:cdr="http://schemas.openxmlformats.org/drawingml/2006/chartDrawing">
    <cdr:from>
      <cdr:x>0.92188</cdr:x>
      <cdr:y>0.16438</cdr:y>
    </cdr:from>
    <cdr:to>
      <cdr:x>1</cdr:x>
      <cdr:y>0.49683</cdr:y>
    </cdr:to>
    <cdr:sp macro="" textlink="">
      <cdr:nvSpPr>
        <cdr:cNvPr id="45" name="Freeform 6"/>
        <cdr:cNvSpPr>
          <a:spLocks xmlns:a="http://schemas.openxmlformats.org/drawingml/2006/main"/>
        </cdr:cNvSpPr>
      </cdr:nvSpPr>
      <cdr:spPr bwMode="auto">
        <a:xfrm xmlns:a="http://schemas.openxmlformats.org/drawingml/2006/main" flipH="1">
          <a:off x="8429654" y="857256"/>
          <a:ext cx="714346" cy="1733686"/>
        </a:xfrm>
        <a:custGeom xmlns:a="http://schemas.openxmlformats.org/drawingml/2006/main">
          <a:avLst/>
          <a:gdLst/>
          <a:ahLst/>
          <a:cxnLst>
            <a:cxn ang="0">
              <a:pos x="0" y="0"/>
            </a:cxn>
            <a:cxn ang="0">
              <a:pos x="0" y="725"/>
            </a:cxn>
            <a:cxn ang="0">
              <a:pos x="859" y="1217"/>
            </a:cxn>
            <a:cxn ang="0">
              <a:pos x="859" y="739"/>
            </a:cxn>
            <a:cxn ang="0">
              <a:pos x="0" y="0"/>
            </a:cxn>
          </a:cxnLst>
          <a:rect l="0" t="0" r="r" b="b"/>
          <a:pathLst>
            <a:path w="859" h="1217">
              <a:moveTo>
                <a:pt x="0" y="0"/>
              </a:moveTo>
              <a:lnTo>
                <a:pt x="0" y="725"/>
              </a:lnTo>
              <a:lnTo>
                <a:pt x="859" y="1217"/>
              </a:lnTo>
              <a:lnTo>
                <a:pt x="859" y="739"/>
              </a:lnTo>
              <a:lnTo>
                <a:pt x="0" y="0"/>
              </a:lnTo>
              <a:close/>
            </a:path>
          </a:pathLst>
        </a:custGeom>
        <a:solidFill xmlns:a="http://schemas.openxmlformats.org/drawingml/2006/main">
          <a:srgbClr val="00D3DE"/>
        </a:solidFill>
        <a:ln xmlns:a="http://schemas.openxmlformats.org/drawingml/2006/main" w="9525">
          <a:noFill/>
          <a:round/>
          <a:headEnd/>
          <a:tailEnd/>
        </a:ln>
      </cdr:spPr>
      <cdr:txBody>
        <a:bodyPr xmlns:a="http://schemas.openxmlformats.org/drawingml/2006/main" vert="horz" wrap="square" lIns="121920" tIns="60960" rIns="121920" bIns="60960" numCol="1" anchor="t" anchorCtr="0" compatLnSpc="1">
          <a:prstTxWarp prst="textNoShape">
            <a:avLst/>
          </a:prstTxWarp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n-US" sz="3200" b="0" i="0" u="none" strike="noStrike" kern="0" cap="none" spc="0" normalizeH="0" baseline="0" noProof="0">
            <a:ln>
              <a:noFill/>
            </a:ln>
            <a:solidFill>
              <a:sysClr val="windowText" lastClr="000000"/>
            </a:solidFill>
            <a:effectLst/>
            <a:uLnTx/>
            <a:uFillTx/>
          </a:endParaRPr>
        </a:p>
      </cdr:txBody>
    </cdr:sp>
  </cdr:relSizeAnchor>
  <cdr:relSizeAnchor xmlns:cdr="http://schemas.openxmlformats.org/drawingml/2006/chartDrawing">
    <cdr:from>
      <cdr:x>0.36719</cdr:x>
      <cdr:y>0.60274</cdr:y>
    </cdr:from>
    <cdr:to>
      <cdr:x>0.92188</cdr:x>
      <cdr:y>0.75343</cdr:y>
    </cdr:to>
    <cdr:grpSp>
      <cdr:nvGrpSpPr>
        <cdr:cNvPr id="63" name="Group 51"/>
        <cdr:cNvGrpSpPr/>
      </cdr:nvGrpSpPr>
      <cdr:grpSpPr>
        <a:xfrm xmlns:a="http://schemas.openxmlformats.org/drawingml/2006/main" flipH="1">
          <a:off x="3357585" y="3143259"/>
          <a:ext cx="5072086" cy="785841"/>
          <a:chOff x="3407968" y="2569713"/>
          <a:chExt cx="2493768" cy="464825"/>
        </a:xfrm>
      </cdr:grpSpPr>
      <cdr:grpSp>
        <cdr:nvGrpSpPr>
          <cdr:cNvPr id="65" name="Group 45"/>
          <cdr:cNvGrpSpPr/>
        </cdr:nvGrpSpPr>
        <cdr:grpSpPr>
          <a:xfrm xmlns:a="http://schemas.openxmlformats.org/drawingml/2006/main">
            <a:off x="3407968" y="2569713"/>
            <a:ext cx="2493768" cy="464825"/>
            <a:chOff x="1461289" y="2873238"/>
            <a:chExt cx="3325024" cy="619767"/>
          </a:xfrm>
        </cdr:grpSpPr>
        <cdr:sp macro="" textlink="">
          <cdr:nvSpPr>
            <cdr:cNvPr id="66" name="Rectangle 12"/>
            <cdr:cNvSpPr/>
          </cdr:nvSpPr>
          <cdr:spPr>
            <a:xfrm xmlns:a="http://schemas.openxmlformats.org/drawingml/2006/main">
              <a:off x="1461289" y="2873239"/>
              <a:ext cx="3325024" cy="450740"/>
            </a:xfrm>
            <a:prstGeom xmlns:a="http://schemas.openxmlformats.org/drawingml/2006/main" prst="rect">
              <a:avLst/>
            </a:prstGeom>
            <a:solidFill xmlns:a="http://schemas.openxmlformats.org/drawingml/2006/main">
              <a:srgbClr val="F8F689"/>
            </a:solidFill>
            <a:ln xmlns:a="http://schemas.openxmlformats.org/drawingml/2006/main" w="12700" cap="flat" cmpd="sng" algn="ctr">
              <a:noFill/>
              <a:prstDash val="solid"/>
              <a:miter lim="800000"/>
            </a:ln>
            <a:effectLst xmlns:a="http://schemas.openxmlformats.org/drawingml/2006/main"/>
          </cdr:spPr>
          <cdr:txBody>
            <a:bodyPr xmlns:a="http://schemas.openxmlformats.org/drawingml/2006/main" rtlCol="0" anchor="ctr"/>
            <a:lstStyle xmlns:a="http://schemas.openxmlformats.org/drawingml/2006/main"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9pPr>
            </a:lstStyle>
            <a:p xmlns:a="http://schemas.openxmlformats.org/drawingml/2006/main"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等线"/>
              </a:endParaRPr>
            </a:p>
          </cdr:txBody>
        </cdr:sp>
        <cdr:grpSp>
          <cdr:nvGrpSpPr>
            <cdr:cNvPr id="67" name="Group 40"/>
            <cdr:cNvGrpSpPr/>
          </cdr:nvGrpSpPr>
          <cdr:grpSpPr>
            <a:xfrm xmlns:a="http://schemas.openxmlformats.org/drawingml/2006/main">
              <a:off x="2725491" y="2873238"/>
              <a:ext cx="571504" cy="619767"/>
              <a:chOff x="4071934" y="2910951"/>
              <a:chExt cx="571504" cy="619767"/>
            </a:xfrm>
          </cdr:grpSpPr>
          <cdr:sp macro="" textlink="">
            <cdr:nvSpPr>
              <cdr:cNvPr id="69" name="Rectangle 35"/>
              <cdr:cNvSpPr/>
            </cdr:nvSpPr>
            <cdr:spPr>
              <a:xfrm xmlns:a="http://schemas.openxmlformats.org/drawingml/2006/main">
                <a:off x="4071934" y="2910951"/>
                <a:ext cx="571504" cy="619767"/>
              </a:xfrm>
              <a:prstGeom xmlns:a="http://schemas.openxmlformats.org/drawingml/2006/main" prst="rect">
                <a:avLst/>
              </a:prstGeom>
            </cdr:spPr>
            <cdr:txBody>
              <a:bodyPr xmlns:a="http://schemas.openxmlformats.org/drawingml/2006/main" wrap="square">
                <a:spAutoFit/>
              </a:bodyPr>
              <a:lstStyle xmlns:a="http://schemas.openxmlformats.org/drawingml/2006/main"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 xmlns:a="http://schemas.openxmlformats.org/drawingml/2006/main"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Open Sans Light" pitchFamily="34" charset="0"/>
                  <a:ea typeface="Open Sans Light" pitchFamily="34" charset="0"/>
                  <a:cs typeface="Open Sans Light" pitchFamily="34" charset="0"/>
                </a:endParaRPr>
              </a:p>
            </cdr:txBody>
          </cdr:sp>
        </cdr:grpSp>
      </cdr:grpSp>
    </cdr:grpSp>
  </cdr:relSizeAnchor>
  <cdr:relSizeAnchor xmlns:cdr="http://schemas.openxmlformats.org/drawingml/2006/chartDrawing">
    <cdr:from>
      <cdr:x>0.60938</cdr:x>
      <cdr:y>0.67124</cdr:y>
    </cdr:from>
    <cdr:to>
      <cdr:x>0.70938</cdr:x>
      <cdr:y>0.84658</cdr:y>
    </cdr:to>
    <cdr:sp macro="" textlink="">
      <cdr:nvSpPr>
        <cdr:cNvPr id="77" name="TextBox 76"/>
        <cdr:cNvSpPr txBox="1"/>
      </cdr:nvSpPr>
      <cdr:spPr>
        <a:xfrm xmlns:a="http://schemas.openxmlformats.org/drawingml/2006/main">
          <a:off x="5572132" y="350046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000" b="1" dirty="0" smtClean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0.79688</cdr:x>
      <cdr:y>0.31507</cdr:y>
    </cdr:from>
    <cdr:to>
      <cdr:x>0.89688</cdr:x>
      <cdr:y>0.49041</cdr:y>
    </cdr:to>
    <cdr:sp macro="" textlink="">
      <cdr:nvSpPr>
        <cdr:cNvPr id="80" name="TextBox 79"/>
        <cdr:cNvSpPr txBox="1"/>
      </cdr:nvSpPr>
      <cdr:spPr>
        <a:xfrm xmlns:a="http://schemas.openxmlformats.org/drawingml/2006/main">
          <a:off x="7286644" y="164307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0.74219</cdr:x>
      <cdr:y>0.31507</cdr:y>
    </cdr:from>
    <cdr:to>
      <cdr:x>0.84219</cdr:x>
      <cdr:y>0.49041</cdr:y>
    </cdr:to>
    <cdr:sp macro="" textlink="">
      <cdr:nvSpPr>
        <cdr:cNvPr id="81" name="TextBox 80"/>
        <cdr:cNvSpPr txBox="1"/>
      </cdr:nvSpPr>
      <cdr:spPr>
        <a:xfrm xmlns:a="http://schemas.openxmlformats.org/drawingml/2006/main">
          <a:off x="6786578" y="164307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0.32812</cdr:x>
      <cdr:y>0.69863</cdr:y>
    </cdr:from>
    <cdr:to>
      <cdr:x>1</cdr:x>
      <cdr:y>0.80822</cdr:y>
    </cdr:to>
    <cdr:grpSp>
      <cdr:nvGrpSpPr>
        <cdr:cNvPr id="70" name="Group 52"/>
        <cdr:cNvGrpSpPr/>
      </cdr:nvGrpSpPr>
      <cdr:grpSpPr>
        <a:xfrm xmlns:a="http://schemas.openxmlformats.org/drawingml/2006/main" flipH="1">
          <a:off x="3000329" y="3643321"/>
          <a:ext cx="6143671" cy="571506"/>
          <a:chOff x="4257793" y="407111"/>
          <a:chExt cx="4290505" cy="3247600"/>
        </a:xfrm>
      </cdr:grpSpPr>
      <cdr:grpSp>
        <cdr:nvGrpSpPr>
          <cdr:cNvPr id="72" name="Group 44"/>
          <cdr:cNvGrpSpPr/>
        </cdr:nvGrpSpPr>
        <cdr:grpSpPr>
          <a:xfrm xmlns:a="http://schemas.openxmlformats.org/drawingml/2006/main">
            <a:off x="4257793" y="407111"/>
            <a:ext cx="4290505" cy="3247600"/>
            <a:chOff x="-285753" y="-25970"/>
            <a:chExt cx="5720671" cy="4330132"/>
          </a:xfrm>
        </cdr:grpSpPr>
        <cdr:grpSp>
          <cdr:nvGrpSpPr>
            <cdr:cNvPr id="74" name="Group 41"/>
            <cdr:cNvGrpSpPr/>
          </cdr:nvGrpSpPr>
          <cdr:grpSpPr>
            <a:xfrm xmlns:a="http://schemas.openxmlformats.org/drawingml/2006/main">
              <a:off x="-285753" y="-25970"/>
              <a:ext cx="0" cy="0"/>
              <a:chOff x="-285753" y="-25970"/>
              <a:chExt cx="0" cy="0"/>
            </a:xfrm>
          </cdr:grpSpPr>
        </cdr:grpSp>
        <cdr:sp macro="" textlink="">
          <cdr:nvSpPr>
            <cdr:cNvPr id="73" name="Rectangle 14"/>
            <cdr:cNvSpPr/>
          </cdr:nvSpPr>
          <cdr:spPr>
            <a:xfrm xmlns:a="http://schemas.openxmlformats.org/drawingml/2006/main">
              <a:off x="356994" y="-25970"/>
              <a:ext cx="5077924" cy="4330132"/>
            </a:xfrm>
            <a:prstGeom xmlns:a="http://schemas.openxmlformats.org/drawingml/2006/main" prst="rect">
              <a:avLst/>
            </a:prstGeom>
            <a:solidFill xmlns:a="http://schemas.openxmlformats.org/drawingml/2006/main">
              <a:srgbClr val="E7CE39"/>
            </a:solidFill>
            <a:ln xmlns:a="http://schemas.openxmlformats.org/drawingml/2006/main" w="12700" cap="flat" cmpd="sng" algn="ctr">
              <a:noFill/>
              <a:prstDash val="solid"/>
              <a:miter lim="800000"/>
            </a:ln>
            <a:effectLst xmlns:a="http://schemas.openxmlformats.org/drawingml/2006/main"/>
          </cdr:spPr>
          <cdr:txBody>
            <a:bodyPr xmlns:a="http://schemas.openxmlformats.org/drawingml/2006/main" rtlCol="0" anchor="ctr"/>
            <a:lstStyle xmlns:a="http://schemas.openxmlformats.org/drawingml/2006/main"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9pPr>
            </a:lstStyle>
            <a:p xmlns:a="http://schemas.openxmlformats.org/drawingml/2006/main"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cdr:txBody>
        </cdr:sp>
      </cdr:grpSp>
    </cdr:grpSp>
  </cdr:relSizeAnchor>
  <cdr:relSizeAnchor xmlns:cdr="http://schemas.openxmlformats.org/drawingml/2006/chartDrawing">
    <cdr:from>
      <cdr:x>0.41406</cdr:x>
      <cdr:y>0.49315</cdr:y>
    </cdr:from>
    <cdr:to>
      <cdr:x>0.92188</cdr:x>
      <cdr:y>0.60274</cdr:y>
    </cdr:to>
    <cdr:grpSp>
      <cdr:nvGrpSpPr>
        <cdr:cNvPr id="56" name="Group 50"/>
        <cdr:cNvGrpSpPr/>
      </cdr:nvGrpSpPr>
      <cdr:grpSpPr>
        <a:xfrm xmlns:a="http://schemas.openxmlformats.org/drawingml/2006/main" flipH="1">
          <a:off x="3786165" y="2571753"/>
          <a:ext cx="4643506" cy="571506"/>
          <a:chOff x="3629672" y="2184922"/>
          <a:chExt cx="2129997" cy="406701"/>
        </a:xfrm>
      </cdr:grpSpPr>
      <cdr:grpSp>
        <cdr:nvGrpSpPr>
          <cdr:cNvPr id="58" name="Group 46"/>
          <cdr:cNvGrpSpPr/>
        </cdr:nvGrpSpPr>
        <cdr:grpSpPr>
          <a:xfrm xmlns:a="http://schemas.openxmlformats.org/drawingml/2006/main">
            <a:off x="3629672" y="2184922"/>
            <a:ext cx="2129997" cy="406701"/>
            <a:chOff x="1446254" y="2344452"/>
            <a:chExt cx="2839997" cy="542269"/>
          </a:xfrm>
        </cdr:grpSpPr>
        <cdr:sp macro="" textlink="">
          <cdr:nvSpPr>
            <cdr:cNvPr id="59" name="Rectangle 10"/>
            <cdr:cNvSpPr/>
          </cdr:nvSpPr>
          <cdr:spPr>
            <a:xfrm xmlns:a="http://schemas.openxmlformats.org/drawingml/2006/main">
              <a:off x="1446254" y="2344452"/>
              <a:ext cx="2839997" cy="529963"/>
            </a:xfrm>
            <a:prstGeom xmlns:a="http://schemas.openxmlformats.org/drawingml/2006/main" prst="rect">
              <a:avLst/>
            </a:prstGeom>
            <a:solidFill xmlns:a="http://schemas.openxmlformats.org/drawingml/2006/main">
              <a:srgbClr val="34BA89"/>
            </a:solidFill>
            <a:ln xmlns:a="http://schemas.openxmlformats.org/drawingml/2006/main" w="12700" cap="flat" cmpd="sng" algn="ctr">
              <a:noFill/>
              <a:prstDash val="solid"/>
              <a:miter lim="800000"/>
            </a:ln>
            <a:effectLst xmlns:a="http://schemas.openxmlformats.org/drawingml/2006/main"/>
          </cdr:spPr>
          <cdr:txBody>
            <a:bodyPr xmlns:a="http://schemas.openxmlformats.org/drawingml/2006/main" rtlCol="0" anchor="ctr"/>
            <a:lstStyle xmlns:a="http://schemas.openxmlformats.org/drawingml/2006/main"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9pPr>
            </a:lstStyle>
            <a:p xmlns:a="http://schemas.openxmlformats.org/drawingml/2006/main"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等线"/>
              </a:endParaRPr>
            </a:p>
          </cdr:txBody>
        </cdr:sp>
        <cdr:grpSp>
          <cdr:nvGrpSpPr>
            <cdr:cNvPr id="60" name="Group 39"/>
            <cdr:cNvGrpSpPr/>
          </cdr:nvGrpSpPr>
          <cdr:grpSpPr>
            <a:xfrm xmlns:a="http://schemas.openxmlformats.org/drawingml/2006/main">
              <a:off x="2091267" y="2344452"/>
              <a:ext cx="1857387" cy="542269"/>
              <a:chOff x="2285986" y="2357436"/>
              <a:chExt cx="1857387" cy="542269"/>
            </a:xfrm>
          </cdr:grpSpPr>
          <cdr:sp macro="" textlink="">
            <cdr:nvSpPr>
              <cdr:cNvPr id="61" name="Rectangle 24"/>
              <cdr:cNvSpPr/>
            </cdr:nvSpPr>
            <cdr:spPr>
              <a:xfrm xmlns:a="http://schemas.openxmlformats.org/drawingml/2006/main">
                <a:off x="2285986" y="2500314"/>
                <a:ext cx="1285884" cy="313946"/>
              </a:xfrm>
              <a:prstGeom xmlns:a="http://schemas.openxmlformats.org/drawingml/2006/main" prst="rect">
                <a:avLst/>
              </a:prstGeom>
            </cdr:spPr>
            <cdr:txBody>
              <a:bodyPr xmlns:a="http://schemas.openxmlformats.org/drawingml/2006/main" wrap="square">
                <a:spAutoFit/>
              </a:bodyPr>
              <a:lstStyle xmlns:a="http://schemas.openxmlformats.org/drawingml/2006/main"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 xmlns:a="http://schemas.openxmlformats.org/drawingml/2006/main"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Open Sans Light" pitchFamily="34" charset="0"/>
                  <a:ea typeface="Open Sans Light" pitchFamily="34" charset="0"/>
                  <a:cs typeface="Open Sans Light" pitchFamily="34" charset="0"/>
                </a:endParaRPr>
              </a:p>
            </cdr:txBody>
          </cdr:sp>
          <cdr:sp macro="" textlink="">
            <cdr:nvSpPr>
              <cdr:cNvPr id="62" name="Rectangle 34"/>
              <cdr:cNvSpPr/>
            </cdr:nvSpPr>
            <cdr:spPr>
              <a:xfrm xmlns:a="http://schemas.openxmlformats.org/drawingml/2006/main">
                <a:off x="3571869" y="2357436"/>
                <a:ext cx="571504" cy="542269"/>
              </a:xfrm>
              <a:prstGeom xmlns:a="http://schemas.openxmlformats.org/drawingml/2006/main" prst="rect">
                <a:avLst/>
              </a:prstGeom>
            </cdr:spPr>
            <cdr:txBody>
              <a:bodyPr xmlns:a="http://schemas.openxmlformats.org/drawingml/2006/main" wrap="square">
                <a:spAutoFit/>
              </a:bodyPr>
              <a:lstStyle xmlns:a="http://schemas.openxmlformats.org/drawingml/2006/main"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 xmlns:a="http://schemas.openxmlformats.org/drawingml/2006/main"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Open Sans Light" pitchFamily="34" charset="0"/>
                  <a:ea typeface="Open Sans Light" pitchFamily="34" charset="0"/>
                  <a:cs typeface="Open Sans Light" pitchFamily="34" charset="0"/>
                </a:endParaRPr>
              </a:p>
            </cdr:txBody>
          </cdr:sp>
        </cdr:grpSp>
      </cdr:grpSp>
    </cdr:grp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0.42647</cdr:x>
      <cdr:y>0.58824</cdr:y>
    </cdr:from>
    <cdr:to>
      <cdr:x>0.61471</cdr:x>
      <cdr:y>0.83921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71702" y="214314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800" b="1" dirty="0" smtClean="0">
              <a:latin typeface="Times New Roman" pitchFamily="18" charset="0"/>
              <a:cs typeface="Times New Roman" pitchFamily="18" charset="0"/>
            </a:rPr>
            <a:t>6 360,3</a:t>
          </a:r>
          <a:endParaRPr lang="ru-RU" sz="8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0.14876</cdr:x>
      <cdr:y>0.91416</cdr:y>
    </cdr:from>
    <cdr:to>
      <cdr:x>0.20884</cdr:x>
      <cdr:y>0.96738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85884" y="5072098"/>
          <a:ext cx="519330" cy="2952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400" b="1" dirty="0"/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0.57813</cdr:x>
      <cdr:y>0.62353</cdr:y>
    </cdr:from>
    <cdr:to>
      <cdr:x>0.89844</cdr:x>
      <cdr:y>0.85695</cdr:y>
    </cdr:to>
    <cdr:sp macro="" textlink="">
      <cdr:nvSpPr>
        <cdr:cNvPr id="3" name="矩形 23"/>
        <cdr:cNvSpPr/>
      </cdr:nvSpPr>
      <cdr:spPr>
        <a:xfrm xmlns:a="http://schemas.openxmlformats.org/drawingml/2006/main" flipH="1">
          <a:off x="5286379" y="3786214"/>
          <a:ext cx="2928961" cy="1417374"/>
        </a:xfrm>
        <a:prstGeom xmlns:a="http://schemas.openxmlformats.org/drawingml/2006/main" prst="rect">
          <a:avLst/>
        </a:prstGeom>
        <a:solidFill xmlns:a="http://schemas.openxmlformats.org/drawingml/2006/main">
          <a:srgbClr val="29ABE2"/>
        </a:solidFill>
        <a:ln xmlns:a="http://schemas.openxmlformats.org/drawingml/2006/main" w="12700" cap="flat" cmpd="sng" algn="ctr">
          <a:noFill/>
          <a:prstDash val="solid"/>
          <a:miter lim="800000"/>
        </a:ln>
        <a:effectLst xmlns:a="http://schemas.openxmlformats.org/drawingml/2006/main">
          <a:outerShdw blurRad="177800" dist="114300" dir="5400000" algn="t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rtlCol="0" anchor="ctr"/>
        <a:lstStyle xmlns:a="http://schemas.openxmlformats.org/drawingml/2006/main">
          <a:defPPr>
            <a:defRPr lang="zh-CN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9pPr>
        </a:lstStyle>
        <a:p xmlns:a="http://schemas.openxmlformats.org/drawingml/2006/main">
          <a:pPr algn="ctr">
            <a:buFontTx/>
            <a:buChar char="-"/>
          </a:pP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вклады спонсоров </a:t>
          </a:r>
        </a:p>
      </cdr:txBody>
    </cdr:sp>
  </cdr:relSizeAnchor>
  <cdr:relSizeAnchor xmlns:cdr="http://schemas.openxmlformats.org/drawingml/2006/chartDrawing">
    <cdr:from>
      <cdr:x>0.03906</cdr:x>
      <cdr:y>0.27059</cdr:y>
    </cdr:from>
    <cdr:to>
      <cdr:x>0.35937</cdr:x>
      <cdr:y>0.50401</cdr:y>
    </cdr:to>
    <cdr:sp macro="" textlink="">
      <cdr:nvSpPr>
        <cdr:cNvPr id="6" name="矩形 27"/>
        <cdr:cNvSpPr/>
      </cdr:nvSpPr>
      <cdr:spPr>
        <a:xfrm xmlns:a="http://schemas.openxmlformats.org/drawingml/2006/main">
          <a:off x="357158" y="1643074"/>
          <a:ext cx="2928938" cy="1417374"/>
        </a:xfrm>
        <a:prstGeom xmlns:a="http://schemas.openxmlformats.org/drawingml/2006/main" prst="rect">
          <a:avLst/>
        </a:prstGeom>
        <a:solidFill xmlns:a="http://schemas.openxmlformats.org/drawingml/2006/main">
          <a:srgbClr val="A3D800"/>
        </a:solidFill>
        <a:ln xmlns:a="http://schemas.openxmlformats.org/drawingml/2006/main" w="12700" cap="flat" cmpd="sng" algn="ctr">
          <a:noFill/>
          <a:prstDash val="solid"/>
          <a:miter lim="800000"/>
        </a:ln>
        <a:effectLst xmlns:a="http://schemas.openxmlformats.org/drawingml/2006/main">
          <a:outerShdw blurRad="177800" dist="114300" dir="5400000" algn="t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rtlCol="0" anchor="ctr"/>
        <a:lstStyle xmlns:a="http://schemas.openxmlformats.org/drawingml/2006/main">
          <a:defPPr>
            <a:defRPr lang="zh-CN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9pPr>
        </a:lstStyle>
        <a:p xmlns:a="http://schemas.openxmlformats.org/drawingml/2006/main">
          <a:pPr>
            <a:buFontTx/>
            <a:buChar char="-"/>
          </a:pP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средства Республики Башкортостан </a:t>
          </a:r>
        </a:p>
      </cdr:txBody>
    </cdr:sp>
  </cdr:relSizeAnchor>
  <cdr:relSizeAnchor xmlns:cdr="http://schemas.openxmlformats.org/drawingml/2006/chartDrawing">
    <cdr:from>
      <cdr:x>0.03906</cdr:x>
      <cdr:y>0.50588</cdr:y>
    </cdr:from>
    <cdr:to>
      <cdr:x>0.36719</cdr:x>
      <cdr:y>0.73931</cdr:y>
    </cdr:to>
    <cdr:sp macro="" textlink="">
      <cdr:nvSpPr>
        <cdr:cNvPr id="9" name="矩形 31"/>
        <cdr:cNvSpPr/>
      </cdr:nvSpPr>
      <cdr:spPr>
        <a:xfrm xmlns:a="http://schemas.openxmlformats.org/drawingml/2006/main">
          <a:off x="357158" y="3071834"/>
          <a:ext cx="3000444" cy="1417435"/>
        </a:xfrm>
        <a:prstGeom xmlns:a="http://schemas.openxmlformats.org/drawingml/2006/main" prst="rect">
          <a:avLst/>
        </a:prstGeom>
        <a:solidFill xmlns:a="http://schemas.openxmlformats.org/drawingml/2006/main">
          <a:srgbClr val="EE0076"/>
        </a:solidFill>
        <a:ln xmlns:a="http://schemas.openxmlformats.org/drawingml/2006/main" w="12700" cap="flat" cmpd="sng" algn="ctr">
          <a:noFill/>
          <a:prstDash val="solid"/>
          <a:miter lim="800000"/>
        </a:ln>
        <a:effectLst xmlns:a="http://schemas.openxmlformats.org/drawingml/2006/main">
          <a:outerShdw blurRad="177800" dist="114300" dir="5400000" algn="t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rtlCol="0" anchor="ctr"/>
        <a:lstStyle xmlns:a="http://schemas.openxmlformats.org/drawingml/2006/main">
          <a:defPPr>
            <a:defRPr lang="zh-CN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9pPr>
        </a:lstStyle>
        <a:p xmlns:a="http://schemas.openxmlformats.org/drawingml/2006/main">
          <a:pPr>
            <a:buFontTx/>
            <a:buChar char="-"/>
          </a:pP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средства бюджета муниципального </a:t>
          </a:r>
        </a:p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района и поселений </a:t>
          </a:r>
        </a:p>
      </cdr:txBody>
    </cdr:sp>
  </cdr:relSizeAnchor>
  <cdr:relSizeAnchor xmlns:cdr="http://schemas.openxmlformats.org/drawingml/2006/chartDrawing">
    <cdr:from>
      <cdr:x>0.57031</cdr:x>
      <cdr:y>0.38824</cdr:y>
    </cdr:from>
    <cdr:to>
      <cdr:x>0.89844</cdr:x>
      <cdr:y>0.62167</cdr:y>
    </cdr:to>
    <cdr:sp macro="" textlink="">
      <cdr:nvSpPr>
        <cdr:cNvPr id="10" name="矩形 33"/>
        <cdr:cNvSpPr/>
      </cdr:nvSpPr>
      <cdr:spPr>
        <a:xfrm xmlns:a="http://schemas.openxmlformats.org/drawingml/2006/main" flipH="1">
          <a:off x="5214942" y="2357454"/>
          <a:ext cx="3000420" cy="1417435"/>
        </a:xfrm>
        <a:prstGeom xmlns:a="http://schemas.openxmlformats.org/drawingml/2006/main" prst="rect">
          <a:avLst/>
        </a:prstGeom>
        <a:solidFill xmlns:a="http://schemas.openxmlformats.org/drawingml/2006/main">
          <a:srgbClr val="FB9E00"/>
        </a:solidFill>
        <a:ln xmlns:a="http://schemas.openxmlformats.org/drawingml/2006/main" w="12700" cap="flat" cmpd="sng" algn="ctr">
          <a:noFill/>
          <a:prstDash val="solid"/>
          <a:miter lim="800000"/>
        </a:ln>
        <a:effectLst xmlns:a="http://schemas.openxmlformats.org/drawingml/2006/main">
          <a:outerShdw blurRad="177800" dist="114300" dir="5400000" algn="t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rtlCol="0" anchor="ctr"/>
        <a:lstStyle xmlns:a="http://schemas.openxmlformats.org/drawingml/2006/main">
          <a:defPPr>
            <a:defRPr lang="zh-CN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  - вклады населения </a:t>
          </a:r>
        </a:p>
      </cdr:txBody>
    </cdr:sp>
  </cdr:relSizeAnchor>
  <cdr:relSizeAnchor xmlns:cdr="http://schemas.openxmlformats.org/drawingml/2006/chartDrawing">
    <cdr:from>
      <cdr:x>0.80469</cdr:x>
      <cdr:y>0.38824</cdr:y>
    </cdr:from>
    <cdr:to>
      <cdr:x>0.94532</cdr:x>
      <cdr:y>0.92445</cdr:y>
    </cdr:to>
    <cdr:pic>
      <cdr:nvPicPr>
        <cdr:cNvPr id="12" name="图片 36"/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lc="http://schemas.openxmlformats.org/drawingml/2006/lockedCanvas" xmlns="" xmlns:a14="http://schemas.microsoft.com/office/drawing/2010/main" xmlns:p="http://schemas.openxmlformats.org/presentationml/2006/main" val="0"/>
            </a:ext>
          </a:extLst>
        </a:blip>
        <a:srcRect xmlns:a="http://schemas.openxmlformats.org/drawingml/2006/main" l="16010" t="71194" r="15480" b="14470"/>
        <a:stretch xmlns:a="http://schemas.openxmlformats.org/drawingml/2006/main"/>
      </cdr:blipFill>
      <cdr:spPr>
        <a:xfrm xmlns:a="http://schemas.openxmlformats.org/drawingml/2006/main" rot="16200000" flipV="1">
          <a:off x="6373018" y="3342519"/>
          <a:ext cx="3256012" cy="128588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2.18723E-7</cdr:x>
      <cdr:y>0.30588</cdr:y>
    </cdr:from>
    <cdr:to>
      <cdr:x>0.11719</cdr:x>
      <cdr:y>0.72333</cdr:y>
    </cdr:to>
    <cdr:pic>
      <cdr:nvPicPr>
        <cdr:cNvPr id="13" name="图片 37"/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lc="http://schemas.openxmlformats.org/drawingml/2006/lockedCanvas" xmlns="" xmlns:a14="http://schemas.microsoft.com/office/drawing/2010/main" xmlns:p="http://schemas.openxmlformats.org/presentationml/2006/main" val="0"/>
            </a:ext>
          </a:extLst>
        </a:blip>
        <a:srcRect xmlns:a="http://schemas.openxmlformats.org/drawingml/2006/main" l="16010" t="71194" r="15480" b="14470"/>
        <a:stretch xmlns:a="http://schemas.openxmlformats.org/drawingml/2006/main"/>
      </cdr:blipFill>
      <cdr:spPr>
        <a:xfrm xmlns:a="http://schemas.openxmlformats.org/drawingml/2006/main" rot="5400000" flipH="1" flipV="1">
          <a:off x="-731629" y="2589019"/>
          <a:ext cx="2534801" cy="107154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0.45312</cdr:x>
      <cdr:y>0.6353</cdr:y>
    </cdr:from>
    <cdr:to>
      <cdr:x>0.61986</cdr:x>
      <cdr:y>0.86872</cdr:y>
    </cdr:to>
    <cdr:sp macro="" textlink="">
      <cdr:nvSpPr>
        <cdr:cNvPr id="4" name="Freeform 6"/>
        <cdr:cNvSpPr>
          <a:spLocks xmlns:a="http://schemas.openxmlformats.org/drawingml/2006/main" noEditPoints="1"/>
        </cdr:cNvSpPr>
      </cdr:nvSpPr>
      <cdr:spPr bwMode="auto">
        <a:xfrm xmlns:a="http://schemas.openxmlformats.org/drawingml/2006/main" flipH="1">
          <a:off x="4143372" y="3857652"/>
          <a:ext cx="1524671" cy="1417374"/>
        </a:xfrm>
        <a:custGeom xmlns:a="http://schemas.openxmlformats.org/drawingml/2006/main">
          <a:avLst/>
          <a:gdLst>
            <a:gd name="T0" fmla="*/ 353 w 357"/>
            <a:gd name="T1" fmla="*/ 143 h 315"/>
            <a:gd name="T2" fmla="*/ 278 w 357"/>
            <a:gd name="T3" fmla="*/ 14 h 315"/>
            <a:gd name="T4" fmla="*/ 253 w 357"/>
            <a:gd name="T5" fmla="*/ 0 h 315"/>
            <a:gd name="T6" fmla="*/ 104 w 357"/>
            <a:gd name="T7" fmla="*/ 0 h 315"/>
            <a:gd name="T8" fmla="*/ 79 w 357"/>
            <a:gd name="T9" fmla="*/ 14 h 315"/>
            <a:gd name="T10" fmla="*/ 5 w 357"/>
            <a:gd name="T11" fmla="*/ 143 h 315"/>
            <a:gd name="T12" fmla="*/ 5 w 357"/>
            <a:gd name="T13" fmla="*/ 172 h 315"/>
            <a:gd name="T14" fmla="*/ 79 w 357"/>
            <a:gd name="T15" fmla="*/ 301 h 315"/>
            <a:gd name="T16" fmla="*/ 104 w 357"/>
            <a:gd name="T17" fmla="*/ 315 h 315"/>
            <a:gd name="T18" fmla="*/ 253 w 357"/>
            <a:gd name="T19" fmla="*/ 315 h 315"/>
            <a:gd name="T20" fmla="*/ 278 w 357"/>
            <a:gd name="T21" fmla="*/ 301 h 315"/>
            <a:gd name="T22" fmla="*/ 353 w 357"/>
            <a:gd name="T23" fmla="*/ 172 h 315"/>
            <a:gd name="T24" fmla="*/ 353 w 357"/>
            <a:gd name="T25" fmla="*/ 143 h 315"/>
            <a:gd name="T26" fmla="*/ 284 w 357"/>
            <a:gd name="T27" fmla="*/ 172 h 315"/>
            <a:gd name="T28" fmla="*/ 244 w 357"/>
            <a:gd name="T29" fmla="*/ 241 h 315"/>
            <a:gd name="T30" fmla="*/ 218 w 357"/>
            <a:gd name="T31" fmla="*/ 256 h 315"/>
            <a:gd name="T32" fmla="*/ 139 w 357"/>
            <a:gd name="T33" fmla="*/ 256 h 315"/>
            <a:gd name="T34" fmla="*/ 113 w 357"/>
            <a:gd name="T35" fmla="*/ 241 h 315"/>
            <a:gd name="T36" fmla="*/ 74 w 357"/>
            <a:gd name="T37" fmla="*/ 172 h 315"/>
            <a:gd name="T38" fmla="*/ 74 w 357"/>
            <a:gd name="T39" fmla="*/ 143 h 315"/>
            <a:gd name="T40" fmla="*/ 113 w 357"/>
            <a:gd name="T41" fmla="*/ 74 h 315"/>
            <a:gd name="T42" fmla="*/ 139 w 357"/>
            <a:gd name="T43" fmla="*/ 59 h 315"/>
            <a:gd name="T44" fmla="*/ 218 w 357"/>
            <a:gd name="T45" fmla="*/ 59 h 315"/>
            <a:gd name="T46" fmla="*/ 244 w 357"/>
            <a:gd name="T47" fmla="*/ 74 h 315"/>
            <a:gd name="T48" fmla="*/ 284 w 357"/>
            <a:gd name="T49" fmla="*/ 143 h 315"/>
            <a:gd name="T50" fmla="*/ 284 w 357"/>
            <a:gd name="T51" fmla="*/ 172 h 315"/>
          </a:gdLst>
          <a:ahLst/>
          <a:cxnLst>
            <a:cxn ang="0">
              <a:pos x="T0" y="T1"/>
            </a:cxn>
            <a:cxn ang="0">
              <a:pos x="T2" y="T3"/>
            </a:cxn>
            <a:cxn ang="0">
              <a:pos x="T4" y="T5"/>
            </a:cxn>
            <a:cxn ang="0">
              <a:pos x="T6" y="T7"/>
            </a:cxn>
            <a:cxn ang="0">
              <a:pos x="T8" y="T9"/>
            </a:cxn>
            <a:cxn ang="0">
              <a:pos x="T10" y="T11"/>
            </a:cxn>
            <a:cxn ang="0">
              <a:pos x="T12" y="T13"/>
            </a:cxn>
            <a:cxn ang="0">
              <a:pos x="T14" y="T15"/>
            </a:cxn>
            <a:cxn ang="0">
              <a:pos x="T16" y="T17"/>
            </a:cxn>
            <a:cxn ang="0">
              <a:pos x="T18" y="T19"/>
            </a:cxn>
            <a:cxn ang="0">
              <a:pos x="T20" y="T21"/>
            </a:cxn>
            <a:cxn ang="0">
              <a:pos x="T22" y="T23"/>
            </a:cxn>
            <a:cxn ang="0">
              <a:pos x="T24" y="T25"/>
            </a:cxn>
            <a:cxn ang="0">
              <a:pos x="T26" y="T27"/>
            </a:cxn>
            <a:cxn ang="0">
              <a:pos x="T28" y="T29"/>
            </a:cxn>
            <a:cxn ang="0">
              <a:pos x="T30" y="T31"/>
            </a:cxn>
            <a:cxn ang="0">
              <a:pos x="T32" y="T33"/>
            </a:cxn>
            <a:cxn ang="0">
              <a:pos x="T34" y="T35"/>
            </a:cxn>
            <a:cxn ang="0">
              <a:pos x="T36" y="T37"/>
            </a:cxn>
            <a:cxn ang="0">
              <a:pos x="T38" y="T39"/>
            </a:cxn>
            <a:cxn ang="0">
              <a:pos x="T40" y="T41"/>
            </a:cxn>
            <a:cxn ang="0">
              <a:pos x="T42" y="T43"/>
            </a:cxn>
            <a:cxn ang="0">
              <a:pos x="T44" y="T45"/>
            </a:cxn>
            <a:cxn ang="0">
              <a:pos x="T46" y="T47"/>
            </a:cxn>
            <a:cxn ang="0">
              <a:pos x="T48" y="T49"/>
            </a:cxn>
            <a:cxn ang="0">
              <a:pos x="T50" y="T51"/>
            </a:cxn>
          </a:cxnLst>
          <a:rect l="0" t="0" r="r" b="b"/>
          <a:pathLst>
            <a:path w="357" h="315">
              <a:moveTo>
                <a:pt x="353" y="143"/>
              </a:moveTo>
              <a:cubicBezTo>
                <a:pt x="278" y="14"/>
                <a:pt x="278" y="14"/>
                <a:pt x="278" y="14"/>
              </a:cubicBezTo>
              <a:cubicBezTo>
                <a:pt x="273" y="6"/>
                <a:pt x="262" y="0"/>
                <a:pt x="253" y="0"/>
              </a:cubicBezTo>
              <a:cubicBezTo>
                <a:pt x="104" y="0"/>
                <a:pt x="104" y="0"/>
                <a:pt x="104" y="0"/>
              </a:cubicBezTo>
              <a:cubicBezTo>
                <a:pt x="95" y="0"/>
                <a:pt x="84" y="6"/>
                <a:pt x="79" y="14"/>
              </a:cubicBezTo>
              <a:cubicBezTo>
                <a:pt x="5" y="143"/>
                <a:pt x="5" y="143"/>
                <a:pt x="5" y="143"/>
              </a:cubicBezTo>
              <a:cubicBezTo>
                <a:pt x="0" y="151"/>
                <a:pt x="0" y="164"/>
                <a:pt x="5" y="172"/>
              </a:cubicBezTo>
              <a:cubicBezTo>
                <a:pt x="79" y="301"/>
                <a:pt x="79" y="301"/>
                <a:pt x="79" y="301"/>
              </a:cubicBezTo>
              <a:cubicBezTo>
                <a:pt x="84" y="309"/>
                <a:pt x="95" y="315"/>
                <a:pt x="104" y="315"/>
              </a:cubicBezTo>
              <a:cubicBezTo>
                <a:pt x="253" y="315"/>
                <a:pt x="253" y="315"/>
                <a:pt x="253" y="315"/>
              </a:cubicBezTo>
              <a:cubicBezTo>
                <a:pt x="262" y="315"/>
                <a:pt x="273" y="309"/>
                <a:pt x="278" y="301"/>
              </a:cubicBezTo>
              <a:cubicBezTo>
                <a:pt x="353" y="172"/>
                <a:pt x="353" y="172"/>
                <a:pt x="353" y="172"/>
              </a:cubicBezTo>
              <a:cubicBezTo>
                <a:pt x="357" y="164"/>
                <a:pt x="357" y="151"/>
                <a:pt x="353" y="143"/>
              </a:cubicBezTo>
              <a:moveTo>
                <a:pt x="284" y="172"/>
              </a:moveTo>
              <a:cubicBezTo>
                <a:pt x="244" y="241"/>
                <a:pt x="244" y="241"/>
                <a:pt x="244" y="241"/>
              </a:cubicBezTo>
              <a:cubicBezTo>
                <a:pt x="239" y="249"/>
                <a:pt x="228" y="256"/>
                <a:pt x="218" y="256"/>
              </a:cubicBezTo>
              <a:cubicBezTo>
                <a:pt x="139" y="256"/>
                <a:pt x="139" y="256"/>
                <a:pt x="139" y="256"/>
              </a:cubicBezTo>
              <a:cubicBezTo>
                <a:pt x="129" y="256"/>
                <a:pt x="118" y="249"/>
                <a:pt x="113" y="241"/>
              </a:cubicBezTo>
              <a:cubicBezTo>
                <a:pt x="74" y="172"/>
                <a:pt x="74" y="172"/>
                <a:pt x="74" y="172"/>
              </a:cubicBezTo>
              <a:cubicBezTo>
                <a:pt x="69" y="164"/>
                <a:pt x="69" y="151"/>
                <a:pt x="74" y="143"/>
              </a:cubicBezTo>
              <a:cubicBezTo>
                <a:pt x="113" y="74"/>
                <a:pt x="113" y="74"/>
                <a:pt x="113" y="74"/>
              </a:cubicBezTo>
              <a:cubicBezTo>
                <a:pt x="118" y="66"/>
                <a:pt x="129" y="59"/>
                <a:pt x="139" y="59"/>
              </a:cubicBezTo>
              <a:cubicBezTo>
                <a:pt x="218" y="59"/>
                <a:pt x="218" y="59"/>
                <a:pt x="218" y="59"/>
              </a:cubicBezTo>
              <a:cubicBezTo>
                <a:pt x="228" y="59"/>
                <a:pt x="239" y="66"/>
                <a:pt x="244" y="74"/>
              </a:cubicBezTo>
              <a:cubicBezTo>
                <a:pt x="284" y="143"/>
                <a:pt x="284" y="143"/>
                <a:pt x="284" y="143"/>
              </a:cubicBezTo>
              <a:cubicBezTo>
                <a:pt x="288" y="151"/>
                <a:pt x="288" y="164"/>
                <a:pt x="284" y="172"/>
              </a:cubicBezTo>
            </a:path>
          </a:pathLst>
        </a:custGeom>
        <a:gradFill xmlns:a="http://schemas.openxmlformats.org/drawingml/2006/main" flip="none" rotWithShape="1">
          <a:gsLst>
            <a:gs pos="0">
              <a:srgbClr val="29ABE2">
                <a:lumMod val="5000"/>
                <a:lumOff val="95000"/>
              </a:srgbClr>
            </a:gs>
            <a:gs pos="100000">
              <a:sysClr val="window" lastClr="FFFFFF">
                <a:lumMod val="75000"/>
              </a:sysClr>
            </a:gs>
          </a:gsLst>
          <a:lin ang="13500000" scaled="1"/>
          <a:tileRect/>
        </a:gradFill>
        <a:ln xmlns:a="http://schemas.openxmlformats.org/drawingml/2006/main" w="34925" cap="flat" cmpd="sng" algn="ctr"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2700000" scaled="1"/>
            <a:tileRect/>
          </a:gradFill>
          <a:prstDash val="solid"/>
          <a:miter lim="800000"/>
        </a:ln>
        <a:effectLst xmlns:a="http://schemas.openxmlformats.org/drawingml/2006/main">
          <a:outerShdw blurRad="177800" dist="127000" dir="2700000" algn="tl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rtlCol="0" anchor="ctr"/>
        <a:lstStyle xmlns:a="http://schemas.openxmlformats.org/drawingml/2006/main">
          <a:defPPr>
            <a:defRPr lang="zh-CN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9pPr>
        </a:lstStyle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zh-CN" altLang="en-US" sz="1800" b="0" i="0" u="none" strike="noStrike" kern="0" cap="none" spc="0" normalizeH="0" baseline="0" noProof="0" dirty="0">
            <a:ln>
              <a:noFill/>
            </a:ln>
            <a:solidFill>
              <a:sysClr val="window" lastClr="FFFFFF"/>
            </a:solidFill>
            <a:effectLst/>
            <a:uLnTx/>
            <a:uFillTx/>
            <a:latin typeface="微软雅黑" pitchFamily="34" charset="-122"/>
            <a:ea typeface="微软雅黑" pitchFamily="34" charset="-122"/>
          </a:endParaRPr>
        </a:p>
      </cdr:txBody>
    </cdr:sp>
  </cdr:relSizeAnchor>
  <cdr:relSizeAnchor xmlns:cdr="http://schemas.openxmlformats.org/drawingml/2006/chartDrawing">
    <cdr:from>
      <cdr:x>0.32031</cdr:x>
      <cdr:y>0.50588</cdr:y>
    </cdr:from>
    <cdr:to>
      <cdr:x>0.49219</cdr:x>
      <cdr:y>0.74744</cdr:y>
    </cdr:to>
    <cdr:sp macro="" textlink="">
      <cdr:nvSpPr>
        <cdr:cNvPr id="8" name="Freeform 6"/>
        <cdr:cNvSpPr>
          <a:spLocks xmlns:a="http://schemas.openxmlformats.org/drawingml/2006/main" noEditPoints="1"/>
        </cdr:cNvSpPr>
      </cdr:nvSpPr>
      <cdr:spPr bwMode="auto">
        <a:xfrm xmlns:a="http://schemas.openxmlformats.org/drawingml/2006/main">
          <a:off x="2928926" y="3071834"/>
          <a:ext cx="1571670" cy="1466802"/>
        </a:xfrm>
        <a:custGeom xmlns:a="http://schemas.openxmlformats.org/drawingml/2006/main">
          <a:avLst/>
          <a:gdLst>
            <a:gd name="T0" fmla="*/ 353 w 357"/>
            <a:gd name="T1" fmla="*/ 143 h 315"/>
            <a:gd name="T2" fmla="*/ 278 w 357"/>
            <a:gd name="T3" fmla="*/ 14 h 315"/>
            <a:gd name="T4" fmla="*/ 253 w 357"/>
            <a:gd name="T5" fmla="*/ 0 h 315"/>
            <a:gd name="T6" fmla="*/ 104 w 357"/>
            <a:gd name="T7" fmla="*/ 0 h 315"/>
            <a:gd name="T8" fmla="*/ 79 w 357"/>
            <a:gd name="T9" fmla="*/ 14 h 315"/>
            <a:gd name="T10" fmla="*/ 5 w 357"/>
            <a:gd name="T11" fmla="*/ 143 h 315"/>
            <a:gd name="T12" fmla="*/ 5 w 357"/>
            <a:gd name="T13" fmla="*/ 172 h 315"/>
            <a:gd name="T14" fmla="*/ 79 w 357"/>
            <a:gd name="T15" fmla="*/ 301 h 315"/>
            <a:gd name="T16" fmla="*/ 104 w 357"/>
            <a:gd name="T17" fmla="*/ 315 h 315"/>
            <a:gd name="T18" fmla="*/ 253 w 357"/>
            <a:gd name="T19" fmla="*/ 315 h 315"/>
            <a:gd name="T20" fmla="*/ 278 w 357"/>
            <a:gd name="T21" fmla="*/ 301 h 315"/>
            <a:gd name="T22" fmla="*/ 353 w 357"/>
            <a:gd name="T23" fmla="*/ 172 h 315"/>
            <a:gd name="T24" fmla="*/ 353 w 357"/>
            <a:gd name="T25" fmla="*/ 143 h 315"/>
            <a:gd name="T26" fmla="*/ 284 w 357"/>
            <a:gd name="T27" fmla="*/ 172 h 315"/>
            <a:gd name="T28" fmla="*/ 244 w 357"/>
            <a:gd name="T29" fmla="*/ 241 h 315"/>
            <a:gd name="T30" fmla="*/ 218 w 357"/>
            <a:gd name="T31" fmla="*/ 256 h 315"/>
            <a:gd name="T32" fmla="*/ 139 w 357"/>
            <a:gd name="T33" fmla="*/ 256 h 315"/>
            <a:gd name="T34" fmla="*/ 113 w 357"/>
            <a:gd name="T35" fmla="*/ 241 h 315"/>
            <a:gd name="T36" fmla="*/ 74 w 357"/>
            <a:gd name="T37" fmla="*/ 172 h 315"/>
            <a:gd name="T38" fmla="*/ 74 w 357"/>
            <a:gd name="T39" fmla="*/ 143 h 315"/>
            <a:gd name="T40" fmla="*/ 113 w 357"/>
            <a:gd name="T41" fmla="*/ 74 h 315"/>
            <a:gd name="T42" fmla="*/ 139 w 357"/>
            <a:gd name="T43" fmla="*/ 59 h 315"/>
            <a:gd name="T44" fmla="*/ 218 w 357"/>
            <a:gd name="T45" fmla="*/ 59 h 315"/>
            <a:gd name="T46" fmla="*/ 244 w 357"/>
            <a:gd name="T47" fmla="*/ 74 h 315"/>
            <a:gd name="T48" fmla="*/ 284 w 357"/>
            <a:gd name="T49" fmla="*/ 143 h 315"/>
            <a:gd name="T50" fmla="*/ 284 w 357"/>
            <a:gd name="T51" fmla="*/ 172 h 315"/>
          </a:gdLst>
          <a:ahLst/>
          <a:cxnLst>
            <a:cxn ang="0">
              <a:pos x="T0" y="T1"/>
            </a:cxn>
            <a:cxn ang="0">
              <a:pos x="T2" y="T3"/>
            </a:cxn>
            <a:cxn ang="0">
              <a:pos x="T4" y="T5"/>
            </a:cxn>
            <a:cxn ang="0">
              <a:pos x="T6" y="T7"/>
            </a:cxn>
            <a:cxn ang="0">
              <a:pos x="T8" y="T9"/>
            </a:cxn>
            <a:cxn ang="0">
              <a:pos x="T10" y="T11"/>
            </a:cxn>
            <a:cxn ang="0">
              <a:pos x="T12" y="T13"/>
            </a:cxn>
            <a:cxn ang="0">
              <a:pos x="T14" y="T15"/>
            </a:cxn>
            <a:cxn ang="0">
              <a:pos x="T16" y="T17"/>
            </a:cxn>
            <a:cxn ang="0">
              <a:pos x="T18" y="T19"/>
            </a:cxn>
            <a:cxn ang="0">
              <a:pos x="T20" y="T21"/>
            </a:cxn>
            <a:cxn ang="0">
              <a:pos x="T22" y="T23"/>
            </a:cxn>
            <a:cxn ang="0">
              <a:pos x="T24" y="T25"/>
            </a:cxn>
            <a:cxn ang="0">
              <a:pos x="T26" y="T27"/>
            </a:cxn>
            <a:cxn ang="0">
              <a:pos x="T28" y="T29"/>
            </a:cxn>
            <a:cxn ang="0">
              <a:pos x="T30" y="T31"/>
            </a:cxn>
            <a:cxn ang="0">
              <a:pos x="T32" y="T33"/>
            </a:cxn>
            <a:cxn ang="0">
              <a:pos x="T34" y="T35"/>
            </a:cxn>
            <a:cxn ang="0">
              <a:pos x="T36" y="T37"/>
            </a:cxn>
            <a:cxn ang="0">
              <a:pos x="T38" y="T39"/>
            </a:cxn>
            <a:cxn ang="0">
              <a:pos x="T40" y="T41"/>
            </a:cxn>
            <a:cxn ang="0">
              <a:pos x="T42" y="T43"/>
            </a:cxn>
            <a:cxn ang="0">
              <a:pos x="T44" y="T45"/>
            </a:cxn>
            <a:cxn ang="0">
              <a:pos x="T46" y="T47"/>
            </a:cxn>
            <a:cxn ang="0">
              <a:pos x="T48" y="T49"/>
            </a:cxn>
            <a:cxn ang="0">
              <a:pos x="T50" y="T51"/>
            </a:cxn>
          </a:cxnLst>
          <a:rect l="0" t="0" r="r" b="b"/>
          <a:pathLst>
            <a:path w="357" h="315">
              <a:moveTo>
                <a:pt x="353" y="143"/>
              </a:moveTo>
              <a:cubicBezTo>
                <a:pt x="278" y="14"/>
                <a:pt x="278" y="14"/>
                <a:pt x="278" y="14"/>
              </a:cubicBezTo>
              <a:cubicBezTo>
                <a:pt x="273" y="6"/>
                <a:pt x="262" y="0"/>
                <a:pt x="253" y="0"/>
              </a:cubicBezTo>
              <a:cubicBezTo>
                <a:pt x="104" y="0"/>
                <a:pt x="104" y="0"/>
                <a:pt x="104" y="0"/>
              </a:cubicBezTo>
              <a:cubicBezTo>
                <a:pt x="95" y="0"/>
                <a:pt x="84" y="6"/>
                <a:pt x="79" y="14"/>
              </a:cubicBezTo>
              <a:cubicBezTo>
                <a:pt x="5" y="143"/>
                <a:pt x="5" y="143"/>
                <a:pt x="5" y="143"/>
              </a:cubicBezTo>
              <a:cubicBezTo>
                <a:pt x="0" y="151"/>
                <a:pt x="0" y="164"/>
                <a:pt x="5" y="172"/>
              </a:cubicBezTo>
              <a:cubicBezTo>
                <a:pt x="79" y="301"/>
                <a:pt x="79" y="301"/>
                <a:pt x="79" y="301"/>
              </a:cubicBezTo>
              <a:cubicBezTo>
                <a:pt x="84" y="309"/>
                <a:pt x="95" y="315"/>
                <a:pt x="104" y="315"/>
              </a:cubicBezTo>
              <a:cubicBezTo>
                <a:pt x="253" y="315"/>
                <a:pt x="253" y="315"/>
                <a:pt x="253" y="315"/>
              </a:cubicBezTo>
              <a:cubicBezTo>
                <a:pt x="262" y="315"/>
                <a:pt x="273" y="309"/>
                <a:pt x="278" y="301"/>
              </a:cubicBezTo>
              <a:cubicBezTo>
                <a:pt x="353" y="172"/>
                <a:pt x="353" y="172"/>
                <a:pt x="353" y="172"/>
              </a:cubicBezTo>
              <a:cubicBezTo>
                <a:pt x="357" y="164"/>
                <a:pt x="357" y="151"/>
                <a:pt x="353" y="143"/>
              </a:cubicBezTo>
              <a:moveTo>
                <a:pt x="284" y="172"/>
              </a:moveTo>
              <a:cubicBezTo>
                <a:pt x="244" y="241"/>
                <a:pt x="244" y="241"/>
                <a:pt x="244" y="241"/>
              </a:cubicBezTo>
              <a:cubicBezTo>
                <a:pt x="239" y="249"/>
                <a:pt x="228" y="256"/>
                <a:pt x="218" y="256"/>
              </a:cubicBezTo>
              <a:cubicBezTo>
                <a:pt x="139" y="256"/>
                <a:pt x="139" y="256"/>
                <a:pt x="139" y="256"/>
              </a:cubicBezTo>
              <a:cubicBezTo>
                <a:pt x="129" y="256"/>
                <a:pt x="118" y="249"/>
                <a:pt x="113" y="241"/>
              </a:cubicBezTo>
              <a:cubicBezTo>
                <a:pt x="74" y="172"/>
                <a:pt x="74" y="172"/>
                <a:pt x="74" y="172"/>
              </a:cubicBezTo>
              <a:cubicBezTo>
                <a:pt x="69" y="164"/>
                <a:pt x="69" y="151"/>
                <a:pt x="74" y="143"/>
              </a:cubicBezTo>
              <a:cubicBezTo>
                <a:pt x="113" y="74"/>
                <a:pt x="113" y="74"/>
                <a:pt x="113" y="74"/>
              </a:cubicBezTo>
              <a:cubicBezTo>
                <a:pt x="118" y="66"/>
                <a:pt x="129" y="59"/>
                <a:pt x="139" y="59"/>
              </a:cubicBezTo>
              <a:cubicBezTo>
                <a:pt x="218" y="59"/>
                <a:pt x="218" y="59"/>
                <a:pt x="218" y="59"/>
              </a:cubicBezTo>
              <a:cubicBezTo>
                <a:pt x="228" y="59"/>
                <a:pt x="239" y="66"/>
                <a:pt x="244" y="74"/>
              </a:cubicBezTo>
              <a:cubicBezTo>
                <a:pt x="284" y="143"/>
                <a:pt x="284" y="143"/>
                <a:pt x="284" y="143"/>
              </a:cubicBezTo>
              <a:cubicBezTo>
                <a:pt x="288" y="151"/>
                <a:pt x="288" y="164"/>
                <a:pt x="284" y="172"/>
              </a:cubicBezTo>
            </a:path>
          </a:pathLst>
        </a:custGeom>
        <a:gradFill xmlns:a="http://schemas.openxmlformats.org/drawingml/2006/main" flip="none" rotWithShape="1">
          <a:gsLst>
            <a:gs pos="0">
              <a:srgbClr val="29ABE2">
                <a:lumMod val="5000"/>
                <a:lumOff val="95000"/>
              </a:srgbClr>
            </a:gs>
            <a:gs pos="100000">
              <a:sysClr val="window" lastClr="FFFFFF">
                <a:lumMod val="75000"/>
              </a:sysClr>
            </a:gs>
          </a:gsLst>
          <a:lin ang="13500000" scaled="1"/>
          <a:tileRect/>
        </a:gradFill>
        <a:ln xmlns:a="http://schemas.openxmlformats.org/drawingml/2006/main" w="34925" cap="flat" cmpd="sng" algn="ctr"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2700000" scaled="1"/>
            <a:tileRect/>
          </a:gradFill>
          <a:prstDash val="solid"/>
          <a:miter lim="800000"/>
        </a:ln>
        <a:effectLst xmlns:a="http://schemas.openxmlformats.org/drawingml/2006/main">
          <a:outerShdw blurRad="177800" dist="127000" dir="2700000" algn="tl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rtlCol="0" anchor="ctr"/>
        <a:lstStyle xmlns:a="http://schemas.openxmlformats.org/drawingml/2006/main">
          <a:defPPr>
            <a:defRPr lang="zh-CN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9pPr>
        </a:lstStyle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zh-CN" altLang="en-US" sz="1800" b="0" i="0" u="none" strike="noStrike" kern="0" cap="none" spc="0" normalizeH="0" baseline="0" noProof="0">
            <a:ln>
              <a:noFill/>
            </a:ln>
            <a:solidFill>
              <a:sysClr val="window" lastClr="FFFFFF"/>
            </a:solidFill>
            <a:effectLst/>
            <a:uLnTx/>
            <a:uFillTx/>
            <a:latin typeface="微软雅黑" pitchFamily="34" charset="-122"/>
            <a:ea typeface="微软雅黑" pitchFamily="34" charset="-122"/>
          </a:endParaRPr>
        </a:p>
      </cdr:txBody>
    </cdr:sp>
  </cdr:relSizeAnchor>
  <cdr:relSizeAnchor xmlns:cdr="http://schemas.openxmlformats.org/drawingml/2006/chartDrawing">
    <cdr:from>
      <cdr:x>0.44531</cdr:x>
      <cdr:y>0.38824</cdr:y>
    </cdr:from>
    <cdr:to>
      <cdr:x>0.61719</cdr:x>
      <cdr:y>0.63148</cdr:y>
    </cdr:to>
    <cdr:sp macro="" textlink="">
      <cdr:nvSpPr>
        <cdr:cNvPr id="11" name="Freeform 6"/>
        <cdr:cNvSpPr>
          <a:spLocks xmlns:a="http://schemas.openxmlformats.org/drawingml/2006/main" noEditPoints="1"/>
        </cdr:cNvSpPr>
      </cdr:nvSpPr>
      <cdr:spPr bwMode="auto">
        <a:xfrm xmlns:a="http://schemas.openxmlformats.org/drawingml/2006/main" flipH="1">
          <a:off x="4071934" y="2357454"/>
          <a:ext cx="1571670" cy="1477003"/>
        </a:xfrm>
        <a:custGeom xmlns:a="http://schemas.openxmlformats.org/drawingml/2006/main">
          <a:avLst/>
          <a:gdLst>
            <a:gd name="T0" fmla="*/ 353 w 357"/>
            <a:gd name="T1" fmla="*/ 143 h 315"/>
            <a:gd name="T2" fmla="*/ 278 w 357"/>
            <a:gd name="T3" fmla="*/ 14 h 315"/>
            <a:gd name="T4" fmla="*/ 253 w 357"/>
            <a:gd name="T5" fmla="*/ 0 h 315"/>
            <a:gd name="T6" fmla="*/ 104 w 357"/>
            <a:gd name="T7" fmla="*/ 0 h 315"/>
            <a:gd name="T8" fmla="*/ 79 w 357"/>
            <a:gd name="T9" fmla="*/ 14 h 315"/>
            <a:gd name="T10" fmla="*/ 5 w 357"/>
            <a:gd name="T11" fmla="*/ 143 h 315"/>
            <a:gd name="T12" fmla="*/ 5 w 357"/>
            <a:gd name="T13" fmla="*/ 172 h 315"/>
            <a:gd name="T14" fmla="*/ 79 w 357"/>
            <a:gd name="T15" fmla="*/ 301 h 315"/>
            <a:gd name="T16" fmla="*/ 104 w 357"/>
            <a:gd name="T17" fmla="*/ 315 h 315"/>
            <a:gd name="T18" fmla="*/ 253 w 357"/>
            <a:gd name="T19" fmla="*/ 315 h 315"/>
            <a:gd name="T20" fmla="*/ 278 w 357"/>
            <a:gd name="T21" fmla="*/ 301 h 315"/>
            <a:gd name="T22" fmla="*/ 353 w 357"/>
            <a:gd name="T23" fmla="*/ 172 h 315"/>
            <a:gd name="T24" fmla="*/ 353 w 357"/>
            <a:gd name="T25" fmla="*/ 143 h 315"/>
            <a:gd name="T26" fmla="*/ 284 w 357"/>
            <a:gd name="T27" fmla="*/ 172 h 315"/>
            <a:gd name="T28" fmla="*/ 244 w 357"/>
            <a:gd name="T29" fmla="*/ 241 h 315"/>
            <a:gd name="T30" fmla="*/ 218 w 357"/>
            <a:gd name="T31" fmla="*/ 256 h 315"/>
            <a:gd name="T32" fmla="*/ 139 w 357"/>
            <a:gd name="T33" fmla="*/ 256 h 315"/>
            <a:gd name="T34" fmla="*/ 113 w 357"/>
            <a:gd name="T35" fmla="*/ 241 h 315"/>
            <a:gd name="T36" fmla="*/ 74 w 357"/>
            <a:gd name="T37" fmla="*/ 172 h 315"/>
            <a:gd name="T38" fmla="*/ 74 w 357"/>
            <a:gd name="T39" fmla="*/ 143 h 315"/>
            <a:gd name="T40" fmla="*/ 113 w 357"/>
            <a:gd name="T41" fmla="*/ 74 h 315"/>
            <a:gd name="T42" fmla="*/ 139 w 357"/>
            <a:gd name="T43" fmla="*/ 59 h 315"/>
            <a:gd name="T44" fmla="*/ 218 w 357"/>
            <a:gd name="T45" fmla="*/ 59 h 315"/>
            <a:gd name="T46" fmla="*/ 244 w 357"/>
            <a:gd name="T47" fmla="*/ 74 h 315"/>
            <a:gd name="T48" fmla="*/ 284 w 357"/>
            <a:gd name="T49" fmla="*/ 143 h 315"/>
            <a:gd name="T50" fmla="*/ 284 w 357"/>
            <a:gd name="T51" fmla="*/ 172 h 315"/>
          </a:gdLst>
          <a:ahLst/>
          <a:cxnLst>
            <a:cxn ang="0">
              <a:pos x="T0" y="T1"/>
            </a:cxn>
            <a:cxn ang="0">
              <a:pos x="T2" y="T3"/>
            </a:cxn>
            <a:cxn ang="0">
              <a:pos x="T4" y="T5"/>
            </a:cxn>
            <a:cxn ang="0">
              <a:pos x="T6" y="T7"/>
            </a:cxn>
            <a:cxn ang="0">
              <a:pos x="T8" y="T9"/>
            </a:cxn>
            <a:cxn ang="0">
              <a:pos x="T10" y="T11"/>
            </a:cxn>
            <a:cxn ang="0">
              <a:pos x="T12" y="T13"/>
            </a:cxn>
            <a:cxn ang="0">
              <a:pos x="T14" y="T15"/>
            </a:cxn>
            <a:cxn ang="0">
              <a:pos x="T16" y="T17"/>
            </a:cxn>
            <a:cxn ang="0">
              <a:pos x="T18" y="T19"/>
            </a:cxn>
            <a:cxn ang="0">
              <a:pos x="T20" y="T21"/>
            </a:cxn>
            <a:cxn ang="0">
              <a:pos x="T22" y="T23"/>
            </a:cxn>
            <a:cxn ang="0">
              <a:pos x="T24" y="T25"/>
            </a:cxn>
            <a:cxn ang="0">
              <a:pos x="T26" y="T27"/>
            </a:cxn>
            <a:cxn ang="0">
              <a:pos x="T28" y="T29"/>
            </a:cxn>
            <a:cxn ang="0">
              <a:pos x="T30" y="T31"/>
            </a:cxn>
            <a:cxn ang="0">
              <a:pos x="T32" y="T33"/>
            </a:cxn>
            <a:cxn ang="0">
              <a:pos x="T34" y="T35"/>
            </a:cxn>
            <a:cxn ang="0">
              <a:pos x="T36" y="T37"/>
            </a:cxn>
            <a:cxn ang="0">
              <a:pos x="T38" y="T39"/>
            </a:cxn>
            <a:cxn ang="0">
              <a:pos x="T40" y="T41"/>
            </a:cxn>
            <a:cxn ang="0">
              <a:pos x="T42" y="T43"/>
            </a:cxn>
            <a:cxn ang="0">
              <a:pos x="T44" y="T45"/>
            </a:cxn>
            <a:cxn ang="0">
              <a:pos x="T46" y="T47"/>
            </a:cxn>
            <a:cxn ang="0">
              <a:pos x="T48" y="T49"/>
            </a:cxn>
            <a:cxn ang="0">
              <a:pos x="T50" y="T51"/>
            </a:cxn>
          </a:cxnLst>
          <a:rect l="0" t="0" r="r" b="b"/>
          <a:pathLst>
            <a:path w="357" h="315">
              <a:moveTo>
                <a:pt x="353" y="143"/>
              </a:moveTo>
              <a:cubicBezTo>
                <a:pt x="278" y="14"/>
                <a:pt x="278" y="14"/>
                <a:pt x="278" y="14"/>
              </a:cubicBezTo>
              <a:cubicBezTo>
                <a:pt x="273" y="6"/>
                <a:pt x="262" y="0"/>
                <a:pt x="253" y="0"/>
              </a:cubicBezTo>
              <a:cubicBezTo>
                <a:pt x="104" y="0"/>
                <a:pt x="104" y="0"/>
                <a:pt x="104" y="0"/>
              </a:cubicBezTo>
              <a:cubicBezTo>
                <a:pt x="95" y="0"/>
                <a:pt x="84" y="6"/>
                <a:pt x="79" y="14"/>
              </a:cubicBezTo>
              <a:cubicBezTo>
                <a:pt x="5" y="143"/>
                <a:pt x="5" y="143"/>
                <a:pt x="5" y="143"/>
              </a:cubicBezTo>
              <a:cubicBezTo>
                <a:pt x="0" y="151"/>
                <a:pt x="0" y="164"/>
                <a:pt x="5" y="172"/>
              </a:cubicBezTo>
              <a:cubicBezTo>
                <a:pt x="79" y="301"/>
                <a:pt x="79" y="301"/>
                <a:pt x="79" y="301"/>
              </a:cubicBezTo>
              <a:cubicBezTo>
                <a:pt x="84" y="309"/>
                <a:pt x="95" y="315"/>
                <a:pt x="104" y="315"/>
              </a:cubicBezTo>
              <a:cubicBezTo>
                <a:pt x="253" y="315"/>
                <a:pt x="253" y="315"/>
                <a:pt x="253" y="315"/>
              </a:cubicBezTo>
              <a:cubicBezTo>
                <a:pt x="262" y="315"/>
                <a:pt x="273" y="309"/>
                <a:pt x="278" y="301"/>
              </a:cubicBezTo>
              <a:cubicBezTo>
                <a:pt x="353" y="172"/>
                <a:pt x="353" y="172"/>
                <a:pt x="353" y="172"/>
              </a:cubicBezTo>
              <a:cubicBezTo>
                <a:pt x="357" y="164"/>
                <a:pt x="357" y="151"/>
                <a:pt x="353" y="143"/>
              </a:cubicBezTo>
              <a:moveTo>
                <a:pt x="284" y="172"/>
              </a:moveTo>
              <a:cubicBezTo>
                <a:pt x="244" y="241"/>
                <a:pt x="244" y="241"/>
                <a:pt x="244" y="241"/>
              </a:cubicBezTo>
              <a:cubicBezTo>
                <a:pt x="239" y="249"/>
                <a:pt x="228" y="256"/>
                <a:pt x="218" y="256"/>
              </a:cubicBezTo>
              <a:cubicBezTo>
                <a:pt x="139" y="256"/>
                <a:pt x="139" y="256"/>
                <a:pt x="139" y="256"/>
              </a:cubicBezTo>
              <a:cubicBezTo>
                <a:pt x="129" y="256"/>
                <a:pt x="118" y="249"/>
                <a:pt x="113" y="241"/>
              </a:cubicBezTo>
              <a:cubicBezTo>
                <a:pt x="74" y="172"/>
                <a:pt x="74" y="172"/>
                <a:pt x="74" y="172"/>
              </a:cubicBezTo>
              <a:cubicBezTo>
                <a:pt x="69" y="164"/>
                <a:pt x="69" y="151"/>
                <a:pt x="74" y="143"/>
              </a:cubicBezTo>
              <a:cubicBezTo>
                <a:pt x="113" y="74"/>
                <a:pt x="113" y="74"/>
                <a:pt x="113" y="74"/>
              </a:cubicBezTo>
              <a:cubicBezTo>
                <a:pt x="118" y="66"/>
                <a:pt x="129" y="59"/>
                <a:pt x="139" y="59"/>
              </a:cubicBezTo>
              <a:cubicBezTo>
                <a:pt x="218" y="59"/>
                <a:pt x="218" y="59"/>
                <a:pt x="218" y="59"/>
              </a:cubicBezTo>
              <a:cubicBezTo>
                <a:pt x="228" y="59"/>
                <a:pt x="239" y="66"/>
                <a:pt x="244" y="74"/>
              </a:cubicBezTo>
              <a:cubicBezTo>
                <a:pt x="284" y="143"/>
                <a:pt x="284" y="143"/>
                <a:pt x="284" y="143"/>
              </a:cubicBezTo>
              <a:cubicBezTo>
                <a:pt x="288" y="151"/>
                <a:pt x="288" y="164"/>
                <a:pt x="284" y="172"/>
              </a:cubicBezTo>
            </a:path>
          </a:pathLst>
        </a:custGeom>
        <a:gradFill xmlns:a="http://schemas.openxmlformats.org/drawingml/2006/main" flip="none" rotWithShape="1">
          <a:gsLst>
            <a:gs pos="0">
              <a:srgbClr val="29ABE2">
                <a:lumMod val="5000"/>
                <a:lumOff val="95000"/>
              </a:srgbClr>
            </a:gs>
            <a:gs pos="100000">
              <a:sysClr val="window" lastClr="FFFFFF">
                <a:lumMod val="75000"/>
              </a:sysClr>
            </a:gs>
          </a:gsLst>
          <a:lin ang="13500000" scaled="1"/>
          <a:tileRect/>
        </a:gradFill>
        <a:ln xmlns:a="http://schemas.openxmlformats.org/drawingml/2006/main" w="34925" cap="flat" cmpd="sng" algn="ctr"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2700000" scaled="1"/>
            <a:tileRect/>
          </a:gradFill>
          <a:prstDash val="solid"/>
          <a:miter lim="800000"/>
        </a:ln>
        <a:effectLst xmlns:a="http://schemas.openxmlformats.org/drawingml/2006/main">
          <a:outerShdw blurRad="177800" dist="127000" dir="2700000" algn="tl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rtlCol="0" anchor="ctr"/>
        <a:lstStyle xmlns:a="http://schemas.openxmlformats.org/drawingml/2006/main">
          <a:defPPr>
            <a:defRPr lang="zh-CN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9pPr>
        </a:lstStyle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zh-CN" altLang="en-US" sz="1800" b="0" i="0" u="none" strike="noStrike" kern="0" cap="none" spc="0" normalizeH="0" baseline="0" noProof="0">
            <a:ln>
              <a:noFill/>
            </a:ln>
            <a:solidFill>
              <a:sysClr val="window" lastClr="FFFFFF"/>
            </a:solidFill>
            <a:effectLst/>
            <a:uLnTx/>
            <a:uFillTx/>
            <a:latin typeface="微软雅黑" pitchFamily="34" charset="-122"/>
            <a:ea typeface="微软雅黑" pitchFamily="34" charset="-122"/>
          </a:endParaRPr>
        </a:p>
      </cdr:txBody>
    </cdr:sp>
  </cdr:relSizeAnchor>
  <cdr:relSizeAnchor xmlns:cdr="http://schemas.openxmlformats.org/drawingml/2006/chartDrawing">
    <cdr:from>
      <cdr:x>0.3125</cdr:x>
      <cdr:y>0.27059</cdr:y>
    </cdr:from>
    <cdr:to>
      <cdr:x>0.47924</cdr:x>
      <cdr:y>0.51184</cdr:y>
    </cdr:to>
    <cdr:sp macro="" textlink="">
      <cdr:nvSpPr>
        <cdr:cNvPr id="17" name="Freeform 6"/>
        <cdr:cNvSpPr>
          <a:spLocks xmlns:a="http://schemas.openxmlformats.org/drawingml/2006/main" noEditPoints="1"/>
        </cdr:cNvSpPr>
      </cdr:nvSpPr>
      <cdr:spPr bwMode="auto">
        <a:xfrm xmlns:a="http://schemas.openxmlformats.org/drawingml/2006/main">
          <a:off x="2857488" y="1643074"/>
          <a:ext cx="1524671" cy="1464920"/>
        </a:xfrm>
        <a:custGeom xmlns:a="http://schemas.openxmlformats.org/drawingml/2006/main">
          <a:avLst/>
          <a:gdLst>
            <a:gd name="T0" fmla="*/ 353 w 357"/>
            <a:gd name="T1" fmla="*/ 143 h 315"/>
            <a:gd name="T2" fmla="*/ 278 w 357"/>
            <a:gd name="T3" fmla="*/ 14 h 315"/>
            <a:gd name="T4" fmla="*/ 253 w 357"/>
            <a:gd name="T5" fmla="*/ 0 h 315"/>
            <a:gd name="T6" fmla="*/ 104 w 357"/>
            <a:gd name="T7" fmla="*/ 0 h 315"/>
            <a:gd name="T8" fmla="*/ 79 w 357"/>
            <a:gd name="T9" fmla="*/ 14 h 315"/>
            <a:gd name="T10" fmla="*/ 5 w 357"/>
            <a:gd name="T11" fmla="*/ 143 h 315"/>
            <a:gd name="T12" fmla="*/ 5 w 357"/>
            <a:gd name="T13" fmla="*/ 172 h 315"/>
            <a:gd name="T14" fmla="*/ 79 w 357"/>
            <a:gd name="T15" fmla="*/ 301 h 315"/>
            <a:gd name="T16" fmla="*/ 104 w 357"/>
            <a:gd name="T17" fmla="*/ 315 h 315"/>
            <a:gd name="T18" fmla="*/ 253 w 357"/>
            <a:gd name="T19" fmla="*/ 315 h 315"/>
            <a:gd name="T20" fmla="*/ 278 w 357"/>
            <a:gd name="T21" fmla="*/ 301 h 315"/>
            <a:gd name="T22" fmla="*/ 353 w 357"/>
            <a:gd name="T23" fmla="*/ 172 h 315"/>
            <a:gd name="T24" fmla="*/ 353 w 357"/>
            <a:gd name="T25" fmla="*/ 143 h 315"/>
            <a:gd name="T26" fmla="*/ 284 w 357"/>
            <a:gd name="T27" fmla="*/ 172 h 315"/>
            <a:gd name="T28" fmla="*/ 244 w 357"/>
            <a:gd name="T29" fmla="*/ 241 h 315"/>
            <a:gd name="T30" fmla="*/ 218 w 357"/>
            <a:gd name="T31" fmla="*/ 256 h 315"/>
            <a:gd name="T32" fmla="*/ 139 w 357"/>
            <a:gd name="T33" fmla="*/ 256 h 315"/>
            <a:gd name="T34" fmla="*/ 113 w 357"/>
            <a:gd name="T35" fmla="*/ 241 h 315"/>
            <a:gd name="T36" fmla="*/ 74 w 357"/>
            <a:gd name="T37" fmla="*/ 172 h 315"/>
            <a:gd name="T38" fmla="*/ 74 w 357"/>
            <a:gd name="T39" fmla="*/ 143 h 315"/>
            <a:gd name="T40" fmla="*/ 113 w 357"/>
            <a:gd name="T41" fmla="*/ 74 h 315"/>
            <a:gd name="T42" fmla="*/ 139 w 357"/>
            <a:gd name="T43" fmla="*/ 59 h 315"/>
            <a:gd name="T44" fmla="*/ 218 w 357"/>
            <a:gd name="T45" fmla="*/ 59 h 315"/>
            <a:gd name="T46" fmla="*/ 244 w 357"/>
            <a:gd name="T47" fmla="*/ 74 h 315"/>
            <a:gd name="T48" fmla="*/ 284 w 357"/>
            <a:gd name="T49" fmla="*/ 143 h 315"/>
            <a:gd name="T50" fmla="*/ 284 w 357"/>
            <a:gd name="T51" fmla="*/ 172 h 315"/>
          </a:gdLst>
          <a:ahLst/>
          <a:cxnLst>
            <a:cxn ang="0">
              <a:pos x="T0" y="T1"/>
            </a:cxn>
            <a:cxn ang="0">
              <a:pos x="T2" y="T3"/>
            </a:cxn>
            <a:cxn ang="0">
              <a:pos x="T4" y="T5"/>
            </a:cxn>
            <a:cxn ang="0">
              <a:pos x="T6" y="T7"/>
            </a:cxn>
            <a:cxn ang="0">
              <a:pos x="T8" y="T9"/>
            </a:cxn>
            <a:cxn ang="0">
              <a:pos x="T10" y="T11"/>
            </a:cxn>
            <a:cxn ang="0">
              <a:pos x="T12" y="T13"/>
            </a:cxn>
            <a:cxn ang="0">
              <a:pos x="T14" y="T15"/>
            </a:cxn>
            <a:cxn ang="0">
              <a:pos x="T16" y="T17"/>
            </a:cxn>
            <a:cxn ang="0">
              <a:pos x="T18" y="T19"/>
            </a:cxn>
            <a:cxn ang="0">
              <a:pos x="T20" y="T21"/>
            </a:cxn>
            <a:cxn ang="0">
              <a:pos x="T22" y="T23"/>
            </a:cxn>
            <a:cxn ang="0">
              <a:pos x="T24" y="T25"/>
            </a:cxn>
            <a:cxn ang="0">
              <a:pos x="T26" y="T27"/>
            </a:cxn>
            <a:cxn ang="0">
              <a:pos x="T28" y="T29"/>
            </a:cxn>
            <a:cxn ang="0">
              <a:pos x="T30" y="T31"/>
            </a:cxn>
            <a:cxn ang="0">
              <a:pos x="T32" y="T33"/>
            </a:cxn>
            <a:cxn ang="0">
              <a:pos x="T34" y="T35"/>
            </a:cxn>
            <a:cxn ang="0">
              <a:pos x="T36" y="T37"/>
            </a:cxn>
            <a:cxn ang="0">
              <a:pos x="T38" y="T39"/>
            </a:cxn>
            <a:cxn ang="0">
              <a:pos x="T40" y="T41"/>
            </a:cxn>
            <a:cxn ang="0">
              <a:pos x="T42" y="T43"/>
            </a:cxn>
            <a:cxn ang="0">
              <a:pos x="T44" y="T45"/>
            </a:cxn>
            <a:cxn ang="0">
              <a:pos x="T46" y="T47"/>
            </a:cxn>
            <a:cxn ang="0">
              <a:pos x="T48" y="T49"/>
            </a:cxn>
            <a:cxn ang="0">
              <a:pos x="T50" y="T51"/>
            </a:cxn>
          </a:cxnLst>
          <a:rect l="0" t="0" r="r" b="b"/>
          <a:pathLst>
            <a:path w="357" h="315">
              <a:moveTo>
                <a:pt x="353" y="143"/>
              </a:moveTo>
              <a:cubicBezTo>
                <a:pt x="278" y="14"/>
                <a:pt x="278" y="14"/>
                <a:pt x="278" y="14"/>
              </a:cubicBezTo>
              <a:cubicBezTo>
                <a:pt x="273" y="6"/>
                <a:pt x="262" y="0"/>
                <a:pt x="253" y="0"/>
              </a:cubicBezTo>
              <a:cubicBezTo>
                <a:pt x="104" y="0"/>
                <a:pt x="104" y="0"/>
                <a:pt x="104" y="0"/>
              </a:cubicBezTo>
              <a:cubicBezTo>
                <a:pt x="95" y="0"/>
                <a:pt x="84" y="6"/>
                <a:pt x="79" y="14"/>
              </a:cubicBezTo>
              <a:cubicBezTo>
                <a:pt x="5" y="143"/>
                <a:pt x="5" y="143"/>
                <a:pt x="5" y="143"/>
              </a:cubicBezTo>
              <a:cubicBezTo>
                <a:pt x="0" y="151"/>
                <a:pt x="0" y="164"/>
                <a:pt x="5" y="172"/>
              </a:cubicBezTo>
              <a:cubicBezTo>
                <a:pt x="79" y="301"/>
                <a:pt x="79" y="301"/>
                <a:pt x="79" y="301"/>
              </a:cubicBezTo>
              <a:cubicBezTo>
                <a:pt x="84" y="309"/>
                <a:pt x="95" y="315"/>
                <a:pt x="104" y="315"/>
              </a:cubicBezTo>
              <a:cubicBezTo>
                <a:pt x="253" y="315"/>
                <a:pt x="253" y="315"/>
                <a:pt x="253" y="315"/>
              </a:cubicBezTo>
              <a:cubicBezTo>
                <a:pt x="262" y="315"/>
                <a:pt x="273" y="309"/>
                <a:pt x="278" y="301"/>
              </a:cubicBezTo>
              <a:cubicBezTo>
                <a:pt x="353" y="172"/>
                <a:pt x="353" y="172"/>
                <a:pt x="353" y="172"/>
              </a:cubicBezTo>
              <a:cubicBezTo>
                <a:pt x="357" y="164"/>
                <a:pt x="357" y="151"/>
                <a:pt x="353" y="143"/>
              </a:cubicBezTo>
              <a:moveTo>
                <a:pt x="284" y="172"/>
              </a:moveTo>
              <a:cubicBezTo>
                <a:pt x="244" y="241"/>
                <a:pt x="244" y="241"/>
                <a:pt x="244" y="241"/>
              </a:cubicBezTo>
              <a:cubicBezTo>
                <a:pt x="239" y="249"/>
                <a:pt x="228" y="256"/>
                <a:pt x="218" y="256"/>
              </a:cubicBezTo>
              <a:cubicBezTo>
                <a:pt x="139" y="256"/>
                <a:pt x="139" y="256"/>
                <a:pt x="139" y="256"/>
              </a:cubicBezTo>
              <a:cubicBezTo>
                <a:pt x="129" y="256"/>
                <a:pt x="118" y="249"/>
                <a:pt x="113" y="241"/>
              </a:cubicBezTo>
              <a:cubicBezTo>
                <a:pt x="74" y="172"/>
                <a:pt x="74" y="172"/>
                <a:pt x="74" y="172"/>
              </a:cubicBezTo>
              <a:cubicBezTo>
                <a:pt x="69" y="164"/>
                <a:pt x="69" y="151"/>
                <a:pt x="74" y="143"/>
              </a:cubicBezTo>
              <a:cubicBezTo>
                <a:pt x="113" y="74"/>
                <a:pt x="113" y="74"/>
                <a:pt x="113" y="74"/>
              </a:cubicBezTo>
              <a:cubicBezTo>
                <a:pt x="118" y="66"/>
                <a:pt x="129" y="59"/>
                <a:pt x="139" y="59"/>
              </a:cubicBezTo>
              <a:cubicBezTo>
                <a:pt x="218" y="59"/>
                <a:pt x="218" y="59"/>
                <a:pt x="218" y="59"/>
              </a:cubicBezTo>
              <a:cubicBezTo>
                <a:pt x="228" y="59"/>
                <a:pt x="239" y="66"/>
                <a:pt x="244" y="74"/>
              </a:cubicBezTo>
              <a:cubicBezTo>
                <a:pt x="284" y="143"/>
                <a:pt x="284" y="143"/>
                <a:pt x="284" y="143"/>
              </a:cubicBezTo>
              <a:cubicBezTo>
                <a:pt x="288" y="151"/>
                <a:pt x="288" y="164"/>
                <a:pt x="284" y="172"/>
              </a:cubicBezTo>
            </a:path>
          </a:pathLst>
        </a:custGeom>
        <a:gradFill xmlns:a="http://schemas.openxmlformats.org/drawingml/2006/main" flip="none" rotWithShape="1">
          <a:gsLst>
            <a:gs pos="0">
              <a:srgbClr val="29ABE2">
                <a:lumMod val="5000"/>
                <a:lumOff val="95000"/>
              </a:srgbClr>
            </a:gs>
            <a:gs pos="100000">
              <a:sysClr val="window" lastClr="FFFFFF">
                <a:lumMod val="75000"/>
              </a:sysClr>
            </a:gs>
          </a:gsLst>
          <a:lin ang="13500000" scaled="1"/>
          <a:tileRect/>
        </a:gradFill>
        <a:ln xmlns:a="http://schemas.openxmlformats.org/drawingml/2006/main" w="34925" cap="flat" cmpd="sng" algn="ctr"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2700000" scaled="1"/>
            <a:tileRect/>
          </a:gradFill>
          <a:prstDash val="solid"/>
          <a:miter lim="800000"/>
        </a:ln>
        <a:effectLst xmlns:a="http://schemas.openxmlformats.org/drawingml/2006/main">
          <a:outerShdw blurRad="177800" dist="127000" dir="2700000" algn="tl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rtlCol="0" anchor="ctr"/>
        <a:lstStyle xmlns:a="http://schemas.openxmlformats.org/drawingml/2006/main">
          <a:defPPr>
            <a:defRPr lang="zh-CN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9pPr>
        </a:lstStyle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zh-CN" altLang="en-US" sz="1800" b="0" i="0" u="none" strike="noStrike" kern="0" cap="none" spc="0" normalizeH="0" baseline="0" noProof="0">
            <a:ln>
              <a:noFill/>
            </a:ln>
            <a:solidFill>
              <a:sysClr val="window" lastClr="FFFFFF"/>
            </a:solidFill>
            <a:effectLst/>
            <a:uLnTx/>
            <a:uFillTx/>
            <a:latin typeface="微软雅黑" pitchFamily="34" charset="-122"/>
            <a:ea typeface="微软雅黑" pitchFamily="34" charset="-122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0.21094</cdr:x>
      <cdr:y>0.04762</cdr:y>
    </cdr:from>
    <cdr:to>
      <cdr:x>0.84731</cdr:x>
      <cdr:y>0.1747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28794" y="214314"/>
          <a:ext cx="5818967" cy="5719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Отношения показателей бюджета (доход, расход)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0.16363</cdr:x>
      <cdr:y>0.0303</cdr:y>
    </cdr:from>
    <cdr:to>
      <cdr:x>0.8303</cdr:x>
      <cdr:y>0.15152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42910" y="71438"/>
          <a:ext cx="2619372" cy="285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algn="ctr"/>
          <a:r>
            <a: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Показатели доходов по уровням бюджетов, тыс.руб.</a:t>
          </a:r>
          <a:endParaRPr lang="ru-RU" sz="1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0.15517</cdr:x>
      <cdr:y>0</cdr:y>
    </cdr:from>
    <cdr:to>
      <cdr:x>0.82184</cdr:x>
      <cdr:y>0.12122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42941" y="-71438"/>
          <a:ext cx="2762283" cy="1818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algn="ctr"/>
          <a:r>
            <a: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Показатели по уровням бюджетов, </a:t>
          </a:r>
        </a:p>
        <a:p xmlns:a="http://schemas.openxmlformats.org/drawingml/2006/main">
          <a:pPr algn="ctr"/>
          <a:r>
            <a: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на душу населения тыс.руб.</a:t>
          </a:r>
          <a:endParaRPr lang="ru-RU" sz="1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0.192</cdr:x>
      <cdr:y>0.48403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0"/>
          <a:ext cx="822960" cy="12448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Поступление налоговых и неналоговых доходов, тыс. руб.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0.13615</cdr:x>
      <cdr:y>0.04167</cdr:y>
    </cdr:from>
    <cdr:to>
      <cdr:x>0.82723</cdr:x>
      <cdr:y>0.575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62958" y="71438"/>
          <a:ext cx="285752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Информация о межбюджетных трансфертах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</cdr:x>
      <cdr:y>0.8077</cdr:y>
    </cdr:from>
    <cdr:to>
      <cdr:x>0.31219</cdr:x>
      <cdr:y>0.96154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1500198"/>
          <a:ext cx="914400" cy="2857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2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0.025</cdr:x>
      <cdr:y>0.81094</cdr:y>
    </cdr:from>
    <cdr:to>
      <cdr:x>0.15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438" y="1531982"/>
          <a:ext cx="357190" cy="357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>
              <a:latin typeface="Times New Roman" pitchFamily="18" charset="0"/>
              <a:cs typeface="Times New Roman" pitchFamily="18" charset="0"/>
            </a:rPr>
            <a:t>4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3" name="Рисунок 2" descr="Рисунок122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9144000" cy="5643578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42866C-5644-4507-A581-231EB7B4CC27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87FB99-77DF-4D7E-8615-B2D5A0DE0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825515-2FB3-4B9A-BE45-ECBC1CA17278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9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6.xml"/><Relationship Id="rId3" Type="http://schemas.openxmlformats.org/officeDocument/2006/relationships/chart" Target="../charts/chart11.xml"/><Relationship Id="rId7" Type="http://schemas.openxmlformats.org/officeDocument/2006/relationships/chart" Target="../charts/chart15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0%D0%BE%D1%81%D1%81%D0%B8%D1%8F" TargetMode="External"/><Relationship Id="rId13" Type="http://schemas.openxmlformats.org/officeDocument/2006/relationships/hyperlink" Target="https://ru.wikipedia.org/wiki/%D0%A0%D1%83%D1%81%D1%81%D0%BA%D0%B8%D0%B5" TargetMode="External"/><Relationship Id="rId3" Type="http://schemas.openxmlformats.org/officeDocument/2006/relationships/hyperlink" Target="https://ru.wikipedia.org/wiki/%D0%90%D0%B4%D0%BC%D0%B8%D0%BD%D0%B8%D1%81%D1%82%D1%80%D0%B0%D1%82%D0%B8%D0%B2%D0%BD%D0%BE-%D1%82%D0%B5%D1%80%D1%80%D0%B8%D1%82%D0%BE%D1%80%D0%B8%D0%B0%D0%BB%D1%8C%D0%BD%D0%BE%D0%B5_%D0%B4%D0%B5%D0%BB%D0%B5%D0%BD%D0%B8%D0%B5_%D0%91%D0%B0%D1%88%D0%BA%D0%BE%D1%80%D1%82%D0%BE%D1%81%D1%82%D0%B0%D0%BD%D0%B0" TargetMode="External"/><Relationship Id="rId7" Type="http://schemas.openxmlformats.org/officeDocument/2006/relationships/hyperlink" Target="https://ru.wikipedia.org/wiki/%D0%91%D0%B0%D1%88%D0%BA%D0%BE%D1%80%D1%82%D0%BE%D1%81%D1%82%D0%B0%D0%BD" TargetMode="External"/><Relationship Id="rId12" Type="http://schemas.openxmlformats.org/officeDocument/2006/relationships/hyperlink" Target="https://ru.wikipedia.org/wiki/%D0%A2%D0%B0%D1%82%D0%B0%D1%80%D1%8B" TargetMode="External"/><Relationship Id="rId2" Type="http://schemas.openxmlformats.org/officeDocument/2006/relationships/hyperlink" Target="https://ru.wikipedia.org/wiki/%D0%91%D0%B0%D1%88%D0%BA%D0%B8%D1%80%D1%81%D0%BA%D0%B8%D0%B9_%D1%8F%D0%B7%D1%8B%D0%BA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C%D1%83%D0%BD%D0%B8%D1%86%D0%B8%D0%BF%D0%B0%D0%BB%D1%8C%D0%BD%D1%8B%D0%B9_%D1%80%D0%B0%D0%B9%D0%BE%D0%BD" TargetMode="External"/><Relationship Id="rId11" Type="http://schemas.openxmlformats.org/officeDocument/2006/relationships/hyperlink" Target="https://ru.wikipedia.org/wiki/%D0%91%D0%B0%D1%88%D0%BA%D0%B8%D1%80%D1%8B" TargetMode="External"/><Relationship Id="rId5" Type="http://schemas.openxmlformats.org/officeDocument/2006/relationships/hyperlink" Target="https://ru.wikipedia.org/wiki/%D0%9C%D1%83%D0%BD%D0%B8%D1%86%D0%B8%D0%BF%D0%B0%D0%BB%D1%8C%D0%BD%D0%BE%D0%B5_%D0%BE%D0%B1%D1%80%D0%B0%D0%B7%D0%BE%D0%B2%D0%B0%D0%BD%D0%B8%D0%B5" TargetMode="External"/><Relationship Id="rId10" Type="http://schemas.openxmlformats.org/officeDocument/2006/relationships/hyperlink" Target="https://ru.wikipedia.org/wiki/%D0%9A%D1%80%D0%B0%D1%81%D0%BD%D0%B0%D1%8F_%D0%93%D0%BE%D1%80%D0%BA%D0%B0_(%D0%9D%D1%83%D1%80%D0%B8%D0%BC%D0%B0%D0%BD%D0%BE%D0%B2%D1%81%D0%BA%D0%B8%D0%B9_%D1%80%D0%B0%D0%B9%D0%BE%D0%BD)" TargetMode="External"/><Relationship Id="rId4" Type="http://schemas.openxmlformats.org/officeDocument/2006/relationships/hyperlink" Target="https://ru.wikipedia.org/wiki/%D0%A0%D0%B0%D0%B9%D0%BE%D0%BD%D1%8B_%D0%A0%D0%BE%D1%81%D1%81%D0%B8%D0%B8" TargetMode="External"/><Relationship Id="rId9" Type="http://schemas.openxmlformats.org/officeDocument/2006/relationships/hyperlink" Target="https://ru.wikipedia.org/wiki/%D0%90%D0%B4%D0%BC%D0%B8%D0%BD%D0%B8%D1%81%D1%82%D1%80%D0%B0%D1%82%D0%B8%D0%B2%D0%BD%D1%8B%D0%B9_%D1%86%D0%B5%D0%BD%D1%82%D1%80" TargetMode="External"/><Relationship Id="rId14" Type="http://schemas.openxmlformats.org/officeDocument/2006/relationships/hyperlink" Target="https://ru.wikipedia.org/wiki/%D0%9C%D0%B0%D1%80%D0%B8%D0%B9%D1%86%D1%8B" TargetMode="Externa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12" Type="http://schemas.openxmlformats.org/officeDocument/2006/relationships/image" Target="../media/image68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11" Type="http://schemas.openxmlformats.org/officeDocument/2006/relationships/image" Target="../media/image67.jpeg"/><Relationship Id="rId5" Type="http://schemas.openxmlformats.org/officeDocument/2006/relationships/image" Target="../media/image61.jpeg"/><Relationship Id="rId10" Type="http://schemas.openxmlformats.org/officeDocument/2006/relationships/image" Target="../media/image66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7" Type="http://schemas.openxmlformats.org/officeDocument/2006/relationships/oleObject" Target="../embeddings/_____Microsoft_Office_Excel_97-2003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Microsoft_Office_Excel_97-20033.xls"/><Relationship Id="rId5" Type="http://schemas.openxmlformats.org/officeDocument/2006/relationships/oleObject" Target="../embeddings/_____Microsoft_Office_Excel_97-20032.xls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oleObject" Target="../embeddings/_____Microsoft_Office_Excel_97-20035.xls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oleObject" Target="../embeddings/_____Microsoft_Office_Excel_97-20036.xls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7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_____Microsoft_Office_Excel_97-20039.xls"/><Relationship Id="rId4" Type="http://schemas.openxmlformats.org/officeDocument/2006/relationships/oleObject" Target="../embeddings/_____Microsoft_Office_Excel_97-20038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r="-22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00694" y="2786058"/>
            <a:ext cx="2757613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3175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 </a:t>
            </a:r>
          </a:p>
          <a:p>
            <a:pPr algn="ctr"/>
            <a:r>
              <a:rPr lang="ru-RU" sz="4000" b="1" dirty="0" smtClean="0">
                <a:ln w="3175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</a:t>
            </a:r>
          </a:p>
          <a:p>
            <a:pPr algn="ctr"/>
            <a:r>
              <a:rPr lang="ru-RU" sz="4000" b="1" dirty="0" smtClean="0">
                <a:ln w="3175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ГРАЖДАН</a:t>
            </a:r>
            <a:endParaRPr lang="ru-RU" sz="4000" b="1" dirty="0">
              <a:ln w="3175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00298" y="5572140"/>
            <a:ext cx="56436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 годовому отчету об исполнении </a:t>
            </a:r>
          </a:p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бюджета муниципального района Нуримановский район Республики Башкортостан за 2018 год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357562"/>
            <a:ext cx="2571736" cy="1643049"/>
          </a:xfrm>
          <a:prstGeom prst="rect">
            <a:avLst/>
          </a:prstGeom>
        </p:spPr>
      </p:pic>
      <p:pic>
        <p:nvPicPr>
          <p:cNvPr id="7" name="Рисунок 6" descr="0_17d840_d1410edd_X5L.jpg"/>
          <p:cNvPicPr>
            <a:picLocks noChangeAspect="1"/>
          </p:cNvPicPr>
          <p:nvPr/>
        </p:nvPicPr>
        <p:blipFill>
          <a:blip r:embed="rId4" cstate="print"/>
          <a:srcRect t="8260"/>
          <a:stretch>
            <a:fillRect/>
          </a:stretch>
        </p:blipFill>
        <p:spPr>
          <a:xfrm>
            <a:off x="0" y="0"/>
            <a:ext cx="2571736" cy="1714488"/>
          </a:xfrm>
          <a:prstGeom prst="rect">
            <a:avLst/>
          </a:prstGeom>
        </p:spPr>
      </p:pic>
      <p:pic>
        <p:nvPicPr>
          <p:cNvPr id="10" name="Рисунок 9" descr="07fa28d198588f9441b1e7efbcf64ca2_1024_1024.png"/>
          <p:cNvPicPr>
            <a:picLocks noChangeAspect="1"/>
          </p:cNvPicPr>
          <p:nvPr/>
        </p:nvPicPr>
        <p:blipFill>
          <a:blip r:embed="rId5" cstate="print"/>
          <a:srcRect l="23958" t="63542" r="39583" b="12500"/>
          <a:stretch>
            <a:fillRect/>
          </a:stretch>
        </p:blipFill>
        <p:spPr>
          <a:xfrm>
            <a:off x="0" y="5000636"/>
            <a:ext cx="2571736" cy="1857364"/>
          </a:xfrm>
          <a:prstGeom prst="rect">
            <a:avLst/>
          </a:prstGeom>
        </p:spPr>
      </p:pic>
      <p:pic>
        <p:nvPicPr>
          <p:cNvPr id="11" name="Рисунок 10" descr="JwrqRMsUd5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1643050"/>
            <a:ext cx="2571736" cy="17627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Рисунок 53" descr="21b7abc98d97783f3e65ac839b38db8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2643183"/>
            <a:ext cx="3786215" cy="4214818"/>
          </a:xfrm>
          <a:prstGeom prst="rect">
            <a:avLst/>
          </a:prstGeom>
        </p:spPr>
      </p:pic>
      <p:graphicFrame>
        <p:nvGraphicFramePr>
          <p:cNvPr id="56" name="Диаграмма 55"/>
          <p:cNvGraphicFramePr/>
          <p:nvPr/>
        </p:nvGraphicFramePr>
        <p:xfrm>
          <a:off x="0" y="1643050"/>
          <a:ext cx="9144000" cy="5214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4"/>
          <p:cNvSpPr>
            <a:spLocks noChangeAspect="1" noChangeArrowheads="1" noTextEdit="1"/>
          </p:cNvSpPr>
          <p:nvPr/>
        </p:nvSpPr>
        <p:spPr bwMode="auto">
          <a:xfrm>
            <a:off x="642911" y="1357299"/>
            <a:ext cx="2825749" cy="3736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Freeform 7"/>
          <p:cNvSpPr>
            <a:spLocks/>
          </p:cNvSpPr>
          <p:nvPr/>
        </p:nvSpPr>
        <p:spPr bwMode="auto">
          <a:xfrm>
            <a:off x="1" y="1199785"/>
            <a:ext cx="1947283" cy="125986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25"/>
              </a:cxn>
              <a:cxn ang="0">
                <a:pos x="859" y="1217"/>
              </a:cxn>
              <a:cxn ang="0">
                <a:pos x="859" y="739"/>
              </a:cxn>
              <a:cxn ang="0">
                <a:pos x="0" y="0"/>
              </a:cxn>
            </a:cxnLst>
            <a:rect l="0" t="0" r="r" b="b"/>
            <a:pathLst>
              <a:path w="859" h="1217">
                <a:moveTo>
                  <a:pt x="0" y="0"/>
                </a:moveTo>
                <a:lnTo>
                  <a:pt x="0" y="725"/>
                </a:lnTo>
                <a:lnTo>
                  <a:pt x="859" y="1217"/>
                </a:lnTo>
                <a:lnTo>
                  <a:pt x="859" y="739"/>
                </a:lnTo>
                <a:lnTo>
                  <a:pt x="0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Freeform 9"/>
          <p:cNvSpPr>
            <a:spLocks/>
          </p:cNvSpPr>
          <p:nvPr/>
        </p:nvSpPr>
        <p:spPr bwMode="auto">
          <a:xfrm>
            <a:off x="3" y="2021746"/>
            <a:ext cx="1947280" cy="1003339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22"/>
              </a:cxn>
              <a:cxn ang="0">
                <a:pos x="859" y="969"/>
              </a:cxn>
              <a:cxn ang="0">
                <a:pos x="859" y="492"/>
              </a:cxn>
              <a:cxn ang="0">
                <a:pos x="0" y="0"/>
              </a:cxn>
            </a:cxnLst>
            <a:rect l="0" t="0" r="r" b="b"/>
            <a:pathLst>
              <a:path w="859" h="969">
                <a:moveTo>
                  <a:pt x="0" y="0"/>
                </a:moveTo>
                <a:lnTo>
                  <a:pt x="0" y="722"/>
                </a:lnTo>
                <a:lnTo>
                  <a:pt x="859" y="969"/>
                </a:lnTo>
                <a:lnTo>
                  <a:pt x="859" y="492"/>
                </a:lnTo>
                <a:lnTo>
                  <a:pt x="0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Freeform 11"/>
          <p:cNvSpPr>
            <a:spLocks/>
          </p:cNvSpPr>
          <p:nvPr/>
        </p:nvSpPr>
        <p:spPr bwMode="auto">
          <a:xfrm>
            <a:off x="0" y="2734618"/>
            <a:ext cx="1947285" cy="746819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23"/>
              </a:cxn>
              <a:cxn ang="0">
                <a:pos x="859" y="723"/>
              </a:cxn>
              <a:cxn ang="0">
                <a:pos x="859" y="247"/>
              </a:cxn>
              <a:cxn ang="0">
                <a:pos x="0" y="0"/>
              </a:cxn>
            </a:cxnLst>
            <a:rect l="0" t="0" r="r" b="b"/>
            <a:pathLst>
              <a:path w="859" h="723">
                <a:moveTo>
                  <a:pt x="0" y="0"/>
                </a:moveTo>
                <a:lnTo>
                  <a:pt x="0" y="723"/>
                </a:lnTo>
                <a:lnTo>
                  <a:pt x="859" y="723"/>
                </a:lnTo>
                <a:lnTo>
                  <a:pt x="859" y="247"/>
                </a:lnTo>
                <a:lnTo>
                  <a:pt x="0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Freeform 13"/>
          <p:cNvSpPr>
            <a:spLocks/>
          </p:cNvSpPr>
          <p:nvPr/>
        </p:nvSpPr>
        <p:spPr bwMode="auto">
          <a:xfrm>
            <a:off x="0" y="3355459"/>
            <a:ext cx="1947285" cy="7488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25"/>
              </a:cxn>
              <a:cxn ang="0">
                <a:pos x="859" y="479"/>
              </a:cxn>
              <a:cxn ang="0">
                <a:pos x="859" y="0"/>
              </a:cxn>
              <a:cxn ang="0">
                <a:pos x="0" y="0"/>
              </a:cxn>
            </a:cxnLst>
            <a:rect l="0" t="0" r="r" b="b"/>
            <a:pathLst>
              <a:path w="859" h="725">
                <a:moveTo>
                  <a:pt x="0" y="0"/>
                </a:moveTo>
                <a:lnTo>
                  <a:pt x="0" y="725"/>
                </a:lnTo>
                <a:lnTo>
                  <a:pt x="859" y="479"/>
                </a:lnTo>
                <a:lnTo>
                  <a:pt x="859" y="0"/>
                </a:lnTo>
                <a:lnTo>
                  <a:pt x="0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Freeform 15"/>
          <p:cNvSpPr>
            <a:spLocks/>
          </p:cNvSpPr>
          <p:nvPr/>
        </p:nvSpPr>
        <p:spPr bwMode="auto">
          <a:xfrm>
            <a:off x="3" y="3745170"/>
            <a:ext cx="1947280" cy="1003339"/>
          </a:xfrm>
          <a:custGeom>
            <a:avLst/>
            <a:gdLst/>
            <a:ahLst/>
            <a:cxnLst>
              <a:cxn ang="0">
                <a:pos x="0" y="246"/>
              </a:cxn>
              <a:cxn ang="0">
                <a:pos x="0" y="969"/>
              </a:cxn>
              <a:cxn ang="0">
                <a:pos x="859" y="476"/>
              </a:cxn>
              <a:cxn ang="0">
                <a:pos x="859" y="0"/>
              </a:cxn>
              <a:cxn ang="0">
                <a:pos x="0" y="246"/>
              </a:cxn>
            </a:cxnLst>
            <a:rect l="0" t="0" r="r" b="b"/>
            <a:pathLst>
              <a:path w="859" h="969">
                <a:moveTo>
                  <a:pt x="0" y="246"/>
                </a:moveTo>
                <a:lnTo>
                  <a:pt x="0" y="969"/>
                </a:lnTo>
                <a:lnTo>
                  <a:pt x="859" y="476"/>
                </a:lnTo>
                <a:lnTo>
                  <a:pt x="859" y="0"/>
                </a:lnTo>
                <a:lnTo>
                  <a:pt x="0" y="246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" name="Freeform 8"/>
          <p:cNvSpPr>
            <a:spLocks/>
          </p:cNvSpPr>
          <p:nvPr/>
        </p:nvSpPr>
        <p:spPr bwMode="auto">
          <a:xfrm>
            <a:off x="0" y="285729"/>
            <a:ext cx="1947280" cy="121444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22"/>
              </a:cxn>
              <a:cxn ang="0">
                <a:pos x="859" y="969"/>
              </a:cxn>
              <a:cxn ang="0">
                <a:pos x="859" y="492"/>
              </a:cxn>
              <a:cxn ang="0">
                <a:pos x="0" y="0"/>
              </a:cxn>
            </a:cxnLst>
            <a:rect l="0" t="0" r="r" b="b"/>
            <a:pathLst>
              <a:path w="859" h="969">
                <a:moveTo>
                  <a:pt x="0" y="0"/>
                </a:moveTo>
                <a:lnTo>
                  <a:pt x="0" y="722"/>
                </a:lnTo>
                <a:lnTo>
                  <a:pt x="859" y="969"/>
                </a:lnTo>
                <a:lnTo>
                  <a:pt x="859" y="492"/>
                </a:lnTo>
                <a:lnTo>
                  <a:pt x="0" y="0"/>
                </a:lnTo>
                <a:close/>
              </a:path>
            </a:pathLst>
          </a:custGeom>
          <a:solidFill>
            <a:srgbClr val="38C895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Freeform 10"/>
          <p:cNvSpPr>
            <a:spLocks/>
          </p:cNvSpPr>
          <p:nvPr/>
        </p:nvSpPr>
        <p:spPr bwMode="auto">
          <a:xfrm>
            <a:off x="0" y="1142986"/>
            <a:ext cx="1947285" cy="92869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23"/>
              </a:cxn>
              <a:cxn ang="0">
                <a:pos x="859" y="723"/>
              </a:cxn>
              <a:cxn ang="0">
                <a:pos x="859" y="247"/>
              </a:cxn>
              <a:cxn ang="0">
                <a:pos x="0" y="0"/>
              </a:cxn>
            </a:cxnLst>
            <a:rect l="0" t="0" r="r" b="b"/>
            <a:pathLst>
              <a:path w="859" h="723">
                <a:moveTo>
                  <a:pt x="0" y="0"/>
                </a:moveTo>
                <a:lnTo>
                  <a:pt x="0" y="723"/>
                </a:lnTo>
                <a:lnTo>
                  <a:pt x="859" y="723"/>
                </a:lnTo>
                <a:lnTo>
                  <a:pt x="859" y="247"/>
                </a:lnTo>
                <a:lnTo>
                  <a:pt x="0" y="0"/>
                </a:lnTo>
                <a:close/>
              </a:path>
            </a:pathLst>
          </a:custGeom>
          <a:solidFill>
            <a:srgbClr val="FAF8B0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Freeform 12"/>
          <p:cNvSpPr>
            <a:spLocks/>
          </p:cNvSpPr>
          <p:nvPr/>
        </p:nvSpPr>
        <p:spPr bwMode="auto">
          <a:xfrm>
            <a:off x="0" y="2071679"/>
            <a:ext cx="1947285" cy="85725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25"/>
              </a:cxn>
              <a:cxn ang="0">
                <a:pos x="859" y="479"/>
              </a:cxn>
              <a:cxn ang="0">
                <a:pos x="859" y="0"/>
              </a:cxn>
              <a:cxn ang="0">
                <a:pos x="0" y="0"/>
              </a:cxn>
            </a:cxnLst>
            <a:rect l="0" t="0" r="r" b="b"/>
            <a:pathLst>
              <a:path w="859" h="725">
                <a:moveTo>
                  <a:pt x="0" y="0"/>
                </a:moveTo>
                <a:lnTo>
                  <a:pt x="0" y="725"/>
                </a:lnTo>
                <a:lnTo>
                  <a:pt x="859" y="479"/>
                </a:lnTo>
                <a:lnTo>
                  <a:pt x="859" y="0"/>
                </a:lnTo>
                <a:lnTo>
                  <a:pt x="0" y="0"/>
                </a:lnTo>
                <a:close/>
              </a:path>
            </a:pathLst>
          </a:custGeom>
          <a:solidFill>
            <a:srgbClr val="EDDB6D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2" name="Group 52"/>
          <p:cNvGrpSpPr/>
          <p:nvPr/>
        </p:nvGrpSpPr>
        <p:grpSpPr>
          <a:xfrm>
            <a:off x="1928795" y="2071673"/>
            <a:ext cx="10053165" cy="619393"/>
            <a:chOff x="1461290" y="3403042"/>
            <a:chExt cx="6754048" cy="464546"/>
          </a:xfrm>
        </p:grpSpPr>
        <p:sp>
          <p:nvSpPr>
            <p:cNvPr id="24" name="Rectangle 32"/>
            <p:cNvSpPr/>
            <p:nvPr/>
          </p:nvSpPr>
          <p:spPr>
            <a:xfrm>
              <a:off x="5286380" y="3429006"/>
              <a:ext cx="2928958" cy="1924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ms-MY" sz="1067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Open Sans Light" pitchFamily="34" charset="0"/>
                <a:ea typeface="Open Sans Light" pitchFamily="34" charset="0"/>
                <a:cs typeface="Open Sans Light" pitchFamily="34" charset="0"/>
              </a:endParaRPr>
            </a:p>
          </p:txBody>
        </p:sp>
        <p:grpSp>
          <p:nvGrpSpPr>
            <p:cNvPr id="4" name="Group 44"/>
            <p:cNvGrpSpPr/>
            <p:nvPr/>
          </p:nvGrpSpPr>
          <p:grpSpPr>
            <a:xfrm>
              <a:off x="1461290" y="3403042"/>
              <a:ext cx="3753652" cy="464546"/>
              <a:chOff x="1461290" y="3403042"/>
              <a:chExt cx="3753652" cy="464546"/>
            </a:xfrm>
          </p:grpSpPr>
          <p:sp>
            <p:nvSpPr>
              <p:cNvPr id="26" name="Rectangle 14"/>
              <p:cNvSpPr/>
              <p:nvPr/>
            </p:nvSpPr>
            <p:spPr>
              <a:xfrm>
                <a:off x="1461290" y="3403042"/>
                <a:ext cx="3753652" cy="428629"/>
              </a:xfrm>
              <a:prstGeom prst="rect">
                <a:avLst/>
              </a:prstGeom>
              <a:solidFill>
                <a:srgbClr val="E7CE3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grpSp>
            <p:nvGrpSpPr>
              <p:cNvPr id="5" name="Group 41"/>
              <p:cNvGrpSpPr/>
              <p:nvPr/>
            </p:nvGrpSpPr>
            <p:grpSpPr>
              <a:xfrm>
                <a:off x="2791970" y="3426977"/>
                <a:ext cx="2413391" cy="440611"/>
                <a:chOff x="2791970" y="3426977"/>
                <a:chExt cx="2413391" cy="440611"/>
              </a:xfrm>
            </p:grpSpPr>
            <p:sp>
              <p:nvSpPr>
                <p:cNvPr id="28" name="Rectangle 26"/>
                <p:cNvSpPr/>
                <p:nvPr/>
              </p:nvSpPr>
              <p:spPr>
                <a:xfrm>
                  <a:off x="2791970" y="3426977"/>
                  <a:ext cx="2413391" cy="20775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just">
                    <a:defRPr/>
                  </a:pPr>
                  <a:endParaRPr kumimoji="0" lang="en-US" sz="12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 pitchFamily="18" charset="0"/>
                    <a:ea typeface="Open Sans Light" pitchFamily="34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Rectangle 36"/>
                <p:cNvSpPr/>
                <p:nvPr/>
              </p:nvSpPr>
              <p:spPr>
                <a:xfrm>
                  <a:off x="3214678" y="3429006"/>
                  <a:ext cx="571504" cy="43858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Open Sans Light" pitchFamily="34" charset="0"/>
                    <a:ea typeface="Open Sans Light" pitchFamily="34" charset="0"/>
                    <a:cs typeface="Open Sans Light" pitchFamily="34" charset="0"/>
                  </a:endParaRPr>
                </a:p>
              </p:txBody>
            </p:sp>
          </p:grpSp>
        </p:grpSp>
      </p:grpSp>
      <p:grpSp>
        <p:nvGrpSpPr>
          <p:cNvPr id="6" name="Group 51"/>
          <p:cNvGrpSpPr/>
          <p:nvPr/>
        </p:nvGrpSpPr>
        <p:grpSpPr>
          <a:xfrm>
            <a:off x="1928795" y="1428738"/>
            <a:ext cx="9838851" cy="656045"/>
            <a:chOff x="1461290" y="2857502"/>
            <a:chExt cx="6325420" cy="492034"/>
          </a:xfrm>
        </p:grpSpPr>
        <p:sp>
          <p:nvSpPr>
            <p:cNvPr id="31" name="Rectangle 31"/>
            <p:cNvSpPr/>
            <p:nvPr/>
          </p:nvSpPr>
          <p:spPr>
            <a:xfrm>
              <a:off x="4857752" y="2857502"/>
              <a:ext cx="2928958" cy="1924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ms-MY" sz="1067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Open Sans Light" pitchFamily="34" charset="0"/>
                <a:ea typeface="Open Sans Light" pitchFamily="34" charset="0"/>
                <a:cs typeface="Open Sans Light" pitchFamily="34" charset="0"/>
              </a:endParaRPr>
            </a:p>
          </p:txBody>
        </p:sp>
        <p:grpSp>
          <p:nvGrpSpPr>
            <p:cNvPr id="8" name="Group 45"/>
            <p:cNvGrpSpPr/>
            <p:nvPr/>
          </p:nvGrpSpPr>
          <p:grpSpPr>
            <a:xfrm>
              <a:off x="1461290" y="2873239"/>
              <a:ext cx="3325024" cy="476297"/>
              <a:chOff x="1461290" y="2873239"/>
              <a:chExt cx="3325024" cy="476297"/>
            </a:xfrm>
          </p:grpSpPr>
          <p:sp>
            <p:nvSpPr>
              <p:cNvPr id="33" name="Rectangle 12"/>
              <p:cNvSpPr/>
              <p:nvPr/>
            </p:nvSpPr>
            <p:spPr>
              <a:xfrm>
                <a:off x="1461290" y="2873239"/>
                <a:ext cx="3325024" cy="466469"/>
              </a:xfrm>
              <a:prstGeom prst="rect">
                <a:avLst/>
              </a:prstGeom>
              <a:solidFill>
                <a:srgbClr val="F8F68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grpSp>
            <p:nvGrpSpPr>
              <p:cNvPr id="9" name="Group 40"/>
              <p:cNvGrpSpPr/>
              <p:nvPr/>
            </p:nvGrpSpPr>
            <p:grpSpPr>
              <a:xfrm>
                <a:off x="2807732" y="2910954"/>
                <a:ext cx="1835706" cy="438582"/>
                <a:chOff x="2807732" y="2910954"/>
                <a:chExt cx="1835706" cy="438582"/>
              </a:xfrm>
            </p:grpSpPr>
            <p:sp>
              <p:nvSpPr>
                <p:cNvPr id="35" name="Rectangle 25"/>
                <p:cNvSpPr/>
                <p:nvPr/>
              </p:nvSpPr>
              <p:spPr>
                <a:xfrm>
                  <a:off x="3357554" y="3000378"/>
                  <a:ext cx="1285884" cy="25391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Open Sans Light" pitchFamily="34" charset="0"/>
                    <a:ea typeface="Open Sans Light" pitchFamily="34" charset="0"/>
                    <a:cs typeface="Open Sans Light" pitchFamily="34" charset="0"/>
                  </a:endParaRPr>
                </a:p>
              </p:txBody>
            </p:sp>
            <p:sp>
              <p:nvSpPr>
                <p:cNvPr id="36" name="Rectangle 35"/>
                <p:cNvSpPr/>
                <p:nvPr/>
              </p:nvSpPr>
              <p:spPr>
                <a:xfrm>
                  <a:off x="2807732" y="2910954"/>
                  <a:ext cx="571504" cy="43858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Open Sans Light" pitchFamily="34" charset="0"/>
                    <a:ea typeface="Open Sans Light" pitchFamily="34" charset="0"/>
                    <a:cs typeface="Open Sans Light" pitchFamily="34" charset="0"/>
                  </a:endParaRPr>
                </a:p>
              </p:txBody>
            </p:sp>
          </p:grpSp>
        </p:grpSp>
      </p:grpSp>
      <p:grpSp>
        <p:nvGrpSpPr>
          <p:cNvPr id="10" name="Group 50"/>
          <p:cNvGrpSpPr/>
          <p:nvPr/>
        </p:nvGrpSpPr>
        <p:grpSpPr>
          <a:xfrm>
            <a:off x="1928796" y="857234"/>
            <a:ext cx="9624537" cy="727997"/>
            <a:chOff x="1461290" y="2224624"/>
            <a:chExt cx="5825354" cy="675084"/>
          </a:xfrm>
        </p:grpSpPr>
        <p:sp>
          <p:nvSpPr>
            <p:cNvPr id="38" name="Rectangle 30"/>
            <p:cNvSpPr/>
            <p:nvPr/>
          </p:nvSpPr>
          <p:spPr>
            <a:xfrm>
              <a:off x="4357686" y="2357436"/>
              <a:ext cx="2928958" cy="2378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ms-MY" sz="1067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Open Sans Light" pitchFamily="34" charset="0"/>
                <a:ea typeface="Open Sans Light" pitchFamily="34" charset="0"/>
                <a:cs typeface="Open Sans Light" pitchFamily="34" charset="0"/>
              </a:endParaRPr>
            </a:p>
          </p:txBody>
        </p:sp>
        <p:grpSp>
          <p:nvGrpSpPr>
            <p:cNvPr id="11" name="Group 46"/>
            <p:cNvGrpSpPr/>
            <p:nvPr/>
          </p:nvGrpSpPr>
          <p:grpSpPr>
            <a:xfrm>
              <a:off x="1461290" y="2224624"/>
              <a:ext cx="2824958" cy="675084"/>
              <a:chOff x="1461290" y="2224624"/>
              <a:chExt cx="2824958" cy="675084"/>
            </a:xfrm>
          </p:grpSpPr>
          <p:sp>
            <p:nvSpPr>
              <p:cNvPr id="40" name="Rectangle 10"/>
              <p:cNvSpPr/>
              <p:nvPr/>
            </p:nvSpPr>
            <p:spPr>
              <a:xfrm>
                <a:off x="1461290" y="2290875"/>
                <a:ext cx="2824958" cy="529963"/>
              </a:xfrm>
              <a:prstGeom prst="rect">
                <a:avLst/>
              </a:prstGeom>
              <a:solidFill>
                <a:srgbClr val="34BA8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grpSp>
            <p:nvGrpSpPr>
              <p:cNvPr id="12" name="Group 39"/>
              <p:cNvGrpSpPr/>
              <p:nvPr/>
            </p:nvGrpSpPr>
            <p:grpSpPr>
              <a:xfrm>
                <a:off x="2153108" y="2224624"/>
                <a:ext cx="2075454" cy="675084"/>
                <a:chOff x="2153108" y="2224624"/>
                <a:chExt cx="2075454" cy="675084"/>
              </a:xfrm>
            </p:grpSpPr>
            <p:sp>
              <p:nvSpPr>
                <p:cNvPr id="42" name="Rectangle 24"/>
                <p:cNvSpPr/>
                <p:nvPr/>
              </p:nvSpPr>
              <p:spPr>
                <a:xfrm>
                  <a:off x="2153108" y="2224624"/>
                  <a:ext cx="2075454" cy="5993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just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1200" b="1" kern="0" dirty="0" smtClean="0">
                      <a:solidFill>
                        <a:schemeClr val="bg1"/>
                      </a:solidFill>
                      <a:latin typeface="Times New Roman" pitchFamily="18" charset="0"/>
                      <a:ea typeface="Open Sans" pitchFamily="34" charset="0"/>
                      <a:cs typeface="Times New Roman" pitchFamily="18" charset="0"/>
                    </a:rPr>
                    <a:t>16,84  тыс. кв. м. - о</a:t>
                  </a:r>
                  <a:r>
                    <a:rPr kumimoji="0" lang="ru-RU" sz="1200" b="1" i="0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itchFamily="18" charset="0"/>
                      <a:ea typeface="Open Sans" pitchFamily="34" charset="0"/>
                      <a:cs typeface="Times New Roman" pitchFamily="18" charset="0"/>
                    </a:rPr>
                    <a:t>бъем</a:t>
                  </a:r>
                  <a:r>
                    <a:rPr kumimoji="0" lang="ru-RU" sz="12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itchFamily="18" charset="0"/>
                      <a:ea typeface="Open Sans" pitchFamily="34" charset="0"/>
                      <a:cs typeface="Times New Roman" pitchFamily="18" charset="0"/>
                    </a:rPr>
                    <a:t> жилищного </a:t>
                  </a:r>
                </a:p>
                <a:p>
                  <a:pPr marL="0" marR="0" lvl="0" indent="0" algn="just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2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itchFamily="18" charset="0"/>
                      <a:ea typeface="Open Sans" pitchFamily="34" charset="0"/>
                      <a:cs typeface="Times New Roman" pitchFamily="18" charset="0"/>
                    </a:rPr>
                    <a:t>строительства за счет всех источников </a:t>
                  </a:r>
                </a:p>
                <a:p>
                  <a:pPr marL="0" marR="0" lvl="0" indent="0" algn="just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1200" b="1" kern="0" dirty="0" smtClean="0">
                      <a:solidFill>
                        <a:schemeClr val="bg1"/>
                      </a:solidFill>
                      <a:latin typeface="Times New Roman" pitchFamily="18" charset="0"/>
                      <a:ea typeface="Open Sans" pitchFamily="34" charset="0"/>
                      <a:cs typeface="Times New Roman" pitchFamily="18" charset="0"/>
                    </a:rPr>
                    <a:t>ф</a:t>
                  </a:r>
                  <a:r>
                    <a:rPr kumimoji="0" lang="ru-RU" sz="1200" b="1" i="0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itchFamily="18" charset="0"/>
                      <a:ea typeface="Open Sans" pitchFamily="34" charset="0"/>
                      <a:cs typeface="Times New Roman" pitchFamily="18" charset="0"/>
                    </a:rPr>
                    <a:t>инансирования</a:t>
                  </a:r>
                  <a:r>
                    <a:rPr kumimoji="0" lang="ru-RU" sz="12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itchFamily="18" charset="0"/>
                      <a:ea typeface="Open Sans" pitchFamily="34" charset="0"/>
                      <a:cs typeface="Times New Roman" pitchFamily="18" charset="0"/>
                    </a:rPr>
                    <a:t> :</a:t>
                  </a:r>
                  <a:endPara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Times New Roman" pitchFamily="18" charset="0"/>
                    <a:ea typeface="Open Sans Light" pitchFamily="34" charset="0"/>
                    <a:cs typeface="Times New Roman" pitchFamily="18" charset="0"/>
                  </a:endParaRPr>
                </a:p>
              </p:txBody>
            </p:sp>
            <p:sp>
              <p:nvSpPr>
                <p:cNvPr id="43" name="Rectangle 34"/>
                <p:cNvSpPr/>
                <p:nvPr/>
              </p:nvSpPr>
              <p:spPr>
                <a:xfrm>
                  <a:off x="2285984" y="2357436"/>
                  <a:ext cx="571504" cy="54227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Open Sans Light" pitchFamily="34" charset="0"/>
                    <a:ea typeface="Open Sans Light" pitchFamily="34" charset="0"/>
                    <a:cs typeface="Open Sans Light" pitchFamily="34" charset="0"/>
                  </a:endParaRPr>
                </a:p>
              </p:txBody>
            </p:sp>
          </p:grpSp>
        </p:grpSp>
      </p:grpSp>
      <p:sp>
        <p:nvSpPr>
          <p:cNvPr id="52" name="TextBox 51"/>
          <p:cNvSpPr txBox="1"/>
          <p:nvPr/>
        </p:nvSpPr>
        <p:spPr>
          <a:xfrm>
            <a:off x="3071803" y="2143117"/>
            <a:ext cx="2998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 том числе индивидуальное жилищное 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строительство (ИЖС) – 16,5 тыс. кв.м.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" y="6257836"/>
            <a:ext cx="2928959" cy="600164"/>
          </a:xfrm>
          <a:prstGeom prst="rect">
            <a:avLst/>
          </a:prstGeom>
          <a:solidFill>
            <a:srgbClr val="FF7C80">
              <a:alpha val="71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340,25 км - протяженность </a:t>
            </a: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автомобильных дорог общего </a:t>
            </a: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пользования местного значения </a:t>
            </a: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 8"/>
          <p:cNvSpPr/>
          <p:nvPr/>
        </p:nvSpPr>
        <p:spPr>
          <a:xfrm flipH="1">
            <a:off x="4214809" y="3571877"/>
            <a:ext cx="4214843" cy="642941"/>
          </a:xfrm>
          <a:prstGeom prst="rect">
            <a:avLst/>
          </a:prstGeom>
          <a:solidFill>
            <a:srgbClr val="00C0C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2285952" y="0"/>
            <a:ext cx="68580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показатели развития </a:t>
            </a:r>
          </a:p>
          <a:p>
            <a:pPr algn="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социальной сферы, за 2018 год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572134" y="6072207"/>
            <a:ext cx="184731" cy="246221"/>
          </a:xfrm>
          <a:prstGeom prst="rect">
            <a:avLst/>
          </a:prstGeom>
          <a:blipFill dpi="0" rotWithShape="1">
            <a:blip r:embed="rId4" cstate="print">
              <a:alphaModFix amt="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pPr algn="just"/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9" name="Рисунок 58" descr="512x384_clea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86446" y="1285860"/>
            <a:ext cx="3571868" cy="250033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3357553" y="4857760"/>
            <a:ext cx="50720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1014 чел .- среднегодовое кол-во детей посещающих дошкольные образовательные организации; 100% обеспеченность местами в дошкольных образовательных организациях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857620" y="4286257"/>
            <a:ext cx="4500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519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чел. – кол-во детей в среднем за год посещающих дополнительно образовательные организации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071803" y="1500175"/>
            <a:ext cx="38576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200" b="1" kern="0" dirty="0" smtClean="0">
                <a:latin typeface="Times New Roman" pitchFamily="18" charset="0"/>
                <a:ea typeface="Open Sans Light" pitchFamily="34" charset="0"/>
                <a:cs typeface="Times New Roman" pitchFamily="18" charset="0"/>
              </a:rPr>
              <a:t>28,81 кв.м. общая площадь жилых помещений, приходящихся в среднем на одного жителя</a:t>
            </a:r>
            <a:endParaRPr lang="en-US" sz="1200" b="1" kern="0" dirty="0">
              <a:latin typeface="Times New Roman" pitchFamily="18" charset="0"/>
              <a:ea typeface="Open Sans Light" pitchFamily="34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286249" y="3571876"/>
            <a:ext cx="52149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264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чел. – среднегодовое кол-во учащихся в 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общеобразовательных организациях; 100% - обеспеченность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местами в общеобразовательных организациях</a:t>
            </a:r>
          </a:p>
          <a:p>
            <a:endParaRPr lang="ru-RU" dirty="0"/>
          </a:p>
        </p:txBody>
      </p:sp>
      <p:sp>
        <p:nvSpPr>
          <p:cNvPr id="50" name="TextBox 49"/>
          <p:cNvSpPr txBox="1"/>
          <p:nvPr/>
        </p:nvSpPr>
        <p:spPr>
          <a:xfrm>
            <a:off x="3071801" y="5357827"/>
            <a:ext cx="5357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00" b="1" kern="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200" b="1" kern="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200" b="1" kern="0" dirty="0" smtClean="0">
                <a:latin typeface="Times New Roman" pitchFamily="18" charset="0"/>
                <a:cs typeface="Times New Roman" pitchFamily="18" charset="0"/>
              </a:rPr>
              <a:t> – кол-во учреждений </a:t>
            </a:r>
            <a:r>
              <a:rPr lang="ru-RU" sz="1200" b="1" kern="0" dirty="0" err="1" smtClean="0">
                <a:latin typeface="Times New Roman" pitchFamily="18" charset="0"/>
                <a:cs typeface="Times New Roman" pitchFamily="18" charset="0"/>
              </a:rPr>
              <a:t>культурно-досугового</a:t>
            </a:r>
            <a:r>
              <a:rPr lang="ru-RU" sz="1200" b="1" kern="0" dirty="0" smtClean="0">
                <a:latin typeface="Times New Roman" pitchFamily="18" charset="0"/>
                <a:cs typeface="Times New Roman" pitchFamily="18" charset="0"/>
              </a:rPr>
              <a:t> типа</a:t>
            </a:r>
            <a:endParaRPr lang="en-US" sz="1200" b="1" kern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pic>
        <p:nvPicPr>
          <p:cNvPr id="51" name="Рисунок 50" descr="030a13c4925ee1d88b9dab405daca565.png"/>
          <p:cNvPicPr>
            <a:picLocks noChangeAspect="1"/>
          </p:cNvPicPr>
          <p:nvPr/>
        </p:nvPicPr>
        <p:blipFill>
          <a:blip r:embed="rId6" cstate="print"/>
          <a:srcRect b="3449"/>
          <a:stretch>
            <a:fillRect/>
          </a:stretch>
        </p:blipFill>
        <p:spPr>
          <a:xfrm>
            <a:off x="285720" y="2857497"/>
            <a:ext cx="6215107" cy="4000504"/>
          </a:xfrm>
          <a:prstGeom prst="rect">
            <a:avLst/>
          </a:prstGeom>
        </p:spPr>
      </p:pic>
      <p:pic>
        <p:nvPicPr>
          <p:cNvPr id="7" name="Рисунок 6" descr="121170495_35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214346" y="357167"/>
            <a:ext cx="3841167" cy="3357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28596" y="-142900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налоговой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бюджетной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политики района 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764024"/>
            <a:ext cx="9144000" cy="6093976"/>
          </a:xfrm>
          <a:prstGeom prst="rect">
            <a:avLst/>
          </a:prstGeom>
          <a:blipFill dpi="0" rotWithShape="1">
            <a:blip r:embed="rId2" cstate="print">
              <a:alphaModFix amt="21000"/>
            </a:blip>
            <a:srcRect/>
            <a:stretch>
              <a:fillRect/>
            </a:stretch>
          </a:blip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Сохранение,  укрепление и развитие налогового потенциала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Повышение качества администрирования доходов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Обеспечение полноты и корректности сведений в базах данных республиканских органов исполнительной власти, территориальных органов федеральных органов исполнительной власти в Республике Башкортостан и органов местного самоуправления Республики Башкортостан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Усиление адресной работы с налогоплательщиками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Мониторинг и оптимизация налоговых льгот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Погашение задолженности в бюджеты всех уровней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Легализация доходов населения и объектов налогообложения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Мониторинг расчетов с бюджетом налогоплательщиков</a:t>
            </a:r>
            <a:endParaRPr lang="ru-RU" sz="13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сбалансированности бюджета 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Повышение качества осуществления внутреннего финансового контроля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собственных доходов бюджета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altLang="ko-KR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Выявление резервов и перераспределение  их в пользу приоритетных направлений, создающих условия для экономического роста</a:t>
            </a:r>
            <a:endParaRPr lang="en-US" altLang="ko-KR" sz="13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굴림" pitchFamily="50" charset="-127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Оптимизация расходов бюджета  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altLang="ko-KR" sz="1300" b="1" dirty="0" smtClean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Принятие новых видов расходов только после соответствующей оценки их эффективности</a:t>
            </a:r>
            <a:endParaRPr lang="en-US" altLang="ko-KR" sz="1300" b="1" dirty="0" smtClean="0">
              <a:latin typeface="Times New Roman" pitchFamily="18" charset="0"/>
              <a:ea typeface="굴림" pitchFamily="50" charset="-127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Сокращение муниципального долга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Расширение использования механизмов инициативного </a:t>
            </a:r>
            <a:r>
              <a:rPr lang="ru-RU" sz="1300" b="1" dirty="0" err="1" smtClean="0">
                <a:latin typeface="Times New Roman" pitchFamily="18" charset="0"/>
                <a:cs typeface="Times New Roman" pitchFamily="18" charset="0"/>
              </a:rPr>
              <a:t>бюджетирования</a:t>
            </a:r>
            <a:endParaRPr lang="ru-RU" sz="13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Сокращение объема дефицита бюджета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Диаграмма 41"/>
          <p:cNvGraphicFramePr/>
          <p:nvPr/>
        </p:nvGraphicFramePr>
        <p:xfrm>
          <a:off x="428596" y="1397000"/>
          <a:ext cx="9144000" cy="546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8" name="Диаграмма 37"/>
          <p:cNvGraphicFramePr/>
          <p:nvPr/>
        </p:nvGraphicFramePr>
        <p:xfrm>
          <a:off x="0" y="1428736"/>
          <a:ext cx="9144000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1142945" y="-142900"/>
            <a:ext cx="80010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Динамика основных показателей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исполнения бюджета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2016-20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годах, тыс. руб.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5214950"/>
          <a:ext cx="9144000" cy="164305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632857"/>
                <a:gridCol w="1143000"/>
                <a:gridCol w="1061357"/>
                <a:gridCol w="1469571"/>
                <a:gridCol w="1224643"/>
                <a:gridCol w="1387929"/>
                <a:gridCol w="1224643"/>
              </a:tblGrid>
              <a:tr h="38942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F5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F5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F5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 (Отчет)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F5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 (План)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F5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20120 (План)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F5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(План)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F52B"/>
                    </a:solidFill>
                  </a:tcPr>
                </a:tc>
              </a:tr>
              <a:tr h="389424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539 706,3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556 </a:t>
                      </a:r>
                      <a:r>
                        <a:rPr lang="ru-RU" sz="14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143,7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672 098,0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587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806,4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612 933,6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626 224,1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0075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565 519,6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558 898,4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650 194,6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587 806,4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612 933,6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626 224,1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44127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Дефицит(-), </a:t>
                      </a:r>
                    </a:p>
                    <a:p>
                      <a:pPr algn="l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Профицит (+)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-25 813,3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-2 754,7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+21 903,4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357290" y="214290"/>
            <a:ext cx="74332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Источники финансирования дефицита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бюджета в 2018 году, тыс.руб.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0" y="1643050"/>
          <a:ext cx="9144000" cy="5214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10"/>
                <a:gridCol w="1928826"/>
                <a:gridCol w="1571636"/>
                <a:gridCol w="1428728"/>
              </a:tblGrid>
              <a:tr h="83851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Утверждено в бюджете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Утверждено в бюджете (уточнено)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Фактическое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исполнение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</a:tr>
              <a:tr h="625205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Дефицит (+)</a:t>
                      </a:r>
                      <a:r>
                        <a:rPr lang="en-US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Профицит (-)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-6 742,1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-21 903,4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</a:tr>
              <a:tr h="625205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Бюджетные кредиты от других бюджетов бюджетной</a:t>
                      </a:r>
                      <a:r>
                        <a:rPr lang="ru-RU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системы РФ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- 2 500,0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- 2500,0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- 2 500,0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</a:tr>
              <a:tr h="625205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Получение кредитов от</a:t>
                      </a:r>
                      <a:r>
                        <a:rPr lang="ru-RU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других бюджетов бюджетной системы РФ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5 000,0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5 000,0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</a:tr>
              <a:tr h="625205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Погашение </a:t>
                      </a:r>
                      <a:r>
                        <a:rPr lang="ru-RU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кредитов от других бюджетов бюджетной системы РФ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- 2 500,0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- 7 500,0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- 7 500,0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</a:tr>
              <a:tr h="625205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Изменение остатков средств на счетах по учету средств бюджета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2 500,0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-4 242,1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-19 403,4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</a:tr>
              <a:tr h="625205"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Увеличение  прочих остатков денежных средств бюджета муниципального района 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- 689 687,1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</a:tr>
              <a:tr h="625205"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Уменьшение прочих остатков денежных средств бюджета муниципального района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670 283,7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55000"/>
                      </a:prst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Диаграмма 41"/>
          <p:cNvGraphicFramePr/>
          <p:nvPr/>
        </p:nvGraphicFramePr>
        <p:xfrm>
          <a:off x="0" y="1397001"/>
          <a:ext cx="9144000" cy="546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6" name="Диаграмма 35"/>
          <p:cNvGraphicFramePr/>
          <p:nvPr/>
        </p:nvGraphicFramePr>
        <p:xfrm>
          <a:off x="0" y="1142984"/>
          <a:ext cx="4929190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9" name="Диаграмма 38"/>
          <p:cNvGraphicFramePr/>
          <p:nvPr/>
        </p:nvGraphicFramePr>
        <p:xfrm>
          <a:off x="4214810" y="4000504"/>
          <a:ext cx="4929190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0" name="Диаграмма 39"/>
          <p:cNvGraphicFramePr/>
          <p:nvPr/>
        </p:nvGraphicFramePr>
        <p:xfrm>
          <a:off x="4929190" y="1142984"/>
          <a:ext cx="4214810" cy="257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1" name="Диаграмма 40"/>
          <p:cNvGraphicFramePr/>
          <p:nvPr/>
        </p:nvGraphicFramePr>
        <p:xfrm>
          <a:off x="0" y="4000504"/>
          <a:ext cx="4214810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1500166" y="0"/>
            <a:ext cx="71617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Общие характеристики бюджета 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2016-2021 годах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951234"/>
          <a:ext cx="9144032" cy="5906766"/>
        </p:xfrm>
        <a:graphic>
          <a:graphicData uri="http://schemas.openxmlformats.org/drawingml/2006/table">
            <a:tbl>
              <a:tblPr/>
              <a:tblGrid>
                <a:gridCol w="4143372"/>
                <a:gridCol w="928694"/>
                <a:gridCol w="785818"/>
                <a:gridCol w="857256"/>
                <a:gridCol w="857256"/>
                <a:gridCol w="785818"/>
                <a:gridCol w="785818"/>
              </a:tblGrid>
              <a:tr h="3171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 дохода</a:t>
                      </a: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57748">
                <a:tc>
                  <a:txBody>
                    <a:bodyPr/>
                    <a:lstStyle/>
                    <a:p>
                      <a:pPr marL="180975" indent="-180975"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539 706,3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556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143,7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672 098,0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587 806,4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612 933,6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626 224,1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1477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 доходы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145 711,0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787,4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179 467,2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157 493,0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166 521,0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171 076,0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1477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Налоги на прибыль, доходы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98 920,6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026,0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620,5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114 712,0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120 623,0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126 593,0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32528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Налоги на товары (работы, услуги), реализуемые на территории российской федерации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12 147,9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575,5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9 358,6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9 769,0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12 102,0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12 676,0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1477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Налоги на совокупный доход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16 675,7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722,3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28 889,4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17 513,0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17 658,0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15 016,0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1477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Налоги на имущество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3 248,8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3 051,0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3 176,0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3 305,0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32316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Налоги, сборы и регулярные платежи за пользование природными ресурсами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1477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пошлина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1 714,4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705,1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1 682,5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1 787,0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1 841,0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1 896,0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34065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6 748,6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037,4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8 799,1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7 206,0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7 559,0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7 914,0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19190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Платежи при пользовании природными ресурсами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326,0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326,0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29112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Доходы от оказания платных услуг (работ) и компенсации затрат государства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18207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Доходы от продажи материальных и нематериальных активов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7 411,7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360,1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3 262,9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2 200,0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2 308,0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2 416,0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17536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Штрафы, санкции, возмещение ущерба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985,1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950,6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5 386,7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892,0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892,0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897,0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1477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неналоговые доходы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419,4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260,1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3 090,1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1477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393 995,3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418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492 630,8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430 313,4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446 412,6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455 148,1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33637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 от других бюджетов бюджетной системы российской федерации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396 388,5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418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301,3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492 076,9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430 313,4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446 412,6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455 148,1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21028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Дотации бюджетам бюджетной системы Российской Федерации</a:t>
                      </a: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48 535,4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403,2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139 182,6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492,8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106 642,7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101 146,1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бюджетам бюджетной системы Российской Федерации (межбюджетные субсидии)</a:t>
                      </a: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122 021,4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040,8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104 381,5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59 496,0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84 508,6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87 678,2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21431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218 437,6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223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240 942,9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240 381,6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248 318,3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259 380,8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1477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межбюджетные трансферты</a:t>
                      </a: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7 394,1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886,2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7 569,9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6 943,0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6 943,0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6 943,0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29112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безвозмездные поступления от других бюджетов бюджетной системы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620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15529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безвозмездные поступления</a:t>
                      </a: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297,3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557,0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  <a:tr h="434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Возврат остатков субсидий, субвенций и иных межбюджетных трансфертов, имеющих целевое назначение, прошлых лет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-2 690,5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prstClr val="white">
                        <a:alpha val="63000"/>
                      </a:prst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0"/>
            <a:ext cx="94297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Доходы бюджета по видам доходов </a:t>
            </a:r>
          </a:p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2016-2021 годах, тыс.руб. </a:t>
            </a:r>
            <a:endParaRPr lang="ru-RU" sz="3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7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28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31" name="TextBox 22"/>
          <p:cNvSpPr txBox="1">
            <a:spLocks noChangeArrowheads="1"/>
          </p:cNvSpPr>
          <p:nvPr/>
        </p:nvSpPr>
        <p:spPr bwMode="auto">
          <a:xfrm>
            <a:off x="714375" y="2500313"/>
            <a:ext cx="57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F5381-8D12-4803-B337-263FCCA5FFC5}" type="slidenum">
              <a:rPr lang="ru-RU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00250" y="115558"/>
            <a:ext cx="7143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Структура  доходов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за 201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год 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бюджет-отрадное-доходы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72987" y="1362075"/>
            <a:ext cx="6766187" cy="5181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54673" y="2057400"/>
            <a:ext cx="10453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НДФЛ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115 620,5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14675" y="3009900"/>
            <a:ext cx="9925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УСН 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22 795,5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7275" y="3562350"/>
            <a:ext cx="1080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Акцизы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9 358,6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95525" y="3848100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ЕНВД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5 636,3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71675" y="4819650"/>
            <a:ext cx="16705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Аренда земли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8 276,0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62500" y="4781550"/>
            <a:ext cx="144623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Налог на </a:t>
            </a:r>
          </a:p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имущество </a:t>
            </a:r>
          </a:p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организаций</a:t>
            </a:r>
          </a:p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3 248,8</a:t>
            </a:r>
            <a:endParaRPr lang="ru-RU" sz="1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95675" y="4867275"/>
            <a:ext cx="11957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Штрафы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5 386,7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76380" y="5572140"/>
            <a:ext cx="1725216" cy="92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Доходы от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продажи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земельных участков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3 104,8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29000" y="3905250"/>
            <a:ext cx="14798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Государствен-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ная пошлина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1 682,5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72325" y="4429126"/>
            <a:ext cx="1041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492 630,8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86650" y="5600700"/>
            <a:ext cx="118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672 098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00924" y="1419226"/>
            <a:ext cx="1571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тыс.рублей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52558" y="5374257"/>
            <a:ext cx="1035170" cy="7591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Итого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64"/>
          <p:cNvSpPr>
            <a:spLocks noChangeArrowheads="1"/>
          </p:cNvSpPr>
          <p:nvPr/>
        </p:nvSpPr>
        <p:spPr bwMode="gray">
          <a:xfrm>
            <a:off x="1" y="1"/>
            <a:ext cx="9155431" cy="6864349"/>
          </a:xfrm>
          <a:prstGeom prst="rect">
            <a:avLst/>
          </a:prstGeom>
          <a:blipFill dpi="0" rotWithShape="1">
            <a:blip r:embed="rId2" cstate="print">
              <a:alphaModFix amt="20000"/>
            </a:blip>
            <a:srcRect/>
            <a:stretch>
              <a:fillRect/>
            </a:stretch>
          </a:blip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" name="AutoShape 3030"/>
          <p:cNvSpPr>
            <a:spLocks noChangeArrowheads="1"/>
          </p:cNvSpPr>
          <p:nvPr/>
        </p:nvSpPr>
        <p:spPr bwMode="auto">
          <a:xfrm>
            <a:off x="0" y="5580062"/>
            <a:ext cx="2868613" cy="1277938"/>
          </a:xfrm>
          <a:prstGeom prst="cube">
            <a:avLst>
              <a:gd name="adj" fmla="val 32713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9050">
                <a:solidFill>
                  <a:srgbClr val="3333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3031"/>
          <p:cNvSpPr>
            <a:spLocks noChangeArrowheads="1"/>
          </p:cNvSpPr>
          <p:nvPr/>
        </p:nvSpPr>
        <p:spPr bwMode="auto">
          <a:xfrm>
            <a:off x="1285853" y="4919662"/>
            <a:ext cx="2868612" cy="1938338"/>
          </a:xfrm>
          <a:prstGeom prst="cube">
            <a:avLst>
              <a:gd name="adj" fmla="val 32713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9050">
                <a:solidFill>
                  <a:srgbClr val="3333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073"/>
          <p:cNvGrpSpPr>
            <a:grpSpLocks/>
          </p:cNvGrpSpPr>
          <p:nvPr/>
        </p:nvGrpSpPr>
        <p:grpSpPr bwMode="auto">
          <a:xfrm>
            <a:off x="1" y="4071943"/>
            <a:ext cx="1511300" cy="1755775"/>
            <a:chOff x="656" y="1998"/>
            <a:chExt cx="952" cy="1106"/>
          </a:xfrm>
        </p:grpSpPr>
        <p:sp>
          <p:nvSpPr>
            <p:cNvPr id="12" name="Oval 3055"/>
            <p:cNvSpPr>
              <a:spLocks noChangeArrowheads="1"/>
            </p:cNvSpPr>
            <p:nvPr/>
          </p:nvSpPr>
          <p:spPr bwMode="auto">
            <a:xfrm rot="-2771362">
              <a:off x="656" y="1998"/>
              <a:ext cx="952" cy="952"/>
            </a:xfrm>
            <a:prstGeom prst="ellipse">
              <a:avLst/>
            </a:prstGeom>
            <a:gradFill rotWithShape="1">
              <a:gsLst>
                <a:gs pos="0">
                  <a:srgbClr val="6666FF"/>
                </a:gs>
                <a:gs pos="100000">
                  <a:srgbClr val="6666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9050" cap="rnd" algn="ctr">
                  <a:solidFill>
                    <a:srgbClr val="333333"/>
                  </a:solidFill>
                  <a:prstDash val="sysDot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3056"/>
            <p:cNvGrpSpPr>
              <a:grpSpLocks/>
            </p:cNvGrpSpPr>
            <p:nvPr/>
          </p:nvGrpSpPr>
          <p:grpSpPr bwMode="auto">
            <a:xfrm>
              <a:off x="930" y="2977"/>
              <a:ext cx="403" cy="127"/>
              <a:chOff x="3839" y="1842"/>
              <a:chExt cx="576" cy="181"/>
            </a:xfrm>
          </p:grpSpPr>
          <p:sp>
            <p:nvSpPr>
              <p:cNvPr id="14" name="Oval 3057"/>
              <p:cNvSpPr>
                <a:spLocks noChangeArrowheads="1"/>
              </p:cNvSpPr>
              <p:nvPr/>
            </p:nvSpPr>
            <p:spPr bwMode="auto">
              <a:xfrm>
                <a:off x="3839" y="1842"/>
                <a:ext cx="576" cy="181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Oval 3058"/>
              <p:cNvSpPr>
                <a:spLocks noChangeArrowheads="1"/>
              </p:cNvSpPr>
              <p:nvPr/>
            </p:nvSpPr>
            <p:spPr bwMode="auto">
              <a:xfrm>
                <a:off x="3944" y="1875"/>
                <a:ext cx="366" cy="115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5" name="Group 3074"/>
          <p:cNvGrpSpPr>
            <a:grpSpLocks/>
          </p:cNvGrpSpPr>
          <p:nvPr/>
        </p:nvGrpSpPr>
        <p:grpSpPr bwMode="auto">
          <a:xfrm>
            <a:off x="1500167" y="3643315"/>
            <a:ext cx="1511300" cy="1755775"/>
            <a:chOff x="1724" y="1635"/>
            <a:chExt cx="952" cy="1106"/>
          </a:xfrm>
        </p:grpSpPr>
        <p:sp>
          <p:nvSpPr>
            <p:cNvPr id="17" name="Oval 3050"/>
            <p:cNvSpPr>
              <a:spLocks noChangeArrowheads="1"/>
            </p:cNvSpPr>
            <p:nvPr/>
          </p:nvSpPr>
          <p:spPr bwMode="auto">
            <a:xfrm rot="-2771362">
              <a:off x="1724" y="1635"/>
              <a:ext cx="952" cy="952"/>
            </a:xfrm>
            <a:prstGeom prst="ellipse">
              <a:avLst/>
            </a:prstGeom>
            <a:gradFill rotWithShape="1">
              <a:gsLst>
                <a:gs pos="0">
                  <a:srgbClr val="FF0066"/>
                </a:gs>
                <a:gs pos="100000">
                  <a:srgbClr val="FF00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9050" cap="rnd" algn="ctr">
                  <a:solidFill>
                    <a:srgbClr val="333333"/>
                  </a:solidFill>
                  <a:prstDash val="sysDot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3064"/>
            <p:cNvGrpSpPr>
              <a:grpSpLocks/>
            </p:cNvGrpSpPr>
            <p:nvPr/>
          </p:nvGrpSpPr>
          <p:grpSpPr bwMode="auto">
            <a:xfrm>
              <a:off x="1998" y="2614"/>
              <a:ext cx="403" cy="127"/>
              <a:chOff x="3839" y="1842"/>
              <a:chExt cx="576" cy="181"/>
            </a:xfrm>
          </p:grpSpPr>
          <p:sp>
            <p:nvSpPr>
              <p:cNvPr id="19" name="Oval 3065"/>
              <p:cNvSpPr>
                <a:spLocks noChangeArrowheads="1"/>
              </p:cNvSpPr>
              <p:nvPr/>
            </p:nvSpPr>
            <p:spPr bwMode="auto">
              <a:xfrm>
                <a:off x="3839" y="1842"/>
                <a:ext cx="576" cy="181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Oval 3066"/>
              <p:cNvSpPr>
                <a:spLocks noChangeArrowheads="1"/>
              </p:cNvSpPr>
              <p:nvPr/>
            </p:nvSpPr>
            <p:spPr bwMode="auto">
              <a:xfrm>
                <a:off x="3944" y="1875"/>
                <a:ext cx="366" cy="115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8" name="Text Box 3096"/>
          <p:cNvSpPr txBox="1">
            <a:spLocks noChangeArrowheads="1"/>
          </p:cNvSpPr>
          <p:nvPr/>
        </p:nvSpPr>
        <p:spPr bwMode="auto">
          <a:xfrm>
            <a:off x="214282" y="4500570"/>
            <a:ext cx="12362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9050" cap="rnd" algn="ctr">
                <a:solidFill>
                  <a:srgbClr val="333333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ko-KR" sz="3600" b="1" i="0" dirty="0" smtClean="0">
                <a:solidFill>
                  <a:srgbClr val="000066"/>
                </a:solidFill>
                <a:latin typeface="돋움" pitchFamily="50" charset="-127"/>
                <a:ea typeface="돋움" pitchFamily="50" charset="-127"/>
              </a:rPr>
              <a:t>2,1</a:t>
            </a:r>
            <a:r>
              <a:rPr lang="en-US" altLang="ko-KR" sz="3600" b="1" i="0" dirty="0" smtClean="0">
                <a:solidFill>
                  <a:srgbClr val="000066"/>
                </a:solidFill>
                <a:latin typeface="돋움" pitchFamily="50" charset="-127"/>
                <a:ea typeface="돋움" pitchFamily="50" charset="-127"/>
              </a:rPr>
              <a:t>%</a:t>
            </a:r>
            <a:endParaRPr lang="en-US" altLang="ko-KR" sz="3600" b="1" i="0" dirty="0">
              <a:solidFill>
                <a:srgbClr val="000066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39" name="Text Box 3097"/>
          <p:cNvSpPr txBox="1">
            <a:spLocks noChangeArrowheads="1"/>
          </p:cNvSpPr>
          <p:nvPr/>
        </p:nvSpPr>
        <p:spPr bwMode="auto">
          <a:xfrm>
            <a:off x="1643043" y="4000505"/>
            <a:ext cx="12362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9050" cap="rnd" algn="ctr">
                <a:solidFill>
                  <a:srgbClr val="333333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ko-KR" sz="3600" b="1" i="0" dirty="0" smtClean="0">
                <a:solidFill>
                  <a:srgbClr val="800000"/>
                </a:solidFill>
                <a:latin typeface="돋움" pitchFamily="50" charset="-127"/>
                <a:ea typeface="돋움" pitchFamily="50" charset="-127"/>
              </a:rPr>
              <a:t>2,4</a:t>
            </a:r>
            <a:r>
              <a:rPr lang="en-US" altLang="ko-KR" sz="3600" b="1" i="0" dirty="0" smtClean="0">
                <a:solidFill>
                  <a:srgbClr val="800000"/>
                </a:solidFill>
                <a:latin typeface="돋움" pitchFamily="50" charset="-127"/>
                <a:ea typeface="돋움" pitchFamily="50" charset="-127"/>
              </a:rPr>
              <a:t>%</a:t>
            </a:r>
            <a:endParaRPr lang="en-US" altLang="ko-KR" sz="3600" b="1" i="0" dirty="0">
              <a:solidFill>
                <a:srgbClr val="80000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40" name="Text Box 3098"/>
          <p:cNvSpPr txBox="1">
            <a:spLocks noChangeArrowheads="1"/>
          </p:cNvSpPr>
          <p:nvPr/>
        </p:nvSpPr>
        <p:spPr bwMode="auto">
          <a:xfrm>
            <a:off x="3071803" y="3500438"/>
            <a:ext cx="1159292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9050" cap="rnd" algn="ctr">
                <a:solidFill>
                  <a:srgbClr val="333333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3800" b="1" i="0" dirty="0">
                <a:solidFill>
                  <a:srgbClr val="412705"/>
                </a:solidFill>
                <a:latin typeface="돋움" pitchFamily="50" charset="-127"/>
                <a:ea typeface="돋움" pitchFamily="50" charset="-127"/>
              </a:rPr>
              <a:t>83%</a:t>
            </a:r>
          </a:p>
        </p:txBody>
      </p:sp>
      <p:graphicFrame>
        <p:nvGraphicFramePr>
          <p:cNvPr id="52" name="Таблица 51"/>
          <p:cNvGraphicFramePr>
            <a:graphicFrameLocks noGrp="1"/>
          </p:cNvGraphicFramePr>
          <p:nvPr/>
        </p:nvGraphicFramePr>
        <p:xfrm>
          <a:off x="1" y="0"/>
          <a:ext cx="9144002" cy="29260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858147"/>
                <a:gridCol w="1285855"/>
              </a:tblGrid>
              <a:tr h="64291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налогоплательщика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3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Доля налоговых поступлений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бюджет, %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3">
                        <a:tint val="40000"/>
                      </a:schemeClr>
                    </a:solidFill>
                  </a:tcPr>
                </a:tc>
              </a:tr>
              <a:tr h="298466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Учреждения образования муниципального района Нуримановский район Республики Башкортостан</a:t>
                      </a:r>
                      <a:endParaRPr lang="ru-RU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11,6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98466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Государственное</a:t>
                      </a:r>
                      <a:r>
                        <a:rPr lang="ru-RU" sz="12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бюджетное учреждение здравоохранения Республики Башкортостан </a:t>
                      </a:r>
                      <a:r>
                        <a:rPr lang="ru-RU" sz="1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Нуримановская центральная районная больница</a:t>
                      </a:r>
                      <a:endParaRPr lang="ru-RU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7,2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98466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Общество с ограниченной ответственностью</a:t>
                      </a:r>
                      <a:r>
                        <a:rPr lang="ru-RU" sz="12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«Башкирская генерирующая компания»</a:t>
                      </a:r>
                      <a:endParaRPr lang="ru-RU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3,3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98466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lang="ru-RU" sz="12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Общество с ограниченной ответственностью «Красный Ключ» </a:t>
                      </a:r>
                      <a:endParaRPr lang="ru-RU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333971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r>
                        <a:rPr lang="ru-RU" sz="12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Государственное автономное учреждение здравоохранения Павловский детский санаторий 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Республики Башкортостан</a:t>
                      </a:r>
                    </a:p>
                    <a:p>
                      <a:endParaRPr lang="ru-RU" sz="1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2,1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sp>
        <p:nvSpPr>
          <p:cNvPr id="10" name="AutoShape 3032"/>
          <p:cNvSpPr>
            <a:spLocks noChangeArrowheads="1"/>
          </p:cNvSpPr>
          <p:nvPr/>
        </p:nvSpPr>
        <p:spPr bwMode="auto">
          <a:xfrm>
            <a:off x="2428861" y="4208463"/>
            <a:ext cx="2871787" cy="2649538"/>
          </a:xfrm>
          <a:prstGeom prst="cube">
            <a:avLst>
              <a:gd name="adj" fmla="val 32713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9050">
                <a:solidFill>
                  <a:srgbClr val="3333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AutoShape 3033"/>
          <p:cNvSpPr>
            <a:spLocks noChangeArrowheads="1"/>
          </p:cNvSpPr>
          <p:nvPr/>
        </p:nvSpPr>
        <p:spPr bwMode="auto">
          <a:xfrm>
            <a:off x="4214809" y="3560763"/>
            <a:ext cx="3011488" cy="3297238"/>
          </a:xfrm>
          <a:prstGeom prst="cube">
            <a:avLst>
              <a:gd name="adj" fmla="val 32713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9050">
                <a:solidFill>
                  <a:srgbClr val="3333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" name="AutoShape 3033"/>
          <p:cNvSpPr>
            <a:spLocks noChangeArrowheads="1"/>
          </p:cNvSpPr>
          <p:nvPr/>
        </p:nvSpPr>
        <p:spPr bwMode="auto">
          <a:xfrm>
            <a:off x="5918197" y="2857497"/>
            <a:ext cx="3225803" cy="4000504"/>
          </a:xfrm>
          <a:prstGeom prst="cube">
            <a:avLst>
              <a:gd name="adj" fmla="val 32713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9050">
                <a:solidFill>
                  <a:srgbClr val="3333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" name="Group 3075"/>
          <p:cNvGrpSpPr>
            <a:grpSpLocks/>
          </p:cNvGrpSpPr>
          <p:nvPr/>
        </p:nvGrpSpPr>
        <p:grpSpPr bwMode="auto">
          <a:xfrm>
            <a:off x="3071803" y="3143249"/>
            <a:ext cx="1511300" cy="1755775"/>
            <a:chOff x="2793" y="1272"/>
            <a:chExt cx="952" cy="1106"/>
          </a:xfrm>
        </p:grpSpPr>
        <p:sp>
          <p:nvSpPr>
            <p:cNvPr id="22" name="Oval 3043"/>
            <p:cNvSpPr>
              <a:spLocks noChangeArrowheads="1"/>
            </p:cNvSpPr>
            <p:nvPr/>
          </p:nvSpPr>
          <p:spPr bwMode="auto">
            <a:xfrm rot="-2771362">
              <a:off x="2793" y="1272"/>
              <a:ext cx="952" cy="952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9050" cap="rnd" algn="ctr">
                  <a:solidFill>
                    <a:srgbClr val="333333"/>
                  </a:solidFill>
                  <a:prstDash val="sysDot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" name="Group 3067"/>
            <p:cNvGrpSpPr>
              <a:grpSpLocks/>
            </p:cNvGrpSpPr>
            <p:nvPr/>
          </p:nvGrpSpPr>
          <p:grpSpPr bwMode="auto">
            <a:xfrm>
              <a:off x="3067" y="2251"/>
              <a:ext cx="403" cy="127"/>
              <a:chOff x="3839" y="1842"/>
              <a:chExt cx="576" cy="181"/>
            </a:xfrm>
          </p:grpSpPr>
          <p:sp>
            <p:nvSpPr>
              <p:cNvPr id="24" name="Oval 3068"/>
              <p:cNvSpPr>
                <a:spLocks noChangeArrowheads="1"/>
              </p:cNvSpPr>
              <p:nvPr/>
            </p:nvSpPr>
            <p:spPr bwMode="auto">
              <a:xfrm>
                <a:off x="3839" y="1842"/>
                <a:ext cx="576" cy="181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Oval 3069"/>
              <p:cNvSpPr>
                <a:spLocks noChangeArrowheads="1"/>
              </p:cNvSpPr>
              <p:nvPr/>
            </p:nvSpPr>
            <p:spPr bwMode="auto">
              <a:xfrm>
                <a:off x="3944" y="1875"/>
                <a:ext cx="366" cy="115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6" name="Group 3076"/>
          <p:cNvGrpSpPr>
            <a:grpSpLocks/>
          </p:cNvGrpSpPr>
          <p:nvPr/>
        </p:nvGrpSpPr>
        <p:grpSpPr bwMode="auto">
          <a:xfrm>
            <a:off x="4643439" y="2571745"/>
            <a:ext cx="1511300" cy="1760537"/>
            <a:chOff x="3862" y="848"/>
            <a:chExt cx="952" cy="1109"/>
          </a:xfrm>
        </p:grpSpPr>
        <p:sp>
          <p:nvSpPr>
            <p:cNvPr id="28" name="Oval 3035"/>
            <p:cNvSpPr>
              <a:spLocks noChangeArrowheads="1"/>
            </p:cNvSpPr>
            <p:nvPr/>
          </p:nvSpPr>
          <p:spPr bwMode="auto">
            <a:xfrm rot="-2771362">
              <a:off x="3862" y="848"/>
              <a:ext cx="952" cy="952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9050" cap="rnd" algn="ctr">
                  <a:solidFill>
                    <a:srgbClr val="333333"/>
                  </a:solidFill>
                  <a:prstDash val="sysDot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8" name="Group 3070"/>
            <p:cNvGrpSpPr>
              <a:grpSpLocks/>
            </p:cNvGrpSpPr>
            <p:nvPr/>
          </p:nvGrpSpPr>
          <p:grpSpPr bwMode="auto">
            <a:xfrm>
              <a:off x="4136" y="1830"/>
              <a:ext cx="403" cy="127"/>
              <a:chOff x="3839" y="1842"/>
              <a:chExt cx="576" cy="181"/>
            </a:xfrm>
          </p:grpSpPr>
          <p:sp>
            <p:nvSpPr>
              <p:cNvPr id="30" name="Oval 3071"/>
              <p:cNvSpPr>
                <a:spLocks noChangeArrowheads="1"/>
              </p:cNvSpPr>
              <p:nvPr/>
            </p:nvSpPr>
            <p:spPr bwMode="auto">
              <a:xfrm>
                <a:off x="3839" y="1842"/>
                <a:ext cx="576" cy="181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Oval 3072"/>
              <p:cNvSpPr>
                <a:spLocks noChangeArrowheads="1"/>
              </p:cNvSpPr>
              <p:nvPr/>
            </p:nvSpPr>
            <p:spPr bwMode="auto">
              <a:xfrm>
                <a:off x="3944" y="1875"/>
                <a:ext cx="366" cy="115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1" name="Group 3076"/>
          <p:cNvGrpSpPr>
            <a:grpSpLocks/>
          </p:cNvGrpSpPr>
          <p:nvPr/>
        </p:nvGrpSpPr>
        <p:grpSpPr bwMode="auto">
          <a:xfrm>
            <a:off x="6286513" y="2000241"/>
            <a:ext cx="1511300" cy="1760537"/>
            <a:chOff x="3862" y="848"/>
            <a:chExt cx="952" cy="1109"/>
          </a:xfrm>
        </p:grpSpPr>
        <p:sp>
          <p:nvSpPr>
            <p:cNvPr id="55" name="Oval 3035"/>
            <p:cNvSpPr>
              <a:spLocks noChangeArrowheads="1"/>
            </p:cNvSpPr>
            <p:nvPr/>
          </p:nvSpPr>
          <p:spPr bwMode="auto">
            <a:xfrm rot="-2771362">
              <a:off x="3862" y="848"/>
              <a:ext cx="952" cy="952"/>
            </a:xfrm>
            <a:prstGeom prst="ellipse">
              <a:avLst/>
            </a:prstGeom>
            <a:gradFill flip="none" rotWithShape="1">
              <a:gsLst>
                <a:gs pos="0">
                  <a:srgbClr val="FF99CC">
                    <a:shade val="30000"/>
                    <a:satMod val="115000"/>
                  </a:srgbClr>
                </a:gs>
                <a:gs pos="50000">
                  <a:srgbClr val="FF99CC">
                    <a:shade val="67500"/>
                    <a:satMod val="115000"/>
                  </a:srgbClr>
                </a:gs>
                <a:gs pos="100000">
                  <a:srgbClr val="FF99CC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9050" cap="rnd" algn="ctr">
                  <a:solidFill>
                    <a:srgbClr val="333333"/>
                  </a:solidFill>
                  <a:prstDash val="sysDot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" name="Group 3070"/>
            <p:cNvGrpSpPr>
              <a:grpSpLocks/>
            </p:cNvGrpSpPr>
            <p:nvPr/>
          </p:nvGrpSpPr>
          <p:grpSpPr bwMode="auto">
            <a:xfrm>
              <a:off x="4136" y="1830"/>
              <a:ext cx="403" cy="127"/>
              <a:chOff x="3839" y="1842"/>
              <a:chExt cx="576" cy="181"/>
            </a:xfrm>
          </p:grpSpPr>
          <p:sp>
            <p:nvSpPr>
              <p:cNvPr id="57" name="Oval 3071"/>
              <p:cNvSpPr>
                <a:spLocks noChangeArrowheads="1"/>
              </p:cNvSpPr>
              <p:nvPr/>
            </p:nvSpPr>
            <p:spPr bwMode="auto">
              <a:xfrm>
                <a:off x="3839" y="1842"/>
                <a:ext cx="576" cy="181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Oval 3072"/>
              <p:cNvSpPr>
                <a:spLocks noChangeArrowheads="1"/>
              </p:cNvSpPr>
              <p:nvPr/>
            </p:nvSpPr>
            <p:spPr bwMode="auto">
              <a:xfrm>
                <a:off x="3944" y="1875"/>
                <a:ext cx="366" cy="115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7" name="Group 3109"/>
          <p:cNvGrpSpPr>
            <a:grpSpLocks/>
          </p:cNvGrpSpPr>
          <p:nvPr/>
        </p:nvGrpSpPr>
        <p:grpSpPr bwMode="auto">
          <a:xfrm>
            <a:off x="500035" y="6215087"/>
            <a:ext cx="6815138" cy="400051"/>
            <a:chOff x="543" y="3818"/>
            <a:chExt cx="4293" cy="252"/>
          </a:xfrm>
        </p:grpSpPr>
        <p:sp>
          <p:nvSpPr>
            <p:cNvPr id="43" name="Text Box 3100"/>
            <p:cNvSpPr txBox="1">
              <a:spLocks noChangeArrowheads="1"/>
            </p:cNvSpPr>
            <p:nvPr/>
          </p:nvSpPr>
          <p:spPr bwMode="auto">
            <a:xfrm>
              <a:off x="543" y="3818"/>
              <a:ext cx="27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9050" cap="rnd" algn="ctr">
                  <a:solidFill>
                    <a:srgbClr val="333333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2000" b="1" i="0" dirty="0" smtClean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0</a:t>
              </a:r>
              <a:r>
                <a:rPr lang="ru-RU" altLang="ko-KR" sz="2000" b="1" i="0" dirty="0" smtClean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5</a:t>
              </a:r>
              <a:endParaRPr lang="en-US" altLang="ko-KR" sz="2000" b="1" i="0" dirty="0">
                <a:latin typeface="Times New Roman" pitchFamily="18" charset="0"/>
                <a:ea typeface="돋움" pitchFamily="50" charset="-127"/>
                <a:cs typeface="Times New Roman" pitchFamily="18" charset="0"/>
              </a:endParaRPr>
            </a:p>
          </p:txBody>
        </p:sp>
        <p:sp>
          <p:nvSpPr>
            <p:cNvPr id="44" name="Text Box 3101"/>
            <p:cNvSpPr txBox="1">
              <a:spLocks noChangeArrowheads="1"/>
            </p:cNvSpPr>
            <p:nvPr/>
          </p:nvSpPr>
          <p:spPr bwMode="auto">
            <a:xfrm>
              <a:off x="1491" y="3818"/>
              <a:ext cx="27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9050" cap="rnd" algn="ctr">
                  <a:solidFill>
                    <a:srgbClr val="333333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2000" b="1" i="0" dirty="0" smtClean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0</a:t>
              </a:r>
              <a:r>
                <a:rPr lang="ru-RU" altLang="ko-KR" sz="2000" b="1" i="0" dirty="0" smtClean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4</a:t>
              </a:r>
              <a:endParaRPr lang="en-US" altLang="ko-KR" sz="2000" b="1" i="0" dirty="0">
                <a:latin typeface="Times New Roman" pitchFamily="18" charset="0"/>
                <a:ea typeface="돋움" pitchFamily="50" charset="-127"/>
                <a:cs typeface="Times New Roman" pitchFamily="18" charset="0"/>
              </a:endParaRPr>
            </a:p>
          </p:txBody>
        </p:sp>
        <p:sp>
          <p:nvSpPr>
            <p:cNvPr id="45" name="Text Box 3102"/>
            <p:cNvSpPr txBox="1">
              <a:spLocks noChangeArrowheads="1"/>
            </p:cNvSpPr>
            <p:nvPr/>
          </p:nvSpPr>
          <p:spPr bwMode="auto">
            <a:xfrm>
              <a:off x="2438" y="3818"/>
              <a:ext cx="27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9050" cap="rnd" algn="ctr">
                  <a:solidFill>
                    <a:srgbClr val="333333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2000" b="1" i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03</a:t>
              </a:r>
            </a:p>
          </p:txBody>
        </p:sp>
        <p:sp>
          <p:nvSpPr>
            <p:cNvPr id="46" name="Text Box 3103"/>
            <p:cNvSpPr txBox="1">
              <a:spLocks noChangeArrowheads="1"/>
            </p:cNvSpPr>
            <p:nvPr/>
          </p:nvSpPr>
          <p:spPr bwMode="auto">
            <a:xfrm>
              <a:off x="3385" y="3818"/>
              <a:ext cx="27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9050" cap="rnd" algn="ctr">
                  <a:solidFill>
                    <a:srgbClr val="333333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2000" b="1" i="0" dirty="0" smtClean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0</a:t>
              </a:r>
              <a:r>
                <a:rPr lang="ru-RU" altLang="ko-KR" sz="2000" b="1" i="0" dirty="0" smtClean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2</a:t>
              </a:r>
              <a:endParaRPr lang="en-US" altLang="ko-KR" sz="2000" b="1" i="0" dirty="0">
                <a:latin typeface="Times New Roman" pitchFamily="18" charset="0"/>
                <a:ea typeface="돋움" pitchFamily="50" charset="-127"/>
                <a:cs typeface="Times New Roman" pitchFamily="18" charset="0"/>
              </a:endParaRPr>
            </a:p>
          </p:txBody>
        </p:sp>
        <p:sp>
          <p:nvSpPr>
            <p:cNvPr id="47" name="Text Box 3104"/>
            <p:cNvSpPr txBox="1">
              <a:spLocks noChangeArrowheads="1"/>
            </p:cNvSpPr>
            <p:nvPr/>
          </p:nvSpPr>
          <p:spPr bwMode="auto">
            <a:xfrm>
              <a:off x="4558" y="3818"/>
              <a:ext cx="27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9050" cap="rnd" algn="ctr">
                  <a:solidFill>
                    <a:srgbClr val="333333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2000" b="1" i="0" dirty="0" smtClean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0</a:t>
              </a:r>
              <a:r>
                <a:rPr lang="ru-RU" altLang="ko-KR" sz="2000" b="1" i="0" dirty="0" smtClean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1</a:t>
              </a:r>
              <a:endParaRPr lang="en-US" altLang="ko-KR" sz="2000" b="1" i="0" dirty="0">
                <a:latin typeface="Times New Roman" pitchFamily="18" charset="0"/>
                <a:ea typeface="돋움" pitchFamily="50" charset="-127"/>
                <a:cs typeface="Times New Roman" pitchFamily="18" charset="0"/>
              </a:endParaRPr>
            </a:p>
          </p:txBody>
        </p:sp>
        <p:sp>
          <p:nvSpPr>
            <p:cNvPr id="48" name="Line 3105"/>
            <p:cNvSpPr>
              <a:spLocks noChangeShapeType="1"/>
            </p:cNvSpPr>
            <p:nvPr/>
          </p:nvSpPr>
          <p:spPr bwMode="auto">
            <a:xfrm>
              <a:off x="828" y="3943"/>
              <a:ext cx="681" cy="0"/>
            </a:xfrm>
            <a:prstGeom prst="line">
              <a:avLst/>
            </a:prstGeom>
            <a:noFill/>
            <a:ln w="19050" cap="rnd">
              <a:solidFill>
                <a:srgbClr val="333333"/>
              </a:solidFill>
              <a:prstDash val="sysDot"/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Line 3106"/>
            <p:cNvSpPr>
              <a:spLocks noChangeShapeType="1"/>
            </p:cNvSpPr>
            <p:nvPr/>
          </p:nvSpPr>
          <p:spPr bwMode="auto">
            <a:xfrm>
              <a:off x="1775" y="3943"/>
              <a:ext cx="681" cy="0"/>
            </a:xfrm>
            <a:prstGeom prst="line">
              <a:avLst/>
            </a:prstGeom>
            <a:noFill/>
            <a:ln w="19050" cap="rnd">
              <a:solidFill>
                <a:srgbClr val="333333"/>
              </a:solidFill>
              <a:prstDash val="sysDot"/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Line 3107"/>
            <p:cNvSpPr>
              <a:spLocks noChangeShapeType="1"/>
            </p:cNvSpPr>
            <p:nvPr/>
          </p:nvSpPr>
          <p:spPr bwMode="auto">
            <a:xfrm>
              <a:off x="2722" y="3943"/>
              <a:ext cx="681" cy="0"/>
            </a:xfrm>
            <a:prstGeom prst="line">
              <a:avLst/>
            </a:prstGeom>
            <a:noFill/>
            <a:ln w="19050" cap="rnd">
              <a:solidFill>
                <a:srgbClr val="333333"/>
              </a:solidFill>
              <a:prstDash val="sysDot"/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3108"/>
            <p:cNvSpPr>
              <a:spLocks noChangeShapeType="1"/>
            </p:cNvSpPr>
            <p:nvPr/>
          </p:nvSpPr>
          <p:spPr bwMode="auto">
            <a:xfrm>
              <a:off x="3669" y="3943"/>
              <a:ext cx="907" cy="0"/>
            </a:xfrm>
            <a:prstGeom prst="line">
              <a:avLst/>
            </a:prstGeom>
            <a:noFill/>
            <a:ln w="19050" cap="rnd">
              <a:solidFill>
                <a:srgbClr val="333333"/>
              </a:solidFill>
              <a:prstDash val="sysDot"/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Text Box 3099"/>
          <p:cNvSpPr txBox="1">
            <a:spLocks noChangeArrowheads="1"/>
          </p:cNvSpPr>
          <p:nvPr/>
        </p:nvSpPr>
        <p:spPr bwMode="auto">
          <a:xfrm>
            <a:off x="6357950" y="2357430"/>
            <a:ext cx="14927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9050" cap="rnd" algn="ctr">
                <a:solidFill>
                  <a:srgbClr val="333333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ko-KR" sz="3600" b="1" i="0" dirty="0" smtClean="0">
                <a:solidFill>
                  <a:srgbClr val="FFCCFF"/>
                </a:solidFill>
                <a:latin typeface="돋움" pitchFamily="50" charset="-127"/>
                <a:ea typeface="돋움" pitchFamily="50" charset="-127"/>
              </a:rPr>
              <a:t>11,6</a:t>
            </a:r>
            <a:r>
              <a:rPr lang="en-US" altLang="ko-KR" sz="3600" b="1" i="0" dirty="0" smtClean="0">
                <a:solidFill>
                  <a:srgbClr val="FFCCFF"/>
                </a:solidFill>
                <a:latin typeface="돋움" pitchFamily="50" charset="-127"/>
                <a:ea typeface="돋움" pitchFamily="50" charset="-127"/>
              </a:rPr>
              <a:t>%</a:t>
            </a:r>
            <a:endParaRPr lang="en-US" altLang="ko-KR" sz="3600" b="1" i="0" dirty="0">
              <a:solidFill>
                <a:srgbClr val="FFCCFF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59" name="Text Box 3097"/>
          <p:cNvSpPr txBox="1">
            <a:spLocks noChangeArrowheads="1"/>
          </p:cNvSpPr>
          <p:nvPr/>
        </p:nvSpPr>
        <p:spPr bwMode="auto">
          <a:xfrm>
            <a:off x="3143240" y="3571877"/>
            <a:ext cx="1635592" cy="64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9050" cap="rnd" algn="ctr">
                <a:solidFill>
                  <a:srgbClr val="333333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ko-KR" sz="3600" b="1" i="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돋움" pitchFamily="50" charset="-127"/>
                <a:ea typeface="돋움" pitchFamily="50" charset="-127"/>
              </a:rPr>
              <a:t>3,3</a:t>
            </a:r>
            <a:r>
              <a:rPr lang="en-US" altLang="ko-KR" sz="3600" b="1" i="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돋움" pitchFamily="50" charset="-127"/>
                <a:ea typeface="돋움" pitchFamily="50" charset="-127"/>
              </a:rPr>
              <a:t>%</a:t>
            </a:r>
            <a:endParaRPr lang="en-US" altLang="ko-KR" sz="3600" b="1" i="0" dirty="0">
              <a:solidFill>
                <a:schemeClr val="accent4">
                  <a:lumMod val="40000"/>
                  <a:lumOff val="60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60" name="Text Box 3097"/>
          <p:cNvSpPr txBox="1">
            <a:spLocks noChangeArrowheads="1"/>
          </p:cNvSpPr>
          <p:nvPr/>
        </p:nvSpPr>
        <p:spPr bwMode="auto">
          <a:xfrm>
            <a:off x="4643438" y="3000372"/>
            <a:ext cx="17070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9050" cap="rnd" algn="ctr">
                <a:solidFill>
                  <a:srgbClr val="333333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ko-KR" sz="3600" b="1" i="0" dirty="0" smtClean="0">
                <a:solidFill>
                  <a:srgbClr val="92D050"/>
                </a:solidFill>
                <a:latin typeface="돋움" pitchFamily="50" charset="-127"/>
                <a:ea typeface="돋움" pitchFamily="50" charset="-127"/>
              </a:rPr>
              <a:t>7,2</a:t>
            </a:r>
            <a:r>
              <a:rPr lang="en-US" altLang="ko-KR" sz="3600" b="1" i="0" dirty="0" smtClean="0">
                <a:solidFill>
                  <a:srgbClr val="92D050"/>
                </a:solidFill>
                <a:latin typeface="돋움" pitchFamily="50" charset="-127"/>
                <a:ea typeface="돋움" pitchFamily="50" charset="-127"/>
              </a:rPr>
              <a:t>%</a:t>
            </a:r>
            <a:endParaRPr lang="en-US" altLang="ko-KR" sz="3600" b="1" i="0" dirty="0">
              <a:solidFill>
                <a:srgbClr val="92D05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428860" y="5143513"/>
            <a:ext cx="548752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ТОП – 5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налогоплательщиков за 2018 год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71538" y="0"/>
            <a:ext cx="80724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ln w="10541" cmpd="sng">
                  <a:noFill/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Межбюджетные трансферты, </a:t>
            </a:r>
          </a:p>
          <a:p>
            <a:pPr algn="ctr"/>
            <a:r>
              <a:rPr lang="ru-RU" sz="3000" b="1" dirty="0" smtClean="0">
                <a:ln w="10541" cmpd="sng">
                  <a:noFill/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полученные из других бюджетов бюджетной </a:t>
            </a:r>
          </a:p>
          <a:p>
            <a:pPr algn="ctr"/>
            <a:r>
              <a:rPr lang="ru-RU" sz="3000" b="1" dirty="0" smtClean="0">
                <a:ln w="10541" cmpd="sng">
                  <a:noFill/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системы РФ в 2016-2021 годах</a:t>
            </a:r>
            <a:endParaRPr lang="ru-RU" sz="3000" b="1" dirty="0">
              <a:ln w="10541" cmpd="sng">
                <a:noFill/>
                <a:prstDash val="solid"/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0" y="1428736"/>
          <a:ext cx="9143998" cy="1771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4678"/>
                <a:gridCol w="1000132"/>
                <a:gridCol w="1071570"/>
                <a:gridCol w="1214446"/>
                <a:gridCol w="928694"/>
                <a:gridCol w="857256"/>
                <a:gridCol w="857222"/>
              </a:tblGrid>
              <a:tr h="25890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2018 (Отчет)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2019 (План)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2020 (План)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2021 (План)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258901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Дотации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48 535,4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80 403,2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139 182,6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123 492,8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106 642,7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101 146,1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</a:tr>
              <a:tr h="29127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Субсидии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122 021,4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106 040,8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104 381,5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59 496,0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84 508,6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87 678,2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29127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Субвенции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218 437,6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223 351,1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240 942,9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240 381,6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248 318,3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259 380,8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499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Иные МБТ и прочие безвозмездные поступления   </a:t>
                      </a: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7 691,4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8 561,2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8 126,9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6 943,0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6 943,0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6 943,0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Диаграмма 11"/>
          <p:cNvGraphicFramePr/>
          <p:nvPr/>
        </p:nvGraphicFramePr>
        <p:xfrm>
          <a:off x="0" y="3429000"/>
          <a:ext cx="6000760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/>
          <p:cNvGraphicFramePr/>
          <p:nvPr/>
        </p:nvGraphicFramePr>
        <p:xfrm>
          <a:off x="5857852" y="3357562"/>
          <a:ext cx="3286148" cy="3286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929322" y="500042"/>
            <a:ext cx="3367079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30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00166" y="3143248"/>
            <a:ext cx="11398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Динамика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TextBox 10"/>
          <p:cNvSpPr txBox="1">
            <a:spLocks noChangeArrowheads="1"/>
          </p:cNvSpPr>
          <p:nvPr/>
        </p:nvSpPr>
        <p:spPr bwMode="auto">
          <a:xfrm>
            <a:off x="4500562" y="4929198"/>
            <a:ext cx="23034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b="1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248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Межбюджетные трансферты, полученные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 других бюджетов бюджетной системы РФ (Субсидии)</a:t>
            </a:r>
          </a:p>
        </p:txBody>
      </p:sp>
      <p:graphicFrame>
        <p:nvGraphicFramePr>
          <p:cNvPr id="6" name="Group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7317330"/>
              </p:ext>
            </p:extLst>
          </p:nvPr>
        </p:nvGraphicFramePr>
        <p:xfrm>
          <a:off x="1" y="860768"/>
          <a:ext cx="9143999" cy="5997232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47148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5818"/>
                <a:gridCol w="785818"/>
                <a:gridCol w="7143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1434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283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межбюджетных трансфертов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ru-RU" sz="1300" b="1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 (Отчет)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2019 год (План)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2020 год (План)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 (План)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331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бюджетам на </a:t>
                      </a:r>
                      <a:r>
                        <a:rPr lang="ru-RU" sz="11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1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капитальных вложений в объекты государственной (муниципальной) собственности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1 074,0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23 688,5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10 904,2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2331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бюджетам на осуществление дорожной деятельности в отношении</a:t>
                      </a:r>
                      <a:r>
                        <a:rPr lang="ru-RU" sz="11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автомобильных дорог общего</a:t>
                      </a:r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, а также капитального ремонта и ремонта дворовых территорий 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12 793,0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13 335,8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13 869,9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11 274,0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11 690,0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11 698,0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2331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реализацию мероприятий</a:t>
                      </a:r>
                      <a:r>
                        <a:rPr lang="ru-RU" sz="1100" b="0" i="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государственной программы РФ   «доступная среда» на 2011-2020 годы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1 080,8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2331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создание в общеобразовательных организациях, расположенных в</a:t>
                      </a:r>
                      <a:r>
                        <a:rPr lang="ru-RU" sz="1100" b="0" i="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сельской местности, условий для занятий физической культурой и спортом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1 028,2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894,7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662,7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573,8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573,8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573,8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221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поддержку отрасли культуры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165,2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221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</a:t>
                      </a:r>
                      <a:r>
                        <a:rPr lang="ru-RU" sz="11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формирование современной городской среды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7 054,1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7 321,0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7 344,7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7 615,3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221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1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расходных обязательств, возникающих при выполнении полномочий органов местного самоуправления по вопросам местного значения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40 494,1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26 844,4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11 856,1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5352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100" b="0" i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расходов муниципальных образований,   возникающих при доведении средней заработной платы работников   муниципальных учреждений культуры до среднемесячной начисленной заработной платы наемных работников в организациях, у индивидуальных предпринимателей и физических лиц (среднемесячного дохода от трудовой  деятельности) в Республике Башкортостан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5 400,0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4 899,0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17 579,3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18 067,6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18 125,6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18 712,4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3841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100" b="0" i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расходов муниципальных образований, </a:t>
                      </a:r>
                    </a:p>
                    <a:p>
                      <a:pPr algn="l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возникающих при доведении средней заработной платы педагогических   работников муниципальных учреждений дополнительного образования до средней заработной платы учителей в Республике Башкортостан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1 940,0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597,6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5 985,5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6 043,2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6 066,0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6 263,3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23312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обеспечение питанием,</a:t>
                      </a:r>
                      <a:r>
                        <a:rPr lang="ru-RU" sz="11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обучающихся с ограниченными 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возможностями здоровья в муниципальных образовательных организациях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3 595,4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5 070,6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5 070,6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5 070,6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49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проведение кадастровых работ по межеванию земельных участков в целях их предоставления гражданам для индивидуального жилищного строительства однократно и бесплатно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44,0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27,0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27,0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27,0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2331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предоставление социальных выплат молодым семьям на  </a:t>
                      </a:r>
                    </a:p>
                    <a:p>
                      <a:pPr algn="l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приобретение (строительство) жилого помещения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996,1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414,8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414,8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133904"/>
            <a:ext cx="9144000" cy="3724096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ногих из Вас волнует вопрос, на какие цели расходуются   средства местного бюджета. Каждый вправе в максимально удобной и доступной форме получать информацию о направлениях бюджетной политики, проводимой на территории Нуримановского района.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«Бюджет для граждан» – это проект, направленный на ознакомление граждан с приоритетами бюджетной политики, условиями формирования и параметрами бюджета  муниципального района Нуримановский район Республики Башкортостан.     «Бюджет для граждан» содержит основные параметры годового отчета об исполнении районного бюджета за 201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год в доступной и понятной форме. В нашем «бюджете для граждан» все данные изложены так, чтобы не только экономисты, но и все жители Нуримановского района могли понять, на какие цели и в каком объеме направляются средства.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5.6--Pavlovka-32.jpg"/>
          <p:cNvPicPr>
            <a:picLocks noChangeAspect="1"/>
          </p:cNvPicPr>
          <p:nvPr/>
        </p:nvPicPr>
        <p:blipFill>
          <a:blip r:embed="rId2" cstate="print">
            <a:lum bright="20000" contrast="20000"/>
          </a:blip>
          <a:srcRect t="22826" b="28261"/>
          <a:stretch>
            <a:fillRect/>
          </a:stretch>
        </p:blipFill>
        <p:spPr>
          <a:xfrm>
            <a:off x="0" y="0"/>
            <a:ext cx="9144000" cy="321468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25526081"/>
              </p:ext>
            </p:extLst>
          </p:nvPr>
        </p:nvGraphicFramePr>
        <p:xfrm>
          <a:off x="1" y="3"/>
          <a:ext cx="9144033" cy="6858021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47863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85818"/>
                <a:gridCol w="785818"/>
                <a:gridCol w="7143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143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143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4294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8322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Субсидии на предоставление социальных выплат молодым семьям при </a:t>
                      </a:r>
                    </a:p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рождении (усыновлении) ребенка (детей)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605,3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4544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Субсидии на улучшение жилищных условий молодых семей и молодых специалистов, проживающих в сельской местности, при рождении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(усыновлении) ребенка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1 221,4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407,2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322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реализацию мероприятий по обеспечению жильем молодых семей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971</a:t>
                      </a:r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1 664,0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704,7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6997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улучшение жилищных условий граждан, проживающих в сельской местности, в том числе молодых семей и молодых специалистов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8 133,1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9 825,6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9 197,2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8 445,4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13 227,4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10 334,3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302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b="0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расходов, связанных с обеспечением устойчивого функционирования коммунальных организаций, поставляющих коммунальные ресурсы для предоставления коммунальных услуг населению по тарифам, не обеспечивающим возмещение издержек, и подготовкой объектов коммунального хозяйства к работе в осенне-зимний период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7 738,0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10 872,0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6 628,3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322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b="0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проектов развития общественной инфраструктуры, основанных на местных инициативах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5 216,2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2 074,2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5 361,0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322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поддержку мероприятий муниципальных программ развития субъектов малого и среднего предпринимательства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5 994,2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7 568,0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6 377,8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5672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обеспечение мероприятий по переселению граждан из аварийного жилищного фонда, в том числе переселению граждан из аварийного жилищного фонда с учетом необходимости развития малоэтажного жилищного строительства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30 824,1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2 286,2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322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подготовку и переподготовку квалифицированных специалистов для нужд жилищно-коммунальной отрасли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322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реализацию мероприятий по развитию 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974,4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5672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b="0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расходов муниципальных образований на проведение капитального и текущего ремонта и приобретение оборудования для муниципальных стационарных загородных детских оздоровительных лагерей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1 063,0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322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осуществление мероприятий по переходу на поквартирные системы отопления и установке блочных котельных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20 000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25 000,0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03635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1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122 021,4</a:t>
                      </a:r>
                      <a:endParaRPr lang="ru-RU" sz="11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106 040,8</a:t>
                      </a:r>
                      <a:endParaRPr lang="ru-RU" sz="11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104 381,5</a:t>
                      </a:r>
                      <a:endParaRPr lang="ru-RU" sz="11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59 496,0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84 508,6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87 678,2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TextBox 10"/>
          <p:cNvSpPr txBox="1">
            <a:spLocks noChangeArrowheads="1"/>
          </p:cNvSpPr>
          <p:nvPr/>
        </p:nvSpPr>
        <p:spPr bwMode="auto">
          <a:xfrm>
            <a:off x="4500562" y="4929198"/>
            <a:ext cx="23034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b="1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44" y="0"/>
            <a:ext cx="9248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Межбюджетные трансферты, полученные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 других бюджетов бюджетной системы РФ (Субвенции)</a:t>
            </a:r>
          </a:p>
        </p:txBody>
      </p:sp>
      <p:graphicFrame>
        <p:nvGraphicFramePr>
          <p:cNvPr id="6" name="Group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7317330"/>
              </p:ext>
            </p:extLst>
          </p:nvPr>
        </p:nvGraphicFramePr>
        <p:xfrm>
          <a:off x="0" y="853093"/>
          <a:ext cx="9143998" cy="6004907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48577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380"/>
                <a:gridCol w="714380"/>
                <a:gridCol w="7143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1434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4559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межбюджетных трансфертов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ru-RU" sz="1300" b="1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 (Отчет)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2019 год (План)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2020 год (План)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 (План)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307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оплату </a:t>
                      </a:r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труда педагогических работников муниципальных дошкольных образовательных организаций и муниципальных общеобразовательных организаций, предоставляющих дошкольное образование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30 380,8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31 554,3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36 411,7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35 845,8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37 423,0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39 069,6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5868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приобретение учебников и учебных пособий, средств обучения, игр, игрушек муниципальных дошкольных образовательных организаций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570,5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520,0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538,2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558,9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579,6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58685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на оплату труда педагогических работников муниципальных общеобразовательных организаций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110 189,9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115 128,4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122 822,4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121 753,9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126 461,2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133 669,5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5868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</a:t>
                      </a:r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приобретение </a:t>
                      </a:r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учебников и учебных пособий, средств обучения, игр, игрушек муниципальных общеобразовательных организаций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2 537,0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2 594,0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2 649,0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2 752,9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2 858,8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2 964,6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5868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организацию и осуществление деятельности по опеке и попечительству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1 247,6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1 236,4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356,9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1 666,0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1 725,7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1 725,7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5868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образование и обеспечение деятельности комиссий по делам несовершеннолетних и защите их прав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511,6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511,6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574,4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659,8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686,0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686,0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5868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создание и обеспечение деятельности административных комиссий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143,6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330,0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343,0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343,0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3116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обустройство </a:t>
                      </a:r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 скотомогильников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2 898,3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928177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на осуществление государственных полномочий по социальной поддержке детей-сирот и детей, оставшихся без попечения родителей (за исключением детей, обучающихся в федеральных образовательных организациях), кроме полномочий по содержанию детей-сирот и детей, оставшихся без попечения родителей, в государственных образовательных организациях и медицинских организациях государственной системы здравоохранения для детей-сирот и детей, оставшихся без попечения родителей, в части ежемесячного пособия на содержание детей, переданных на воспитание в приемную и патронатную семью, вознаграждения, причитающегося приемным и патронатным родителям, пособий на содержание детей, переданных под опеку и попечительство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12 931,9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12 597,7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14 980,2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15 268,3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15 878,8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16 513,7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677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социальную поддержку учащихся муниципальных общеобразовательных учреждений из многодетных малоимущих семей по обеспечению бесплатным питанием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4 944,3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5 101,2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4 879,2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6 296,4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6 296,4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6 296,4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25526081"/>
              </p:ext>
            </p:extLst>
          </p:nvPr>
        </p:nvGraphicFramePr>
        <p:xfrm>
          <a:off x="0" y="5"/>
          <a:ext cx="9144033" cy="6857994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49291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4380"/>
                <a:gridCol w="714380"/>
                <a:gridCol w="7143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143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143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4294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8403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социальную поддержку учащихся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общеобразовательных </a:t>
                      </a:r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учреждений из многодетных малоимущих семей по обеспечению  школьной формой либо заменяющим ее комплектом детской одежды для посещения школьных занятий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1 104,2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1 003,8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1 452,6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1 789,8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1 694,4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1 898,9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7202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организацию отдыха и оздоровление детей-сирот и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детей</a:t>
                      </a:r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, оставшихся без попечения родителей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705,9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1 273,5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1 372,3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1 243,9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1 284,9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1 336,4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7202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организацию отдыха и оздоровление детей (за исключением организации отдыха детей в каникулярное время)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4 202,7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4 139,8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307,4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4 488,3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4 636,5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4 821,9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5289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на оплату труда административно-управленческого и вспомогательного персонала муниципальных  дошкольных образовательных организаций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9 805,9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9 644,7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13 211,8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12 516,3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12 998,7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13 354,9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1542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оплату </a:t>
                      </a:r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труда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административно-управленческого </a:t>
                      </a:r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 вспомогательного персонала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муниципальных общеобразовательных организаций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13 178,6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13 190,2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14 235,1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13 510,6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13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811,0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14 212,3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7202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проведение мероприятий по отлову и содержанию безнадзорных животных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140,9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471,3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298,8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500,3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500,3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500,3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5289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на осуществление государственных полномочий по обеспечению детей-сирот и детей, оставшихся без попечения родителей, лиц из числа детей-сирот и детей, оставшихся без попечения родителей, жилыми помещениями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13 516,5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15 990,8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12 267,5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12 337,5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12 441,8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12 441,8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3377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осуществление государственных полномочий по социальной поддержке учащихся муниципальных общеобразовательных организаций из многодетных малоимущих семей по предоставлению набора школьно-письменных принадлежностей первоклассникам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267,5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0759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выплату дотаций бюджетам поселений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1 950,6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1 949,6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1 9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40,9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1 925,5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925,5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925,5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52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на осуществление государственных полномочий по назначению и выплате компенсации части платы, взимаемой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4 138,0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3 985,0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4 916,9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3 967,1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4 125,8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4 290,8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647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</a:t>
                      </a:r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бюджетам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осуществление первичного воинского </a:t>
                      </a:r>
                      <a:r>
                        <a:rPr lang="ru-RU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учета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1 406,2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1 398,7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1 538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1 642,8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1 666,0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1 725,6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7202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на осуществление полномочий по составлению (изменению) списков кандидатов в присяжные заседатели федеральных судов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173,0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72023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на выплату единовременного пособия при всех формах устройства детей, лишенных родительского попечения, в семью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1 133,3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499,8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191,3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915,9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569,3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592,0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72023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на проведение Всероссийской сельскохозяйственной переписи в 2016 году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834,0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0011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1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218 437,6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223 351,1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240 942,9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240 381,6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248 318,3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259 380,8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TextBox 10"/>
          <p:cNvSpPr txBox="1">
            <a:spLocks noChangeArrowheads="1"/>
          </p:cNvSpPr>
          <p:nvPr/>
        </p:nvSpPr>
        <p:spPr bwMode="auto">
          <a:xfrm>
            <a:off x="4500562" y="4929198"/>
            <a:ext cx="23034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b="1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44" y="0"/>
            <a:ext cx="9248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Межбюджетные трансферты, полученные из других бюджетов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бюджетной системы РФ (Иные межбюджетные трансферты)</a:t>
            </a:r>
          </a:p>
        </p:txBody>
      </p:sp>
      <p:graphicFrame>
        <p:nvGraphicFramePr>
          <p:cNvPr id="6" name="Group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7317330"/>
              </p:ext>
            </p:extLst>
          </p:nvPr>
        </p:nvGraphicFramePr>
        <p:xfrm>
          <a:off x="0" y="943475"/>
          <a:ext cx="9144001" cy="4842979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48577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377"/>
                <a:gridCol w="714377"/>
                <a:gridCol w="7143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43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437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1434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283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межбюджетных трансфертов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ru-RU" sz="1300" b="1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 (Отчет)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2019 год (План)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2020 год (План)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 (План)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331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трансферты, передаваемые бюджетам муниципальных районов из бюджетов поселений на осуществление части полномочий по решению вопросов местного значения в соответствии с заключенными соглашениями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435,4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1 224,3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919,9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743,0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743,0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743,0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2331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Иные межбюджетные трансферты на финансирование мероприятий по благоустройству территорий населенных пунктов, коммунальному хозяйству, обеспечению мер пожарной безопасности и осуществлению дорожной деятельности в границах сельских поселений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2331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Иные межбюджетные трансферты на премирование муниципальных образований Республики Башкортостан по итогам конкурса «Лучшее муниципальное образование Республики Башкортостан»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275,0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300,0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221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межбюджетные трансферты на проведение мероприятий в области культуры и искусства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221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 на приобретение школьно-письменных принадлежностей для первоклассников из многодетных малообеспеченных семей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221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трансферты, передаваемые бюджетам на комплектование книжных фондов библиотек муниципальных образований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221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трансферты, передаваемые бюджетам на государственную поддержку муниципальных учреждений культуры, находящихся на территориях сельских поселений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221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трансферты, передаваемые бюджетам на государственную поддержку лучших работников муниципальных учреждений культуры, находящихся на территориях сельских поселений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07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7 394,1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7 8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86,2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7 569,9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6 943,0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6 943,0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6 943,0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214554"/>
          <a:ext cx="9144001" cy="2714647"/>
        </p:xfrm>
        <a:graphic>
          <a:graphicData uri="http://schemas.openxmlformats.org/drawingml/2006/table">
            <a:tbl>
              <a:tblPr/>
              <a:tblGrid>
                <a:gridCol w="315284"/>
                <a:gridCol w="3231953"/>
                <a:gridCol w="945938"/>
                <a:gridCol w="945938"/>
                <a:gridCol w="1024766"/>
                <a:gridCol w="945938"/>
                <a:gridCol w="867109"/>
                <a:gridCol w="867075"/>
              </a:tblGrid>
              <a:tr h="40377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</a:p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(Отчет)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2019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 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r>
                        <a:rPr lang="ru-RU" sz="9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85957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выплаты персоналу в целях обеспечения выполнения функций государственными (муниципальными) органами, казенными учреждениями, органами управления государственными внебюджетными фондами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52 015,1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50 393,5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60 132,7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53 542,9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53 542,9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53 542,9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969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Закупка товаров, работ и услуг для обеспечения государственных (муниципальных) нужд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34 693,2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24 150,7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30 643,1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40 212,3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66 199,4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72 052,0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16008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Социальное обеспечение и иные выплаты населению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27 337,9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32 125,3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31  404,4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30 639,0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35 584,2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33 585,6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96902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Капитальные вложения в объекты государственной (муниципальной) собственности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r>
                        <a:rPr lang="ru-RU" sz="9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613,2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39 134,6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20 196,7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12 337,5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12 441,8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12 441,8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52374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77 021,9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41 486,5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60 437,4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40 932,6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34 279,3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33 292,9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96902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Предоставление субсидий бюджетным, автономным учреждениям и иным некоммерческим организациям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340 049,2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347</a:t>
                      </a:r>
                      <a:r>
                        <a:rPr lang="ru-RU" sz="9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913,8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425 813,9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405 131,4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401 105,1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404 747,0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610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Обслуживание государственного (муниципального) долга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46 ,9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175,5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59,8</a:t>
                      </a: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5237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бюджетные ассигнования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19 742,0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r>
                        <a:rPr lang="ru-RU" sz="9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518,5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21 444,5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4 950,9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2 950,9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2 950,9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5237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средства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6 830,0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13 611,0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0" y="357166"/>
          <a:ext cx="2928925" cy="1857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2857488" y="357166"/>
          <a:ext cx="3143272" cy="1857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3000364" y="4968876"/>
          <a:ext cx="3071834" cy="1889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6000760" y="4968876"/>
          <a:ext cx="3143240" cy="1889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0" y="4968852"/>
          <a:ext cx="3000364" cy="1889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Расходы бюджета по видам расходов в 2016-2021 годах, тыс.руб.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857364"/>
            <a:ext cx="35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71802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43966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Диаграмма 14"/>
          <p:cNvGraphicFramePr/>
          <p:nvPr/>
        </p:nvGraphicFramePr>
        <p:xfrm>
          <a:off x="6000760" y="357166"/>
          <a:ext cx="3143240" cy="1857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107927"/>
          <a:ext cx="9144000" cy="57500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1286"/>
                <a:gridCol w="1103590"/>
                <a:gridCol w="1103590"/>
                <a:gridCol w="1182418"/>
                <a:gridCol w="1024763"/>
                <a:gridCol w="1103590"/>
                <a:gridCol w="1024763"/>
              </a:tblGrid>
              <a:tr h="468759"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</a:p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(Отчет)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 </a:t>
                      </a:r>
                    </a:p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 </a:t>
                      </a:r>
                    </a:p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</a:p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9393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Общегосударственные вопросы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54 002,5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51 534,5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61 072,6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57 828,6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57 927,5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57 927,5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7147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Национальная оборона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1 406,2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1 398,7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1 538,1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1 642,8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1 666,0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1 725,6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78580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Национальная безопасность и правоохранительная</a:t>
                      </a:r>
                      <a:r>
                        <a:rPr lang="ru-RU" sz="13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деятельность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1 749,6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1 778,5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1 951,1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2 282,0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2 282,0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2 282,1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8326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Национальная экономика</a:t>
                      </a:r>
                      <a:endParaRPr lang="ru-RU" sz="13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59 499,6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58 613,0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57 433,2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45 449,1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46 098,1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46 680,1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759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Жилищно-коммунальное хозяйство</a:t>
                      </a:r>
                      <a:endParaRPr lang="ru-RU" sz="13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50 792,2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49 903,6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41 922,9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15 585,7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33 609,4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38 880,0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7147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  <a:endParaRPr lang="ru-RU" sz="13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298 001,2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290 215,0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357 156,7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334 641,9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330 642,5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333 513,5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8326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Культура, кинематография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25 843,0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32 159,7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46 434,3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47 955,8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48 013,8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48 600,6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8326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49 048,3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55 825,0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53 881,8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53 426,4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58 391,0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56 576,5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8326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 и спорт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385,3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478,6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729,2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8326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Средства массовой информации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349,5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402,4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403,3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360,0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360,0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360,0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759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Обслуживание муниципального долга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46,9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175,5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121,9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59,8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9626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</a:t>
                      </a:r>
                      <a:r>
                        <a:rPr lang="ru-RU" sz="13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общего характера бюджетам бюджетной системы Российской Федерации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24 395,2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16 413,9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27 549,5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r>
                        <a:rPr lang="ru-RU" sz="13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874,3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26 416,3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25367,3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8326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Условно утвержденные расходы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6 830,0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13 611,0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4039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565 519,6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558 898,4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650 194,6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587 806,4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612 933,6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626 224,1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92866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Расходы бюджета по разделам </a:t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2016-2021 годах, тыс.руб.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7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 descr="IMG_007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570"/>
          <a:stretch>
            <a:fillRect/>
          </a:stretch>
        </p:blipFill>
        <p:spPr>
          <a:xfrm>
            <a:off x="0" y="1571612"/>
            <a:ext cx="9144000" cy="3164463"/>
          </a:xfrm>
          <a:prstGeom prst="rect">
            <a:avLst/>
          </a:prstGeom>
        </p:spPr>
      </p:pic>
      <p:sp>
        <p:nvSpPr>
          <p:cNvPr id="92161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162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B560E7-A140-4C0B-BE69-1E28AC47917A}" type="slidenum">
              <a:rPr lang="ru-RU"/>
              <a:pPr>
                <a:defRPr/>
              </a:pPr>
              <a:t>26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75619" y="164983"/>
            <a:ext cx="8568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Структура расходов </a:t>
            </a:r>
          </a:p>
          <a:p>
            <a:pPr algn="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бюджета муниципального района </a:t>
            </a:r>
          </a:p>
          <a:p>
            <a:pPr algn="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разделам бюджетной классификации за 2018 год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4810541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Общегосударственные вопросы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32559" y="4811866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Национальная безопасность и правоохранительная деятельность 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91480" y="3021494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9,4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6463" y="541749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Национальная оборона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00232" y="3500438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0,2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98034" y="3468094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0,30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32095" y="3183172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8,8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141550" y="541749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Национальная экономика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904877" y="4829095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Жилищно-коммунальное хозяйство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90013" y="3423037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6,4</a:t>
            </a:r>
            <a:endParaRPr lang="ru-RU" sz="1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623144" y="5404239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МБТ общего характера бюджетам бюджетной системы РФ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93203" y="1372925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54,9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078234" y="5404238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Культура, </a:t>
            </a:r>
          </a:p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кинематография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826980" y="4825116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Социальная политика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535974" y="539496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Физическая культура и спорт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324476" y="4811866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Средства массовой информации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959256" y="538436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Обслуживание государственного и муниципального долга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358638" y="4819815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159069" y="3155343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7,1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110823" y="3236181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4,2</a:t>
            </a:r>
            <a:endParaRPr lang="ru-RU" sz="1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80596" y="3093058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8,3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02015" y="3522427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endParaRPr lang="ru-RU" sz="1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18851" y="3546282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0,06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299295" y="3562184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0,02</a:t>
            </a:r>
          </a:p>
        </p:txBody>
      </p:sp>
      <p:sp>
        <p:nvSpPr>
          <p:cNvPr id="39" name="Выгнутая вниз стрелка 38"/>
          <p:cNvSpPr/>
          <p:nvPr/>
        </p:nvSpPr>
        <p:spPr>
          <a:xfrm>
            <a:off x="4047214" y="4476585"/>
            <a:ext cx="445273" cy="182880"/>
          </a:xfrm>
          <a:prstGeom prst="curved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Выгнутая вниз стрелка 39"/>
          <p:cNvSpPr/>
          <p:nvPr/>
        </p:nvSpPr>
        <p:spPr>
          <a:xfrm rot="10800000">
            <a:off x="4032636" y="4231419"/>
            <a:ext cx="445273" cy="182880"/>
          </a:xfrm>
          <a:prstGeom prst="curved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4174434" y="4373217"/>
            <a:ext cx="166977" cy="16697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2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4293704" y="4293704"/>
            <a:ext cx="63611" cy="6361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Скругленная соединительная линия 101"/>
          <p:cNvCxnSpPr/>
          <p:nvPr/>
        </p:nvCxnSpPr>
        <p:spPr>
          <a:xfrm rot="16200000" flipH="1">
            <a:off x="5500694" y="3143248"/>
            <a:ext cx="1428760" cy="1285884"/>
          </a:xfrm>
          <a:prstGeom prst="curvedConnector3">
            <a:avLst>
              <a:gd name="adj1" fmla="val 50000"/>
            </a:avLst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Freeform 101"/>
          <p:cNvSpPr/>
          <p:nvPr/>
        </p:nvSpPr>
        <p:spPr bwMode="auto">
          <a:xfrm>
            <a:off x="3406357" y="3067170"/>
            <a:ext cx="1094723" cy="1568386"/>
          </a:xfrm>
          <a:custGeom>
            <a:avLst/>
            <a:gdLst>
              <a:gd name="T0" fmla="*/ 765 w 765"/>
              <a:gd name="T1" fmla="*/ 1096 h 1096"/>
              <a:gd name="T2" fmla="*/ 231 w 765"/>
              <a:gd name="T3" fmla="*/ 563 h 1096"/>
              <a:gd name="T4" fmla="*/ 231 w 765"/>
              <a:gd name="T5" fmla="*/ 231 h 1096"/>
              <a:gd name="T6" fmla="*/ 0 w 765"/>
              <a:gd name="T7" fmla="*/ 0 h 10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65" h="1096">
                <a:moveTo>
                  <a:pt x="765" y="1096"/>
                </a:moveTo>
                <a:lnTo>
                  <a:pt x="231" y="563"/>
                </a:lnTo>
                <a:lnTo>
                  <a:pt x="231" y="231"/>
                </a:lnTo>
                <a:lnTo>
                  <a:pt x="0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6" name="Freeform 102"/>
          <p:cNvSpPr/>
          <p:nvPr/>
        </p:nvSpPr>
        <p:spPr bwMode="auto">
          <a:xfrm>
            <a:off x="4775833" y="2114118"/>
            <a:ext cx="831417" cy="1765865"/>
          </a:xfrm>
          <a:custGeom>
            <a:avLst/>
            <a:gdLst>
              <a:gd name="T0" fmla="*/ 0 w 581"/>
              <a:gd name="T1" fmla="*/ 1234 h 1234"/>
              <a:gd name="T2" fmla="*/ 178 w 581"/>
              <a:gd name="T3" fmla="*/ 1057 h 1234"/>
              <a:gd name="T4" fmla="*/ 178 w 581"/>
              <a:gd name="T5" fmla="*/ 656 h 1234"/>
              <a:gd name="T6" fmla="*/ 581 w 581"/>
              <a:gd name="T7" fmla="*/ 253 h 1234"/>
              <a:gd name="T8" fmla="*/ 581 w 581"/>
              <a:gd name="T9" fmla="*/ 0 h 1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1" h="1234">
                <a:moveTo>
                  <a:pt x="0" y="1234"/>
                </a:moveTo>
                <a:lnTo>
                  <a:pt x="178" y="1057"/>
                </a:lnTo>
                <a:lnTo>
                  <a:pt x="178" y="656"/>
                </a:lnTo>
                <a:lnTo>
                  <a:pt x="581" y="253"/>
                </a:lnTo>
                <a:lnTo>
                  <a:pt x="581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7" name="Freeform 103"/>
          <p:cNvSpPr/>
          <p:nvPr/>
        </p:nvSpPr>
        <p:spPr bwMode="auto">
          <a:xfrm>
            <a:off x="5030552" y="3168772"/>
            <a:ext cx="870053" cy="330563"/>
          </a:xfrm>
          <a:custGeom>
            <a:avLst/>
            <a:gdLst>
              <a:gd name="T0" fmla="*/ 0 w 403"/>
              <a:gd name="T1" fmla="*/ 231 h 231"/>
              <a:gd name="T2" fmla="*/ 231 w 403"/>
              <a:gd name="T3" fmla="*/ 0 h 231"/>
              <a:gd name="T4" fmla="*/ 403 w 403"/>
              <a:gd name="T5" fmla="*/ 0 h 231"/>
              <a:gd name="connsiteX0" fmla="*/ 0 w 14145"/>
              <a:gd name="connsiteY0" fmla="*/ 10000 h 10000"/>
              <a:gd name="connsiteX1" fmla="*/ 5732 w 14145"/>
              <a:gd name="connsiteY1" fmla="*/ 0 h 10000"/>
              <a:gd name="connsiteX2" fmla="*/ 14145 w 14145"/>
              <a:gd name="connsiteY2" fmla="*/ 249 h 10000"/>
              <a:gd name="connsiteX0-1" fmla="*/ 0 w 15095"/>
              <a:gd name="connsiteY0-2" fmla="*/ 10013 h 10013"/>
              <a:gd name="connsiteX1-3" fmla="*/ 5732 w 15095"/>
              <a:gd name="connsiteY1-4" fmla="*/ 13 h 10013"/>
              <a:gd name="connsiteX2-5" fmla="*/ 15095 w 15095"/>
              <a:gd name="connsiteY2-6" fmla="*/ 0 h 1001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15095" h="10013">
                <a:moveTo>
                  <a:pt x="0" y="10013"/>
                </a:moveTo>
                <a:lnTo>
                  <a:pt x="5732" y="13"/>
                </a:lnTo>
                <a:lnTo>
                  <a:pt x="15095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8" name="Line 104"/>
          <p:cNvSpPr>
            <a:spLocks noChangeShapeType="1"/>
          </p:cNvSpPr>
          <p:nvPr/>
        </p:nvSpPr>
        <p:spPr bwMode="auto">
          <a:xfrm flipH="1">
            <a:off x="4051744" y="2948396"/>
            <a:ext cx="449337" cy="449337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9" name="Freeform 105"/>
          <p:cNvSpPr/>
          <p:nvPr/>
        </p:nvSpPr>
        <p:spPr bwMode="auto">
          <a:xfrm>
            <a:off x="3658215" y="2570610"/>
            <a:ext cx="739832" cy="1565524"/>
          </a:xfrm>
          <a:custGeom>
            <a:avLst/>
            <a:gdLst>
              <a:gd name="T0" fmla="*/ 0 w 517"/>
              <a:gd name="T1" fmla="*/ 0 h 1094"/>
              <a:gd name="T2" fmla="*/ 275 w 517"/>
              <a:gd name="T3" fmla="*/ 275 h 1094"/>
              <a:gd name="T4" fmla="*/ 275 w 517"/>
              <a:gd name="T5" fmla="*/ 853 h 1094"/>
              <a:gd name="T6" fmla="*/ 517 w 517"/>
              <a:gd name="T7" fmla="*/ 1094 h 1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17" h="1094">
                <a:moveTo>
                  <a:pt x="0" y="0"/>
                </a:moveTo>
                <a:lnTo>
                  <a:pt x="275" y="275"/>
                </a:lnTo>
                <a:lnTo>
                  <a:pt x="275" y="853"/>
                </a:lnTo>
                <a:lnTo>
                  <a:pt x="517" y="1094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0" name="Line 106"/>
          <p:cNvSpPr>
            <a:spLocks noChangeShapeType="1"/>
          </p:cNvSpPr>
          <p:nvPr/>
        </p:nvSpPr>
        <p:spPr bwMode="auto">
          <a:xfrm flipH="1" flipV="1">
            <a:off x="4936105" y="2298718"/>
            <a:ext cx="425011" cy="423579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1" name="Freeform 107"/>
          <p:cNvSpPr/>
          <p:nvPr/>
        </p:nvSpPr>
        <p:spPr bwMode="auto">
          <a:xfrm>
            <a:off x="4775832" y="3791260"/>
            <a:ext cx="477957" cy="808520"/>
          </a:xfrm>
          <a:custGeom>
            <a:avLst/>
            <a:gdLst>
              <a:gd name="T0" fmla="*/ 0 w 334"/>
              <a:gd name="T1" fmla="*/ 565 h 565"/>
              <a:gd name="T2" fmla="*/ 334 w 334"/>
              <a:gd name="T3" fmla="*/ 232 h 565"/>
              <a:gd name="T4" fmla="*/ 334 w 334"/>
              <a:gd name="T5" fmla="*/ 0 h 5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4" h="565">
                <a:moveTo>
                  <a:pt x="0" y="565"/>
                </a:moveTo>
                <a:lnTo>
                  <a:pt x="334" y="232"/>
                </a:lnTo>
                <a:lnTo>
                  <a:pt x="334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2" name="Line 108"/>
          <p:cNvSpPr>
            <a:spLocks noChangeShapeType="1"/>
          </p:cNvSpPr>
          <p:nvPr/>
        </p:nvSpPr>
        <p:spPr bwMode="auto">
          <a:xfrm flipH="1">
            <a:off x="3507961" y="3872827"/>
            <a:ext cx="228961" cy="0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3" name="Line 109"/>
          <p:cNvSpPr>
            <a:spLocks noChangeShapeType="1"/>
          </p:cNvSpPr>
          <p:nvPr/>
        </p:nvSpPr>
        <p:spPr bwMode="auto">
          <a:xfrm>
            <a:off x="5253790" y="4123253"/>
            <a:ext cx="353460" cy="0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4" name="Line 110"/>
          <p:cNvSpPr>
            <a:spLocks noChangeShapeType="1"/>
          </p:cNvSpPr>
          <p:nvPr/>
        </p:nvSpPr>
        <p:spPr bwMode="auto">
          <a:xfrm flipV="1">
            <a:off x="3858556" y="2393164"/>
            <a:ext cx="379219" cy="377786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5" name="Freeform 111"/>
          <p:cNvSpPr/>
          <p:nvPr/>
        </p:nvSpPr>
        <p:spPr bwMode="auto">
          <a:xfrm>
            <a:off x="4169086" y="5461248"/>
            <a:ext cx="228961" cy="213221"/>
          </a:xfrm>
          <a:custGeom>
            <a:avLst/>
            <a:gdLst>
              <a:gd name="T0" fmla="*/ 66 w 90"/>
              <a:gd name="T1" fmla="*/ 6 h 84"/>
              <a:gd name="T2" fmla="*/ 0 w 90"/>
              <a:gd name="T3" fmla="*/ 84 h 84"/>
              <a:gd name="T4" fmla="*/ 90 w 90"/>
              <a:gd name="T5" fmla="*/ 84 h 84"/>
              <a:gd name="T6" fmla="*/ 66 w 90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" h="84">
                <a:moveTo>
                  <a:pt x="66" y="6"/>
                </a:moveTo>
                <a:cubicBezTo>
                  <a:pt x="66" y="48"/>
                  <a:pt x="18" y="84"/>
                  <a:pt x="0" y="84"/>
                </a:cubicBezTo>
                <a:cubicBezTo>
                  <a:pt x="90" y="84"/>
                  <a:pt x="90" y="84"/>
                  <a:pt x="90" y="84"/>
                </a:cubicBezTo>
                <a:cubicBezTo>
                  <a:pt x="66" y="0"/>
                  <a:pt x="66" y="0"/>
                  <a:pt x="66" y="0"/>
                </a:cubicBezTo>
              </a:path>
            </a:pathLst>
          </a:cu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6" name="Freeform 112"/>
          <p:cNvSpPr/>
          <p:nvPr/>
        </p:nvSpPr>
        <p:spPr bwMode="auto">
          <a:xfrm>
            <a:off x="4788713" y="5462678"/>
            <a:ext cx="228961" cy="213221"/>
          </a:xfrm>
          <a:custGeom>
            <a:avLst/>
            <a:gdLst>
              <a:gd name="T0" fmla="*/ 24 w 90"/>
              <a:gd name="T1" fmla="*/ 5 h 84"/>
              <a:gd name="T2" fmla="*/ 90 w 90"/>
              <a:gd name="T3" fmla="*/ 84 h 84"/>
              <a:gd name="T4" fmla="*/ 0 w 90"/>
              <a:gd name="T5" fmla="*/ 84 h 84"/>
              <a:gd name="T6" fmla="*/ 24 w 90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" h="84">
                <a:moveTo>
                  <a:pt x="24" y="5"/>
                </a:moveTo>
                <a:cubicBezTo>
                  <a:pt x="24" y="48"/>
                  <a:pt x="72" y="84"/>
                  <a:pt x="9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24" y="0"/>
                  <a:pt x="24" y="0"/>
                  <a:pt x="24" y="0"/>
                </a:cubicBezTo>
              </a:path>
            </a:pathLst>
          </a:cu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7" name="Oval 346"/>
          <p:cNvSpPr>
            <a:spLocks noChangeAspect="1"/>
          </p:cNvSpPr>
          <p:nvPr/>
        </p:nvSpPr>
        <p:spPr>
          <a:xfrm>
            <a:off x="5899175" y="2697481"/>
            <a:ext cx="942248" cy="942248"/>
          </a:xfrm>
          <a:prstGeom prst="ellipse">
            <a:avLst/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58" name="Oval 347"/>
          <p:cNvSpPr>
            <a:spLocks noChangeAspect="1"/>
          </p:cNvSpPr>
          <p:nvPr/>
        </p:nvSpPr>
        <p:spPr>
          <a:xfrm>
            <a:off x="5222501" y="1593388"/>
            <a:ext cx="1002435" cy="1002433"/>
          </a:xfrm>
          <a:prstGeom prst="ellipse">
            <a:avLst/>
          </a:prstGeom>
          <a:solidFill>
            <a:srgbClr val="2ADE5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59" name="Oval 349"/>
          <p:cNvSpPr>
            <a:spLocks noChangeAspect="1"/>
          </p:cNvSpPr>
          <p:nvPr/>
        </p:nvSpPr>
        <p:spPr>
          <a:xfrm>
            <a:off x="2928926" y="1643050"/>
            <a:ext cx="1173429" cy="1101793"/>
          </a:xfrm>
          <a:prstGeom prst="ellipse">
            <a:avLst/>
          </a:prstGeom>
          <a:solidFill>
            <a:srgbClr val="00CC9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5C5C5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60" name="Oval 350"/>
          <p:cNvSpPr>
            <a:spLocks noChangeAspect="1"/>
          </p:cNvSpPr>
          <p:nvPr/>
        </p:nvSpPr>
        <p:spPr>
          <a:xfrm>
            <a:off x="5581492" y="3818182"/>
            <a:ext cx="585675" cy="585674"/>
          </a:xfrm>
          <a:prstGeom prst="ellipse">
            <a:avLst/>
          </a:prstGeom>
          <a:solidFill>
            <a:srgbClr val="CC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1" name="Oval 366"/>
          <p:cNvSpPr>
            <a:spLocks noChangeAspect="1"/>
          </p:cNvSpPr>
          <p:nvPr/>
        </p:nvSpPr>
        <p:spPr>
          <a:xfrm>
            <a:off x="4000496" y="1785926"/>
            <a:ext cx="785818" cy="785818"/>
          </a:xfrm>
          <a:prstGeom prst="ellipse">
            <a:avLst/>
          </a:prstGeom>
          <a:solidFill>
            <a:srgbClr val="66B02E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defRPr/>
            </a:pPr>
            <a:r>
              <a:rPr lang="ru-RU" sz="1200" b="1" dirty="0" smtClean="0">
                <a:solidFill>
                  <a:prstClr val="white"/>
                </a:solidFill>
                <a:latin typeface="Times New Roman" pitchFamily="18" charset="0"/>
                <a:ea typeface="微软雅黑"/>
                <a:cs typeface="Times New Roman" pitchFamily="18" charset="0"/>
                <a:sym typeface="+mn-lt"/>
              </a:rPr>
              <a:t>17</a:t>
            </a:r>
            <a:r>
              <a:rPr lang="en-US" sz="1200" b="1" dirty="0" smtClean="0">
                <a:solidFill>
                  <a:prstClr val="white"/>
                </a:solidFill>
                <a:latin typeface="Times New Roman" pitchFamily="18" charset="0"/>
                <a:ea typeface="微软雅黑"/>
                <a:cs typeface="Times New Roman" pitchFamily="18" charset="0"/>
                <a:sym typeface="+mn-lt"/>
              </a:rPr>
              <a:t>3</a:t>
            </a:r>
            <a:r>
              <a:rPr lang="ru-RU" sz="1200" b="1" dirty="0" smtClean="0">
                <a:solidFill>
                  <a:prstClr val="white"/>
                </a:solidFill>
                <a:latin typeface="Times New Roman" pitchFamily="18" charset="0"/>
                <a:ea typeface="微软雅黑"/>
                <a:cs typeface="Times New Roman" pitchFamily="18" charset="0"/>
                <a:sym typeface="+mn-lt"/>
              </a:rPr>
              <a:t>,0</a:t>
            </a:r>
            <a:endParaRPr lang="en-US" sz="1200" b="1" dirty="0">
              <a:solidFill>
                <a:prstClr val="white"/>
              </a:solidFill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62" name="Oval 367"/>
          <p:cNvSpPr>
            <a:spLocks noChangeAspect="1"/>
          </p:cNvSpPr>
          <p:nvPr/>
        </p:nvSpPr>
        <p:spPr>
          <a:xfrm>
            <a:off x="2643175" y="3441465"/>
            <a:ext cx="1000131" cy="1025008"/>
          </a:xfrm>
          <a:prstGeom prst="ellipse">
            <a:avLst/>
          </a:prstGeom>
          <a:solidFill>
            <a:srgbClr val="CC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63" name="Oval 368"/>
          <p:cNvSpPr>
            <a:spLocks noChangeAspect="1"/>
          </p:cNvSpPr>
          <p:nvPr/>
        </p:nvSpPr>
        <p:spPr>
          <a:xfrm>
            <a:off x="3790597" y="3061100"/>
            <a:ext cx="542584" cy="542583"/>
          </a:xfrm>
          <a:prstGeom prst="ellipse">
            <a:avLst/>
          </a:prstGeom>
          <a:solidFill>
            <a:srgbClr val="66B02E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4" name="Oval 369"/>
          <p:cNvSpPr>
            <a:spLocks noChangeAspect="1"/>
          </p:cNvSpPr>
          <p:nvPr/>
        </p:nvSpPr>
        <p:spPr>
          <a:xfrm>
            <a:off x="5072067" y="3571877"/>
            <a:ext cx="405577" cy="405575"/>
          </a:xfrm>
          <a:prstGeom prst="ellipse">
            <a:avLst/>
          </a:prstGeom>
          <a:solidFill>
            <a:srgbClr val="66B02E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5" name="Oval 370"/>
          <p:cNvSpPr>
            <a:spLocks noChangeAspect="1"/>
          </p:cNvSpPr>
          <p:nvPr/>
        </p:nvSpPr>
        <p:spPr>
          <a:xfrm>
            <a:off x="2551390" y="3280928"/>
            <a:ext cx="289567" cy="289566"/>
          </a:xfrm>
          <a:prstGeom prst="ellipse">
            <a:avLst/>
          </a:prstGeom>
          <a:solidFill>
            <a:srgbClr val="00CC9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6" name="Oval 371"/>
          <p:cNvSpPr>
            <a:spLocks noChangeAspect="1"/>
          </p:cNvSpPr>
          <p:nvPr/>
        </p:nvSpPr>
        <p:spPr>
          <a:xfrm>
            <a:off x="6276960" y="2198238"/>
            <a:ext cx="339933" cy="339931"/>
          </a:xfrm>
          <a:prstGeom prst="ellipse">
            <a:avLst/>
          </a:prstGeom>
          <a:solidFill>
            <a:srgbClr val="00B050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7" name="Oval 372"/>
          <p:cNvSpPr>
            <a:spLocks noChangeAspect="1"/>
          </p:cNvSpPr>
          <p:nvPr/>
        </p:nvSpPr>
        <p:spPr>
          <a:xfrm>
            <a:off x="3983522" y="1601502"/>
            <a:ext cx="242959" cy="242957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8" name="Oval 373"/>
          <p:cNvSpPr>
            <a:spLocks noChangeAspect="1"/>
          </p:cNvSpPr>
          <p:nvPr/>
        </p:nvSpPr>
        <p:spPr>
          <a:xfrm>
            <a:off x="3789739" y="4266686"/>
            <a:ext cx="242959" cy="242957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9" name="Oval 374"/>
          <p:cNvSpPr>
            <a:spLocks noChangeAspect="1"/>
          </p:cNvSpPr>
          <p:nvPr/>
        </p:nvSpPr>
        <p:spPr>
          <a:xfrm>
            <a:off x="6232727" y="3879982"/>
            <a:ext cx="162016" cy="162015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0" name="Oval 348"/>
          <p:cNvSpPr>
            <a:spLocks noChangeAspect="1"/>
          </p:cNvSpPr>
          <p:nvPr/>
        </p:nvSpPr>
        <p:spPr>
          <a:xfrm>
            <a:off x="3087171" y="2709851"/>
            <a:ext cx="571080" cy="571078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1" name="Oval 36"/>
          <p:cNvSpPr>
            <a:spLocks noChangeAspect="1"/>
          </p:cNvSpPr>
          <p:nvPr/>
        </p:nvSpPr>
        <p:spPr>
          <a:xfrm>
            <a:off x="5572132" y="3643314"/>
            <a:ext cx="162016" cy="162015"/>
          </a:xfrm>
          <a:prstGeom prst="ellipse">
            <a:avLst/>
          </a:prstGeom>
          <a:solidFill>
            <a:srgbClr val="99FF33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2" name="Oval 38"/>
          <p:cNvSpPr>
            <a:spLocks noChangeAspect="1"/>
          </p:cNvSpPr>
          <p:nvPr/>
        </p:nvSpPr>
        <p:spPr>
          <a:xfrm>
            <a:off x="2330719" y="2196099"/>
            <a:ext cx="942248" cy="942248"/>
          </a:xfrm>
          <a:prstGeom prst="ellipse">
            <a:avLst/>
          </a:prstGeom>
          <a:solidFill>
            <a:srgbClr val="99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3" name="Oval 39"/>
          <p:cNvSpPr>
            <a:spLocks noChangeAspect="1"/>
          </p:cNvSpPr>
          <p:nvPr/>
        </p:nvSpPr>
        <p:spPr>
          <a:xfrm>
            <a:off x="4739568" y="1544322"/>
            <a:ext cx="451345" cy="451342"/>
          </a:xfrm>
          <a:prstGeom prst="ellipse">
            <a:avLst/>
          </a:prstGeom>
          <a:solidFill>
            <a:srgbClr val="CCFF33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9" name="Oval 345"/>
          <p:cNvSpPr>
            <a:spLocks noChangeAspect="1"/>
          </p:cNvSpPr>
          <p:nvPr/>
        </p:nvSpPr>
        <p:spPr>
          <a:xfrm>
            <a:off x="4357686" y="2102686"/>
            <a:ext cx="1428759" cy="1428755"/>
          </a:xfrm>
          <a:prstGeom prst="ellipse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  <a:sym typeface="+mn-lt"/>
              </a:rPr>
              <a:t>43 726,9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80" name="Rectangle 100"/>
          <p:cNvSpPr>
            <a:spLocks noChangeArrowheads="1"/>
          </p:cNvSpPr>
          <p:nvPr/>
        </p:nvSpPr>
        <p:spPr bwMode="auto">
          <a:xfrm>
            <a:off x="4522544" y="3786966"/>
            <a:ext cx="160277" cy="1883208"/>
          </a:xfrm>
          <a:prstGeom prst="rect">
            <a:avLst/>
          </a:prstGeom>
          <a:solidFill>
            <a:srgbClr val="E7E6E6">
              <a:lumMod val="5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1" name="Rectangle 100"/>
          <p:cNvSpPr>
            <a:spLocks noChangeArrowheads="1"/>
          </p:cNvSpPr>
          <p:nvPr/>
        </p:nvSpPr>
        <p:spPr bwMode="auto">
          <a:xfrm>
            <a:off x="4357686" y="3786190"/>
            <a:ext cx="513733" cy="1883208"/>
          </a:xfrm>
          <a:prstGeom prst="rect">
            <a:avLst/>
          </a:pr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85720" y="1500174"/>
            <a:ext cx="22538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Обеспечение проведения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выборов и референдумов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6004679" y="4500570"/>
            <a:ext cx="313932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Функционирование Правительства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Российской Федерации, высших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исполнительных органов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государственной власти субъектов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Российской Федерации, местных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администраций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9" name="Shape 98"/>
          <p:cNvCxnSpPr>
            <a:stCxn id="59" idx="1"/>
          </p:cNvCxnSpPr>
          <p:nvPr/>
        </p:nvCxnSpPr>
        <p:spPr>
          <a:xfrm rot="16200000" flipV="1">
            <a:off x="2719858" y="1423490"/>
            <a:ext cx="89916" cy="671911"/>
          </a:xfrm>
          <a:prstGeom prst="curvedConnector4">
            <a:avLst>
              <a:gd name="adj1" fmla="val 254237"/>
              <a:gd name="adj2" fmla="val 62788"/>
            </a:avLst>
          </a:prstGeom>
          <a:ln w="25400">
            <a:solidFill>
              <a:srgbClr val="00CC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0" y="3214686"/>
            <a:ext cx="25943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Другие общегосударственные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7" name="Скругленная соединительная линия 76"/>
          <p:cNvCxnSpPr/>
          <p:nvPr/>
        </p:nvCxnSpPr>
        <p:spPr>
          <a:xfrm rot="16200000" flipV="1">
            <a:off x="2178827" y="3536157"/>
            <a:ext cx="785818" cy="714380"/>
          </a:xfrm>
          <a:prstGeom prst="curvedConnector3">
            <a:avLst>
              <a:gd name="adj1" fmla="val 48735"/>
            </a:avLst>
          </a:prstGeom>
          <a:ln w="25400">
            <a:solidFill>
              <a:srgbClr val="CCFF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2714612" y="3786190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14 236,5</a:t>
            </a:r>
          </a:p>
          <a:p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6643702" y="1500174"/>
            <a:ext cx="28575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000760" y="3000372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2 936,2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8" name="Скругленная соединительная линия 87"/>
          <p:cNvCxnSpPr/>
          <p:nvPr/>
        </p:nvCxnSpPr>
        <p:spPr>
          <a:xfrm flipV="1">
            <a:off x="6500826" y="2857496"/>
            <a:ext cx="785818" cy="500066"/>
          </a:xfrm>
          <a:prstGeom prst="curvedConnector3">
            <a:avLst>
              <a:gd name="adj1" fmla="val 50000"/>
            </a:avLst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5" name="Диаграмма 104"/>
          <p:cNvGraphicFramePr/>
          <p:nvPr/>
        </p:nvGraphicFramePr>
        <p:xfrm>
          <a:off x="-214346" y="4429132"/>
          <a:ext cx="4714908" cy="2428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6" name="TextBox 105"/>
          <p:cNvSpPr txBox="1"/>
          <p:nvPr/>
        </p:nvSpPr>
        <p:spPr>
          <a:xfrm>
            <a:off x="642910" y="0"/>
            <a:ext cx="87220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Расходы бюджета на общегосударственные вопросы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2016-2021 годах, тыс. руб.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286248" y="4643446"/>
            <a:ext cx="588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2018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428596" y="2428868"/>
            <a:ext cx="16362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Резервные фонды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2" name="Прямая со стрелкой 81"/>
          <p:cNvCxnSpPr>
            <a:stCxn id="72" idx="2"/>
          </p:cNvCxnSpPr>
          <p:nvPr/>
        </p:nvCxnSpPr>
        <p:spPr>
          <a:xfrm rot="10800000">
            <a:off x="2000233" y="2643183"/>
            <a:ext cx="330487" cy="24041"/>
          </a:xfrm>
          <a:prstGeom prst="straightConnector1">
            <a:avLst/>
          </a:prstGeom>
          <a:ln w="31750">
            <a:solidFill>
              <a:srgbClr val="99FF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hape 77"/>
          <p:cNvCxnSpPr/>
          <p:nvPr/>
        </p:nvCxnSpPr>
        <p:spPr>
          <a:xfrm rot="16200000" flipV="1">
            <a:off x="3970022" y="1459209"/>
            <a:ext cx="589982" cy="243283"/>
          </a:xfrm>
          <a:prstGeom prst="curvedConnector3">
            <a:avLst>
              <a:gd name="adj1" fmla="val 50000"/>
            </a:avLst>
          </a:prstGeom>
          <a:ln w="25400">
            <a:solidFill>
              <a:srgbClr val="66B02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214678" y="1071546"/>
            <a:ext cx="16296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Судебная система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44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Расходы бюджета на национальную оборону в </a:t>
            </a:r>
          </a:p>
          <a:p>
            <a:pPr algn="r"/>
            <a:r>
              <a:rPr lang="ru-RU" sz="3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2016-2021 годах, тыс.руб.</a:t>
            </a:r>
            <a:endParaRPr lang="ru-RU" sz="3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0694" y="1643050"/>
            <a:ext cx="3786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Мобилизационная и 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вневойсковая подготовка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Freeform 9"/>
          <p:cNvSpPr>
            <a:spLocks noChangeAspect="1" noEditPoints="1"/>
          </p:cNvSpPr>
          <p:nvPr/>
        </p:nvSpPr>
        <p:spPr bwMode="auto">
          <a:xfrm>
            <a:off x="5143504" y="1643050"/>
            <a:ext cx="835199" cy="484422"/>
          </a:xfrm>
          <a:custGeom>
            <a:avLst/>
            <a:gdLst>
              <a:gd name="T0" fmla="*/ 114 w 132"/>
              <a:gd name="T1" fmla="*/ 26 h 67"/>
              <a:gd name="T2" fmla="*/ 108 w 132"/>
              <a:gd name="T3" fmla="*/ 32 h 67"/>
              <a:gd name="T4" fmla="*/ 110 w 132"/>
              <a:gd name="T5" fmla="*/ 37 h 67"/>
              <a:gd name="T6" fmla="*/ 99 w 132"/>
              <a:gd name="T7" fmla="*/ 55 h 67"/>
              <a:gd name="T8" fmla="*/ 100 w 132"/>
              <a:gd name="T9" fmla="*/ 55 h 67"/>
              <a:gd name="T10" fmla="*/ 107 w 132"/>
              <a:gd name="T11" fmla="*/ 49 h 67"/>
              <a:gd name="T12" fmla="*/ 104 w 132"/>
              <a:gd name="T13" fmla="*/ 67 h 67"/>
              <a:gd name="T14" fmla="*/ 110 w 132"/>
              <a:gd name="T15" fmla="*/ 67 h 67"/>
              <a:gd name="T16" fmla="*/ 114 w 132"/>
              <a:gd name="T17" fmla="*/ 60 h 67"/>
              <a:gd name="T18" fmla="*/ 119 w 132"/>
              <a:gd name="T19" fmla="*/ 67 h 67"/>
              <a:gd name="T20" fmla="*/ 124 w 132"/>
              <a:gd name="T21" fmla="*/ 67 h 67"/>
              <a:gd name="T22" fmla="*/ 121 w 132"/>
              <a:gd name="T23" fmla="*/ 49 h 67"/>
              <a:gd name="T24" fmla="*/ 128 w 132"/>
              <a:gd name="T25" fmla="*/ 55 h 67"/>
              <a:gd name="T26" fmla="*/ 130 w 132"/>
              <a:gd name="T27" fmla="*/ 55 h 67"/>
              <a:gd name="T28" fmla="*/ 118 w 132"/>
              <a:gd name="T29" fmla="*/ 37 h 67"/>
              <a:gd name="T30" fmla="*/ 121 w 132"/>
              <a:gd name="T31" fmla="*/ 32 h 67"/>
              <a:gd name="T32" fmla="*/ 114 w 132"/>
              <a:gd name="T33" fmla="*/ 26 h 67"/>
              <a:gd name="T34" fmla="*/ 18 w 132"/>
              <a:gd name="T35" fmla="*/ 26 h 67"/>
              <a:gd name="T36" fmla="*/ 11 w 132"/>
              <a:gd name="T37" fmla="*/ 32 h 67"/>
              <a:gd name="T38" fmla="*/ 13 w 132"/>
              <a:gd name="T39" fmla="*/ 37 h 67"/>
              <a:gd name="T40" fmla="*/ 2 w 132"/>
              <a:gd name="T41" fmla="*/ 55 h 67"/>
              <a:gd name="T42" fmla="*/ 3 w 132"/>
              <a:gd name="T43" fmla="*/ 55 h 67"/>
              <a:gd name="T44" fmla="*/ 11 w 132"/>
              <a:gd name="T45" fmla="*/ 49 h 67"/>
              <a:gd name="T46" fmla="*/ 7 w 132"/>
              <a:gd name="T47" fmla="*/ 67 h 67"/>
              <a:gd name="T48" fmla="*/ 13 w 132"/>
              <a:gd name="T49" fmla="*/ 67 h 67"/>
              <a:gd name="T50" fmla="*/ 18 w 132"/>
              <a:gd name="T51" fmla="*/ 60 h 67"/>
              <a:gd name="T52" fmla="*/ 22 w 132"/>
              <a:gd name="T53" fmla="*/ 67 h 67"/>
              <a:gd name="T54" fmla="*/ 28 w 132"/>
              <a:gd name="T55" fmla="*/ 67 h 67"/>
              <a:gd name="T56" fmla="*/ 24 w 132"/>
              <a:gd name="T57" fmla="*/ 49 h 67"/>
              <a:gd name="T58" fmla="*/ 32 w 132"/>
              <a:gd name="T59" fmla="*/ 55 h 67"/>
              <a:gd name="T60" fmla="*/ 33 w 132"/>
              <a:gd name="T61" fmla="*/ 55 h 67"/>
              <a:gd name="T62" fmla="*/ 22 w 132"/>
              <a:gd name="T63" fmla="*/ 37 h 67"/>
              <a:gd name="T64" fmla="*/ 24 w 132"/>
              <a:gd name="T65" fmla="*/ 32 h 67"/>
              <a:gd name="T66" fmla="*/ 18 w 132"/>
              <a:gd name="T67" fmla="*/ 26 h 67"/>
              <a:gd name="T68" fmla="*/ 67 w 132"/>
              <a:gd name="T69" fmla="*/ 0 h 67"/>
              <a:gd name="T70" fmla="*/ 57 w 132"/>
              <a:gd name="T71" fmla="*/ 10 h 67"/>
              <a:gd name="T72" fmla="*/ 60 w 132"/>
              <a:gd name="T73" fmla="*/ 18 h 67"/>
              <a:gd name="T74" fmla="*/ 42 w 132"/>
              <a:gd name="T75" fmla="*/ 47 h 67"/>
              <a:gd name="T76" fmla="*/ 44 w 132"/>
              <a:gd name="T77" fmla="*/ 48 h 67"/>
              <a:gd name="T78" fmla="*/ 56 w 132"/>
              <a:gd name="T79" fmla="*/ 38 h 67"/>
              <a:gd name="T80" fmla="*/ 50 w 132"/>
              <a:gd name="T81" fmla="*/ 67 h 67"/>
              <a:gd name="T82" fmla="*/ 60 w 132"/>
              <a:gd name="T83" fmla="*/ 67 h 67"/>
              <a:gd name="T84" fmla="*/ 67 w 132"/>
              <a:gd name="T85" fmla="*/ 55 h 67"/>
              <a:gd name="T86" fmla="*/ 74 w 132"/>
              <a:gd name="T87" fmla="*/ 67 h 67"/>
              <a:gd name="T88" fmla="*/ 84 w 132"/>
              <a:gd name="T89" fmla="*/ 67 h 67"/>
              <a:gd name="T90" fmla="*/ 78 w 132"/>
              <a:gd name="T91" fmla="*/ 38 h 67"/>
              <a:gd name="T92" fmla="*/ 90 w 132"/>
              <a:gd name="T93" fmla="*/ 48 h 67"/>
              <a:gd name="T94" fmla="*/ 92 w 132"/>
              <a:gd name="T95" fmla="*/ 47 h 67"/>
              <a:gd name="T96" fmla="*/ 74 w 132"/>
              <a:gd name="T97" fmla="*/ 18 h 67"/>
              <a:gd name="T98" fmla="*/ 77 w 132"/>
              <a:gd name="T99" fmla="*/ 10 h 67"/>
              <a:gd name="T100" fmla="*/ 67 w 132"/>
              <a:gd name="T101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2" h="67">
                <a:moveTo>
                  <a:pt x="114" y="26"/>
                </a:moveTo>
                <a:cubicBezTo>
                  <a:pt x="111" y="26"/>
                  <a:pt x="108" y="29"/>
                  <a:pt x="108" y="32"/>
                </a:cubicBezTo>
                <a:cubicBezTo>
                  <a:pt x="108" y="34"/>
                  <a:pt x="109" y="36"/>
                  <a:pt x="110" y="37"/>
                </a:cubicBezTo>
                <a:cubicBezTo>
                  <a:pt x="104" y="40"/>
                  <a:pt x="96" y="53"/>
                  <a:pt x="99" y="55"/>
                </a:cubicBezTo>
                <a:cubicBezTo>
                  <a:pt x="99" y="55"/>
                  <a:pt x="100" y="55"/>
                  <a:pt x="100" y="55"/>
                </a:cubicBezTo>
                <a:cubicBezTo>
                  <a:pt x="102" y="55"/>
                  <a:pt x="105" y="52"/>
                  <a:pt x="107" y="49"/>
                </a:cubicBezTo>
                <a:cubicBezTo>
                  <a:pt x="106" y="55"/>
                  <a:pt x="105" y="62"/>
                  <a:pt x="104" y="67"/>
                </a:cubicBezTo>
                <a:cubicBezTo>
                  <a:pt x="110" y="67"/>
                  <a:pt x="110" y="67"/>
                  <a:pt x="110" y="67"/>
                </a:cubicBezTo>
                <a:cubicBezTo>
                  <a:pt x="110" y="64"/>
                  <a:pt x="112" y="60"/>
                  <a:pt x="114" y="60"/>
                </a:cubicBezTo>
                <a:cubicBezTo>
                  <a:pt x="116" y="60"/>
                  <a:pt x="119" y="64"/>
                  <a:pt x="119" y="67"/>
                </a:cubicBezTo>
                <a:cubicBezTo>
                  <a:pt x="124" y="67"/>
                  <a:pt x="124" y="67"/>
                  <a:pt x="124" y="67"/>
                </a:cubicBezTo>
                <a:cubicBezTo>
                  <a:pt x="124" y="62"/>
                  <a:pt x="123" y="55"/>
                  <a:pt x="121" y="49"/>
                </a:cubicBezTo>
                <a:cubicBezTo>
                  <a:pt x="123" y="52"/>
                  <a:pt x="126" y="55"/>
                  <a:pt x="128" y="55"/>
                </a:cubicBezTo>
                <a:cubicBezTo>
                  <a:pt x="129" y="55"/>
                  <a:pt x="129" y="55"/>
                  <a:pt x="130" y="55"/>
                </a:cubicBezTo>
                <a:cubicBezTo>
                  <a:pt x="132" y="53"/>
                  <a:pt x="125" y="40"/>
                  <a:pt x="118" y="37"/>
                </a:cubicBezTo>
                <a:cubicBezTo>
                  <a:pt x="120" y="36"/>
                  <a:pt x="121" y="34"/>
                  <a:pt x="121" y="32"/>
                </a:cubicBezTo>
                <a:cubicBezTo>
                  <a:pt x="121" y="29"/>
                  <a:pt x="118" y="26"/>
                  <a:pt x="114" y="26"/>
                </a:cubicBezTo>
                <a:moveTo>
                  <a:pt x="18" y="26"/>
                </a:moveTo>
                <a:cubicBezTo>
                  <a:pt x="14" y="26"/>
                  <a:pt x="11" y="29"/>
                  <a:pt x="11" y="32"/>
                </a:cubicBezTo>
                <a:cubicBezTo>
                  <a:pt x="11" y="34"/>
                  <a:pt x="12" y="36"/>
                  <a:pt x="13" y="37"/>
                </a:cubicBezTo>
                <a:cubicBezTo>
                  <a:pt x="7" y="40"/>
                  <a:pt x="0" y="53"/>
                  <a:pt x="2" y="55"/>
                </a:cubicBezTo>
                <a:cubicBezTo>
                  <a:pt x="3" y="55"/>
                  <a:pt x="3" y="55"/>
                  <a:pt x="3" y="55"/>
                </a:cubicBezTo>
                <a:cubicBezTo>
                  <a:pt x="6" y="55"/>
                  <a:pt x="8" y="52"/>
                  <a:pt x="11" y="49"/>
                </a:cubicBezTo>
                <a:cubicBezTo>
                  <a:pt x="9" y="55"/>
                  <a:pt x="8" y="62"/>
                  <a:pt x="7" y="67"/>
                </a:cubicBezTo>
                <a:cubicBezTo>
                  <a:pt x="13" y="67"/>
                  <a:pt x="13" y="67"/>
                  <a:pt x="13" y="67"/>
                </a:cubicBezTo>
                <a:cubicBezTo>
                  <a:pt x="13" y="64"/>
                  <a:pt x="15" y="60"/>
                  <a:pt x="18" y="60"/>
                </a:cubicBezTo>
                <a:cubicBezTo>
                  <a:pt x="20" y="60"/>
                  <a:pt x="22" y="64"/>
                  <a:pt x="22" y="67"/>
                </a:cubicBezTo>
                <a:cubicBezTo>
                  <a:pt x="28" y="67"/>
                  <a:pt x="28" y="67"/>
                  <a:pt x="28" y="67"/>
                </a:cubicBezTo>
                <a:cubicBezTo>
                  <a:pt x="27" y="62"/>
                  <a:pt x="26" y="55"/>
                  <a:pt x="24" y="49"/>
                </a:cubicBezTo>
                <a:cubicBezTo>
                  <a:pt x="27" y="52"/>
                  <a:pt x="29" y="55"/>
                  <a:pt x="32" y="55"/>
                </a:cubicBezTo>
                <a:cubicBezTo>
                  <a:pt x="32" y="55"/>
                  <a:pt x="33" y="55"/>
                  <a:pt x="33" y="55"/>
                </a:cubicBezTo>
                <a:cubicBezTo>
                  <a:pt x="35" y="53"/>
                  <a:pt x="28" y="40"/>
                  <a:pt x="22" y="37"/>
                </a:cubicBezTo>
                <a:cubicBezTo>
                  <a:pt x="23" y="36"/>
                  <a:pt x="24" y="34"/>
                  <a:pt x="24" y="32"/>
                </a:cubicBezTo>
                <a:cubicBezTo>
                  <a:pt x="24" y="29"/>
                  <a:pt x="21" y="26"/>
                  <a:pt x="18" y="26"/>
                </a:cubicBezTo>
                <a:moveTo>
                  <a:pt x="67" y="0"/>
                </a:moveTo>
                <a:cubicBezTo>
                  <a:pt x="61" y="0"/>
                  <a:pt x="57" y="5"/>
                  <a:pt x="57" y="10"/>
                </a:cubicBezTo>
                <a:cubicBezTo>
                  <a:pt x="57" y="14"/>
                  <a:pt x="58" y="17"/>
                  <a:pt x="60" y="18"/>
                </a:cubicBezTo>
                <a:cubicBezTo>
                  <a:pt x="50" y="22"/>
                  <a:pt x="38" y="43"/>
                  <a:pt x="42" y="47"/>
                </a:cubicBezTo>
                <a:cubicBezTo>
                  <a:pt x="43" y="48"/>
                  <a:pt x="43" y="48"/>
                  <a:pt x="44" y="48"/>
                </a:cubicBezTo>
                <a:cubicBezTo>
                  <a:pt x="48" y="48"/>
                  <a:pt x="52" y="43"/>
                  <a:pt x="56" y="38"/>
                </a:cubicBezTo>
                <a:cubicBezTo>
                  <a:pt x="53" y="47"/>
                  <a:pt x="51" y="58"/>
                  <a:pt x="50" y="67"/>
                </a:cubicBezTo>
                <a:cubicBezTo>
                  <a:pt x="60" y="67"/>
                  <a:pt x="60" y="67"/>
                  <a:pt x="60" y="67"/>
                </a:cubicBezTo>
                <a:cubicBezTo>
                  <a:pt x="60" y="62"/>
                  <a:pt x="63" y="55"/>
                  <a:pt x="67" y="55"/>
                </a:cubicBezTo>
                <a:cubicBezTo>
                  <a:pt x="71" y="55"/>
                  <a:pt x="74" y="62"/>
                  <a:pt x="74" y="67"/>
                </a:cubicBezTo>
                <a:cubicBezTo>
                  <a:pt x="84" y="67"/>
                  <a:pt x="84" y="67"/>
                  <a:pt x="84" y="67"/>
                </a:cubicBezTo>
                <a:cubicBezTo>
                  <a:pt x="83" y="58"/>
                  <a:pt x="81" y="47"/>
                  <a:pt x="78" y="38"/>
                </a:cubicBezTo>
                <a:cubicBezTo>
                  <a:pt x="82" y="43"/>
                  <a:pt x="87" y="48"/>
                  <a:pt x="90" y="48"/>
                </a:cubicBezTo>
                <a:cubicBezTo>
                  <a:pt x="91" y="48"/>
                  <a:pt x="91" y="48"/>
                  <a:pt x="92" y="47"/>
                </a:cubicBezTo>
                <a:cubicBezTo>
                  <a:pt x="96" y="43"/>
                  <a:pt x="84" y="22"/>
                  <a:pt x="74" y="18"/>
                </a:cubicBezTo>
                <a:cubicBezTo>
                  <a:pt x="76" y="17"/>
                  <a:pt x="77" y="14"/>
                  <a:pt x="77" y="10"/>
                </a:cubicBezTo>
                <a:cubicBezTo>
                  <a:pt x="77" y="5"/>
                  <a:pt x="73" y="0"/>
                  <a:pt x="67" y="0"/>
                </a:cubicBezTo>
              </a:path>
            </a:pathLst>
          </a:custGeom>
          <a:solidFill>
            <a:srgbClr val="00B050">
              <a:alpha val="8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103517" y="3338422"/>
            <a:ext cx="8876581" cy="857256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по отрасли «Национальная безопасность и правоохранительная деятельность</a:t>
            </a:r>
            <a:r>
              <a:rPr lang="ru-RU" sz="2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в 2016-2021 тыс.руб.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4648200"/>
            <a:ext cx="388619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Защита населения и территории от чрезвычайных ситуаций природного и техногенного характера, гражданская оборона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(содержание и обеспечение деятельности единой дежурной диспетчерской службы штатной численностью 6 единиц)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3843327" y="4165462"/>
          <a:ext cx="4981496" cy="257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/>
          <p:cNvGraphicFramePr/>
          <p:nvPr/>
        </p:nvGraphicFramePr>
        <p:xfrm>
          <a:off x="0" y="1000108"/>
          <a:ext cx="5143504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0BB2D9-4D69-4268-9334-13351B020C8C}" type="slidenum">
              <a:rPr lang="ru-RU"/>
              <a:pPr>
                <a:defRPr/>
              </a:pPr>
              <a:t>29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95717" y="0"/>
            <a:ext cx="89482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Расходы бюджета на национальную экономику</a:t>
            </a:r>
          </a:p>
          <a:p>
            <a:pPr algn="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2016-2021 годах, тыс.руб.</a:t>
            </a: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214282" y="1285860"/>
          <a:ext cx="8786874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42844" y="5000636"/>
            <a:ext cx="214314" cy="214314"/>
          </a:xfrm>
          <a:prstGeom prst="rect">
            <a:avLst/>
          </a:prstGeom>
          <a:solidFill>
            <a:srgbClr val="F250AD"/>
          </a:solidFill>
          <a:ln>
            <a:solidFill>
              <a:srgbClr val="F25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4929198"/>
            <a:ext cx="3848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Сельское хозяйство и рыболовство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44" y="5572140"/>
            <a:ext cx="214314" cy="21431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42844" y="6143644"/>
            <a:ext cx="214314" cy="2143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28596" y="54292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Другие вопросы в области национальной экономики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8596" y="6072206"/>
            <a:ext cx="4327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Дорожное хозяйство (дорожные фонды)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4429132"/>
            <a:ext cx="1296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Транспорт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2844" y="4500570"/>
            <a:ext cx="214314" cy="214314"/>
          </a:xfrm>
          <a:prstGeom prst="rect">
            <a:avLst/>
          </a:prstGeom>
          <a:solidFill>
            <a:srgbClr val="FBFB81"/>
          </a:solidFill>
          <a:ln>
            <a:solidFill>
              <a:srgbClr val="FBFB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054"/>
            <a:ext cx="9144000" cy="69060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71670" y="142852"/>
            <a:ext cx="51267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ЦЕЛИ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БЮДЖЕТНОЙ ПОЛИТИКИ  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3071810"/>
            <a:ext cx="24028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СБАЛАНСИРОВАННОСТИ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БЮДЖЕТА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8993" y="3000373"/>
            <a:ext cx="232557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ПОВЫШЕНИЕ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ЭФФЕКТИВНОСТИ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БЮДЖЕТНЫХ РАСХОДОВ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17" y="2928935"/>
            <a:ext cx="176772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ОТКРЫТОСТИ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И ПРОЗРАЧНОСТИ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БЮДЖЕТА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500702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>
                  <a:solidFill>
                    <a:srgbClr val="008080"/>
                  </a:solidFill>
                </a:ln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  <a:r>
              <a:rPr lang="en-US" b="1" dirty="0" smtClean="0">
                <a:ln>
                  <a:solidFill>
                    <a:srgbClr val="008080"/>
                  </a:solidFill>
                </a:ln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smtClean="0">
                <a:ln>
                  <a:solidFill>
                    <a:srgbClr val="008080"/>
                  </a:solidFill>
                </a:ln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  <a:r>
              <a:rPr lang="en-US" b="1" dirty="0" smtClean="0">
                <a:ln>
                  <a:solidFill>
                    <a:srgbClr val="008080"/>
                  </a:solidFill>
                </a:ln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n>
                <a:solidFill>
                  <a:srgbClr val="008080"/>
                </a:solidFill>
              </a:ln>
              <a:solidFill>
                <a:srgbClr val="008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483"/>
          <p:cNvGrpSpPr>
            <a:grpSpLocks/>
          </p:cNvGrpSpPr>
          <p:nvPr/>
        </p:nvGrpSpPr>
        <p:grpSpPr bwMode="auto">
          <a:xfrm>
            <a:off x="2604286" y="921271"/>
            <a:ext cx="639272" cy="614867"/>
            <a:chOff x="3446" y="464"/>
            <a:chExt cx="432" cy="432"/>
          </a:xfrm>
        </p:grpSpPr>
        <p:sp>
          <p:nvSpPr>
            <p:cNvPr id="32" name="Oval 4473"/>
            <p:cNvSpPr>
              <a:spLocks noChangeArrowheads="1"/>
            </p:cNvSpPr>
            <p:nvPr/>
          </p:nvSpPr>
          <p:spPr bwMode="auto">
            <a:xfrm>
              <a:off x="3446" y="464"/>
              <a:ext cx="432" cy="432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3" name="Rectangle 4472"/>
            <p:cNvSpPr>
              <a:spLocks noChangeArrowheads="1"/>
            </p:cNvSpPr>
            <p:nvPr/>
          </p:nvSpPr>
          <p:spPr bwMode="auto">
            <a:xfrm>
              <a:off x="3606" y="652"/>
              <a:ext cx="181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 lvl="0"/>
              <a:endParaRPr lang="ru-RU" sz="800" dirty="0"/>
            </a:p>
          </p:txBody>
        </p:sp>
      </p:grpSp>
      <p:grpSp>
        <p:nvGrpSpPr>
          <p:cNvPr id="3" name="Group 4483"/>
          <p:cNvGrpSpPr>
            <a:grpSpLocks/>
          </p:cNvGrpSpPr>
          <p:nvPr/>
        </p:nvGrpSpPr>
        <p:grpSpPr bwMode="auto">
          <a:xfrm>
            <a:off x="1391830" y="3406875"/>
            <a:ext cx="639272" cy="614867"/>
            <a:chOff x="3446" y="464"/>
            <a:chExt cx="432" cy="432"/>
          </a:xfrm>
        </p:grpSpPr>
        <p:sp>
          <p:nvSpPr>
            <p:cNvPr id="29" name="Oval 4473"/>
            <p:cNvSpPr>
              <a:spLocks noChangeArrowheads="1"/>
            </p:cNvSpPr>
            <p:nvPr/>
          </p:nvSpPr>
          <p:spPr bwMode="auto">
            <a:xfrm>
              <a:off x="3446" y="464"/>
              <a:ext cx="432" cy="432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0" name="Rectangle 4472"/>
            <p:cNvSpPr>
              <a:spLocks noChangeArrowheads="1"/>
            </p:cNvSpPr>
            <p:nvPr/>
          </p:nvSpPr>
          <p:spPr bwMode="auto">
            <a:xfrm>
              <a:off x="3606" y="652"/>
              <a:ext cx="181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 lvl="0"/>
              <a:endParaRPr lang="ru-RU" sz="800" dirty="0"/>
            </a:p>
          </p:txBody>
        </p:sp>
      </p:grp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142852"/>
            <a:ext cx="9144000" cy="74317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по отрасли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«Национальная экономика» в 2018 году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Oval 4491"/>
          <p:cNvSpPr>
            <a:spLocks noChangeArrowheads="1"/>
          </p:cNvSpPr>
          <p:nvPr/>
        </p:nvSpPr>
        <p:spPr bwMode="auto">
          <a:xfrm>
            <a:off x="2884488" y="5653088"/>
            <a:ext cx="642937" cy="642937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12" name="Oval 4488"/>
          <p:cNvSpPr>
            <a:spLocks noChangeArrowheads="1"/>
          </p:cNvSpPr>
          <p:nvPr/>
        </p:nvSpPr>
        <p:spPr bwMode="auto">
          <a:xfrm>
            <a:off x="5476875" y="5653088"/>
            <a:ext cx="642938" cy="642937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13" name="Oval 4485"/>
          <p:cNvSpPr>
            <a:spLocks noChangeArrowheads="1"/>
          </p:cNvSpPr>
          <p:nvPr/>
        </p:nvSpPr>
        <p:spPr bwMode="auto">
          <a:xfrm>
            <a:off x="6794500" y="3254375"/>
            <a:ext cx="642938" cy="642938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 dirty="0"/>
          </a:p>
        </p:txBody>
      </p:sp>
      <p:grpSp>
        <p:nvGrpSpPr>
          <p:cNvPr id="4" name="Group 4483"/>
          <p:cNvGrpSpPr>
            <a:grpSpLocks/>
          </p:cNvGrpSpPr>
          <p:nvPr/>
        </p:nvGrpSpPr>
        <p:grpSpPr bwMode="auto">
          <a:xfrm>
            <a:off x="5414960" y="1004888"/>
            <a:ext cx="3729221" cy="1181968"/>
            <a:chOff x="3446" y="464"/>
            <a:chExt cx="2507" cy="794"/>
          </a:xfrm>
        </p:grpSpPr>
        <p:sp>
          <p:nvSpPr>
            <p:cNvPr id="15" name="Oval 4473"/>
            <p:cNvSpPr>
              <a:spLocks noChangeArrowheads="1"/>
            </p:cNvSpPr>
            <p:nvPr/>
          </p:nvSpPr>
          <p:spPr bwMode="auto">
            <a:xfrm>
              <a:off x="3446" y="464"/>
              <a:ext cx="432" cy="432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16" name="Rectangle 4472"/>
            <p:cNvSpPr>
              <a:spLocks noChangeArrowheads="1"/>
            </p:cNvSpPr>
            <p:nvPr/>
          </p:nvSpPr>
          <p:spPr bwMode="auto">
            <a:xfrm>
              <a:off x="3838" y="761"/>
              <a:ext cx="2115" cy="4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 lvl="0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Обустройство, содержание </a:t>
              </a:r>
            </a:p>
            <a:p>
              <a:pPr lvl="0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и реконструкция скотомогильников</a:t>
              </a:r>
            </a:p>
            <a:p>
              <a:pPr lvl="0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432,3 тыс.руб.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AutoShape 4438"/>
          <p:cNvSpPr>
            <a:spLocks noChangeArrowheads="1"/>
          </p:cNvSpPr>
          <p:nvPr/>
        </p:nvSpPr>
        <p:spPr bwMode="auto">
          <a:xfrm>
            <a:off x="3344863" y="2690813"/>
            <a:ext cx="2257425" cy="1952625"/>
          </a:xfrm>
          <a:prstGeom prst="hexagon">
            <a:avLst>
              <a:gd name="adj" fmla="val 28902"/>
              <a:gd name="vf" fmla="val 115470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/>
            <a:endParaRPr lang="en-US"/>
          </a:p>
        </p:txBody>
      </p:sp>
      <p:sp>
        <p:nvSpPr>
          <p:cNvPr id="19" name="Freeform 4433"/>
          <p:cNvSpPr>
            <a:spLocks/>
          </p:cNvSpPr>
          <p:nvPr/>
        </p:nvSpPr>
        <p:spPr bwMode="auto">
          <a:xfrm>
            <a:off x="5132388" y="3838575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3366FF"/>
              </a:gs>
              <a:gs pos="100000">
                <a:srgbClr val="0033C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Freeform 4439"/>
          <p:cNvSpPr>
            <a:spLocks/>
          </p:cNvSpPr>
          <p:nvPr/>
        </p:nvSpPr>
        <p:spPr bwMode="auto">
          <a:xfrm rot="-3587578">
            <a:off x="5503863" y="1993900"/>
            <a:ext cx="1400175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Freeform 4440"/>
          <p:cNvSpPr>
            <a:spLocks/>
          </p:cNvSpPr>
          <p:nvPr/>
        </p:nvSpPr>
        <p:spPr bwMode="auto">
          <a:xfrm rot="-7200000">
            <a:off x="4111625" y="790575"/>
            <a:ext cx="1401763" cy="2151063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A20000"/>
              </a:gs>
              <a:gs pos="100000">
                <a:srgbClr val="CC00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Freeform 4444"/>
          <p:cNvSpPr>
            <a:spLocks/>
          </p:cNvSpPr>
          <p:nvPr/>
        </p:nvSpPr>
        <p:spPr bwMode="auto">
          <a:xfrm rot="10800000">
            <a:off x="2414588" y="1349375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FFCC00"/>
              </a:gs>
              <a:gs pos="100000">
                <a:srgbClr val="FF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lvl="0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Freeform 4445"/>
          <p:cNvSpPr>
            <a:spLocks/>
          </p:cNvSpPr>
          <p:nvPr/>
        </p:nvSpPr>
        <p:spPr bwMode="auto">
          <a:xfrm rot="7212422">
            <a:off x="2045495" y="3196431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99CC00"/>
              </a:gs>
              <a:gs pos="100000">
                <a:srgbClr val="00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Freeform 4446"/>
          <p:cNvSpPr>
            <a:spLocks/>
          </p:cNvSpPr>
          <p:nvPr/>
        </p:nvSpPr>
        <p:spPr bwMode="auto">
          <a:xfrm rot="-7200000" flipH="1" flipV="1">
            <a:off x="3429000" y="4386263"/>
            <a:ext cx="1401763" cy="2147887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3399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AutoShape 4448"/>
          <p:cNvSpPr>
            <a:spLocks noChangeArrowheads="1"/>
          </p:cNvSpPr>
          <p:nvPr/>
        </p:nvSpPr>
        <p:spPr bwMode="auto">
          <a:xfrm>
            <a:off x="3428992" y="2786058"/>
            <a:ext cx="2044700" cy="1770062"/>
          </a:xfrm>
          <a:prstGeom prst="hexagon">
            <a:avLst>
              <a:gd name="adj" fmla="val 28879"/>
              <a:gd name="vf" fmla="val 11547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/>
            <a:r>
              <a:rPr lang="ru-RU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Национальная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экономика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57 433,2 тыс.руб.</a:t>
            </a:r>
            <a:endParaRPr lang="en-US" dirty="0"/>
          </a:p>
        </p:txBody>
      </p:sp>
      <p:sp>
        <p:nvSpPr>
          <p:cNvPr id="36" name="Rectangle 4472"/>
          <p:cNvSpPr>
            <a:spLocks noChangeArrowheads="1"/>
          </p:cNvSpPr>
          <p:nvPr/>
        </p:nvSpPr>
        <p:spPr bwMode="auto">
          <a:xfrm>
            <a:off x="1780997" y="3826856"/>
            <a:ext cx="267843" cy="206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lvl="0"/>
            <a:endParaRPr lang="ru-RU" sz="800" dirty="0"/>
          </a:p>
        </p:txBody>
      </p:sp>
      <p:sp>
        <p:nvSpPr>
          <p:cNvPr id="44" name="TextBox 43"/>
          <p:cNvSpPr txBox="1"/>
          <p:nvPr/>
        </p:nvSpPr>
        <p:spPr>
          <a:xfrm>
            <a:off x="6598465" y="3643315"/>
            <a:ext cx="246388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Содержание МБУ «ИКЦ» и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мероприятия в области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сельского хозяйства 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6 077,8 тыс.руб.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Содержание МБУ «ЦКО»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14 509,2 тыс.руб.</a:t>
            </a:r>
          </a:p>
          <a:p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6060959" y="5688701"/>
            <a:ext cx="27973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Отдельные мероприятия в области речного транспорта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3 489,0 тыс.руб.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168288" y="5953720"/>
            <a:ext cx="27873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малого  и </a:t>
            </a:r>
          </a:p>
          <a:p>
            <a:pPr lvl="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среднего предпринимательства </a:t>
            </a:r>
          </a:p>
          <a:p>
            <a:pPr lvl="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8 935,9 тыс.руб.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35626" y="3945710"/>
            <a:ext cx="183120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Дорожное хозяйство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23 671,4 тыс.руб.</a:t>
            </a:r>
          </a:p>
          <a:p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309015" y="1152356"/>
            <a:ext cx="25458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Мероприятия по отлову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содержанию безнадзорных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животных  298,8 тыс.руб.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19372"/>
            <a:ext cx="9144000" cy="69758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Расходы бюджета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муниципального района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 дорожное хозяйство за счет дорожного фонда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857224" y="1000108"/>
            <a:ext cx="6038850" cy="1134563"/>
            <a:chOff x="1320" y="1369"/>
            <a:chExt cx="2964" cy="492"/>
          </a:xfrm>
        </p:grpSpPr>
        <p:sp>
          <p:nvSpPr>
            <p:cNvPr id="81" name="AutoShape 5"/>
            <p:cNvSpPr>
              <a:spLocks noChangeArrowheads="1"/>
            </p:cNvSpPr>
            <p:nvPr/>
          </p:nvSpPr>
          <p:spPr bwMode="gray">
            <a:xfrm>
              <a:off x="1536" y="141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2" name="AutoShape 4"/>
            <p:cNvSpPr>
              <a:spLocks noChangeArrowheads="1"/>
            </p:cNvSpPr>
            <p:nvPr/>
          </p:nvSpPr>
          <p:spPr bwMode="gray">
            <a:xfrm>
              <a:off x="1320" y="1369"/>
              <a:ext cx="408" cy="395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Text Box 6"/>
            <p:cNvSpPr txBox="1">
              <a:spLocks noChangeArrowheads="1"/>
            </p:cNvSpPr>
            <p:nvPr/>
          </p:nvSpPr>
          <p:spPr bwMode="gray">
            <a:xfrm>
              <a:off x="1680" y="1454"/>
              <a:ext cx="260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b="1" dirty="0" smtClean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Источники формирования дорожного фонда</a:t>
              </a:r>
            </a:p>
          </p:txBody>
        </p:sp>
        <p:sp>
          <p:nvSpPr>
            <p:cNvPr id="84" name="Text Box 7"/>
            <p:cNvSpPr txBox="1">
              <a:spLocks noChangeArrowheads="1"/>
            </p:cNvSpPr>
            <p:nvPr/>
          </p:nvSpPr>
          <p:spPr bwMode="gray">
            <a:xfrm>
              <a:off x="1393" y="1406"/>
              <a:ext cx="93" cy="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dirty="0"/>
            </a:p>
          </p:txBody>
        </p:sp>
      </p:grp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961750" y="1839354"/>
            <a:ext cx="5866818" cy="847521"/>
            <a:chOff x="1315" y="1753"/>
            <a:chExt cx="2947" cy="374"/>
          </a:xfrm>
        </p:grpSpPr>
        <p:sp>
          <p:nvSpPr>
            <p:cNvPr id="86" name="AutoShape 10"/>
            <p:cNvSpPr>
              <a:spLocks noChangeArrowheads="1"/>
            </p:cNvSpPr>
            <p:nvPr/>
          </p:nvSpPr>
          <p:spPr bwMode="gray">
            <a:xfrm>
              <a:off x="1526" y="1794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" name="AutoShape 11"/>
            <p:cNvSpPr>
              <a:spLocks noChangeArrowheads="1"/>
            </p:cNvSpPr>
            <p:nvPr/>
          </p:nvSpPr>
          <p:spPr bwMode="gray">
            <a:xfrm>
              <a:off x="1315" y="1753"/>
              <a:ext cx="411" cy="374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Text Box 12"/>
            <p:cNvSpPr txBox="1">
              <a:spLocks noChangeArrowheads="1"/>
            </p:cNvSpPr>
            <p:nvPr/>
          </p:nvSpPr>
          <p:spPr bwMode="gray">
            <a:xfrm>
              <a:off x="1757" y="1837"/>
              <a:ext cx="2160" cy="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b="1" dirty="0" smtClean="0">
                  <a:latin typeface="Times New Roman" pitchFamily="18" charset="0"/>
                  <a:cs typeface="Times New Roman" pitchFamily="18" charset="0"/>
                </a:rPr>
                <a:t>Акцизы на отдельные виды топлива</a:t>
              </a:r>
            </a:p>
          </p:txBody>
        </p:sp>
        <p:sp>
          <p:nvSpPr>
            <p:cNvPr id="89" name="Text Box 13"/>
            <p:cNvSpPr txBox="1">
              <a:spLocks noChangeArrowheads="1"/>
            </p:cNvSpPr>
            <p:nvPr/>
          </p:nvSpPr>
          <p:spPr bwMode="gray">
            <a:xfrm>
              <a:off x="1436" y="1840"/>
              <a:ext cx="171" cy="2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1</a:t>
              </a:r>
              <a:endParaRPr lang="en-US" sz="2400" dirty="0"/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1038610" y="2600324"/>
            <a:ext cx="5781289" cy="847725"/>
            <a:chOff x="1339" y="2310"/>
            <a:chExt cx="3707" cy="534"/>
          </a:xfrm>
        </p:grpSpPr>
        <p:sp>
          <p:nvSpPr>
            <p:cNvPr id="91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510" cy="44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AutoShape 16"/>
            <p:cNvSpPr>
              <a:spLocks noChangeArrowheads="1"/>
            </p:cNvSpPr>
            <p:nvPr/>
          </p:nvSpPr>
          <p:spPr bwMode="gray">
            <a:xfrm>
              <a:off x="1339" y="2310"/>
              <a:ext cx="519" cy="534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Text Box 17"/>
            <p:cNvSpPr txBox="1">
              <a:spLocks noChangeArrowheads="1"/>
            </p:cNvSpPr>
            <p:nvPr/>
          </p:nvSpPr>
          <p:spPr bwMode="gray">
            <a:xfrm>
              <a:off x="1674" y="2414"/>
              <a:ext cx="3294" cy="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400" b="1" dirty="0" smtClean="0">
                  <a:latin typeface="Times New Roman" pitchFamily="18" charset="0"/>
                  <a:cs typeface="Times New Roman" pitchFamily="18" charset="0"/>
                </a:rPr>
                <a:t>Субсидии на содержание, ремонт, капитальный ремонт, </a:t>
              </a:r>
            </a:p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400" b="1" dirty="0" smtClean="0">
                  <a:latin typeface="Times New Roman" pitchFamily="18" charset="0"/>
                  <a:cs typeface="Times New Roman" pitchFamily="18" charset="0"/>
                </a:rPr>
                <a:t>строительство и реконструкцию автомобильных дорог </a:t>
              </a:r>
            </a:p>
          </p:txBody>
        </p:sp>
        <p:sp>
          <p:nvSpPr>
            <p:cNvPr id="94" name="Text Box 18"/>
            <p:cNvSpPr txBox="1">
              <a:spLocks noChangeArrowheads="1"/>
            </p:cNvSpPr>
            <p:nvPr/>
          </p:nvSpPr>
          <p:spPr bwMode="gray">
            <a:xfrm>
              <a:off x="1460" y="241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2</a:t>
              </a:r>
              <a:endParaRPr lang="en-US" sz="2400" dirty="0"/>
            </a:p>
          </p:txBody>
        </p:sp>
      </p:grp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4267200" y="3629025"/>
            <a:ext cx="4749800" cy="914400"/>
            <a:chOff x="1296" y="1344"/>
            <a:chExt cx="2992" cy="432"/>
          </a:xfrm>
        </p:grpSpPr>
        <p:sp>
          <p:nvSpPr>
            <p:cNvPr id="98" name="AutoShape 5"/>
            <p:cNvSpPr>
              <a:spLocks noChangeArrowheads="1"/>
            </p:cNvSpPr>
            <p:nvPr/>
          </p:nvSpPr>
          <p:spPr bwMode="gray">
            <a:xfrm>
              <a:off x="1536" y="141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AutoShape 4"/>
            <p:cNvSpPr>
              <a:spLocks noChangeArrowheads="1"/>
            </p:cNvSpPr>
            <p:nvPr/>
          </p:nvSpPr>
          <p:spPr bwMode="gray">
            <a:xfrm>
              <a:off x="1296" y="134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Text Box 6"/>
            <p:cNvSpPr txBox="1">
              <a:spLocks noChangeArrowheads="1"/>
            </p:cNvSpPr>
            <p:nvPr/>
          </p:nvSpPr>
          <p:spPr bwMode="gray">
            <a:xfrm>
              <a:off x="1680" y="1454"/>
              <a:ext cx="2608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400" b="1" dirty="0" smtClean="0">
                  <a:latin typeface="Times New Roman" pitchFamily="18" charset="0"/>
                  <a:cs typeface="Times New Roman" pitchFamily="18" charset="0"/>
                </a:rPr>
                <a:t>Направления расходования дорожного фонда</a:t>
              </a:r>
            </a:p>
          </p:txBody>
        </p:sp>
        <p:sp>
          <p:nvSpPr>
            <p:cNvPr id="101" name="Text Box 7"/>
            <p:cNvSpPr txBox="1">
              <a:spLocks noChangeArrowheads="1"/>
            </p:cNvSpPr>
            <p:nvPr/>
          </p:nvSpPr>
          <p:spPr bwMode="gray">
            <a:xfrm>
              <a:off x="1393" y="1406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dirty="0"/>
            </a:p>
          </p:txBody>
        </p:sp>
      </p:grp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4267200" y="4391024"/>
            <a:ext cx="4724400" cy="885826"/>
            <a:chOff x="1296" y="1824"/>
            <a:chExt cx="2976" cy="432"/>
          </a:xfrm>
        </p:grpSpPr>
        <p:sp>
          <p:nvSpPr>
            <p:cNvPr id="103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AutoShape 11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Text Box 12"/>
            <p:cNvSpPr txBox="1">
              <a:spLocks noChangeArrowheads="1"/>
            </p:cNvSpPr>
            <p:nvPr/>
          </p:nvSpPr>
          <p:spPr bwMode="gray">
            <a:xfrm>
              <a:off x="1680" y="1934"/>
              <a:ext cx="2574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100" b="1" dirty="0" smtClean="0">
                  <a:latin typeface="Times New Roman" pitchFamily="18" charset="0"/>
                  <a:cs typeface="Times New Roman" pitchFamily="18" charset="0"/>
                </a:rPr>
                <a:t>Содержание и текущий ремонт автомобильных дорог общего пользования местного значения</a:t>
              </a:r>
            </a:p>
          </p:txBody>
        </p:sp>
        <p:sp>
          <p:nvSpPr>
            <p:cNvPr id="106" name="Text Box 13"/>
            <p:cNvSpPr txBox="1">
              <a:spLocks noChangeArrowheads="1"/>
            </p:cNvSpPr>
            <p:nvPr/>
          </p:nvSpPr>
          <p:spPr bwMode="gray">
            <a:xfrm>
              <a:off x="1393" y="1909"/>
              <a:ext cx="214" cy="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1</a:t>
              </a:r>
              <a:endParaRPr lang="en-US" sz="2400" dirty="0"/>
            </a:p>
          </p:txBody>
        </p:sp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4267200" y="5153024"/>
            <a:ext cx="4724400" cy="904875"/>
            <a:chOff x="1296" y="2304"/>
            <a:chExt cx="2976" cy="432"/>
          </a:xfrm>
        </p:grpSpPr>
        <p:sp>
          <p:nvSpPr>
            <p:cNvPr id="108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AutoShape 16"/>
            <p:cNvSpPr>
              <a:spLocks noChangeArrowheads="1"/>
            </p:cNvSpPr>
            <p:nvPr/>
          </p:nvSpPr>
          <p:spPr bwMode="gray">
            <a:xfrm>
              <a:off x="1296" y="230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Text Box 17"/>
            <p:cNvSpPr txBox="1">
              <a:spLocks noChangeArrowheads="1"/>
            </p:cNvSpPr>
            <p:nvPr/>
          </p:nvSpPr>
          <p:spPr bwMode="gray">
            <a:xfrm>
              <a:off x="1680" y="2414"/>
              <a:ext cx="2562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100" b="1" dirty="0" smtClean="0">
                  <a:latin typeface="Times New Roman" pitchFamily="18" charset="0"/>
                  <a:cs typeface="Times New Roman" pitchFamily="18" charset="0"/>
                </a:rPr>
                <a:t>Капитальный ремонт и ремонт автомобильных дорог общего пользования</a:t>
              </a:r>
            </a:p>
          </p:txBody>
        </p:sp>
        <p:sp>
          <p:nvSpPr>
            <p:cNvPr id="111" name="Text Box 18"/>
            <p:cNvSpPr txBox="1">
              <a:spLocks noChangeArrowheads="1"/>
            </p:cNvSpPr>
            <p:nvPr/>
          </p:nvSpPr>
          <p:spPr bwMode="gray">
            <a:xfrm>
              <a:off x="1399" y="2389"/>
              <a:ext cx="214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2</a:t>
              </a:r>
              <a:endParaRPr lang="en-US" sz="2400" dirty="0"/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4267200" y="5915031"/>
            <a:ext cx="4733925" cy="800094"/>
            <a:chOff x="1296" y="2832"/>
            <a:chExt cx="2982" cy="432"/>
          </a:xfrm>
        </p:grpSpPr>
        <p:sp>
          <p:nvSpPr>
            <p:cNvPr id="113" name="AutoShape 20"/>
            <p:cNvSpPr>
              <a:spLocks noChangeArrowheads="1"/>
            </p:cNvSpPr>
            <p:nvPr/>
          </p:nvSpPr>
          <p:spPr bwMode="gray">
            <a:xfrm>
              <a:off x="1536" y="2907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AutoShape 21"/>
            <p:cNvSpPr>
              <a:spLocks noChangeArrowheads="1"/>
            </p:cNvSpPr>
            <p:nvPr/>
          </p:nvSpPr>
          <p:spPr bwMode="gray">
            <a:xfrm>
              <a:off x="1296" y="283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Text Box 22"/>
            <p:cNvSpPr txBox="1">
              <a:spLocks noChangeArrowheads="1"/>
            </p:cNvSpPr>
            <p:nvPr/>
          </p:nvSpPr>
          <p:spPr bwMode="gray">
            <a:xfrm>
              <a:off x="1698" y="2876"/>
              <a:ext cx="2580" cy="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100" b="1" dirty="0" smtClean="0">
                  <a:latin typeface="Times New Roman" pitchFamily="18" charset="0"/>
                  <a:cs typeface="Times New Roman" pitchFamily="18" charset="0"/>
                </a:rPr>
                <a:t>Капитальный ремонт и ремонт дворовых территорий многоквартирных домов, проездов к дворовым территориям многоквартирных домов</a:t>
              </a:r>
            </a:p>
          </p:txBody>
        </p:sp>
        <p:sp>
          <p:nvSpPr>
            <p:cNvPr id="116" name="Text Box 23"/>
            <p:cNvSpPr txBox="1">
              <a:spLocks noChangeArrowheads="1"/>
            </p:cNvSpPr>
            <p:nvPr/>
          </p:nvSpPr>
          <p:spPr bwMode="gray">
            <a:xfrm>
              <a:off x="1393" y="2894"/>
              <a:ext cx="214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3</a:t>
              </a:r>
              <a:endParaRPr lang="en-US" sz="2400" dirty="0"/>
            </a:p>
          </p:txBody>
        </p:sp>
      </p:grpSp>
      <p:sp>
        <p:nvSpPr>
          <p:cNvPr id="117" name="Прямоугольник 116"/>
          <p:cNvSpPr/>
          <p:nvPr/>
        </p:nvSpPr>
        <p:spPr>
          <a:xfrm>
            <a:off x="285720" y="3857628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2016 год – 25 537,2 тыс.руб.</a:t>
            </a:r>
          </a:p>
          <a:p>
            <a:pPr>
              <a:lnSpc>
                <a:spcPct val="150000"/>
              </a:lnSpc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2017 год – 22 481,2 тыс.руб.</a:t>
            </a:r>
          </a:p>
          <a:p>
            <a:pPr>
              <a:lnSpc>
                <a:spcPct val="150000"/>
              </a:lnSpc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2018 год (отчет) – 23 671,4 тыс. руб.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2019 год  (план) – 21 043,0 тыс. руб.</a:t>
            </a:r>
          </a:p>
          <a:p>
            <a:pPr>
              <a:lnSpc>
                <a:spcPct val="150000"/>
              </a:lnSpc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2020 год (план) – 23 792,0 тыс. руб.</a:t>
            </a:r>
          </a:p>
          <a:p>
            <a:pPr>
              <a:lnSpc>
                <a:spcPct val="150000"/>
              </a:lnSpc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2021 год (план) – 24 374,0 тыс.руб.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85850" y="1571612"/>
            <a:ext cx="5000660" cy="50006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72" y="4714884"/>
            <a:ext cx="703320" cy="7033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39302">
            <a:off x="1097169" y="5740647"/>
            <a:ext cx="703320" cy="703320"/>
          </a:xfrm>
          <a:prstGeom prst="rect">
            <a:avLst/>
          </a:prstGeom>
          <a:noFill/>
        </p:spPr>
      </p:pic>
      <p:grpSp>
        <p:nvGrpSpPr>
          <p:cNvPr id="2" name="Csoportba foglalás 26"/>
          <p:cNvGrpSpPr/>
          <p:nvPr/>
        </p:nvGrpSpPr>
        <p:grpSpPr>
          <a:xfrm rot="266173">
            <a:off x="1594214" y="3737240"/>
            <a:ext cx="604979" cy="608027"/>
            <a:chOff x="6434320" y="6435149"/>
            <a:chExt cx="630238" cy="633413"/>
          </a:xfrm>
          <a:solidFill>
            <a:srgbClr val="3F3F3F"/>
          </a:solidFill>
        </p:grpSpPr>
        <p:sp>
          <p:nvSpPr>
            <p:cNvPr id="10" name="Freeform 193"/>
            <p:cNvSpPr>
              <a:spLocks noEditPoints="1"/>
            </p:cNvSpPr>
            <p:nvPr/>
          </p:nvSpPr>
          <p:spPr bwMode="auto">
            <a:xfrm>
              <a:off x="6434320" y="6435149"/>
              <a:ext cx="630238" cy="633413"/>
            </a:xfrm>
            <a:custGeom>
              <a:avLst/>
              <a:gdLst>
                <a:gd name="T0" fmla="*/ 397 w 397"/>
                <a:gd name="T1" fmla="*/ 0 h 399"/>
                <a:gd name="T2" fmla="*/ 0 w 397"/>
                <a:gd name="T3" fmla="*/ 0 h 399"/>
                <a:gd name="T4" fmla="*/ 0 w 397"/>
                <a:gd name="T5" fmla="*/ 399 h 399"/>
                <a:gd name="T6" fmla="*/ 397 w 397"/>
                <a:gd name="T7" fmla="*/ 399 h 399"/>
                <a:gd name="T8" fmla="*/ 397 w 397"/>
                <a:gd name="T9" fmla="*/ 0 h 399"/>
                <a:gd name="T10" fmla="*/ 379 w 397"/>
                <a:gd name="T11" fmla="*/ 380 h 399"/>
                <a:gd name="T12" fmla="*/ 19 w 397"/>
                <a:gd name="T13" fmla="*/ 380 h 399"/>
                <a:gd name="T14" fmla="*/ 19 w 397"/>
                <a:gd name="T15" fmla="*/ 19 h 399"/>
                <a:gd name="T16" fmla="*/ 379 w 397"/>
                <a:gd name="T17" fmla="*/ 19 h 399"/>
                <a:gd name="T18" fmla="*/ 379 w 397"/>
                <a:gd name="T19" fmla="*/ 380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7" h="399">
                  <a:moveTo>
                    <a:pt x="397" y="0"/>
                  </a:moveTo>
                  <a:lnTo>
                    <a:pt x="0" y="0"/>
                  </a:lnTo>
                  <a:lnTo>
                    <a:pt x="0" y="399"/>
                  </a:lnTo>
                  <a:lnTo>
                    <a:pt x="397" y="399"/>
                  </a:lnTo>
                  <a:lnTo>
                    <a:pt x="397" y="0"/>
                  </a:lnTo>
                  <a:close/>
                  <a:moveTo>
                    <a:pt x="379" y="380"/>
                  </a:moveTo>
                  <a:lnTo>
                    <a:pt x="19" y="380"/>
                  </a:lnTo>
                  <a:lnTo>
                    <a:pt x="19" y="19"/>
                  </a:lnTo>
                  <a:lnTo>
                    <a:pt x="379" y="19"/>
                  </a:lnTo>
                  <a:lnTo>
                    <a:pt x="379" y="3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194"/>
            <p:cNvSpPr>
              <a:spLocks noEditPoints="1"/>
            </p:cNvSpPr>
            <p:nvPr/>
          </p:nvSpPr>
          <p:spPr bwMode="auto">
            <a:xfrm>
              <a:off x="6647735" y="6567879"/>
              <a:ext cx="263525" cy="365125"/>
            </a:xfrm>
            <a:custGeom>
              <a:avLst/>
              <a:gdLst>
                <a:gd name="T0" fmla="*/ 21 w 166"/>
                <a:gd name="T1" fmla="*/ 230 h 230"/>
                <a:gd name="T2" fmla="*/ 102 w 166"/>
                <a:gd name="T3" fmla="*/ 230 h 230"/>
                <a:gd name="T4" fmla="*/ 123 w 166"/>
                <a:gd name="T5" fmla="*/ 112 h 230"/>
                <a:gd name="T6" fmla="*/ 132 w 166"/>
                <a:gd name="T7" fmla="*/ 121 h 230"/>
                <a:gd name="T8" fmla="*/ 132 w 166"/>
                <a:gd name="T9" fmla="*/ 121 h 230"/>
                <a:gd name="T10" fmla="*/ 142 w 166"/>
                <a:gd name="T11" fmla="*/ 131 h 230"/>
                <a:gd name="T12" fmla="*/ 166 w 166"/>
                <a:gd name="T13" fmla="*/ 107 h 230"/>
                <a:gd name="T14" fmla="*/ 140 w 166"/>
                <a:gd name="T15" fmla="*/ 81 h 230"/>
                <a:gd name="T16" fmla="*/ 156 w 166"/>
                <a:gd name="T17" fmla="*/ 62 h 230"/>
                <a:gd name="T18" fmla="*/ 104 w 166"/>
                <a:gd name="T19" fmla="*/ 10 h 230"/>
                <a:gd name="T20" fmla="*/ 88 w 166"/>
                <a:gd name="T21" fmla="*/ 29 h 230"/>
                <a:gd name="T22" fmla="*/ 59 w 166"/>
                <a:gd name="T23" fmla="*/ 0 h 230"/>
                <a:gd name="T24" fmla="*/ 35 w 166"/>
                <a:gd name="T25" fmla="*/ 24 h 230"/>
                <a:gd name="T26" fmla="*/ 45 w 166"/>
                <a:gd name="T27" fmla="*/ 36 h 230"/>
                <a:gd name="T28" fmla="*/ 45 w 166"/>
                <a:gd name="T29" fmla="*/ 36 h 230"/>
                <a:gd name="T30" fmla="*/ 118 w 166"/>
                <a:gd name="T31" fmla="*/ 107 h 230"/>
                <a:gd name="T32" fmla="*/ 0 w 166"/>
                <a:gd name="T33" fmla="*/ 107 h 230"/>
                <a:gd name="T34" fmla="*/ 21 w 166"/>
                <a:gd name="T35" fmla="*/ 230 h 230"/>
                <a:gd name="T36" fmla="*/ 92 w 166"/>
                <a:gd name="T37" fmla="*/ 33 h 230"/>
                <a:gd name="T38" fmla="*/ 104 w 166"/>
                <a:gd name="T39" fmla="*/ 24 h 230"/>
                <a:gd name="T40" fmla="*/ 144 w 166"/>
                <a:gd name="T41" fmla="*/ 62 h 230"/>
                <a:gd name="T42" fmla="*/ 132 w 166"/>
                <a:gd name="T43" fmla="*/ 74 h 230"/>
                <a:gd name="T44" fmla="*/ 92 w 166"/>
                <a:gd name="T45" fmla="*/ 33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6" h="230">
                  <a:moveTo>
                    <a:pt x="21" y="230"/>
                  </a:moveTo>
                  <a:lnTo>
                    <a:pt x="102" y="230"/>
                  </a:lnTo>
                  <a:lnTo>
                    <a:pt x="123" y="112"/>
                  </a:lnTo>
                  <a:lnTo>
                    <a:pt x="132" y="121"/>
                  </a:lnTo>
                  <a:lnTo>
                    <a:pt x="132" y="121"/>
                  </a:lnTo>
                  <a:lnTo>
                    <a:pt x="142" y="131"/>
                  </a:lnTo>
                  <a:lnTo>
                    <a:pt x="166" y="107"/>
                  </a:lnTo>
                  <a:lnTo>
                    <a:pt x="140" y="81"/>
                  </a:lnTo>
                  <a:lnTo>
                    <a:pt x="156" y="62"/>
                  </a:lnTo>
                  <a:lnTo>
                    <a:pt x="104" y="10"/>
                  </a:lnTo>
                  <a:lnTo>
                    <a:pt x="88" y="29"/>
                  </a:lnTo>
                  <a:lnTo>
                    <a:pt x="59" y="0"/>
                  </a:lnTo>
                  <a:lnTo>
                    <a:pt x="35" y="24"/>
                  </a:lnTo>
                  <a:lnTo>
                    <a:pt x="45" y="36"/>
                  </a:lnTo>
                  <a:lnTo>
                    <a:pt x="45" y="36"/>
                  </a:lnTo>
                  <a:lnTo>
                    <a:pt x="118" y="107"/>
                  </a:lnTo>
                  <a:lnTo>
                    <a:pt x="0" y="107"/>
                  </a:lnTo>
                  <a:lnTo>
                    <a:pt x="21" y="230"/>
                  </a:lnTo>
                  <a:close/>
                  <a:moveTo>
                    <a:pt x="92" y="33"/>
                  </a:moveTo>
                  <a:lnTo>
                    <a:pt x="104" y="24"/>
                  </a:lnTo>
                  <a:lnTo>
                    <a:pt x="144" y="62"/>
                  </a:lnTo>
                  <a:lnTo>
                    <a:pt x="132" y="74"/>
                  </a:lnTo>
                  <a:lnTo>
                    <a:pt x="92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8" name="Рисунок 17" descr="imag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334019">
            <a:off x="2382968" y="2743036"/>
            <a:ext cx="761984" cy="69054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143240" y="2857496"/>
            <a:ext cx="1567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Жилищное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хозяйство – 252,4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357422" y="3786190"/>
            <a:ext cx="17924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Коммунальное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хозяйство – 22 485,0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428728" y="4857760"/>
            <a:ext cx="22855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Благоустройство -12 985,5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857356" y="571501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Другие вопросы в области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жилищно-коммунального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хозяйства - 6 200,0</a:t>
            </a: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Диаграмма 23"/>
          <p:cNvGraphicFramePr/>
          <p:nvPr/>
        </p:nvGraphicFramePr>
        <p:xfrm>
          <a:off x="5572132" y="1071546"/>
          <a:ext cx="3571868" cy="6000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5" name="TextBox 24"/>
          <p:cNvSpPr txBox="1"/>
          <p:nvPr/>
        </p:nvSpPr>
        <p:spPr>
          <a:xfrm rot="20737716">
            <a:off x="175363" y="2034840"/>
            <a:ext cx="2071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2018 год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28728" y="0"/>
            <a:ext cx="75803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Расходы бюджета на жилищно-коммунальное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хозяйство в 2016-2021 годах, тыс.руб.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/>
          <p:nvPr/>
        </p:nvGraphicFramePr>
        <p:xfrm>
          <a:off x="0" y="0"/>
          <a:ext cx="9144000" cy="4992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30" y="0"/>
            <a:ext cx="82153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Расходы бюджета на образование в </a:t>
            </a:r>
          </a:p>
          <a:p>
            <a:pPr algn="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2016-2021 годах, тыс.руб.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5228" b="9766"/>
          <a:stretch/>
        </p:blipFill>
        <p:spPr>
          <a:xfrm rot="19396263">
            <a:off x="-51372" y="882726"/>
            <a:ext cx="2801498" cy="3864156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4323080"/>
          <a:ext cx="9144000" cy="253492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428860"/>
                <a:gridCol w="1143008"/>
                <a:gridCol w="1071570"/>
                <a:gridCol w="1071570"/>
                <a:gridCol w="1143008"/>
                <a:gridCol w="1143008"/>
                <a:gridCol w="11429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Дошкольное образование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63 620,8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531,1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72 779,6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71 214,7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71 095,0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71 118,5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28322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Общее образование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202 443,3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199 614,0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238 279,2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220 148,3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216 596,3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219 061,1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Дополнительное образование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детей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18 559,6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20 832,0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26 560,9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27 524,0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27 546,8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27 744,1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</a:tr>
              <a:tr h="29370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Молодежная политика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7 612,6</a:t>
                      </a: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8 436,0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12 339,8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9 165,5</a:t>
                      </a: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8 815,0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9 000,4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образования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5 765,0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4 802,0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7 197,1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6 589,4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6 589,4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6 589,4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2357422" y="1000108"/>
          <a:ext cx="6786578" cy="3357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/>
          <p:nvPr/>
        </p:nvGraphicFramePr>
        <p:xfrm>
          <a:off x="0" y="1214422"/>
          <a:ext cx="9144000" cy="5643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0"/>
            <a:ext cx="90725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Расходы бюджета на культуру и кинематографию  в 2016-2021 годах, тыс.руб.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Рисунок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1571612"/>
            <a:ext cx="6286512" cy="52863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29256" y="2857496"/>
            <a:ext cx="24333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Культура – 45 809,0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43306" y="4500570"/>
            <a:ext cx="3643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Другие вопросы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области культуры,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кинематографии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625,3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1571612"/>
            <a:ext cx="14975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2018 год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0" y="4000504"/>
          <a:ext cx="3929058" cy="2857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214290"/>
            <a:ext cx="78581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Расходы бюджета на социальную политику,  в 2016-2021 годах, тыс.руб.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5080000"/>
          <a:ext cx="9144000" cy="177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472"/>
                <a:gridCol w="2500330"/>
                <a:gridCol w="1000132"/>
                <a:gridCol w="1071570"/>
                <a:gridCol w="1071570"/>
                <a:gridCol w="1071570"/>
                <a:gridCol w="928694"/>
                <a:gridCol w="92866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 (Отчет)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(План)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(План)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Пенсионное обеспечение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798,6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2 605,0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2 262,6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1 931,4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1 931,4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1 931,4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Социальное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обеспечение населения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16 544,4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19 983,4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17 891,0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9 676,1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14 186,2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11 275,1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1C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Охрана семьи и детства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1C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31 705,3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1C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33 236,6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1C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33 728,2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1C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41 818,9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1C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42 291,4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1C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43 370,0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1C9F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0" y="1397000"/>
          <a:ext cx="9144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29190" y="499043"/>
            <a:ext cx="42148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Расходы бюджета на средства массовой информации, в 2016-2021 годах, тыс.руб.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57158" y="500042"/>
          <a:ext cx="4533900" cy="2500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93614" y="3103677"/>
            <a:ext cx="86503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Расходы бюджета на физическую культуру 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спорт, в 2016-2021 годах, тыс.руб.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Мероприятия по физической культуре и спорту запланированы в рамках муниципальной программы «Развитие молодежной политики, физической культуры  и спорта в муниципальном районе Нуримановский район Республики Башкортостан» подпрограммы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«Развитие физической культуры и спорта»</a:t>
            </a:r>
            <a:endParaRPr lang="ru-RU" sz="16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/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1111111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6250" r="76250" b="5000"/>
          <a:stretch>
            <a:fillRect/>
          </a:stretch>
        </p:blipFill>
        <p:spPr>
          <a:xfrm>
            <a:off x="5000628" y="5214950"/>
            <a:ext cx="742456" cy="1143008"/>
          </a:xfrm>
          <a:prstGeom prst="rect">
            <a:avLst/>
          </a:prstGeom>
        </p:spPr>
      </p:pic>
      <p:pic>
        <p:nvPicPr>
          <p:cNvPr id="12" name="Рисунок 11" descr="22222222222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875" t="7500" r="49062" b="7500"/>
          <a:stretch>
            <a:fillRect/>
          </a:stretch>
        </p:blipFill>
        <p:spPr>
          <a:xfrm>
            <a:off x="6215074" y="4929198"/>
            <a:ext cx="1071570" cy="1714512"/>
          </a:xfrm>
          <a:prstGeom prst="rect">
            <a:avLst/>
          </a:prstGeom>
        </p:spPr>
      </p:pic>
      <p:pic>
        <p:nvPicPr>
          <p:cNvPr id="13" name="Рисунок 12" descr="3333333333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312" t="50000" r="24688"/>
          <a:stretch>
            <a:fillRect/>
          </a:stretch>
        </p:blipFill>
        <p:spPr>
          <a:xfrm>
            <a:off x="7643833" y="5128340"/>
            <a:ext cx="928695" cy="135729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143504" y="6581001"/>
            <a:ext cx="10054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2019 (План)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00826" y="6581001"/>
            <a:ext cx="10054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2020 (План)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36161" y="6581001"/>
            <a:ext cx="10054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2021 (План)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72066" y="4929198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700,0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00826" y="4714884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700,0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858148" y="4857760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700,0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 descr="sport_i_ozdorovlenie_0.png"/>
          <p:cNvPicPr>
            <a:picLocks noChangeAspect="1"/>
          </p:cNvPicPr>
          <p:nvPr/>
        </p:nvPicPr>
        <p:blipFill>
          <a:blip r:embed="rId6" cstate="print"/>
          <a:srcRect l="84343" b="7407"/>
          <a:stretch>
            <a:fillRect/>
          </a:stretch>
        </p:blipFill>
        <p:spPr>
          <a:xfrm>
            <a:off x="1857356" y="4572008"/>
            <a:ext cx="1214446" cy="1857388"/>
          </a:xfrm>
          <a:prstGeom prst="rect">
            <a:avLst/>
          </a:prstGeom>
        </p:spPr>
      </p:pic>
      <p:pic>
        <p:nvPicPr>
          <p:cNvPr id="24" name="Рисунок 23" descr="4c913625e80c0fa234b2ed651fd48856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267" r="27329" b="41250"/>
          <a:stretch>
            <a:fillRect/>
          </a:stretch>
        </p:blipFill>
        <p:spPr>
          <a:xfrm>
            <a:off x="285720" y="4857760"/>
            <a:ext cx="1153998" cy="142876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00034" y="4714884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385,3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8596" y="658100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2016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14546" y="658100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2017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14546" y="4572008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478,6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643306" y="6581001"/>
            <a:ext cx="1059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2018 (Отчет)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Рисунок 30" descr="sport_i_ozdorovlenie_0.png"/>
          <p:cNvPicPr>
            <a:picLocks noChangeAspect="1"/>
          </p:cNvPicPr>
          <p:nvPr/>
        </p:nvPicPr>
        <p:blipFill>
          <a:blip r:embed="rId6" cstate="print"/>
          <a:srcRect l="73111" r="15365" b="3571"/>
          <a:stretch>
            <a:fillRect/>
          </a:stretch>
        </p:blipFill>
        <p:spPr>
          <a:xfrm>
            <a:off x="3500430" y="4572008"/>
            <a:ext cx="857256" cy="1928826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3714744" y="4714884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729,2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71480"/>
            <a:ext cx="9144000" cy="6463308"/>
          </a:xfrm>
          <a:prstGeom prst="rect">
            <a:avLst/>
          </a:prstGeom>
          <a:blipFill dpi="0" rotWithShape="1">
            <a:blip r:embed="rId2" cstate="print">
              <a:alphaModFix amt="8000"/>
            </a:blip>
            <a:srcRect/>
            <a:stretch>
              <a:fillRect/>
            </a:stretch>
          </a:blipFill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Муниципальный долг-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обязательства муниципального образования, возникающие из муниципальных заимствований: привлечения кредитов в кредитных организациях, получения бюджетных кредитов от других бюджетов и предоставления муниципальных гарантий 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Расходы на обслуживание муниципального долга (тыс.руб.)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47380985"/>
              </p:ext>
            </p:extLst>
          </p:nvPr>
        </p:nvGraphicFramePr>
        <p:xfrm>
          <a:off x="1500166" y="2643182"/>
          <a:ext cx="6096000" cy="93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2016 г.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2017 г.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2019г. 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46,9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175,5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121,9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59,8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42547563"/>
              </p:ext>
            </p:extLst>
          </p:nvPr>
        </p:nvGraphicFramePr>
        <p:xfrm>
          <a:off x="357158" y="3714752"/>
          <a:ext cx="8226660" cy="2960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2046"/>
                <a:gridCol w="1584176"/>
                <a:gridCol w="1224136"/>
                <a:gridCol w="1440160"/>
                <a:gridCol w="1296142"/>
              </a:tblGrid>
              <a:tr h="416454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Муниципальный внутренний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долг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Объем муниципального внутреннего долга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124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1.01.2018г.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Получение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Погашение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1.01.2019г.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Бюджетные кредиты,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полученные из республиканского бюджета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5 000,0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5 000,0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7 500,0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2 500,0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86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Кредиты,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полученные от кредитных организаций в валюте РФ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515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Муниципальные гарантии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838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5 000,0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5 000,0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7 500,0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2 500,0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4286249" y="4849158"/>
          <a:ext cx="4857751" cy="2008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2"/>
                <a:gridCol w="642942"/>
                <a:gridCol w="642942"/>
                <a:gridCol w="571504"/>
                <a:gridCol w="571504"/>
                <a:gridCol w="571504"/>
                <a:gridCol w="57147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 показателя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2018 (отчет)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2019 (План)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2020 (План)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2021 (План)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 на выравнивание </a:t>
                      </a:r>
                    </a:p>
                    <a:p>
                      <a:pPr algn="l"/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бюджетной обеспеченности </a:t>
                      </a:r>
                    </a:p>
                    <a:p>
                      <a:pPr algn="l"/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субъектов РФ и муниципальных </a:t>
                      </a:r>
                    </a:p>
                    <a:p>
                      <a:pPr algn="l"/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7 396,0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3 895,2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3 941,2</a:t>
                      </a:r>
                      <a:endParaRPr 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3 341,5</a:t>
                      </a:r>
                      <a:endParaRPr 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368,4</a:t>
                      </a:r>
                      <a:endParaRPr 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3 398,3</a:t>
                      </a:r>
                      <a:endParaRPr 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359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Иные дотации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6 368,8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10 735,6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17 248,0</a:t>
                      </a:r>
                      <a:endParaRPr 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24 532,8</a:t>
                      </a:r>
                      <a:endParaRPr 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23 044,9</a:t>
                      </a:r>
                      <a:endParaRPr 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21 969,0</a:t>
                      </a:r>
                      <a:endParaRPr 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Прочие межбюджетные трансферты общего характера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10 630,4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1 783,1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6 360,3</a:t>
                      </a:r>
                      <a:endParaRPr 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椭圆 161"/>
          <p:cNvSpPr/>
          <p:nvPr/>
        </p:nvSpPr>
        <p:spPr>
          <a:xfrm rot="21574610">
            <a:off x="1008888" y="2651560"/>
            <a:ext cx="2277316" cy="2388079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27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26" y="0"/>
            <a:ext cx="8786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Расходы бюджета на межбюджетные трансферты общего характера бюджетам бюджетной системы Российской Федерации,  в 2016-2021 годах, тыс.руб.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椭圆 162"/>
          <p:cNvSpPr/>
          <p:nvPr/>
        </p:nvSpPr>
        <p:spPr>
          <a:xfrm rot="14374610">
            <a:off x="-55569" y="4419320"/>
            <a:ext cx="2412169" cy="2227483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9600000" scaled="0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椭圆 163"/>
          <p:cNvSpPr/>
          <p:nvPr/>
        </p:nvSpPr>
        <p:spPr>
          <a:xfrm rot="7174610">
            <a:off x="1907044" y="4384087"/>
            <a:ext cx="2303675" cy="2441357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6200000" scaled="0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7200000" scaled="0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任意多边形 164"/>
          <p:cNvSpPr/>
          <p:nvPr/>
        </p:nvSpPr>
        <p:spPr>
          <a:xfrm rot="7174610">
            <a:off x="1429653" y="5158152"/>
            <a:ext cx="1295603" cy="756537"/>
          </a:xfrm>
          <a:custGeom>
            <a:avLst/>
            <a:gdLst>
              <a:gd name="connsiteX0" fmla="*/ 0 w 1254201"/>
              <a:gd name="connsiteY0" fmla="*/ 741887 h 759470"/>
              <a:gd name="connsiteX1" fmla="*/ 28289 w 1254201"/>
              <a:gd name="connsiteY1" fmla="*/ 669414 h 759470"/>
              <a:gd name="connsiteX2" fmla="*/ 81103 w 1254201"/>
              <a:gd name="connsiteY2" fmla="*/ 566247 h 759470"/>
              <a:gd name="connsiteX3" fmla="*/ 1201486 w 1254201"/>
              <a:gd name="connsiteY3" fmla="*/ 8577 h 759470"/>
              <a:gd name="connsiteX4" fmla="*/ 1254201 w 1254201"/>
              <a:gd name="connsiteY4" fmla="*/ 17775 h 759470"/>
              <a:gd name="connsiteX5" fmla="*/ 1235809 w 1254201"/>
              <a:gd name="connsiteY5" fmla="*/ 68025 h 759470"/>
              <a:gd name="connsiteX6" fmla="*/ 192661 w 1254201"/>
              <a:gd name="connsiteY6" fmla="*/ 759470 h 759470"/>
              <a:gd name="connsiteX7" fmla="*/ 76909 w 1254201"/>
              <a:gd name="connsiteY7" fmla="*/ 753625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54201" h="759470">
                <a:moveTo>
                  <a:pt x="0" y="741887"/>
                </a:moveTo>
                <a:lnTo>
                  <a:pt x="28289" y="669414"/>
                </a:lnTo>
                <a:cubicBezTo>
                  <a:pt x="43971" y="634522"/>
                  <a:pt x="61564" y="600090"/>
                  <a:pt x="81103" y="566247"/>
                </a:cubicBezTo>
                <a:cubicBezTo>
                  <a:pt x="315572" y="160135"/>
                  <a:pt x="763659" y="-45751"/>
                  <a:pt x="1201486" y="8577"/>
                </a:cubicBezTo>
                <a:lnTo>
                  <a:pt x="1254201" y="17775"/>
                </a:lnTo>
                <a:lnTo>
                  <a:pt x="1235809" y="68025"/>
                </a:lnTo>
                <a:cubicBezTo>
                  <a:pt x="1063944" y="474359"/>
                  <a:pt x="661599" y="759470"/>
                  <a:pt x="192661" y="759470"/>
                </a:cubicBezTo>
                <a:cubicBezTo>
                  <a:pt x="153583" y="759470"/>
                  <a:pt x="114967" y="757490"/>
                  <a:pt x="76909" y="753625"/>
                </a:cubicBezTo>
                <a:close/>
              </a:path>
            </a:pathLst>
          </a:custGeom>
          <a:solidFill>
            <a:srgbClr val="3BF32D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72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任意多边形 165"/>
          <p:cNvSpPr/>
          <p:nvPr/>
        </p:nvSpPr>
        <p:spPr>
          <a:xfrm rot="15291983">
            <a:off x="1202167" y="4280368"/>
            <a:ext cx="881750" cy="797593"/>
          </a:xfrm>
          <a:custGeom>
            <a:avLst/>
            <a:gdLst>
              <a:gd name="connsiteX0" fmla="*/ 1254202 w 1254202"/>
              <a:gd name="connsiteY0" fmla="*/ 17774 h 759470"/>
              <a:gd name="connsiteX1" fmla="*/ 1235810 w 1254202"/>
              <a:gd name="connsiteY1" fmla="*/ 68025 h 759470"/>
              <a:gd name="connsiteX2" fmla="*/ 192662 w 1254202"/>
              <a:gd name="connsiteY2" fmla="*/ 759470 h 759470"/>
              <a:gd name="connsiteX3" fmla="*/ 76910 w 1254202"/>
              <a:gd name="connsiteY3" fmla="*/ 753625 h 759470"/>
              <a:gd name="connsiteX4" fmla="*/ 0 w 1254202"/>
              <a:gd name="connsiteY4" fmla="*/ 741887 h 759470"/>
              <a:gd name="connsiteX5" fmla="*/ 28289 w 1254202"/>
              <a:gd name="connsiteY5" fmla="*/ 669414 h 759470"/>
              <a:gd name="connsiteX6" fmla="*/ 81103 w 1254202"/>
              <a:gd name="connsiteY6" fmla="*/ 566247 h 759470"/>
              <a:gd name="connsiteX7" fmla="*/ 1201486 w 1254202"/>
              <a:gd name="connsiteY7" fmla="*/ 8577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54202" h="759470">
                <a:moveTo>
                  <a:pt x="1254202" y="17774"/>
                </a:moveTo>
                <a:lnTo>
                  <a:pt x="1235810" y="68025"/>
                </a:lnTo>
                <a:cubicBezTo>
                  <a:pt x="1063945" y="474358"/>
                  <a:pt x="661600" y="759470"/>
                  <a:pt x="192662" y="759470"/>
                </a:cubicBezTo>
                <a:cubicBezTo>
                  <a:pt x="153584" y="759470"/>
                  <a:pt x="114968" y="757490"/>
                  <a:pt x="76910" y="753625"/>
                </a:cubicBezTo>
                <a:lnTo>
                  <a:pt x="0" y="741887"/>
                </a:lnTo>
                <a:lnTo>
                  <a:pt x="28289" y="669414"/>
                </a:lnTo>
                <a:cubicBezTo>
                  <a:pt x="43971" y="634522"/>
                  <a:pt x="61564" y="600090"/>
                  <a:pt x="81103" y="566247"/>
                </a:cubicBezTo>
                <a:cubicBezTo>
                  <a:pt x="315572" y="160136"/>
                  <a:pt x="763659" y="-45751"/>
                  <a:pt x="1201486" y="8577"/>
                </a:cubicBezTo>
                <a:close/>
              </a:path>
            </a:pathLst>
          </a:custGeom>
          <a:solidFill>
            <a:srgbClr val="EE0076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192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任意多边形 166"/>
          <p:cNvSpPr/>
          <p:nvPr/>
        </p:nvSpPr>
        <p:spPr>
          <a:xfrm rot="21574610">
            <a:off x="1998136" y="4433097"/>
            <a:ext cx="1075762" cy="563575"/>
          </a:xfrm>
          <a:custGeom>
            <a:avLst/>
            <a:gdLst>
              <a:gd name="connsiteX0" fmla="*/ 565035 w 1250798"/>
              <a:gd name="connsiteY0" fmla="*/ 114747 h 759470"/>
              <a:gd name="connsiteX1" fmla="*/ 1201486 w 1250798"/>
              <a:gd name="connsiteY1" fmla="*/ 8577 h 759470"/>
              <a:gd name="connsiteX2" fmla="*/ 1250798 w 1250798"/>
              <a:gd name="connsiteY2" fmla="*/ 19739 h 759470"/>
              <a:gd name="connsiteX3" fmla="*/ 1235810 w 1250798"/>
              <a:gd name="connsiteY3" fmla="*/ 68025 h 759470"/>
              <a:gd name="connsiteX4" fmla="*/ 192662 w 1250798"/>
              <a:gd name="connsiteY4" fmla="*/ 759470 h 759470"/>
              <a:gd name="connsiteX5" fmla="*/ 76910 w 1250798"/>
              <a:gd name="connsiteY5" fmla="*/ 753625 h 759470"/>
              <a:gd name="connsiteX6" fmla="*/ 0 w 1250798"/>
              <a:gd name="connsiteY6" fmla="*/ 741887 h 759470"/>
              <a:gd name="connsiteX7" fmla="*/ 28289 w 1250798"/>
              <a:gd name="connsiteY7" fmla="*/ 669414 h 759470"/>
              <a:gd name="connsiteX8" fmla="*/ 81103 w 1250798"/>
              <a:gd name="connsiteY8" fmla="*/ 566247 h 759470"/>
              <a:gd name="connsiteX9" fmla="*/ 565035 w 1250798"/>
              <a:gd name="connsiteY9" fmla="*/ 114747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0798" h="759470">
                <a:moveTo>
                  <a:pt x="565035" y="114747"/>
                </a:moveTo>
                <a:cubicBezTo>
                  <a:pt x="761094" y="19302"/>
                  <a:pt x="982573" y="-18587"/>
                  <a:pt x="1201486" y="8577"/>
                </a:cubicBezTo>
                <a:lnTo>
                  <a:pt x="1250798" y="19739"/>
                </a:lnTo>
                <a:lnTo>
                  <a:pt x="1235810" y="68025"/>
                </a:lnTo>
                <a:cubicBezTo>
                  <a:pt x="1063946" y="474359"/>
                  <a:pt x="661599" y="759470"/>
                  <a:pt x="192662" y="759470"/>
                </a:cubicBezTo>
                <a:cubicBezTo>
                  <a:pt x="153584" y="759470"/>
                  <a:pt x="114968" y="757490"/>
                  <a:pt x="76910" y="753625"/>
                </a:cubicBezTo>
                <a:lnTo>
                  <a:pt x="0" y="741887"/>
                </a:lnTo>
                <a:lnTo>
                  <a:pt x="28289" y="669414"/>
                </a:lnTo>
                <a:cubicBezTo>
                  <a:pt x="43971" y="634522"/>
                  <a:pt x="61564" y="600089"/>
                  <a:pt x="81103" y="566247"/>
                </a:cubicBezTo>
                <a:cubicBezTo>
                  <a:pt x="198338" y="363191"/>
                  <a:pt x="368977" y="210191"/>
                  <a:pt x="565035" y="114747"/>
                </a:cubicBezTo>
                <a:close/>
              </a:path>
            </a:pathLst>
          </a:custGeom>
          <a:solidFill>
            <a:srgbClr val="FB9E00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108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任意多边形 167"/>
          <p:cNvSpPr/>
          <p:nvPr/>
        </p:nvSpPr>
        <p:spPr>
          <a:xfrm rot="14374610">
            <a:off x="1791961" y="4889177"/>
            <a:ext cx="477571" cy="417533"/>
          </a:xfrm>
          <a:custGeom>
            <a:avLst/>
            <a:gdLst>
              <a:gd name="connsiteX0" fmla="*/ 385277 w 385277"/>
              <a:gd name="connsiteY0" fmla="*/ 333481 h 351182"/>
              <a:gd name="connsiteX1" fmla="*/ 365072 w 385277"/>
              <a:gd name="connsiteY1" fmla="*/ 338138 h 351182"/>
              <a:gd name="connsiteX2" fmla="*/ 192662 w 385277"/>
              <a:gd name="connsiteY2" fmla="*/ 351182 h 351182"/>
              <a:gd name="connsiteX3" fmla="*/ 76910 w 385277"/>
              <a:gd name="connsiteY3" fmla="*/ 345337 h 351182"/>
              <a:gd name="connsiteX4" fmla="*/ 0 w 385277"/>
              <a:gd name="connsiteY4" fmla="*/ 333599 h 351182"/>
              <a:gd name="connsiteX5" fmla="*/ 28289 w 385277"/>
              <a:gd name="connsiteY5" fmla="*/ 261126 h 351182"/>
              <a:gd name="connsiteX6" fmla="*/ 81104 w 385277"/>
              <a:gd name="connsiteY6" fmla="*/ 157959 h 351182"/>
              <a:gd name="connsiteX7" fmla="*/ 178605 w 385277"/>
              <a:gd name="connsiteY7" fmla="*/ 15170 h 351182"/>
              <a:gd name="connsiteX8" fmla="*/ 192741 w 385277"/>
              <a:gd name="connsiteY8" fmla="*/ 0 h 351182"/>
              <a:gd name="connsiteX9" fmla="*/ 241281 w 385277"/>
              <a:gd name="connsiteY9" fmla="*/ 60637 h 351182"/>
              <a:gd name="connsiteX10" fmla="*/ 304219 w 385277"/>
              <a:gd name="connsiteY10" fmla="*/ 157958 h 351182"/>
              <a:gd name="connsiteX11" fmla="*/ 357033 w 385277"/>
              <a:gd name="connsiteY11" fmla="*/ 261125 h 351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5277" h="351182">
                <a:moveTo>
                  <a:pt x="385277" y="333481"/>
                </a:moveTo>
                <a:lnTo>
                  <a:pt x="365072" y="338138"/>
                </a:lnTo>
                <a:cubicBezTo>
                  <a:pt x="308856" y="346727"/>
                  <a:pt x="251279" y="351182"/>
                  <a:pt x="192662" y="351182"/>
                </a:cubicBezTo>
                <a:cubicBezTo>
                  <a:pt x="153584" y="351182"/>
                  <a:pt x="114968" y="349202"/>
                  <a:pt x="76910" y="345337"/>
                </a:cubicBezTo>
                <a:lnTo>
                  <a:pt x="0" y="333599"/>
                </a:lnTo>
                <a:lnTo>
                  <a:pt x="28289" y="261126"/>
                </a:lnTo>
                <a:cubicBezTo>
                  <a:pt x="43971" y="226234"/>
                  <a:pt x="61565" y="191802"/>
                  <a:pt x="81104" y="157959"/>
                </a:cubicBezTo>
                <a:cubicBezTo>
                  <a:pt x="110412" y="107195"/>
                  <a:pt x="143059" y="59560"/>
                  <a:pt x="178605" y="15170"/>
                </a:cubicBezTo>
                <a:lnTo>
                  <a:pt x="192741" y="0"/>
                </a:lnTo>
                <a:lnTo>
                  <a:pt x="241281" y="60637"/>
                </a:lnTo>
                <a:cubicBezTo>
                  <a:pt x="263658" y="91664"/>
                  <a:pt x="284680" y="124116"/>
                  <a:pt x="304219" y="157958"/>
                </a:cubicBezTo>
                <a:cubicBezTo>
                  <a:pt x="323758" y="191801"/>
                  <a:pt x="341351" y="226233"/>
                  <a:pt x="357033" y="261125"/>
                </a:cubicBezTo>
                <a:close/>
              </a:path>
            </a:pathLst>
          </a:custGeom>
          <a:solidFill>
            <a:srgbClr val="29ABE2"/>
          </a:solidFill>
          <a:ln w="12700" cap="flat" cmpd="sng" algn="ctr">
            <a:noFill/>
            <a:prstDash val="solid"/>
            <a:miter lim="800000"/>
          </a:ln>
          <a:effectLst>
            <a:innerShdw blurRad="190500" dist="114300" dir="135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Freeform 5"/>
          <p:cNvSpPr>
            <a:spLocks noEditPoints="1"/>
          </p:cNvSpPr>
          <p:nvPr/>
        </p:nvSpPr>
        <p:spPr bwMode="auto">
          <a:xfrm>
            <a:off x="1500166" y="4500570"/>
            <a:ext cx="214314" cy="257174"/>
          </a:xfrm>
          <a:custGeom>
            <a:avLst/>
            <a:gdLst>
              <a:gd name="T0" fmla="*/ 24 w 116"/>
              <a:gd name="T1" fmla="*/ 42 h 104"/>
              <a:gd name="T2" fmla="*/ 36 w 116"/>
              <a:gd name="T3" fmla="*/ 58 h 104"/>
              <a:gd name="T4" fmla="*/ 52 w 116"/>
              <a:gd name="T5" fmla="*/ 47 h 104"/>
              <a:gd name="T6" fmla="*/ 40 w 116"/>
              <a:gd name="T7" fmla="*/ 31 h 104"/>
              <a:gd name="T8" fmla="*/ 53 w 116"/>
              <a:gd name="T9" fmla="*/ 24 h 104"/>
              <a:gd name="T10" fmla="*/ 7 w 116"/>
              <a:gd name="T11" fmla="*/ 0 h 104"/>
              <a:gd name="T12" fmla="*/ 11 w 116"/>
              <a:gd name="T13" fmla="*/ 51 h 104"/>
              <a:gd name="T14" fmla="*/ 24 w 116"/>
              <a:gd name="T15" fmla="*/ 42 h 104"/>
              <a:gd name="T16" fmla="*/ 93 w 116"/>
              <a:gd name="T17" fmla="*/ 43 h 104"/>
              <a:gd name="T18" fmla="*/ 106 w 116"/>
              <a:gd name="T19" fmla="*/ 52 h 104"/>
              <a:gd name="T20" fmla="*/ 111 w 116"/>
              <a:gd name="T21" fmla="*/ 1 h 104"/>
              <a:gd name="T22" fmla="*/ 65 w 116"/>
              <a:gd name="T23" fmla="*/ 24 h 104"/>
              <a:gd name="T24" fmla="*/ 77 w 116"/>
              <a:gd name="T25" fmla="*/ 32 h 104"/>
              <a:gd name="T26" fmla="*/ 0 w 116"/>
              <a:gd name="T27" fmla="*/ 83 h 104"/>
              <a:gd name="T28" fmla="*/ 3 w 116"/>
              <a:gd name="T29" fmla="*/ 102 h 104"/>
              <a:gd name="T30" fmla="*/ 93 w 116"/>
              <a:gd name="T31" fmla="*/ 43 h 104"/>
              <a:gd name="T32" fmla="*/ 81 w 116"/>
              <a:gd name="T33" fmla="*/ 70 h 104"/>
              <a:gd name="T34" fmla="*/ 65 w 116"/>
              <a:gd name="T35" fmla="*/ 83 h 104"/>
              <a:gd name="T36" fmla="*/ 111 w 116"/>
              <a:gd name="T37" fmla="*/ 104 h 104"/>
              <a:gd name="T38" fmla="*/ 116 w 116"/>
              <a:gd name="T39" fmla="*/ 85 h 104"/>
              <a:gd name="T40" fmla="*/ 81 w 116"/>
              <a:gd name="T41" fmla="*/ 7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16" h="104">
                <a:moveTo>
                  <a:pt x="24" y="42"/>
                </a:moveTo>
                <a:cubicBezTo>
                  <a:pt x="28" y="48"/>
                  <a:pt x="32" y="53"/>
                  <a:pt x="36" y="58"/>
                </a:cubicBezTo>
                <a:cubicBezTo>
                  <a:pt x="41" y="55"/>
                  <a:pt x="47" y="51"/>
                  <a:pt x="52" y="47"/>
                </a:cubicBezTo>
                <a:cubicBezTo>
                  <a:pt x="48" y="42"/>
                  <a:pt x="44" y="37"/>
                  <a:pt x="40" y="31"/>
                </a:cubicBezTo>
                <a:cubicBezTo>
                  <a:pt x="53" y="24"/>
                  <a:pt x="53" y="24"/>
                  <a:pt x="53" y="24"/>
                </a:cubicBezTo>
                <a:cubicBezTo>
                  <a:pt x="7" y="0"/>
                  <a:pt x="7" y="0"/>
                  <a:pt x="7" y="0"/>
                </a:cubicBezTo>
                <a:cubicBezTo>
                  <a:pt x="11" y="51"/>
                  <a:pt x="11" y="51"/>
                  <a:pt x="11" y="51"/>
                </a:cubicBezTo>
                <a:lnTo>
                  <a:pt x="24" y="42"/>
                </a:lnTo>
                <a:close/>
                <a:moveTo>
                  <a:pt x="93" y="43"/>
                </a:moveTo>
                <a:cubicBezTo>
                  <a:pt x="106" y="52"/>
                  <a:pt x="106" y="52"/>
                  <a:pt x="106" y="52"/>
                </a:cubicBezTo>
                <a:cubicBezTo>
                  <a:pt x="111" y="1"/>
                  <a:pt x="111" y="1"/>
                  <a:pt x="111" y="1"/>
                </a:cubicBezTo>
                <a:cubicBezTo>
                  <a:pt x="65" y="24"/>
                  <a:pt x="65" y="24"/>
                  <a:pt x="65" y="24"/>
                </a:cubicBezTo>
                <a:cubicBezTo>
                  <a:pt x="77" y="32"/>
                  <a:pt x="77" y="32"/>
                  <a:pt x="77" y="32"/>
                </a:cubicBezTo>
                <a:cubicBezTo>
                  <a:pt x="49" y="72"/>
                  <a:pt x="0" y="82"/>
                  <a:pt x="0" y="83"/>
                </a:cubicBezTo>
                <a:cubicBezTo>
                  <a:pt x="3" y="102"/>
                  <a:pt x="3" y="102"/>
                  <a:pt x="3" y="102"/>
                </a:cubicBezTo>
                <a:cubicBezTo>
                  <a:pt x="6" y="102"/>
                  <a:pt x="60" y="90"/>
                  <a:pt x="93" y="43"/>
                </a:cubicBezTo>
                <a:close/>
                <a:moveTo>
                  <a:pt x="81" y="70"/>
                </a:moveTo>
                <a:cubicBezTo>
                  <a:pt x="76" y="75"/>
                  <a:pt x="71" y="79"/>
                  <a:pt x="65" y="83"/>
                </a:cubicBezTo>
                <a:cubicBezTo>
                  <a:pt x="88" y="98"/>
                  <a:pt x="110" y="104"/>
                  <a:pt x="111" y="104"/>
                </a:cubicBezTo>
                <a:cubicBezTo>
                  <a:pt x="116" y="85"/>
                  <a:pt x="116" y="85"/>
                  <a:pt x="116" y="85"/>
                </a:cubicBezTo>
                <a:cubicBezTo>
                  <a:pt x="115" y="85"/>
                  <a:pt x="100" y="81"/>
                  <a:pt x="81" y="70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Freeform 27"/>
          <p:cNvSpPr>
            <a:spLocks noChangeAspect="1" noEditPoints="1"/>
          </p:cNvSpPr>
          <p:nvPr/>
        </p:nvSpPr>
        <p:spPr bwMode="auto">
          <a:xfrm>
            <a:off x="2428860" y="4500570"/>
            <a:ext cx="357190" cy="361528"/>
          </a:xfrm>
          <a:custGeom>
            <a:avLst/>
            <a:gdLst>
              <a:gd name="T0" fmla="*/ 59 w 104"/>
              <a:gd name="T1" fmla="*/ 46 h 105"/>
              <a:gd name="T2" fmla="*/ 59 w 104"/>
              <a:gd name="T3" fmla="*/ 23 h 105"/>
              <a:gd name="T4" fmla="*/ 46 w 104"/>
              <a:gd name="T5" fmla="*/ 23 h 105"/>
              <a:gd name="T6" fmla="*/ 46 w 104"/>
              <a:gd name="T7" fmla="*/ 46 h 105"/>
              <a:gd name="T8" fmla="*/ 24 w 104"/>
              <a:gd name="T9" fmla="*/ 46 h 105"/>
              <a:gd name="T10" fmla="*/ 24 w 104"/>
              <a:gd name="T11" fmla="*/ 59 h 105"/>
              <a:gd name="T12" fmla="*/ 46 w 104"/>
              <a:gd name="T13" fmla="*/ 59 h 105"/>
              <a:gd name="T14" fmla="*/ 46 w 104"/>
              <a:gd name="T15" fmla="*/ 82 h 105"/>
              <a:gd name="T16" fmla="*/ 59 w 104"/>
              <a:gd name="T17" fmla="*/ 82 h 105"/>
              <a:gd name="T18" fmla="*/ 59 w 104"/>
              <a:gd name="T19" fmla="*/ 59 h 105"/>
              <a:gd name="T20" fmla="*/ 81 w 104"/>
              <a:gd name="T21" fmla="*/ 59 h 105"/>
              <a:gd name="T22" fmla="*/ 81 w 104"/>
              <a:gd name="T23" fmla="*/ 46 h 105"/>
              <a:gd name="T24" fmla="*/ 59 w 104"/>
              <a:gd name="T25" fmla="*/ 46 h 105"/>
              <a:gd name="T26" fmla="*/ 52 w 104"/>
              <a:gd name="T27" fmla="*/ 0 h 105"/>
              <a:gd name="T28" fmla="*/ 0 w 104"/>
              <a:gd name="T29" fmla="*/ 53 h 105"/>
              <a:gd name="T30" fmla="*/ 52 w 104"/>
              <a:gd name="T31" fmla="*/ 105 h 105"/>
              <a:gd name="T32" fmla="*/ 104 w 104"/>
              <a:gd name="T33" fmla="*/ 53 h 105"/>
              <a:gd name="T34" fmla="*/ 52 w 104"/>
              <a:gd name="T35" fmla="*/ 0 h 105"/>
              <a:gd name="T36" fmla="*/ 52 w 104"/>
              <a:gd name="T37" fmla="*/ 93 h 105"/>
              <a:gd name="T38" fmla="*/ 12 w 104"/>
              <a:gd name="T39" fmla="*/ 53 h 105"/>
              <a:gd name="T40" fmla="*/ 52 w 104"/>
              <a:gd name="T41" fmla="*/ 12 h 105"/>
              <a:gd name="T42" fmla="*/ 93 w 104"/>
              <a:gd name="T43" fmla="*/ 53 h 105"/>
              <a:gd name="T44" fmla="*/ 52 w 104"/>
              <a:gd name="T45" fmla="*/ 93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4" h="105">
                <a:moveTo>
                  <a:pt x="59" y="46"/>
                </a:moveTo>
                <a:cubicBezTo>
                  <a:pt x="59" y="23"/>
                  <a:pt x="59" y="23"/>
                  <a:pt x="59" y="23"/>
                </a:cubicBezTo>
                <a:cubicBezTo>
                  <a:pt x="46" y="23"/>
                  <a:pt x="46" y="23"/>
                  <a:pt x="46" y="23"/>
                </a:cubicBezTo>
                <a:cubicBezTo>
                  <a:pt x="46" y="46"/>
                  <a:pt x="46" y="46"/>
                  <a:pt x="46" y="46"/>
                </a:cubicBezTo>
                <a:cubicBezTo>
                  <a:pt x="24" y="46"/>
                  <a:pt x="24" y="46"/>
                  <a:pt x="24" y="46"/>
                </a:cubicBezTo>
                <a:cubicBezTo>
                  <a:pt x="24" y="59"/>
                  <a:pt x="24" y="59"/>
                  <a:pt x="24" y="59"/>
                </a:cubicBezTo>
                <a:cubicBezTo>
                  <a:pt x="46" y="59"/>
                  <a:pt x="46" y="59"/>
                  <a:pt x="46" y="59"/>
                </a:cubicBezTo>
                <a:cubicBezTo>
                  <a:pt x="46" y="82"/>
                  <a:pt x="46" y="82"/>
                  <a:pt x="46" y="82"/>
                </a:cubicBezTo>
                <a:cubicBezTo>
                  <a:pt x="59" y="82"/>
                  <a:pt x="59" y="82"/>
                  <a:pt x="59" y="82"/>
                </a:cubicBezTo>
                <a:cubicBezTo>
                  <a:pt x="59" y="59"/>
                  <a:pt x="59" y="59"/>
                  <a:pt x="59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46"/>
                  <a:pt x="81" y="46"/>
                  <a:pt x="81" y="46"/>
                </a:cubicBezTo>
                <a:lnTo>
                  <a:pt x="59" y="46"/>
                </a:lnTo>
                <a:close/>
                <a:moveTo>
                  <a:pt x="52" y="0"/>
                </a:moveTo>
                <a:cubicBezTo>
                  <a:pt x="23" y="0"/>
                  <a:pt x="0" y="24"/>
                  <a:pt x="0" y="53"/>
                </a:cubicBezTo>
                <a:cubicBezTo>
                  <a:pt x="0" y="81"/>
                  <a:pt x="23" y="105"/>
                  <a:pt x="52" y="105"/>
                </a:cubicBezTo>
                <a:cubicBezTo>
                  <a:pt x="81" y="105"/>
                  <a:pt x="104" y="81"/>
                  <a:pt x="104" y="53"/>
                </a:cubicBezTo>
                <a:cubicBezTo>
                  <a:pt x="104" y="24"/>
                  <a:pt x="81" y="0"/>
                  <a:pt x="52" y="0"/>
                </a:cubicBezTo>
                <a:close/>
                <a:moveTo>
                  <a:pt x="52" y="93"/>
                </a:moveTo>
                <a:cubicBezTo>
                  <a:pt x="30" y="93"/>
                  <a:pt x="12" y="75"/>
                  <a:pt x="12" y="53"/>
                </a:cubicBezTo>
                <a:cubicBezTo>
                  <a:pt x="12" y="30"/>
                  <a:pt x="30" y="12"/>
                  <a:pt x="52" y="12"/>
                </a:cubicBezTo>
                <a:cubicBezTo>
                  <a:pt x="74" y="12"/>
                  <a:pt x="93" y="30"/>
                  <a:pt x="93" y="53"/>
                </a:cubicBezTo>
                <a:cubicBezTo>
                  <a:pt x="93" y="75"/>
                  <a:pt x="74" y="93"/>
                  <a:pt x="52" y="93"/>
                </a:cubicBezTo>
                <a:close/>
              </a:path>
            </a:pathLst>
          </a:custGeom>
          <a:solidFill>
            <a:sysClr val="window" lastClr="FFFFFF">
              <a:alpha val="88000"/>
            </a:sys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5720" y="3429000"/>
            <a:ext cx="371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Дотации на выравнивание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бюджетной обеспеченности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субъектов РФ и муниципальных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образований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14282" y="5143512"/>
            <a:ext cx="13642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Иные дотации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285984" y="5000636"/>
            <a:ext cx="20716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Прочие межбюджетные трансферты общего характера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Freeform 5"/>
          <p:cNvSpPr>
            <a:spLocks noChangeAspect="1" noEditPoints="1"/>
          </p:cNvSpPr>
          <p:nvPr/>
        </p:nvSpPr>
        <p:spPr bwMode="auto">
          <a:xfrm>
            <a:off x="1857356" y="5429264"/>
            <a:ext cx="481329" cy="397686"/>
          </a:xfrm>
          <a:custGeom>
            <a:avLst/>
            <a:gdLst>
              <a:gd name="T0" fmla="*/ 38 w 126"/>
              <a:gd name="T1" fmla="*/ 13 h 104"/>
              <a:gd name="T2" fmla="*/ 24 w 126"/>
              <a:gd name="T3" fmla="*/ 27 h 104"/>
              <a:gd name="T4" fmla="*/ 8 w 126"/>
              <a:gd name="T5" fmla="*/ 31 h 104"/>
              <a:gd name="T6" fmla="*/ 8 w 126"/>
              <a:gd name="T7" fmla="*/ 51 h 104"/>
              <a:gd name="T8" fmla="*/ 0 w 126"/>
              <a:gd name="T9" fmla="*/ 65 h 104"/>
              <a:gd name="T10" fmla="*/ 14 w 126"/>
              <a:gd name="T11" fmla="*/ 79 h 104"/>
              <a:gd name="T12" fmla="*/ 18 w 126"/>
              <a:gd name="T13" fmla="*/ 96 h 104"/>
              <a:gd name="T14" fmla="*/ 38 w 126"/>
              <a:gd name="T15" fmla="*/ 95 h 104"/>
              <a:gd name="T16" fmla="*/ 53 w 126"/>
              <a:gd name="T17" fmla="*/ 104 h 104"/>
              <a:gd name="T18" fmla="*/ 67 w 126"/>
              <a:gd name="T19" fmla="*/ 90 h 104"/>
              <a:gd name="T20" fmla="*/ 83 w 126"/>
              <a:gd name="T21" fmla="*/ 85 h 104"/>
              <a:gd name="T22" fmla="*/ 83 w 126"/>
              <a:gd name="T23" fmla="*/ 65 h 104"/>
              <a:gd name="T24" fmla="*/ 91 w 126"/>
              <a:gd name="T25" fmla="*/ 51 h 104"/>
              <a:gd name="T26" fmla="*/ 77 w 126"/>
              <a:gd name="T27" fmla="*/ 37 h 104"/>
              <a:gd name="T28" fmla="*/ 73 w 126"/>
              <a:gd name="T29" fmla="*/ 21 h 104"/>
              <a:gd name="T30" fmla="*/ 53 w 126"/>
              <a:gd name="T31" fmla="*/ 21 h 104"/>
              <a:gd name="T32" fmla="*/ 46 w 126"/>
              <a:gd name="T33" fmla="*/ 87 h 104"/>
              <a:gd name="T34" fmla="*/ 46 w 126"/>
              <a:gd name="T35" fmla="*/ 29 h 104"/>
              <a:gd name="T36" fmla="*/ 46 w 126"/>
              <a:gd name="T37" fmla="*/ 87 h 104"/>
              <a:gd name="T38" fmla="*/ 93 w 126"/>
              <a:gd name="T39" fmla="*/ 21 h 104"/>
              <a:gd name="T40" fmla="*/ 116 w 126"/>
              <a:gd name="T41" fmla="*/ 21 h 104"/>
              <a:gd name="T42" fmla="*/ 108 w 126"/>
              <a:gd name="T43" fmla="*/ 0 h 104"/>
              <a:gd name="T44" fmla="*/ 101 w 126"/>
              <a:gd name="T45" fmla="*/ 4 h 104"/>
              <a:gd name="T46" fmla="*/ 91 w 126"/>
              <a:gd name="T47" fmla="*/ 4 h 104"/>
              <a:gd name="T48" fmla="*/ 89 w 126"/>
              <a:gd name="T49" fmla="*/ 11 h 104"/>
              <a:gd name="T50" fmla="*/ 82 w 126"/>
              <a:gd name="T51" fmla="*/ 18 h 104"/>
              <a:gd name="T52" fmla="*/ 87 w 126"/>
              <a:gd name="T53" fmla="*/ 25 h 104"/>
              <a:gd name="T54" fmla="*/ 86 w 126"/>
              <a:gd name="T55" fmla="*/ 35 h 104"/>
              <a:gd name="T56" fmla="*/ 94 w 126"/>
              <a:gd name="T57" fmla="*/ 37 h 104"/>
              <a:gd name="T58" fmla="*/ 101 w 126"/>
              <a:gd name="T59" fmla="*/ 43 h 104"/>
              <a:gd name="T60" fmla="*/ 108 w 126"/>
              <a:gd name="T61" fmla="*/ 39 h 104"/>
              <a:gd name="T62" fmla="*/ 118 w 126"/>
              <a:gd name="T63" fmla="*/ 39 h 104"/>
              <a:gd name="T64" fmla="*/ 120 w 126"/>
              <a:gd name="T65" fmla="*/ 32 h 104"/>
              <a:gd name="T66" fmla="*/ 126 w 126"/>
              <a:gd name="T67" fmla="*/ 25 h 104"/>
              <a:gd name="T68" fmla="*/ 122 w 126"/>
              <a:gd name="T69" fmla="*/ 18 h 104"/>
              <a:gd name="T70" fmla="*/ 122 w 126"/>
              <a:gd name="T71" fmla="*/ 8 h 104"/>
              <a:gd name="T72" fmla="*/ 115 w 126"/>
              <a:gd name="T73" fmla="*/ 6 h 104"/>
              <a:gd name="T74" fmla="*/ 108 w 126"/>
              <a:gd name="T75" fmla="*/ 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6" h="104">
                <a:moveTo>
                  <a:pt x="53" y="13"/>
                </a:moveTo>
                <a:cubicBezTo>
                  <a:pt x="38" y="13"/>
                  <a:pt x="38" y="13"/>
                  <a:pt x="38" y="13"/>
                </a:cubicBezTo>
                <a:cubicBezTo>
                  <a:pt x="38" y="21"/>
                  <a:pt x="38" y="21"/>
                  <a:pt x="38" y="21"/>
                </a:cubicBezTo>
                <a:cubicBezTo>
                  <a:pt x="33" y="22"/>
                  <a:pt x="28" y="24"/>
                  <a:pt x="24" y="27"/>
                </a:cubicBezTo>
                <a:cubicBezTo>
                  <a:pt x="18" y="21"/>
                  <a:pt x="18" y="21"/>
                  <a:pt x="18" y="21"/>
                </a:cubicBezTo>
                <a:cubicBezTo>
                  <a:pt x="8" y="31"/>
                  <a:pt x="8" y="31"/>
                  <a:pt x="8" y="31"/>
                </a:cubicBezTo>
                <a:cubicBezTo>
                  <a:pt x="14" y="37"/>
                  <a:pt x="14" y="37"/>
                  <a:pt x="14" y="37"/>
                </a:cubicBezTo>
                <a:cubicBezTo>
                  <a:pt x="11" y="41"/>
                  <a:pt x="9" y="46"/>
                  <a:pt x="8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65"/>
                  <a:pt x="0" y="65"/>
                  <a:pt x="0" y="65"/>
                </a:cubicBezTo>
                <a:cubicBezTo>
                  <a:pt x="8" y="65"/>
                  <a:pt x="8" y="65"/>
                  <a:pt x="8" y="65"/>
                </a:cubicBezTo>
                <a:cubicBezTo>
                  <a:pt x="9" y="70"/>
                  <a:pt x="11" y="75"/>
                  <a:pt x="14" y="79"/>
                </a:cubicBezTo>
                <a:cubicBezTo>
                  <a:pt x="8" y="85"/>
                  <a:pt x="8" y="85"/>
                  <a:pt x="8" y="85"/>
                </a:cubicBezTo>
                <a:cubicBezTo>
                  <a:pt x="18" y="96"/>
                  <a:pt x="18" y="96"/>
                  <a:pt x="18" y="96"/>
                </a:cubicBezTo>
                <a:cubicBezTo>
                  <a:pt x="24" y="90"/>
                  <a:pt x="24" y="90"/>
                  <a:pt x="24" y="90"/>
                </a:cubicBezTo>
                <a:cubicBezTo>
                  <a:pt x="28" y="92"/>
                  <a:pt x="33" y="94"/>
                  <a:pt x="38" y="95"/>
                </a:cubicBezTo>
                <a:cubicBezTo>
                  <a:pt x="38" y="104"/>
                  <a:pt x="38" y="104"/>
                  <a:pt x="38" y="104"/>
                </a:cubicBezTo>
                <a:cubicBezTo>
                  <a:pt x="53" y="104"/>
                  <a:pt x="53" y="104"/>
                  <a:pt x="53" y="104"/>
                </a:cubicBezTo>
                <a:cubicBezTo>
                  <a:pt x="53" y="95"/>
                  <a:pt x="53" y="95"/>
                  <a:pt x="53" y="95"/>
                </a:cubicBezTo>
                <a:cubicBezTo>
                  <a:pt x="58" y="94"/>
                  <a:pt x="63" y="92"/>
                  <a:pt x="67" y="90"/>
                </a:cubicBezTo>
                <a:cubicBezTo>
                  <a:pt x="73" y="96"/>
                  <a:pt x="73" y="96"/>
                  <a:pt x="73" y="96"/>
                </a:cubicBezTo>
                <a:cubicBezTo>
                  <a:pt x="83" y="85"/>
                  <a:pt x="83" y="85"/>
                  <a:pt x="83" y="85"/>
                </a:cubicBezTo>
                <a:cubicBezTo>
                  <a:pt x="77" y="79"/>
                  <a:pt x="77" y="79"/>
                  <a:pt x="77" y="79"/>
                </a:cubicBezTo>
                <a:cubicBezTo>
                  <a:pt x="80" y="75"/>
                  <a:pt x="82" y="70"/>
                  <a:pt x="83" y="65"/>
                </a:cubicBezTo>
                <a:cubicBezTo>
                  <a:pt x="91" y="65"/>
                  <a:pt x="91" y="65"/>
                  <a:pt x="91" y="65"/>
                </a:cubicBezTo>
                <a:cubicBezTo>
                  <a:pt x="91" y="51"/>
                  <a:pt x="91" y="51"/>
                  <a:pt x="91" y="51"/>
                </a:cubicBezTo>
                <a:cubicBezTo>
                  <a:pt x="83" y="51"/>
                  <a:pt x="83" y="51"/>
                  <a:pt x="83" y="51"/>
                </a:cubicBezTo>
                <a:cubicBezTo>
                  <a:pt x="82" y="46"/>
                  <a:pt x="80" y="41"/>
                  <a:pt x="77" y="37"/>
                </a:cubicBezTo>
                <a:cubicBezTo>
                  <a:pt x="83" y="31"/>
                  <a:pt x="83" y="31"/>
                  <a:pt x="83" y="31"/>
                </a:cubicBezTo>
                <a:cubicBezTo>
                  <a:pt x="73" y="21"/>
                  <a:pt x="73" y="21"/>
                  <a:pt x="73" y="21"/>
                </a:cubicBezTo>
                <a:cubicBezTo>
                  <a:pt x="67" y="27"/>
                  <a:pt x="67" y="27"/>
                  <a:pt x="67" y="27"/>
                </a:cubicBezTo>
                <a:cubicBezTo>
                  <a:pt x="63" y="24"/>
                  <a:pt x="58" y="22"/>
                  <a:pt x="53" y="21"/>
                </a:cubicBezTo>
                <a:cubicBezTo>
                  <a:pt x="53" y="13"/>
                  <a:pt x="53" y="13"/>
                  <a:pt x="53" y="13"/>
                </a:cubicBezTo>
                <a:moveTo>
                  <a:pt x="46" y="87"/>
                </a:moveTo>
                <a:cubicBezTo>
                  <a:pt x="30" y="87"/>
                  <a:pt x="17" y="74"/>
                  <a:pt x="17" y="58"/>
                </a:cubicBezTo>
                <a:cubicBezTo>
                  <a:pt x="17" y="42"/>
                  <a:pt x="30" y="29"/>
                  <a:pt x="46" y="29"/>
                </a:cubicBezTo>
                <a:cubicBezTo>
                  <a:pt x="62" y="29"/>
                  <a:pt x="74" y="42"/>
                  <a:pt x="74" y="58"/>
                </a:cubicBezTo>
                <a:cubicBezTo>
                  <a:pt x="74" y="74"/>
                  <a:pt x="62" y="87"/>
                  <a:pt x="46" y="87"/>
                </a:cubicBezTo>
                <a:moveTo>
                  <a:pt x="104" y="33"/>
                </a:moveTo>
                <a:cubicBezTo>
                  <a:pt x="98" y="33"/>
                  <a:pt x="93" y="28"/>
                  <a:pt x="93" y="21"/>
                </a:cubicBezTo>
                <a:cubicBezTo>
                  <a:pt x="93" y="15"/>
                  <a:pt x="98" y="10"/>
                  <a:pt x="104" y="10"/>
                </a:cubicBezTo>
                <a:cubicBezTo>
                  <a:pt x="111" y="10"/>
                  <a:pt x="116" y="15"/>
                  <a:pt x="116" y="21"/>
                </a:cubicBezTo>
                <a:cubicBezTo>
                  <a:pt x="116" y="28"/>
                  <a:pt x="111" y="33"/>
                  <a:pt x="104" y="33"/>
                </a:cubicBezTo>
                <a:moveTo>
                  <a:pt x="108" y="0"/>
                </a:moveTo>
                <a:cubicBezTo>
                  <a:pt x="101" y="0"/>
                  <a:pt x="101" y="0"/>
                  <a:pt x="101" y="0"/>
                </a:cubicBezTo>
                <a:cubicBezTo>
                  <a:pt x="101" y="4"/>
                  <a:pt x="101" y="4"/>
                  <a:pt x="101" y="4"/>
                </a:cubicBezTo>
                <a:cubicBezTo>
                  <a:pt x="99" y="4"/>
                  <a:pt x="96" y="5"/>
                  <a:pt x="94" y="6"/>
                </a:cubicBezTo>
                <a:cubicBezTo>
                  <a:pt x="91" y="4"/>
                  <a:pt x="91" y="4"/>
                  <a:pt x="91" y="4"/>
                </a:cubicBezTo>
                <a:cubicBezTo>
                  <a:pt x="86" y="8"/>
                  <a:pt x="86" y="8"/>
                  <a:pt x="86" y="8"/>
                </a:cubicBezTo>
                <a:cubicBezTo>
                  <a:pt x="89" y="11"/>
                  <a:pt x="89" y="11"/>
                  <a:pt x="89" y="11"/>
                </a:cubicBezTo>
                <a:cubicBezTo>
                  <a:pt x="88" y="13"/>
                  <a:pt x="87" y="16"/>
                  <a:pt x="87" y="18"/>
                </a:cubicBezTo>
                <a:cubicBezTo>
                  <a:pt x="82" y="18"/>
                  <a:pt x="82" y="18"/>
                  <a:pt x="82" y="18"/>
                </a:cubicBezTo>
                <a:cubicBezTo>
                  <a:pt x="82" y="25"/>
                  <a:pt x="82" y="25"/>
                  <a:pt x="82" y="25"/>
                </a:cubicBezTo>
                <a:cubicBezTo>
                  <a:pt x="87" y="25"/>
                  <a:pt x="87" y="25"/>
                  <a:pt x="87" y="25"/>
                </a:cubicBezTo>
                <a:cubicBezTo>
                  <a:pt x="87" y="27"/>
                  <a:pt x="88" y="30"/>
                  <a:pt x="89" y="32"/>
                </a:cubicBezTo>
                <a:cubicBezTo>
                  <a:pt x="86" y="35"/>
                  <a:pt x="86" y="35"/>
                  <a:pt x="86" y="35"/>
                </a:cubicBezTo>
                <a:cubicBezTo>
                  <a:pt x="91" y="39"/>
                  <a:pt x="91" y="39"/>
                  <a:pt x="91" y="39"/>
                </a:cubicBezTo>
                <a:cubicBezTo>
                  <a:pt x="94" y="37"/>
                  <a:pt x="94" y="37"/>
                  <a:pt x="94" y="37"/>
                </a:cubicBezTo>
                <a:cubicBezTo>
                  <a:pt x="96" y="38"/>
                  <a:pt x="99" y="39"/>
                  <a:pt x="101" y="39"/>
                </a:cubicBezTo>
                <a:cubicBezTo>
                  <a:pt x="101" y="43"/>
                  <a:pt x="101" y="43"/>
                  <a:pt x="101" y="43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108" y="39"/>
                  <a:pt x="108" y="39"/>
                  <a:pt x="108" y="39"/>
                </a:cubicBezTo>
                <a:cubicBezTo>
                  <a:pt x="110" y="39"/>
                  <a:pt x="113" y="38"/>
                  <a:pt x="115" y="37"/>
                </a:cubicBezTo>
                <a:cubicBezTo>
                  <a:pt x="118" y="39"/>
                  <a:pt x="118" y="39"/>
                  <a:pt x="118" y="39"/>
                </a:cubicBezTo>
                <a:cubicBezTo>
                  <a:pt x="122" y="35"/>
                  <a:pt x="122" y="35"/>
                  <a:pt x="122" y="35"/>
                </a:cubicBezTo>
                <a:cubicBezTo>
                  <a:pt x="120" y="32"/>
                  <a:pt x="120" y="32"/>
                  <a:pt x="120" y="32"/>
                </a:cubicBezTo>
                <a:cubicBezTo>
                  <a:pt x="121" y="30"/>
                  <a:pt x="122" y="27"/>
                  <a:pt x="122" y="25"/>
                </a:cubicBezTo>
                <a:cubicBezTo>
                  <a:pt x="126" y="25"/>
                  <a:pt x="126" y="25"/>
                  <a:pt x="126" y="25"/>
                </a:cubicBezTo>
                <a:cubicBezTo>
                  <a:pt x="126" y="18"/>
                  <a:pt x="126" y="18"/>
                  <a:pt x="126" y="18"/>
                </a:cubicBezTo>
                <a:cubicBezTo>
                  <a:pt x="122" y="18"/>
                  <a:pt x="122" y="18"/>
                  <a:pt x="122" y="18"/>
                </a:cubicBezTo>
                <a:cubicBezTo>
                  <a:pt x="122" y="16"/>
                  <a:pt x="121" y="13"/>
                  <a:pt x="120" y="11"/>
                </a:cubicBezTo>
                <a:cubicBezTo>
                  <a:pt x="122" y="8"/>
                  <a:pt x="122" y="8"/>
                  <a:pt x="122" y="8"/>
                </a:cubicBezTo>
                <a:cubicBezTo>
                  <a:pt x="118" y="4"/>
                  <a:pt x="118" y="4"/>
                  <a:pt x="118" y="4"/>
                </a:cubicBezTo>
                <a:cubicBezTo>
                  <a:pt x="115" y="6"/>
                  <a:pt x="115" y="6"/>
                  <a:pt x="115" y="6"/>
                </a:cubicBezTo>
                <a:cubicBezTo>
                  <a:pt x="113" y="5"/>
                  <a:pt x="110" y="4"/>
                  <a:pt x="108" y="4"/>
                </a:cubicBezTo>
                <a:cubicBezTo>
                  <a:pt x="108" y="0"/>
                  <a:pt x="108" y="0"/>
                  <a:pt x="108" y="0"/>
                </a:cubicBezTo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26" name="Диаграмма 25"/>
          <p:cNvGraphicFramePr/>
          <p:nvPr/>
        </p:nvGraphicFramePr>
        <p:xfrm>
          <a:off x="4429124" y="1142984"/>
          <a:ext cx="4857752" cy="364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409707"/>
          <a:ext cx="9144001" cy="5448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7290"/>
                <a:gridCol w="857256"/>
                <a:gridCol w="1071570"/>
                <a:gridCol w="1071570"/>
                <a:gridCol w="1285884"/>
                <a:gridCol w="928694"/>
                <a:gridCol w="1143008"/>
                <a:gridCol w="714380"/>
                <a:gridCol w="714349"/>
              </a:tblGrid>
              <a:tr h="285343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Бюджеты поселений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7839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на обеспечение дорожной деятельности </a:t>
                      </a:r>
                      <a:endParaRPr lang="ru-RU" sz="1000" b="1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на жилищно-коммунальное хозяйство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(МБ)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на благоустройство населенных пунктов и </a:t>
                      </a:r>
                      <a:r>
                        <a:rPr lang="ru-RU" sz="10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осуществление дорожной деятельности (РБ)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на обеспечение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первичного воинского учета</a:t>
                      </a:r>
                      <a:endParaRPr lang="ru-RU" sz="1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000" b="1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МБТ</a:t>
                      </a:r>
                      <a:r>
                        <a:rPr lang="ru-RU" sz="1000" b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«Лучшее МО»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«Городская среда»</a:t>
                      </a:r>
                    </a:p>
                    <a:p>
                      <a:pPr algn="ctr"/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«ППМИ»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" marR="36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Прочие МБТ</a:t>
                      </a:r>
                    </a:p>
                    <a:p>
                      <a:pPr algn="ctr"/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291888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Байгильдинский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314,5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1 155,5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97,2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210,1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563,2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888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Баш-Шидинский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1 165,6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170,6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180,4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69,6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280,0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349,7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888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Красногорский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1 470,9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2 721,5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1 186,7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210,2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3 527,0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417,0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888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Красноключевский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1 718,4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1 180,0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210,2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300,0</a:t>
                      </a:r>
                      <a:endParaRPr lang="ru-RU" sz="13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769,5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888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Никольский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1 549,0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547,9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149,3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69,6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358,0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494,8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888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Новокулевский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2 264,7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1 038,1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312,1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210,2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806,0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512,3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888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Новосубаевский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2 091,4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584,8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1 165,1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69,6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664,4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888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Павловский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1 879,0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1 163,9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210,2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3 527,1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821,1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888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Первомайский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1 876,4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1 800,0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69,6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271,5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888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Сарвинский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1 330,5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69,6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326,7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888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Старобедеевский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1 615,4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167,6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69,6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278,0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313536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Староисаевский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1 913,4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387,7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1 343,3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69,6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1 000,0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892,1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46025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21 189,2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9 117,6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6 234,1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1 538,1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7 354,1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2 444,0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6 360,3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26" y="142852"/>
            <a:ext cx="87868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Распределение межбюджетных трансфертов бюджетам сельских поселений за 2018 год, тыс.руб.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 бюджета (налоговые  доходы, неналоговые доходы  и безвозмездные поступления (дотации, субсидии, субвенции, иные межбюджетные трансферты ))</a:t>
            </a:r>
            <a:r>
              <a:rPr lang="en-US" sz="16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денежные средства, поступающие в безвозмездном и безвозвратном порядке в соответствии с законодательством РФ в распоряжении органов государственной власти (федеральный, региональный, местный).</a:t>
            </a:r>
          </a:p>
          <a:p>
            <a:endParaRPr lang="ru-RU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денежные средства, направляемые на финансовое обеспечение задач и функций государства и органов местного самоуправления. В зависимости от характера определений, формируются системы бюджетных расходов.</a:t>
            </a: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n5875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4500570"/>
            <a:ext cx="1143008" cy="1016006"/>
          </a:xfrm>
          <a:prstGeom prst="rect">
            <a:avLst/>
          </a:prstGeom>
        </p:spPr>
      </p:pic>
      <p:pic>
        <p:nvPicPr>
          <p:cNvPr id="13" name="Рисунок 12" descr="n5875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554" y="5920147"/>
            <a:ext cx="1143008" cy="9378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071802" y="2857496"/>
            <a:ext cx="986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ДОХОД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628" y="2857496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РАСХОД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57686" y="314324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=</a:t>
            </a:r>
            <a:endParaRPr lang="ru-RU" sz="4000" dirty="0"/>
          </a:p>
        </p:txBody>
      </p:sp>
      <p:sp>
        <p:nvSpPr>
          <p:cNvPr id="17" name="TextBox 16"/>
          <p:cNvSpPr txBox="1"/>
          <p:nvPr/>
        </p:nvSpPr>
        <p:spPr>
          <a:xfrm>
            <a:off x="4429124" y="457200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&lt;</a:t>
            </a:r>
            <a:endParaRPr lang="ru-RU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4500562" y="600076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&gt;</a:t>
            </a:r>
            <a:endParaRPr lang="ru-RU" sz="4000" dirty="0"/>
          </a:p>
        </p:txBody>
      </p:sp>
      <p:sp>
        <p:nvSpPr>
          <p:cNvPr id="19" name="TextBox 18"/>
          <p:cNvSpPr txBox="1"/>
          <p:nvPr/>
        </p:nvSpPr>
        <p:spPr>
          <a:xfrm>
            <a:off x="5072067" y="23574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385762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Дефицит бюджета </a:t>
            </a:r>
            <a:r>
              <a:rPr lang="ru-RU" b="1" dirty="0" smtClean="0">
                <a:solidFill>
                  <a:srgbClr val="2D2D8A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– превышение расходов бюджета над его доходами</a:t>
            </a:r>
            <a:r>
              <a:rPr lang="en-US" b="1" dirty="0" smtClean="0">
                <a:solidFill>
                  <a:srgbClr val="2D2D8A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2D2D8A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535782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Профицит бюджета </a:t>
            </a:r>
            <a:r>
              <a:rPr lang="ru-RU" b="1" dirty="0" smtClean="0">
                <a:solidFill>
                  <a:srgbClr val="2D2D8A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- превышение доходов бюджета над его расходами</a:t>
            </a:r>
            <a:r>
              <a:rPr lang="en-US" b="1" dirty="0" smtClean="0">
                <a:solidFill>
                  <a:srgbClr val="2D2D8A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2D2D8A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250030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ctr"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Сбалансированный бюджет </a:t>
            </a:r>
            <a:r>
              <a:rPr lang="en-US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бюджет, в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котором равны соотношения доходов и расходов.</a:t>
            </a:r>
            <a:endParaRPr lang="ru-RU" sz="1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43240" y="4214818"/>
            <a:ext cx="986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ДОХОД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72066" y="4214818"/>
            <a:ext cx="109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РАСХОД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86116" y="5643578"/>
            <a:ext cx="986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ДОХОД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43504" y="5643578"/>
            <a:ext cx="109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РАСХОД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Рисунок 37" descr="gold_PNG1103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3143248"/>
            <a:ext cx="1138229" cy="830320"/>
          </a:xfrm>
          <a:prstGeom prst="rect">
            <a:avLst/>
          </a:prstGeom>
        </p:spPr>
      </p:pic>
      <p:pic>
        <p:nvPicPr>
          <p:cNvPr id="39" name="Рисунок 38" descr="gold_PNG1103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3143248"/>
            <a:ext cx="1138229" cy="830320"/>
          </a:xfrm>
          <a:prstGeom prst="rect">
            <a:avLst/>
          </a:prstGeom>
        </p:spPr>
      </p:pic>
      <p:pic>
        <p:nvPicPr>
          <p:cNvPr id="40" name="Рисунок 39" descr="gold_PNG1103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40" y="4572008"/>
            <a:ext cx="1138229" cy="830320"/>
          </a:xfrm>
          <a:prstGeom prst="rect">
            <a:avLst/>
          </a:prstGeom>
        </p:spPr>
      </p:pic>
      <p:pic>
        <p:nvPicPr>
          <p:cNvPr id="41" name="Рисунок 40" descr="gold_PNG1103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66" y="5929330"/>
            <a:ext cx="1138229" cy="83032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4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806585" y="11429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ru-RU" b="1" dirty="0">
              <a:latin typeface="+mn-lt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657225" y="406445"/>
            <a:ext cx="8486775" cy="757254"/>
          </a:xfrm>
          <a:prstGeom prst="rect">
            <a:avLst/>
          </a:prstGeom>
        </p:spPr>
        <p:txBody>
          <a:bodyPr/>
          <a:lstStyle/>
          <a:p>
            <a:pPr lvl="0" algn="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Расходы бюджета в расчете на душу </a:t>
            </a:r>
          </a:p>
          <a:p>
            <a:pPr lvl="0" algn="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населения в 2018 году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214282" y="1500174"/>
          <a:ext cx="8786874" cy="4602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1636"/>
                <a:gridCol w="1582626"/>
                <a:gridCol w="5632612"/>
              </a:tblGrid>
              <a:tr h="9231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32 316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2 693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рубля в месяц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муниципального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приходится на одного жителя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3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89 985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7 499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месяц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на </a:t>
                      </a:r>
                      <a:r>
                        <a:rPr lang="ru-RU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общее образование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приходится на одного ученика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35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71 775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5 981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месяц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на дошкольное образование приходится на 1 дошкольника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6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10 544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879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месяц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на дополнительное образование приходится на 1 обучающего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29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2 308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192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рубля в месяц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на культуру приходится на одного жителя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26097724_1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</p:pic>
      <p:sp>
        <p:nvSpPr>
          <p:cNvPr id="6" name="TextBox 5"/>
          <p:cNvSpPr txBox="1"/>
          <p:nvPr/>
        </p:nvSpPr>
        <p:spPr>
          <a:xfrm>
            <a:off x="1285852" y="1142984"/>
            <a:ext cx="23042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Педагогические 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работники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дошкольных образовательных организаций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14" y="2643182"/>
            <a:ext cx="272170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Педагогические  работники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образовательных организаций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общего образования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4414" y="3929066"/>
            <a:ext cx="276986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организаций дополнительного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образования детей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5918" y="5214950"/>
            <a:ext cx="13517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Работники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учреждений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культуры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20694709">
            <a:off x="4152541" y="928670"/>
            <a:ext cx="14689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78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20831758">
            <a:off x="3950932" y="2000240"/>
            <a:ext cx="17283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263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человека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20756265">
            <a:off x="3906977" y="3310302"/>
            <a:ext cx="14471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человек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990454">
            <a:off x="3979046" y="4455602"/>
            <a:ext cx="1523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человека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4143442" cy="1015663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2000" b="1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Средняя заработная </a:t>
            </a:r>
          </a:p>
          <a:p>
            <a:r>
              <a:rPr lang="ru-RU" sz="2000" b="1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плата работников, выделенных в </a:t>
            </a:r>
          </a:p>
          <a:p>
            <a:r>
              <a:rPr lang="ru-RU" sz="2000" b="1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«майских» Указах Президента РФ</a:t>
            </a:r>
            <a:endParaRPr lang="ru-RU" sz="2000" b="1" cap="all" spc="0" dirty="0">
              <a:ln>
                <a:solidFill>
                  <a:srgbClr val="0070C0"/>
                </a:solidFill>
              </a:ln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81525" y="6000768"/>
            <a:ext cx="4562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Среднесписочная численность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 2018 год - 439 человек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0" y="714356"/>
          <a:ext cx="9144000" cy="5229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84333" y="0"/>
            <a:ext cx="80596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Динамика изменения средней </a:t>
            </a:r>
          </a:p>
          <a:p>
            <a:pPr algn="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заработной платы отдельных категорий работников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17603" y="5604508"/>
            <a:ext cx="52275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дошкольных образовательных организаций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17735" y="5865984"/>
            <a:ext cx="58262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образовательных организаций общего образования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17735" y="6135552"/>
            <a:ext cx="58262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организаций дополнительного образования детей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49571" y="6388936"/>
            <a:ext cx="25679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Работники учреждений культуры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28555" y="5635486"/>
            <a:ext cx="142876" cy="1428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28555" y="5921238"/>
            <a:ext cx="142876" cy="1428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36647" y="6198897"/>
            <a:ext cx="142876" cy="142876"/>
          </a:xfrm>
          <a:prstGeom prst="rect">
            <a:avLst/>
          </a:prstGeom>
          <a:solidFill>
            <a:srgbClr val="B5D36B"/>
          </a:solidFill>
          <a:ln>
            <a:solidFill>
              <a:srgbClr val="B5D3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136647" y="6492742"/>
            <a:ext cx="142876" cy="142876"/>
          </a:xfrm>
          <a:prstGeom prst="rect">
            <a:avLst/>
          </a:prstGeom>
          <a:solidFill>
            <a:srgbClr val="EC5E06"/>
          </a:solidFill>
          <a:ln>
            <a:solidFill>
              <a:srgbClr val="EC5E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139055"/>
          <a:ext cx="9144032" cy="5718945"/>
        </p:xfrm>
        <a:graphic>
          <a:graphicData uri="http://schemas.openxmlformats.org/drawingml/2006/table">
            <a:tbl>
              <a:tblPr/>
              <a:tblGrid>
                <a:gridCol w="1643042"/>
                <a:gridCol w="928694"/>
                <a:gridCol w="1000132"/>
                <a:gridCol w="928694"/>
                <a:gridCol w="1071570"/>
                <a:gridCol w="928694"/>
                <a:gridCol w="1000132"/>
                <a:gridCol w="714380"/>
                <a:gridCol w="928694"/>
              </a:tblGrid>
              <a:tr h="27894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Категории  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2016 год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2017 год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2018 год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Рост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ср.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з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 уровню 2016 года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Отношение  уровня  ср.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з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к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ср.з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по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Республике  2018 год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079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Средняя заработная плата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Средняя заработная плата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РБ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(по данным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Башстат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Средняя заработная плата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Средняя заработная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плата в РБ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(по данным </a:t>
                      </a:r>
                      <a:r>
                        <a:rPr lang="ru-RU" sz="12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Башстат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Средняя заработная плата</a:t>
                      </a:r>
                    </a:p>
                    <a:p>
                      <a:endParaRPr lang="ru-RU" dirty="0"/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Средняя заработная плата в РБ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(по данным </a:t>
                      </a:r>
                      <a:r>
                        <a:rPr lang="ru-RU" sz="12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Башстат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endParaRPr lang="ru-RU" dirty="0"/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14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Единицы измерения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рублей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рублей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рублей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рублей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рублей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рублей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%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%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3535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Образование - всего</a:t>
                      </a:r>
                      <a:endParaRPr lang="ru-RU" sz="12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25 577,8</a:t>
                      </a:r>
                      <a:endParaRPr lang="ru-RU" sz="12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27 635,9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29 974,6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8037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Педагогические  работники дошкольных образовательных организаций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23 289,7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22 298,3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25 516,6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23 632,3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29 655,0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28 053,0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127,3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105,7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8037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Педагогические  работники образовательных организаций общего образования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26 849,7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26 241,7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28 445,7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27 769,6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29 890,8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29 998,9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111,3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99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,</a:t>
                      </a: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8037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Педагогические  работники организаций дополнительного образования детей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22 092,1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23 176,0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26 126,5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25 601,5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31 772,3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30 511,2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143,8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104,1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413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Культура - всего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14 590,5</a:t>
                      </a:r>
                      <a:endParaRPr lang="ru-RU" sz="12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18 924,3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23 662,2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4649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Работники учреждений культуры 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14 590,5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18 675,9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18 924,3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24 099,2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smtClean="0">
                          <a:latin typeface="Times New Roman" pitchFamily="18" charset="0"/>
                          <a:cs typeface="Times New Roman" pitchFamily="18" charset="0"/>
                        </a:rPr>
                        <a:t>23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662,2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30 377,1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162,2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77,9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77963" y="0"/>
            <a:ext cx="7766037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Уровень средней заработной платы отдельных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категорий работников</a:t>
            </a:r>
            <a:endParaRPr kumimoji="0" lang="ru-RU" sz="2800" b="0" i="0" u="none" strike="noStrike" cap="none" normalizeH="0" baseline="0" dirty="0" smtClean="0"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2844" y="428604"/>
            <a:ext cx="9144000" cy="927100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>
              <a:defRPr/>
            </a:pPr>
            <a:r>
              <a:rPr lang="ru-RU" sz="3200" b="1" cap="none" spc="0" dirty="0" smtClean="0">
                <a:ln w="1905"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Бюджет муниципального района </a:t>
            </a:r>
            <a:br>
              <a:rPr lang="ru-RU" sz="3200" b="1" cap="none" spc="0" dirty="0" smtClean="0">
                <a:ln w="1905"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none" spc="0" dirty="0" smtClean="0">
                <a:ln w="1905"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Нуримановский район РБ</a:t>
            </a:r>
            <a:br>
              <a:rPr lang="ru-RU" sz="3200" b="1" cap="none" spc="0" dirty="0" smtClean="0">
                <a:ln w="1905"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none" spc="0" dirty="0" smtClean="0">
                <a:ln w="1905"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1905">
                  <a:noFill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разрезе муниципальных программ, тыс.руб</a:t>
            </a:r>
            <a:r>
              <a:rPr lang="ru-RU" sz="3200" b="1" dirty="0" smtClean="0">
                <a:ln w="1905">
                  <a:noFill/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solidFill>
                  <a:srgbClr val="0070C0"/>
                </a:solidFill>
              </a:rPr>
              <a:t/>
            </a:r>
            <a:br>
              <a:rPr lang="ru-RU" sz="3200" dirty="0" smtClean="0">
                <a:solidFill>
                  <a:srgbClr val="0070C0"/>
                </a:solidFill>
              </a:rPr>
            </a:br>
            <a:endParaRPr lang="ru-RU" sz="3200" cap="none" spc="0" dirty="0"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450393"/>
          <a:ext cx="9144034" cy="54076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2065"/>
                <a:gridCol w="1198555"/>
                <a:gridCol w="1198555"/>
                <a:gridCol w="1198555"/>
                <a:gridCol w="1012102"/>
                <a:gridCol w="1012100"/>
                <a:gridCol w="1012102"/>
              </a:tblGrid>
              <a:tr h="278233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</a:t>
                      </a: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</a:t>
                      </a: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 год  (Отчет)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782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57866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сельского хозяйства в МР Нуримановский район РБ» 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9 564,3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6 155,3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6 808,9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8 324,6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8 324,6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8 324,6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6043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«Экономическое и инвестиционное развитие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МР Нуримановский район РБ»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24 108,2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4 082,2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7 256,1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815300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«Обеспечение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качественным и доступным жильем в МР Нуримановский район РБ»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1 181,0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2 985,4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605,3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804,7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514,8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514,8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03994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«Транспортное развитие в МР Нуримановский район РБ»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13 021,8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14 263,0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18 042,9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15 827,5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23 792,0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24 374,0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91181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Развитие жилищно-коммунального хозяйства в МР Нуримановский район РБ» 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10 956,0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30 604,8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19 820,7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2 064,7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20 064,7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25 064,7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753430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«Устойчивое развитие сельских территорий в МР Нуримановский район РБ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9 544,2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16 262,8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10 045,3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8 899,8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13 681,8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10 788,7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761424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«Развитие малого и среднего предпринимательства в МР Нуримановский район РБ»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8 072,5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9 630,2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8 935,9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2 100,0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"/>
          <a:ext cx="9144000" cy="6857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9051"/>
                <a:gridCol w="867197"/>
                <a:gridCol w="928694"/>
                <a:gridCol w="928694"/>
                <a:gridCol w="928694"/>
                <a:gridCol w="1071570"/>
                <a:gridCol w="1000100"/>
              </a:tblGrid>
              <a:tr h="287417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 год (Отчет)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3709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 год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670640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«Совершенствование деятельности ОМСУ МР Нуримановский район РБ по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реализации вопросов местного значения»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35 008,9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35 316,6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41 933,6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35 558,7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35 657,6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35 657,6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670640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системы учета и отчетности, системы муниципальных закупок в МР Нуримановский район РБ» 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26 997,7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29 587,5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26 528,5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30 165,8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30 165,8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30 165,8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479029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«Социальная поддержка граждан в МР Нуримановский район РБ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38 729,0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40 082,0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40 926,1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40 735,0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41 166,5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42 193,6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6706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«Развитие молодежной политики, физической культуры и спорта в МР Нуримановский район РБ»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2 781,6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3 063,2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4 037,4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4 878,5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4 878,5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4 878,5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47902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МП «Развитие образования в МР Нуримановский район РБ</a:t>
                      </a:r>
                      <a:r>
                        <a:rPr lang="ru-RU" sz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265 673,0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278 183,4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341 156,6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323 417,5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319 452,4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322 307,0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479029">
                <a:tc>
                  <a:txBody>
                    <a:bodyPr/>
                    <a:lstStyle/>
                    <a:p>
                      <a:pPr algn="just"/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культуры и искусства в МР Нуримановский район РБ» 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31 617,7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37 327,6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51 792,1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54 236,9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54 301,6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54 956,3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479029">
                <a:tc>
                  <a:txBody>
                    <a:bodyPr/>
                    <a:lstStyle/>
                    <a:p>
                      <a:pPr algn="just"/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МП «Управление муниципальными финансами</a:t>
                      </a:r>
                      <a:r>
                        <a:rPr lang="ru-RU" sz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 МР Нуримановский район РБ»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85 637,6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49 210,6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69 989,5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48 881,0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48 997,9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54 792,5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670640">
                <a:tc>
                  <a:txBody>
                    <a:bodyPr/>
                    <a:lstStyle/>
                    <a:p>
                      <a:pPr algn="just"/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«Формирование здорового образа жизни и укрепления здоровья населения в МР Нуримановский район РБ»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41,1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136,0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179,4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479544">
                <a:tc>
                  <a:txBody>
                    <a:bodyPr/>
                    <a:lstStyle/>
                    <a:p>
                      <a:pPr algn="just"/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МП «Безопасная жизнь населения в МР Нуримановский район</a:t>
                      </a:r>
                      <a:r>
                        <a:rPr lang="ru-RU" sz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 РБ»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1 749,6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2 007,8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1 951,1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2 582,0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2 582,0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2 582,0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47954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«Формирование современной городской среды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МР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Нуримановский район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РБ»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7 321,0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7 344,7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7 615,3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87417">
                <a:tc>
                  <a:txBody>
                    <a:bodyPr/>
                    <a:lstStyle/>
                    <a:p>
                      <a:pPr algn="just"/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Непрограммные</a:t>
                      </a:r>
                      <a:r>
                        <a:rPr lang="ru-RU" sz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 расходы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835,4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185,2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354438"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565 519,6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558 898,4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650 194,6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587 806,4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612 933,6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626 224,1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85918" y="0"/>
            <a:ext cx="73580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Структура расходов бюджета района в разрезе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муниципальных программ за 2018 год</a:t>
            </a:r>
          </a:p>
          <a:p>
            <a:pPr algn="r"/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(в процентах)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0" y="1000108"/>
          <a:ext cx="9144000" cy="5857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500042"/>
            <a:ext cx="885831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сельского хозяйства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28 апреля 2017 года №725</a:t>
            </a:r>
          </a:p>
          <a:p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Подъем уровня сельскохозяйственного производства в общественном секторе;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Повышение финансовой устойчивости предприятий агропромышленного комплекса.</a:t>
            </a: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Стимулировать рост производства основных видов сельскохозяйственной продукции;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Повысить уровень рентабельности в сельском хозяйстве;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Повысить плодородие почв и урожайность сельскохозяйственных культур;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Обеспечить реализацию противоэпизоотических мероприятий в отношении карантинных и особо опасных  болезней животных;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Стимулировать инновационную деятельность и инновационное развитие агропромышленного комплекса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69898"/>
          <a:ext cx="9144000" cy="2588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4262"/>
                <a:gridCol w="905127"/>
                <a:gridCol w="749071"/>
                <a:gridCol w="769877"/>
                <a:gridCol w="1019568"/>
                <a:gridCol w="842704"/>
                <a:gridCol w="853108"/>
                <a:gridCol w="780283"/>
              </a:tblGrid>
              <a:tr h="302871">
                <a:tc row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3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4594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17325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Среднемесячная заработная плата в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сельском хозяйстве по полному кругу организаций, руб.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16 000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14 523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16 000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17 621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16500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16800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17300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9835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Рентабельность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сельскохозяйственных организаций, %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16,1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16,3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25,1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,3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27,2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28,5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10098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Производительность труда на </a:t>
                      </a:r>
                    </a:p>
                    <a:p>
                      <a:pPr marL="0" algn="just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работника, тыс.руб.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1650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2900,5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3466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2030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2052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2103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0034" y="214290"/>
            <a:ext cx="82224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n w="10541" cmpd="sng">
                  <a:noFill/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сельского хозяйства в </a:t>
            </a:r>
          </a:p>
          <a:p>
            <a:pPr algn="ctr"/>
            <a:r>
              <a:rPr lang="ru-RU" b="1" dirty="0" smtClean="0">
                <a:ln w="10541" cmpd="sng">
                  <a:noFill/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муниципальном районе Нуримановский район Республики Башкортостан» 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214422"/>
            <a:ext cx="91440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«Экономическое и инвестиционное развитие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декабря 201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года №2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078</a:t>
            </a:r>
            <a:endParaRPr lang="ru-RU" sz="10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marL="342900" indent="-34290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Обеспечение устойчивого социально-экономического  развития района и благосостояния его жителей.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Стратегическое планирование и координация выполнения муниципальных программ социально-экономического развития района;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Анализ и прогнозирование социально- экономического развития района;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Развитие инвестиционной деятельности и повышение инвестиционной привлекательности района;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Мониторинг развития конкурентной среды;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Реализация политики энергосбережения и повышения энергетической эффективности на территории района.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071942"/>
          <a:ext cx="9144001" cy="282893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286116"/>
                <a:gridCol w="857256"/>
                <a:gridCol w="785818"/>
                <a:gridCol w="857256"/>
                <a:gridCol w="875053"/>
                <a:gridCol w="858912"/>
                <a:gridCol w="869386"/>
                <a:gridCol w="754204"/>
              </a:tblGrid>
              <a:tr h="503675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5184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4763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Объем инвестиций в основной капитал за счет всех источников финансирования, млн.руб.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297,9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159,11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264,7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216,34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236,69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258,26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2957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Число вновь зарегистрированных СМСП, ед.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120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108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130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138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145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2957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объемов потребления энергоресурсов, %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0034" y="142852"/>
            <a:ext cx="8429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«Экономическое и инвестиционное развитие муниципального района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Башкортостан»  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3794" y="866775"/>
            <a:ext cx="86788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«Обеспечение качественным и доступным  жильем 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</a:t>
            </a:r>
            <a:r>
              <a:rPr lang="en-US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апреля 2017 года №606</a:t>
            </a:r>
          </a:p>
          <a:p>
            <a:endParaRPr lang="ru-RU" sz="13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Обеспечение жильем отдельных категорий граждан, выполнение мероприятий по оказанию государственной поддержки в приобретении жилья, стимулирование развития жилищного строительства, сохранение объемов вводимого жилья на уровне прогнозного.</a:t>
            </a:r>
          </a:p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marL="342900" indent="-342900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Обеспечение жильем граждан, состоящих на учете в качестве нуждающихся в улучшении жилищных условий;</a:t>
            </a:r>
          </a:p>
          <a:p>
            <a:pPr indent="-342900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Увеличение доли семей, имеющих возможность приобрести или построить жилье с помощью собственных, заемных средств, а также социальных выплат и субсидий на строительство или приобретение жилых помещений;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Привлечение внебюджетных источников финансирования;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Создание условий, обеспечивающих строительство жилья на территории муниципального района Нуримановский район Республики Башкортостан и реализации его на доступных условиях лицам, признанным нуждающимися в жилье.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114695"/>
          <a:ext cx="9144000" cy="2743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9222"/>
                <a:gridCol w="704141"/>
                <a:gridCol w="865170"/>
                <a:gridCol w="738559"/>
                <a:gridCol w="995037"/>
                <a:gridCol w="733979"/>
                <a:gridCol w="733946"/>
                <a:gridCol w="733946"/>
              </a:tblGrid>
              <a:tr h="285752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2629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004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Уменьшение количества граждан, нуждающихся в улучшении жилищных условий, в том числе молодых семей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23175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Увеличение общего объема ввода малоэтажного жилья , кв. метров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16500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16589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16700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16843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16800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17000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17300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23175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Увеличение общей площади жилых помещений, приходящейся в среднем на 1 жителя , кв. метра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человека.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27,13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28,01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29,1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29,1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30,1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53905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молодых семей-участников подпрограммы, единиц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57290" y="0"/>
            <a:ext cx="68425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 Обеспечение качественным и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доступным  жильем в муниципальном районе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Башкортостан»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142852"/>
            <a:ext cx="539134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ИСПОЛНЕНИЕ </a:t>
            </a:r>
          </a:p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БЮДЖЕТА РАЙОНА 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428737"/>
            <a:ext cx="914400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Исполнение бюджета - процесс сбора и учета доходов и осуществление расходов на основе сводной бюджетной росписи и кассового плана.</a:t>
            </a:r>
          </a:p>
          <a:p>
            <a:pPr algn="just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Исполнение бюджета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–это этап бюджетного процесса ,который начинается с момента утверждения решения о бюджете муниципального района и продолжается в течение финансового года. Можно выделить следующие этапы этого процесса.</a:t>
            </a:r>
          </a:p>
          <a:p>
            <a:pPr algn="just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- исполнение бюджета по доходам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заключается в обеспечении полного и своевременного поступления в бюджет налогов, сборов, доходов от использования имущества и других обязательных платежей, в соответствии с утвержденным планом мобилизации доходов.</a:t>
            </a:r>
          </a:p>
          <a:p>
            <a:pPr algn="just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- исполнение по расходам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означает последовательное финансирование мероприятий, предусмотренных решением о бюджете, в пределах утвержденных сумм с целью исполнения принятых муниципальным образованием расходных обязательств. </a:t>
            </a:r>
          </a:p>
          <a:p>
            <a:pPr algn="just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Составление и утверждение отчета об исполнении бюджета является важной формой контроля за исполнением бюджета.</a:t>
            </a:r>
          </a:p>
          <a:p>
            <a:pPr algn="just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Отчет об исполнении бюджета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составляется по всем основным показателям доходов и расходов в установленном порядке с необходимым анализом исполнения доходов и расходования средств.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Годовой отчет об исполнении бюджета предоставляется в Совет, который принимает   решения об его утверждении либо отклонении.</a:t>
            </a:r>
            <a:endParaRPr lang="ru-RU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552450"/>
            <a:ext cx="9144000" cy="386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торговли и потребительской кооперации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16 июля 2018 года №805</a:t>
            </a:r>
          </a:p>
          <a:p>
            <a:r>
              <a:rPr lang="ru-RU" sz="11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Повышение экономической и физической доступности товаров и услуг на потребительском рынке, качества и культуры обслуживания населения при их предоставлении;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 Создание экономических условий  для обеспечения устойчивого развития потребительской кооперации в муниципальном районе Нуримановский район Республики Башкортостан, позволяющего  внести  вклад  в социально- экономическое  развитие  района, обеспечение продовольственной безопасности  на территории района;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3. Удовлетворение  потребностей  жителей района  в бытовых услугах;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4. Совершенствование муниципальной системы защиты прав потребителей, установленных законодательством, обеспечение возможностей равного доступа для эффективной реализации потребителями района своих законных прав и интересов;</a:t>
            </a: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Создание на территории муниципального  района современной торговой инфраструктуры, основанной на принципах обеспечения установленных нормативов обеспеченности муниципального района площадями торговых объектов;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 Увеличение доступных  торговых объектов для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маломобильных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групп населения;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3. Обеспечение бесперебойного доведения товаров до потребителей в достаточном объёме и ассортименте;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4. Увеличение объема производимой продукции потребительской кооперации;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5. Активизация работы с личными подсобными, крестьянскими (фермерскими) хозяйствами, другими 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сельхозтоваропроизводителями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6. Увеличение количества и качества услуг  предприятий бытового обслуживания населением муниципального района Нуримановский район;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7. Повышение правовой грамотности потребителей, обеспечение возможностей равного доступа для эффективной реализации потребителями района своих законных прав и интересов.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86255"/>
          <a:ext cx="9144000" cy="257174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201291"/>
                <a:gridCol w="659032"/>
                <a:gridCol w="659032"/>
                <a:gridCol w="741411"/>
                <a:gridCol w="751369"/>
                <a:gridCol w="737367"/>
                <a:gridCol w="735496"/>
                <a:gridCol w="659002"/>
              </a:tblGrid>
              <a:tr h="28477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47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439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торговых объектов различных форматов, ед.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215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219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205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195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205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209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215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1066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Соотношение доступных торговых объектов для </a:t>
                      </a:r>
                      <a:r>
                        <a:rPr kumimoji="0" lang="ru-RU" sz="10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маломобильных</a:t>
                      </a: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групп населения от общего числа торговых объектов, %</a:t>
                      </a:r>
                      <a:endParaRPr kumimoji="0"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5888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предприятий бытового обслуживания, ед.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6680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размещений социальной </a:t>
                      </a:r>
                      <a:r>
                        <a:rPr kumimoji="0" lang="ru-RU" sz="1000" kern="1200" dirty="0">
                          <a:latin typeface="Times New Roman" pitchFamily="18" charset="0"/>
                          <a:cs typeface="Times New Roman" pitchFamily="18" charset="0"/>
                        </a:rPr>
                        <a:t>рекламы по вопросам защиты прав потребителей в СМИ, сайте </a:t>
                      </a: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администрации, ед.</a:t>
                      </a:r>
                      <a:endParaRPr kumimoji="0"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22562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Обеспеченность населения муниципального района площадью стационарных торговых объектов (в расчете на 1000 чел.), кв.м.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510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468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480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510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5887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kumimoji="0" lang="ru-RU" sz="1000" kern="1200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выездной торговли в малочисленные и отдаленные населенные пункты, ед.</a:t>
                      </a:r>
                      <a:endParaRPr kumimoji="0"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4282" y="0"/>
            <a:ext cx="86622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торговли и потребительской кооперации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муниципальном районе Нуримановский район Республики Башкортостан»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552450"/>
            <a:ext cx="91440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«Транспортное развитие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31 декабря 2015 года №2612 </a:t>
            </a:r>
          </a:p>
          <a:p>
            <a:r>
              <a:rPr lang="ru-RU" sz="10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1. Увеличение протяженности, пропускной способности, а также достижение требуемого технического и эксплуатационного состояния дорог местного значения;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2. Повышение уровня безопасности дорожного движения; 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3. Сокращение числа погибших в результате дорожно-транспортных происшествий;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4. Сокращение количества дорожно-транспортных происшествий с пострадавшими.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1. Улучшение технического состояния существующей сети автомобильных дорог местного значения за счет увеличения объемов работ по ремонту и содержанию дорожного хозяйства; 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2. Привлечение дополнительных инвестиций в сферу дорожного хозяйства МР Нуримановский район РБ;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3. Проектирование, строительство, реконструкция дорог местного значения, в том числе дорог местного значения с твердым покрытием до сельских населенных пунктов, не имеющих круглогодичной связи с сетью автомобильных дорог общего пользования;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4. Строительство дорог местного значения в новых микрорайонах малоэтажной застройки;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5. Капитальный ремонт и ремонт дорог местного значения, дворовых территорий многоквартирных домов населенных пунктов, проездов к дворовым   территориям многоквартирных домов населенных пунктов;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6. Предотвращение дорожно-транспортных происшествий, вероятность гибели людей в которых наиболее высока;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7. Снижение тяжести травм, полученных в результате дорожно-транспортных происшествий;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8. Развитие современной системы оказания первой помощи пострадавшим в дорожно-транспортных происшествиях - спасение жизней;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9. Совершенствование системы управления деятельностью по повышению безопасности дорожного движения;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10. Повышение правосознания и ответственности   участников дорожного движения.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63436"/>
          <a:ext cx="9144000" cy="2594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5744"/>
                <a:gridCol w="706243"/>
                <a:gridCol w="633733"/>
                <a:gridCol w="642918"/>
                <a:gridCol w="808239"/>
                <a:gridCol w="650479"/>
                <a:gridCol w="648322"/>
                <a:gridCol w="648322"/>
              </a:tblGrid>
              <a:tr h="300920">
                <a:tc rowSpan="2">
                  <a:txBody>
                    <a:bodyPr/>
                    <a:lstStyle/>
                    <a:p>
                      <a:pPr algn="ctr"/>
                      <a:endParaRPr lang="ru-RU" sz="105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05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342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438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протяженности автомобильных дорог общего пользования местного значения, не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отвечающим нормативным требованиям, в  общей протяженности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автомобильных дорог общего пользования местного значения, %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5,3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4,8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4,8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4,3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3,3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2514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автомобильных дорог общего пользования местного значения, в отношении которых произведен ремонт, %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,0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90646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населения, проживающего в населенных пунктах, не имеющих регулярного автобусного и (или) железнодорожного сообщения с административным центром городского округа (муниципального района), в общей численности населения городского округа (муниципального района), %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5720" y="0"/>
            <a:ext cx="85628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«Транспортное развитие в муниципальном районе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Башкортостан»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95325"/>
            <a:ext cx="9001156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жилищно-коммунального хозяйства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31 декабря 2015 года №2611 </a:t>
            </a:r>
          </a:p>
          <a:p>
            <a:pPr algn="just"/>
            <a:r>
              <a:rPr lang="ru-RU" sz="11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1. Обеспечение потребителей коммунальными ресурсами нормативного качества при доступной стоимости и обеспечении надежной и эффективной работы коммунальной инфраструктуры;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2. Обеспечение надежного и высокоэффективного наружного освещения населенных пунктов  муниципального район Нуримановский район Республики Башкортостан;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3. Формирование комфортных условий проживания населения района;</a:t>
            </a:r>
          </a:p>
          <a:p>
            <a:pPr lvl="0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4. Решение проблем безопасности дорожного движения;</a:t>
            </a:r>
          </a:p>
          <a:p>
            <a:pPr lvl="0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5. Обеспечение населения чистой водопроводной водой; </a:t>
            </a:r>
          </a:p>
          <a:p>
            <a:pPr lvl="0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рациональное использование водных объектов, охрана окружающей среды и обеспечение экологической безопасности;</a:t>
            </a:r>
          </a:p>
          <a:p>
            <a:pPr lvl="0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6. Стабилизация и развитие систем водоснабжения и водоотведения жилищно-коммунального комплекса муниципального района Нуримановский район Республики Башкортостан;</a:t>
            </a:r>
          </a:p>
          <a:p>
            <a:pPr lvl="0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7. Формирование комфортных и безопасных условий проживания и деятельности населения муниципального района Нуримановский район Республики Башкортостан сохранение здоровья людей;</a:t>
            </a:r>
          </a:p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8. Обеспечение очистки сточных вод.</a:t>
            </a:r>
          </a:p>
          <a:p>
            <a:pPr algn="just"/>
            <a:r>
              <a:rPr lang="ru-RU" sz="1150" b="1" dirty="0" smtClean="0">
                <a:latin typeface="Times New Roman" pitchFamily="18" charset="0"/>
                <a:cs typeface="Times New Roman" pitchFamily="18" charset="0"/>
              </a:rPr>
              <a:t> Задачи муниципальной программы:</a:t>
            </a:r>
          </a:p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1. Восстановление и модернизация систем  наружного освещения населенных пунктов муниципального района Нуримановский район Республики Башкортостан;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2. Обеспечение надежности и эффективности поставки коммунальных ресурсов за счет масштабной реконструкции и модернизации систем коммунальной инфраструктуры;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3. Обеспечение доступности для населения стоимости коммунальных услуг;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4. Увеличение количества освещаемых территорий в населенных пунктах района;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5. Повышение надежности и эффективности установок наружного освещения, а также снижение эксплуатационных затрат;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6. Экономное использование электроэнергии  и средств, выделяемых на содержание систем наружного освещения.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-4" y="5577872"/>
          <a:ext cx="9144004" cy="1280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7967"/>
                <a:gridCol w="681277"/>
                <a:gridCol w="681277"/>
                <a:gridCol w="701921"/>
                <a:gridCol w="862880"/>
                <a:gridCol w="582916"/>
                <a:gridCol w="582883"/>
                <a:gridCol w="582883"/>
              </a:tblGrid>
              <a:tr h="306077">
                <a:tc rowSpan="2">
                  <a:txBody>
                    <a:bodyPr/>
                    <a:lstStyle/>
                    <a:p>
                      <a:pPr algn="ctr"/>
                      <a:endParaRPr lang="ru-RU" sz="11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134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4711">
                <a:tc>
                  <a:txBody>
                    <a:bodyPr/>
                    <a:lstStyle/>
                    <a:p>
                      <a:pPr algn="l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Износ объектов коммунальной инфраструктуры, %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55931">
                <a:tc>
                  <a:txBody>
                    <a:bodyPr/>
                    <a:lstStyle/>
                    <a:p>
                      <a:pPr algn="l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 удовлетворенности в предоставлении качественных коммунальных услуг населению , %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71472" y="0"/>
            <a:ext cx="82897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жилищно-коммунального хозяйства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муниципальном районе Нуримановский район Республики Башкортостан»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00074"/>
            <a:ext cx="9144000" cy="380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«Устойчивое развитие сельских территорий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11 апреля 2017 года №605 </a:t>
            </a:r>
          </a:p>
          <a:p>
            <a:endParaRPr lang="ru-RU" sz="115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 </a:t>
            </a:r>
          </a:p>
          <a:p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С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оздание комфортных условий жизнедеятельности в сельской местности;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2. Стимулирование инвестиционной активности в агропромышленном комплексе путем создания благоприятных инфраструктурных условий в сельской местности;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3. Содействие созданию высокотехнологичных рабочих мест на селе;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4. Активизация участия граждан, проживающих в сельской местности, в реализации общественно значимых проектов;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5. Формирование позитивного отношения к сельской местности и сельскому образу жизни.</a:t>
            </a:r>
          </a:p>
          <a:p>
            <a:pPr lvl="0" algn="just"/>
            <a:r>
              <a:rPr lang="ru-RU" sz="115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1. Удовлетворение потребностей в благоустроенном жилье населения, проживающего на сельских территориях Нуримановского района, в том числе молодых семей и молодых специалистов; 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2. Повышение уровня комплексного обустройства объектами социальной и инженерной инфраструктуры сельских территорий  Нуримановского района; 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3. Проведение мероприятий по поощрению и популяризации достижений в сельском развитии Нуримановского района;</a:t>
            </a:r>
          </a:p>
          <a:p>
            <a:pPr fontAlgn="ctr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4. Реализация общественно значимых проектов в интересах сельских жителей  Нуримановского района с помощью </a:t>
            </a:r>
            <a:r>
              <a:rPr lang="ru-RU" sz="1150" dirty="0" err="1" smtClean="0">
                <a:latin typeface="Times New Roman" pitchFamily="18" charset="0"/>
                <a:cs typeface="Times New Roman" pitchFamily="18" charset="0"/>
              </a:rPr>
              <a:t>грантовой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 поддержки;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5. Устойчивое территориальное развитие района посредством совершенствования системы расселения, застройки, благоустройства сельских поселений, их инженерной, транспортной и социальной инфраструктур, рационального природопользования, охраны и использования объектов историко-культурного наследия, сохранения и улучшения окружающей природной среды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389120"/>
          <a:ext cx="9143999" cy="2512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0767"/>
                <a:gridCol w="753331"/>
                <a:gridCol w="661710"/>
                <a:gridCol w="600629"/>
                <a:gridCol w="804232"/>
                <a:gridCol w="599284"/>
                <a:gridCol w="642023"/>
                <a:gridCol w="642023"/>
              </a:tblGrid>
              <a:tr h="238328">
                <a:tc rowSpan="2"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2876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87282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сельских семей Нуримановского района, нуждающихся в улучшении жилищных условий, единиц; 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420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266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87282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Общая площадь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жилых помещений, приобретенных/построенных участниками Программы в текущем году, кв.м.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576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1129,1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576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576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576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87282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семей получивших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возможность приобрести/построить жилье с помощью собственных, заемных средств государственной поддержки, единиц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8328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Ввод в действие объектов инженерной инфраструктуры, единиц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91465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сельских поселений документами территориального планирования, кол-во сельских поселений, единиц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0034" y="0"/>
            <a:ext cx="82897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«Устойчивое развитие сельских территорий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муниципальном районе Нуримановский район Республики Башкортостан»</a:t>
            </a:r>
          </a:p>
          <a:p>
            <a:pPr algn="ctr"/>
            <a:endParaRPr lang="ru-RU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4300" y="1057274"/>
            <a:ext cx="90297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и поддержка малого и среднего предпринимательства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14 мая 2018 года №594</a:t>
            </a:r>
          </a:p>
          <a:p>
            <a:pPr algn="just"/>
            <a:endParaRPr lang="ru-RU" sz="13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Создание условий для развития малого и среднего предпринимательства в муниципальном районе Нуримановский район Республики Башкортостан на основе формирования эффективных механизмов его поддержки, повышения вклада малого и среднего предпринимательства в решение экономических и социальных задач района;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Повышение конкурентоспособности районного туристского продукта.</a:t>
            </a:r>
          </a:p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Содействие росту конкурентоспособности и продвижению продукции субъектов малого и среднего предпринимательства  на товарные рынки;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Повышение престижа предпринимательской деятельности в муниципальном районе Нуримановский район Республике Башкортостан;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Развитие малого и среднего предпринимательства в приоритетных отраслях и секторах экономики района;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Развитие районного туристско-рекреационного комплекса и развитие объектов туристской инфраструктуры на территории муниципального района Нуримановский район;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 Продвижение туристского продукта Нуримановского района на республиканском и  российском туристских рынках.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959710"/>
          <a:ext cx="9144000" cy="189829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14667"/>
                <a:gridCol w="785212"/>
                <a:gridCol w="725575"/>
                <a:gridCol w="646060"/>
                <a:gridCol w="992027"/>
                <a:gridCol w="626841"/>
                <a:gridCol w="626809"/>
                <a:gridCol w="626809"/>
              </a:tblGrid>
              <a:tr h="297467">
                <a:tc rowSpan="2">
                  <a:txBody>
                    <a:bodyPr/>
                    <a:lstStyle/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297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3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субъектов малого и среднего предпринимательства на 10 000 человек населения, единиц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199,97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203,9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209,2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2833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новых субъектов индустрии туризма и иных вовлеченных хозяйствующих субъектов, единиц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43846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новых рабочих мест в сфере туризма, единиц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85786" y="0"/>
            <a:ext cx="77445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и поддержка малого и среднего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предпринимательства в муниципальном районе Нуримановский район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Республики Башкортостан»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000108"/>
            <a:ext cx="9144000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«Совершенствование деятельности органов местного самоуправления муниципального района Нуримановский район Республики Башкортостан  по реализации вопросов местного значения»  утверждена постановлением Администрации муниципального </a:t>
            </a:r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31 декабря 2015 года №2621</a:t>
            </a:r>
          </a:p>
          <a:p>
            <a:r>
              <a:rPr lang="ru-RU" sz="11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Формирование высококвалифицированного кадрового состава муниципальной службы в органах местного самоуправления муниципального района в соответствии с целями и задачами социально-экономического  развития района, задачами и функциями органов местного самоуправления, повышение эффективности работы и результативности профессиональной служебной деятельности органов местного  самоуправления,  искоренения коррупционных проявлений в деятельности муниципальных служащих, создание безопасных условий труда и охраны труда, создание эффективной системы организации хранения, комплектования, учета и использования документов архивного фонда.</a:t>
            </a:r>
          </a:p>
          <a:p>
            <a:pPr algn="just"/>
            <a:r>
              <a:rPr lang="ru-RU" sz="11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Создание условий для деятельности органов местного самоуправления;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2. Создание условий для социально-культурного развития и повышения имиджа муниципального образования;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3. Создание нормативной правовой базы в сфере муниципальной службы в муниципальном районе Нуримановский район, соответствующей законодательству Российской Федерации и Республики Башкортостан, сложившимся общественным отношениям и экономическим условиям; 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4. Внедрение новых методов планирования, стимулирования и оценки деятельности муниципальных служащих, рациональное использование ресурсов в системе муниципальной службы, проведение исследований и апробаций новых подходов к организации муниципальной службы;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5. Формирование резерва и кадрового состава муниципальной службы в районе, формирование системы обучения, профессиональной переподготовки и повышения квалификации кадров для муниципальной службы и профессионального развития муниципальных служащих;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6. Усиление работы по противодействию коррупции в системе местного самоуправления;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7. Оценка условий труда на рабочих местах для разработки и реализации мероприятий по приведению их в соответствие с государственными нормативными требованиями.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972067"/>
          <a:ext cx="9144000" cy="18859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1074"/>
                <a:gridCol w="609600"/>
                <a:gridCol w="600076"/>
                <a:gridCol w="581024"/>
                <a:gridCol w="828676"/>
                <a:gridCol w="598917"/>
                <a:gridCol w="600705"/>
                <a:gridCol w="533928"/>
              </a:tblGrid>
              <a:tr h="285752">
                <a:tc rowSpan="2"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00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37234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муниципальных служащих, пошедших обучение, повышение квалификации, переподготовку, от общего количества муниципальных служащих, %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09541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муниципальных служащих, включенных в реестр муниципальных служащих, от общего количества муниципальных служащих, %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0"/>
            <a:ext cx="88421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«Совершенствование деятельности органов местного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самоуправления муниципального района Нуримановский район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Республики Башкортостан  по реализации вопросов местного значения»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80974" y="819151"/>
            <a:ext cx="896302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системы учета и отчетности, системы муниципальных закупок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2017 года №2073 </a:t>
            </a:r>
          </a:p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marL="342900" indent="-3429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Создание эффективной организации бюджетного учета и составления бюджетной отчетности в </a:t>
            </a:r>
          </a:p>
          <a:p>
            <a:pPr marL="342900" indent="-3429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муниципальном районе Нуримановский район Республики Башкортостан;</a:t>
            </a:r>
          </a:p>
          <a:p>
            <a:pPr marL="342900" indent="-3429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Эффективное использование бюджетных средств, имущества, развитие добросовестной </a:t>
            </a:r>
          </a:p>
          <a:p>
            <a:pPr marL="342900" indent="-3429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конкуренции, предотвращение коррупции и других злоупотреблений.</a:t>
            </a:r>
          </a:p>
          <a:p>
            <a:pPr algn="just"/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реализация единого порядка ведения бюджетного учета в  ОМСУ, муниципальных учреждениях с использованием средств автоматизации;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обеспечение своевременного, полного и достоверного отражения в бюджетном учете операций по исполнению бюджетных смет, планов финансово-хозяйственной деятельности муниципальных учреждений муниципального района;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повышение качества и оперативности формирования отчетности;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обеспечение создания методических материалов по предметным областям с учетом региональной и отраслевой специфики;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обеспечение контроля качества бюджетного учета, бюджетной отчетности и контроля использования имущества;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повышение эффективности и результативности осуществления закупок, использования имущества;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 обеспечение гласности и прозрачности осуществления закупок;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увеличение количества совместных конкурсов и аукционов  для нужд заказчиков муниципального района Нуримановский район;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предотвращение коррупции и других злоупотреблений в сфере закупок товаров, работ, услуг для обеспечения государственных и муниципальных нужд;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 совершенствование методического сопровождения деятельности заказчиков, осуществляющих закупки.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935951"/>
          <a:ext cx="9144001" cy="1922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6970"/>
                <a:gridCol w="728877"/>
                <a:gridCol w="660103"/>
                <a:gridCol w="619125"/>
                <a:gridCol w="841141"/>
                <a:gridCol w="662615"/>
                <a:gridCol w="662585"/>
                <a:gridCol w="662585"/>
              </a:tblGrid>
              <a:tr h="0">
                <a:tc rowSpan="2">
                  <a:txBody>
                    <a:bodyPr/>
                    <a:lstStyle/>
                    <a:p>
                      <a:pPr algn="ctr"/>
                      <a:endParaRPr lang="ru-RU" sz="11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382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7137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Среднее количество поставщиков (подрядчиков, исполнителей), принявших участие в закупках, единиц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1,17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1,09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1,06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1,06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0,85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15258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стоимости закупок с единственным участником, признанных несостоявшимися, в общей стоимости закупок, % 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30,11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30,11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40979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обоснованных жалоб руководителей обслуживаемых учреждений: нет-0, да-1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0"/>
            <a:ext cx="9501254" cy="1214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системы учета и отчетности, системы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муниципальных закупок в муниципальном районе Нуримановский район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Республики Башкортостан»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1924" y="642918"/>
            <a:ext cx="8982075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«Социальная поддержка граждан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2017 года №2090</a:t>
            </a: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Стабильное повышение качества и уровня жизни граждан, попавших в трудную жизненную </a:t>
            </a:r>
          </a:p>
          <a:p>
            <a:pPr marL="342900" indent="-34290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ситуацию,  из числа:  пожилых граждан,  инвалидов,  семей  с несовершеннолетними детьми, </a:t>
            </a:r>
          </a:p>
          <a:p>
            <a:pPr marL="342900" indent="-34290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проживающих  на территории муниципального района</a:t>
            </a:r>
            <a:r>
              <a:rPr lang="ru-RU" sz="1300" dirty="0" smtClean="0"/>
              <a:t>. </a:t>
            </a:r>
          </a:p>
          <a:p>
            <a:pPr marL="342900" indent="-342900" algn="just"/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роведение социально-значимых мероприятий;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Создание условий для продолжения активного образа жизни пожилых людей, достигших пенсионного возраста, для их полноценного участия в жизни общества;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Обеспечение беспрепятственного доступа инвалидов к объектам социальной инфраструктуры;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Возрождение в сознании общества  понимания  ценности семьи, укрепление социального статуса семьи как основного института общества, пропаганда семейных ценностей;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 Проведение культурно-массовых   мероприятий,  направленных  на нравственное и духовное воспитание детей и семей в целом;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6. Создание благоприятных условий для интеграции в общество инвалидов;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7. Координация деятельности предприятий, организаций  по оказанию социальной поддержки инвалидам, пенсионерам и другим категориям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478900"/>
          <a:ext cx="9144001" cy="2536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0100"/>
                <a:gridCol w="676275"/>
                <a:gridCol w="647700"/>
                <a:gridCol w="628650"/>
                <a:gridCol w="800100"/>
                <a:gridCol w="579822"/>
                <a:gridCol w="600677"/>
                <a:gridCol w="600677"/>
              </a:tblGrid>
              <a:tr h="307398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500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65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граждан пожилого возраста, принявших участие в культурно - досуговых мероприятиях, человек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750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829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830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870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1313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объектов социальной инфраструктуры, оборудованных в целях обеспечения доступности для инвалидов,  единиц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0008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Сокращение ежегодно численности социально-неблагополучных семей, ед.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получателей материальной помощи, чел.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4282" y="0"/>
            <a:ext cx="8595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«Социальная поддержка граждан муниципального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3824" y="952500"/>
            <a:ext cx="90201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молодежной политики, физической культуры и спорта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23 марта 2018 года №406</a:t>
            </a:r>
          </a:p>
          <a:p>
            <a:pPr algn="just"/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1.Совершенствование и развитие системы, обеспечивающей целенаправленное формирование у молодежи района высокой социальной активности, гражданственности и патриотизма, подготовки спортивных резервов, снижения криминогенной напряженности 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подростково-молодежной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среде средствами физической культуры, спорта и туризма.</a:t>
            </a:r>
          </a:p>
          <a:p>
            <a:pPr marL="342900" indent="-342900" algn="just"/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Повышение интереса населения района к занятиям физической культуры и спорта, формирование стремления к здоровому образу жизни;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Обеспечение трудоустройства молодежи, занятости детей, подростков и молодежи в социально значимых сферах деятельности;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Пропаганда здорового образа жизни среди молодежи;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 Гражданско-патриотическое воспитание молодежи;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5. Формирование у молодежи семейных ценностей;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6. Расширение структуры специалистов по работе с молодежью в сельских поселениях, в организациях и образовательных учреждениях;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7. Координация деятельности органов и организаций, действующих в области молодежной политики, детских и молодежных общественных объединений по вовлечению молодежи в социальную практику;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8. Повышение социальной активности молодежи, формирование готовности к участию в общественно-политической жизни общества;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9. Стимулирование различных форм самоорганизации молодежи.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4722336"/>
          <a:ext cx="9143999" cy="2135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5754"/>
                <a:gridCol w="662615"/>
                <a:gridCol w="660930"/>
                <a:gridCol w="628650"/>
                <a:gridCol w="895349"/>
                <a:gridCol w="552450"/>
                <a:gridCol w="600075"/>
                <a:gridCol w="638176"/>
              </a:tblGrid>
              <a:tr h="263372">
                <a:tc rowSpan="2">
                  <a:txBody>
                    <a:bodyPr/>
                    <a:lstStyle/>
                    <a:p>
                      <a:pPr algn="ctr"/>
                      <a:endParaRPr lang="ru-RU" sz="11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4337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40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населения, систематически занимающегося физической культурой и спортом в общем числе населения, %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81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детей, подростков и молодежи, охваченных различными формами летнего и круглогодичного оздоровительного отдыха по линии молодежной политики, в общем числе граждан в возрасте 7-17 лет,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2647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1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молодежи вовлеченной в  добровольческую деятельность,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85852" y="0"/>
            <a:ext cx="67883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молодежной политики,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физической культуры и спорта в муниципальном районе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Башкортостан»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3350" y="504826"/>
            <a:ext cx="9010649" cy="3544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образования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26 марта 2018 года №411</a:t>
            </a:r>
          </a:p>
          <a:p>
            <a:pPr algn="just"/>
            <a:r>
              <a:rPr lang="ru-RU" sz="1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1. Обеспечение доступности качественного образования, государственных гарантий прав граждан на общедоступность и бесплатность общего среднего образования;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2. Закрепление устойчивой динамики развития системы образования;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3. Достижение высокого уровня образовательных услуг, удовлетворяющих потребности современных  жителей.</a:t>
            </a:r>
          </a:p>
          <a:p>
            <a:pPr marL="342900" indent="-342900" algn="just"/>
            <a:r>
              <a:rPr lang="ru-RU" sz="1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1. Модернизация системы дошкольного, общего, дополнительного (внешкольного) образования как института социального развития;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2. Обеспечение динамичного развития системы образования в соответствии с запросами личности  и общества;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3. Формирование здоровье сберегающей образовательной среды, обеспечивающей сохранение здоровья обучающихся;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4. Развитие инновационной и опытно-экспериментальной деятельности образовательных учреждений;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5. Информатизация муниципальной системы образования;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6. Создание условий в образовательных учреждениях района, обеспечивающих качественное проведение  образовательно-воспитательного процесса, отвечающего    требованиям современного развития образования и науки;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7. Обеспечение равных возможностей для всех категорий детей, в том числе детей с ограниченными возможностями здоровья, в получении качественного образования;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8. Формирование условий для развития начальных профессиональных знаний и навыков, научно-исследовательского творчества обучающихся, включая новые образовательные формы и технологии работы с  одаренными  детьми;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9. Развитие кадрового потенциала сферы образования и системы поддержки педагогических работников; 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10. Создание прозрачной, открытой  системы  информирования граждан об образовательных услугах, обеспечивающих полноту, доступность, своевременное обновление и достоверность информации.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" y="3945255"/>
          <a:ext cx="9143998" cy="2912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0"/>
                <a:gridCol w="590550"/>
                <a:gridCol w="533400"/>
                <a:gridCol w="523875"/>
                <a:gridCol w="790575"/>
                <a:gridCol w="524540"/>
                <a:gridCol w="537829"/>
                <a:gridCol w="537829"/>
              </a:tblGrid>
              <a:tr h="233680">
                <a:tc rowSpan="2"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3371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2890">
                <a:tc>
                  <a:txBody>
                    <a:bodyPr/>
                    <a:lstStyle/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получателей муниципальной услуги в сфере образования, удовлетворенных полнотой и качеством этой услуги,  %</a:t>
                      </a:r>
                      <a:endParaRPr lang="ru-RU" sz="9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28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обучающихся общеобразовательных учреждений, которым предоставлена возможность обучаться в соответствии с основными современными требованиями,</a:t>
                      </a:r>
                      <a:r>
                        <a:rPr lang="ru-RU" sz="9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28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Удельный вес лиц, сдавших единый государственный экзамен, в числе выпускников муниципальных общеобразовательных учреждений, участвовавших в едином государственном экзамене,</a:t>
                      </a:r>
                      <a:r>
                        <a:rPr lang="ru-RU" sz="9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314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Численность обучающихся на один персональный компьютер, чел.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28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Удельный вес детей в возрасте 5-18 лет, получающих услуги по дополнительному образованию в организациях различной организационно-правовой формы и формы собственности, 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4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обучающихся – победителей и призеров олимпиад и конкурсов, проводимых на региональном, федеральном, международном уровнях, в общем количестве участников от района в таких мероприятиях, 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4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детей и подростков, охваченных основными формами отдыха и оздоровления в круглогодичном режиме, в общем количестве детей, подростков муниципального района, подлежащих отдыху и оздоровлению, 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28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педагогических работников, прошедших повышение квалификации, в общем количестве педагогических работников общеобразовательных учреждений, 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образования  в муниципальном районе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0"/>
            <a:ext cx="857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Муниципальный район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Нуримановский район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Республики Башкортостан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571613"/>
            <a:ext cx="9144000" cy="5262979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Нуримановский район (</a:t>
            </a:r>
            <a:r>
              <a:rPr lang="ru-RU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2" tooltip="Башкирский язык"/>
              </a:rPr>
              <a:t>башк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2" tooltip="Башкирский язык"/>
              </a:rPr>
              <a:t>.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Нуриман районы) — 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3" tooltip="Административно-территориальное деление Башкортостана"/>
              </a:rPr>
              <a:t>административно-территориальная единица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4" tooltip="Районы России"/>
              </a:rPr>
              <a:t>район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) и 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5" tooltip="Муниципальное образование"/>
              </a:rPr>
              <a:t>муниципальное образование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6" tooltip="Муниципальный район"/>
              </a:rPr>
              <a:t>муниципальный район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) в её границах под наименованием муниципальный район Нуримановский район  (</a:t>
            </a:r>
            <a:r>
              <a:rPr lang="ru-RU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2" tooltip="Башкирский язык"/>
              </a:rPr>
              <a:t>башк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2" tooltip="Башкирский язык"/>
              </a:rPr>
              <a:t>.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Нуриман районы </a:t>
            </a:r>
            <a:r>
              <a:rPr lang="ru-RU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районы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) в составе 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7" tooltip="Башкортостан"/>
              </a:rPr>
              <a:t>Республики Башкортостан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Российской Федерации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9" tooltip="Административный центр"/>
              </a:rPr>
              <a:t>Административный центр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— село 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10" tooltip="Красная Горка (Нуримановский район)"/>
              </a:rPr>
              <a:t>Красная Горка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Нуримановский район образован в 1930 году. В составе района – 51 населенных пунктов, 12 сельских поселений. Районный центр – с. Красная Горка, находящееся в 100 км. от г. Уфа. Национальный состав: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11" tooltip="Башкиры"/>
              </a:rPr>
              <a:t>башкиры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— 37,4 %, 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12" tooltip="Татары"/>
              </a:rPr>
              <a:t>татары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— 28 %, 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13" tooltip="Русские"/>
              </a:rPr>
              <a:t>русские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— 22,7 %, 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14" tooltip="Марийцы"/>
              </a:rPr>
              <a:t>марийцы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— 10,2 %, лица других национальностей — 1,7 %</a:t>
            </a:r>
          </a:p>
          <a:p>
            <a:pPr algn="just"/>
            <a:endParaRPr lang="ru-RU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Район находится на левобережье нижнего течения реки Уфы, к северо-востоку от г. Уфы, граничит с </a:t>
            </a:r>
            <a:r>
              <a:rPr lang="ru-RU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Иглинским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Благовещенским и Караидельским районами Республики Башкортостан, на юго-востоке граничит с Челябинской областью. Площадь района составляет 2 634 км².</a:t>
            </a:r>
          </a:p>
          <a:p>
            <a:pPr algn="just"/>
            <a:endParaRPr lang="ru-RU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Северная часть территории района расположена на Уфимском плато, южная часть — на </a:t>
            </a:r>
            <a:r>
              <a:rPr lang="ru-RU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Прибельской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увалисто-волнистой равнине. Леса занимают 78 % площади района (205,5 тыс. га). Район богат лесами из пихты, сосны, березы, липы, дуба и осины. Гидрографическую сеть образует река Уфа с притоками.</a:t>
            </a:r>
          </a:p>
          <a:p>
            <a:pPr algn="just"/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733425"/>
            <a:ext cx="885831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культуры и искусства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3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2017 года №2083</a:t>
            </a:r>
          </a:p>
          <a:p>
            <a:pPr algn="just"/>
            <a:r>
              <a:rPr lang="ru-RU" sz="13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1. Модернизация сферы культуры муниципального района, ее творческое и материально техническое совершенствование, 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2. Повышение уровня удовлетворенности населения муниципального района Нуримановский район Республики Башкортостан качеством предоставляемых услуг в сфере культуры и искусства.</a:t>
            </a:r>
          </a:p>
          <a:p>
            <a:r>
              <a:rPr lang="ru-RU" sz="13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1.Создание условий для повышения качества и разнообразия услуг, предоставляемых в сфере культуры и искусства, модернизации работы учреждений культуры; 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2.Совершенствование деятельности учреждений культуры и укрепление их материально-технической базы;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3.Совершенствование системы подготовки творческих кадров, специалистов в сфере культуры и искусства;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4.Сохранение и развитие непрерывной системы художественного образования.</a:t>
            </a:r>
            <a:endParaRPr lang="ru-RU" sz="135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3765385"/>
          <a:ext cx="9144002" cy="3092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151"/>
                <a:gridCol w="752474"/>
                <a:gridCol w="628650"/>
                <a:gridCol w="647700"/>
                <a:gridCol w="857250"/>
                <a:gridCol w="647700"/>
                <a:gridCol w="685800"/>
                <a:gridCol w="676277"/>
              </a:tblGrid>
              <a:tr h="396785">
                <a:tc rowSpan="2"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6174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4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посещений муниципальных библиотек, тыс. посещений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221,9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224,2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238,5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240,9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243,3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245,7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31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массовых мероприятий, проводимых муниципальными библиотеками, единиц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3278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3622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617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 уровня удовлетворенности граждан качеством предоставления государственных и муниципальных услуг в сфере культуры и искусства, %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4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Численность участников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культурно-досуговых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мероприятий, тыс. посещений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233,5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233,5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250,3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268,5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288,4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291,3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4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учащихся за отчетный период в детской музыкальной школе, чел.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279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57224" y="0"/>
            <a:ext cx="81070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культуры и искусства в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муниципальном районе Нуримановский район Республики Башкортостан»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857232"/>
            <a:ext cx="914400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«Управление муниципальными финансами 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2017 года №2091</a:t>
            </a:r>
          </a:p>
          <a:p>
            <a:pPr algn="just"/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Проведение сбалансированной финансовой, бюджетной и налоговой политики муниципального района Нуримановский район Республики Башкортостан;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Эффективное управление финансовыми ресурсами, находящимися в распоряжении муниципального района.</a:t>
            </a: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Совершенствование и модернизация механизмов межбюджетного регулирования;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Обеспечение эффективного исполнения полномочий в финансовой, бюджетной и налоговой сферах, в части осуществления финансового контроля.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3105519"/>
          <a:ext cx="9143999" cy="375248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43350"/>
                <a:gridCol w="939832"/>
                <a:gridCol w="727690"/>
                <a:gridCol w="708541"/>
                <a:gridCol w="995787"/>
                <a:gridCol w="622366"/>
                <a:gridCol w="588253"/>
                <a:gridCol w="618180"/>
              </a:tblGrid>
              <a:tr h="320598">
                <a:tc rowSpan="2">
                  <a:txBody>
                    <a:bodyPr/>
                    <a:lstStyle/>
                    <a:p>
                      <a:pPr algn="ctr"/>
                      <a:endParaRPr lang="ru-RU" sz="13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5677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06201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Доля межбюджетных трансфертов, предоставляемых из бюджета муниципального района, в общем объеме расходов (до 65%)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7,4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9,3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39322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Степень соответствия использования средств целям, предусмотренным Законодательством (%)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06201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Удельный вес своевременно исполненных судебных актов, предусматривающих взыскание на средства бюджета (%)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06201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Удельный вес расходов бюджета муниципального района, формированных в рамках муниципальных программ (%) 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99,9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06201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Степень соответствия бюджетных ассигнований  муниципальных программ, утвержденному решению о бюджете (%)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1472" y="142852"/>
            <a:ext cx="8181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«Управление муниципальными финансами 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Нуримановский район Республики Башкортостан»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3350" y="1000108"/>
            <a:ext cx="9010650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«Формирование здорового образа жизни и укрепление здоровья населения в муниципальном районе Нуримановский район 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23 марта 2018 года №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407</a:t>
            </a:r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охранение и укрепление здоровья населения Нуримановского района на основе создания эффективной системы формирования здорового образа жизни;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Применение эффективных, действенных комплексных мер, направленных на профилактику наркомании и противодействие злоупотреблению наркотическими средствами и их незаконному обороту на территории муниципального района Нуримановский район;</a:t>
            </a: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Создание системы мотивации граждан к ответственности за сохранение собственного здоровья и ведению здорового образа жизни, в том числе посредством поддержки общественных инициатив и проведения массовых акций для населения;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Приобщение населения к занятиям физической культурой, спортом и туризмом;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Проведение мероприятий, направленных на снижение распространенности управляемых факторов риска, включая потребление алкоголя, табака и наркотиков;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Проведение целенаправленной работы по осуществлению комплексных мер по профилактике распространения наркомании.</a:t>
            </a:r>
          </a:p>
          <a:p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5243579"/>
          <a:ext cx="9143999" cy="1614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4324"/>
                <a:gridCol w="819150"/>
                <a:gridCol w="723900"/>
                <a:gridCol w="695325"/>
                <a:gridCol w="866775"/>
                <a:gridCol w="628650"/>
                <a:gridCol w="685199"/>
                <a:gridCol w="600676"/>
              </a:tblGrid>
              <a:tr h="302704">
                <a:tc rowSpan="2"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  <a:endParaRPr lang="en-US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5045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36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мероприятий, пропагандирующих здоровый образ жизни, единиц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036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 мероприятий по пропаганде  здорового образа жизни,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1765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0"/>
            <a:ext cx="92155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«Формирование здорового образа жизни и укрепление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здоровья населения в муниципальном районе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Башкортостан»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57224"/>
            <a:ext cx="9001125" cy="4352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«Безопасная жизнь населения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</a:t>
            </a:r>
            <a:r>
              <a:rPr lang="en-US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декабря 201</a:t>
            </a:r>
            <a:r>
              <a:rPr lang="en-US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года №</a:t>
            </a:r>
            <a:r>
              <a:rPr lang="en-US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2086</a:t>
            </a:r>
            <a:endParaRPr lang="ru-RU" sz="11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и задачи муниципальной программы: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Реализация государственной политики в области профилактики терроризма и экстремистской деятельности;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 Совершенствование системы профилактических мер антитеррористической и экстремистской направленности;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3. Обеспечение антитеррористической защищенности и усиление надежности охраны особо важных объектов жизнеобеспечения населения, образования, культуры, здравоохранения, транспортных коммуникаций и органов власти;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4. Создание условий для обеспечения безопасности граждан и правопорядка на территории муниципального района;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5. Укрепление системы социальной профилактики правонарушений, направленной на активизацию борьбы с алкоголизмом, наркоманией, преступностью, безнадзорностью и беспризорностью несовершеннолетних, незаконной миграцией;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6. Активизация участия и улучшение координации деятельности администраций муниципального района и сельских поселений в предупреждении совершения правонарушений;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7. Повышение безопасности населения и защищенности потенциально опасных объектов экономики от угроз природного и техногенного характера;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8. Последовательное снижение рисков чрезвычайных ситуаций;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9. Провести ремонты противорадиационных укрытий находящихся в ведении муниципальных учреждений;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10. Обеспечение средствами индивидуальной защиты работников органов местного самоуправления;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11. Создание условий для обеспечения безопасного отдыха людей в местах массового отдыха населения на воде;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12. Содержание запасов материально-технических, продовольственных, медицинских и иных средств, для обеспечения мероприятий гражданской обороны и материальные ресурсы для ликвидации чрезвычайных ситуаций природного и техногенного характера;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13. Реализация государственной политики в области пожарной безопасности;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14. Повышение пожарной безопасности жилищного фонда муниципального района;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15. Совершенствование противопожарной пропаганды;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16. Недопущение человеческих жертв и уменьшение материального ущерба от чрезвычайных ситуаций  и пожаров.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5013158"/>
          <a:ext cx="9144000" cy="1844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8625"/>
                <a:gridCol w="942975"/>
                <a:gridCol w="704850"/>
                <a:gridCol w="742950"/>
                <a:gridCol w="857250"/>
                <a:gridCol w="609600"/>
                <a:gridCol w="523875"/>
                <a:gridCol w="523875"/>
              </a:tblGrid>
              <a:tr h="279233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49804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3875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65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зарегистрированных пожаров и несчастных случаев на воде, единиц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865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мероприятий по профилактике правонарушений и борьбе с преступностью, единиц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849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 мероприятий по профилактике правонарушений и борьбе с преступностью,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«Безопасная жизнь населения в муниципальном районе Нуримановский район Республики Башкортостан»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0" y="785794"/>
          <a:ext cx="9144000" cy="6072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0"/>
            <a:ext cx="7929586" cy="1015663"/>
          </a:xfrm>
          <a:prstGeom prst="rect">
            <a:avLst/>
          </a:prstGeom>
          <a:solidFill>
            <a:schemeClr val="bg1">
              <a:alpha val="89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Сведения о проектах по программе  поддержки местных инициатив (ППМИ), направленных на решение вопросов местного значения  при непосредственном участии граждан за 2018 г.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3071802" y="2643182"/>
            <a:ext cx="1071570" cy="1071570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5 000,2 тыс.руб.</a:t>
            </a:r>
            <a:endParaRPr lang="ru-RU" dirty="0"/>
          </a:p>
        </p:txBody>
      </p:sp>
      <p:sp>
        <p:nvSpPr>
          <p:cNvPr id="7" name="Шестиугольник 6"/>
          <p:cNvSpPr/>
          <p:nvPr/>
        </p:nvSpPr>
        <p:spPr>
          <a:xfrm>
            <a:off x="3143240" y="4071942"/>
            <a:ext cx="1143008" cy="1071570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>
            <a:off x="4357686" y="4857760"/>
            <a:ext cx="1071570" cy="928694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295,0 тыс.руб.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4286248" y="3357562"/>
            <a:ext cx="1071570" cy="1071570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611,7 </a:t>
            </a:r>
          </a:p>
          <a:p>
            <a:pPr algn="ctr"/>
            <a:r>
              <a:rPr lang="ru-RU" dirty="0" smtClean="0"/>
              <a:t>Тыс.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28662" y="31432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1285860"/>
            <a:ext cx="80010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Сумма проектов   4 214,0 тыс.руб., в том числе: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71802" y="2928934"/>
            <a:ext cx="1049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2 611,0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тыс.руб.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357686" y="3500438"/>
            <a:ext cx="1049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376,2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тыс.руб.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143240" y="4357694"/>
            <a:ext cx="1049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910,6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тыс.руб.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357686" y="5072074"/>
            <a:ext cx="1049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316,2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тыс.руб.</a:t>
            </a:r>
            <a:endParaRPr lang="ru-RU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0180406_163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785926"/>
            <a:ext cx="1643074" cy="10715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-857288" y="3000372"/>
            <a:ext cx="4572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Стоимость проекта – 400,0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Республики Башкортостан – 280,0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бюджета поселения – 55,0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населения – 45,0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спонсора – 20,0 тыс.руб.</a:t>
            </a:r>
          </a:p>
        </p:txBody>
      </p:sp>
      <p:pic>
        <p:nvPicPr>
          <p:cNvPr id="7" name="Рисунок 6" descr="DSCN028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158631">
            <a:off x="3500430" y="714356"/>
            <a:ext cx="1689990" cy="12674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2357422" y="2214554"/>
            <a:ext cx="4572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Стоимость проекта –  512,0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Республики Башкортостан – 358,0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бюджета района– 71,6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населения – 53,7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спонсоров 28,7 тыс.руб.</a:t>
            </a:r>
            <a:endParaRPr lang="ru-RU" sz="9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DSC044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310665">
            <a:off x="6685625" y="1722035"/>
            <a:ext cx="1796080" cy="10102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5929322" y="3000372"/>
            <a:ext cx="335755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Стоимость проекта – 1 240,0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Республики Башкортостан – 806,0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бюджета поселения – 186,0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населения – 124,0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 спонсоров – 124,0 тыс.руб.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-214346" y="6073170"/>
            <a:ext cx="4572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Стоимость проекта – 953,8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Республики Башкортостан– 625,0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бюджета района – 198,8 тыс. 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населения – 70,0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спонсоров – 60,0 тыс.руб. </a:t>
            </a:r>
          </a:p>
        </p:txBody>
      </p:sp>
      <p:pic>
        <p:nvPicPr>
          <p:cNvPr id="17" name="Рисунок 16" descr="DSCN208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3504" y="4500570"/>
            <a:ext cx="1250164" cy="15716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Прямоугольник 17"/>
          <p:cNvSpPr/>
          <p:nvPr/>
        </p:nvSpPr>
        <p:spPr>
          <a:xfrm>
            <a:off x="6143636" y="6073170"/>
            <a:ext cx="300036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Стоимость проекта – 1 108,2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Республики Башкортостан – 542,0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бюджета поселения – 399,2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населения – 83,5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спонсоров – 83,5 тыс.руб.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14282" y="3714752"/>
            <a:ext cx="42726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Старобедеевский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с/</a:t>
            </a:r>
            <a:r>
              <a:rPr lang="ru-RU" sz="1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капитальный ремонт здания сельской библиотеки д. </a:t>
            </a:r>
            <a:r>
              <a:rPr lang="ru-RU" sz="1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Старобирючево</a:t>
            </a:r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857232"/>
            <a:ext cx="38576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Баш-Шидидинский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с/</a:t>
            </a:r>
            <a:r>
              <a:rPr lang="ru-RU" sz="1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благоустройство (ограждение) кладбища </a:t>
            </a:r>
          </a:p>
          <a:p>
            <a:pPr algn="ctr"/>
            <a:r>
              <a:rPr lang="ru-RU" sz="1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д.Баш-Шиды</a:t>
            </a:r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357422" y="0"/>
            <a:ext cx="4714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Никольский с/</a:t>
            </a:r>
            <a:r>
              <a:rPr lang="ru-RU" sz="1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капитальный ремонт уличного освещения по </a:t>
            </a: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улицам Речная д. </a:t>
            </a:r>
            <a:r>
              <a:rPr lang="ru-RU" sz="1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Юрмаш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Нагорная д. Байкал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429356" y="1071546"/>
            <a:ext cx="27146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Новокулевский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с/</a:t>
            </a:r>
            <a:r>
              <a:rPr lang="ru-RU" sz="1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приобретение трактора МТЗ-82</a:t>
            </a:r>
          </a:p>
        </p:txBody>
      </p:sp>
      <p:pic>
        <p:nvPicPr>
          <p:cNvPr id="27" name="Рисунок 26" descr="DSCN208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5074" y="4143380"/>
            <a:ext cx="1571636" cy="11787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Рисунок 27" descr="DSCN208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58082" y="4714884"/>
            <a:ext cx="1643074" cy="12323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Рисунок 29" descr="20180406_16395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708501">
            <a:off x="1485129" y="1685669"/>
            <a:ext cx="1769108" cy="12417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2530" name="Рисунок 2" descr="D:\ППМИ ФОТО\IMG-20180924-WA001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43174" y="4286256"/>
            <a:ext cx="1928826" cy="13049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531" name="Рисунок 3" descr="D:\ППМИ ФОТО\IMG-20180924-WA001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2844" y="4214818"/>
            <a:ext cx="1928794" cy="11858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532" name="Рисунок 1" descr="D:\ППМИ ФОТО\66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00100" y="4786322"/>
            <a:ext cx="2000232" cy="12334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1" name="Рисунок 30" descr="DSCN0282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497614">
            <a:off x="4643438" y="857232"/>
            <a:ext cx="1689990" cy="12674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" name="Прямоугольник 28"/>
          <p:cNvSpPr/>
          <p:nvPr/>
        </p:nvSpPr>
        <p:spPr>
          <a:xfrm>
            <a:off x="5572132" y="3714752"/>
            <a:ext cx="3429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Новосубаевский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с/</a:t>
            </a:r>
            <a:r>
              <a:rPr lang="ru-RU" sz="1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капитальный </a:t>
            </a:r>
          </a:p>
          <a:p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ремонт здания ООШ села Новый </a:t>
            </a:r>
            <a:r>
              <a:rPr lang="ru-RU" sz="1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Субай</a:t>
            </a:r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428596" y="2071678"/>
            <a:ext cx="828680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Спасибо, что посетили 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нформационный ресурс 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«Бюджет для граждан»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142984"/>
            <a:ext cx="878687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n w="10541" cmpd="sng">
                  <a:noFill/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Администрация муниципального района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n w="10541" cmpd="sng">
                  <a:noFill/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n w="10541" cmpd="sng">
                  <a:noFill/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с.Красная Горка, ул. Советская, 62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ln w="10541" cmpd="sng">
                <a:noFill/>
                <a:prstDash val="solid"/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n w="10541" cmpd="sng">
                  <a:noFill/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Финансовое управление Администрации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n w="10541" cmpd="sng">
                  <a:noFill/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ln w="10541" cmpd="sng">
                <a:noFill/>
                <a:prstDash val="solid"/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n w="10541" cmpd="sng">
                  <a:noFill/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Заместитель главы администрации - начальник финансового управления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n w="10541" cmpd="sng">
                  <a:noFill/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Ардаширова Анфиса Гайнисламовна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ln w="10541" cmpd="sng">
                <a:noFill/>
                <a:prstDash val="solid"/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n w="10541" cmpd="sng">
                  <a:noFill/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Телефон: 8(34776) 2-25-84</a:t>
            </a:r>
            <a:endParaRPr lang="ru-RU" sz="2400" b="1" cap="all" dirty="0" smtClean="0">
              <a:ln w="10541" cmpd="sng">
                <a:noFill/>
                <a:prstDash val="solid"/>
              </a:ln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nuriman_tfu@ufamts</a:t>
            </a:r>
            <a:r>
              <a:rPr lang="ru-RU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ru </a:t>
            </a:r>
            <a:endParaRPr lang="ru-RU" b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43042" y="142852"/>
            <a:ext cx="60483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48F2C9-D78D-4B1C-9E11-96E2BB97DE3F}" type="slidenum">
              <a:rPr lang="ru-RU"/>
              <a:pPr>
                <a:defRPr/>
              </a:pPr>
              <a:t>7</a:t>
            </a:fld>
            <a:endParaRPr lang="ru-RU"/>
          </a:p>
        </p:txBody>
      </p:sp>
      <p:graphicFrame>
        <p:nvGraphicFramePr>
          <p:cNvPr id="2050" name="Диаграмма 5"/>
          <p:cNvGraphicFramePr>
            <a:graphicFrameLocks/>
          </p:cNvGraphicFramePr>
          <p:nvPr/>
        </p:nvGraphicFramePr>
        <p:xfrm>
          <a:off x="4905375" y="1323975"/>
          <a:ext cx="3905250" cy="1819275"/>
        </p:xfrm>
        <a:graphic>
          <a:graphicData uri="http://schemas.openxmlformats.org/presentationml/2006/ole">
            <p:oleObj spid="_x0000_s23554" name="Worksheet" r:id="rId3" imgW="3905060" imgH="1819084" progId="Excel.Sheet.8">
              <p:embed/>
            </p:oleObj>
          </a:graphicData>
        </a:graphic>
      </p:graphicFrame>
      <p:sp>
        <p:nvSpPr>
          <p:cNvPr id="2055" name="TextBox 7"/>
          <p:cNvSpPr txBox="1">
            <a:spLocks noChangeArrowheads="1"/>
          </p:cNvSpPr>
          <p:nvPr/>
        </p:nvSpPr>
        <p:spPr bwMode="auto">
          <a:xfrm>
            <a:off x="4692650" y="3192447"/>
            <a:ext cx="44513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Среднемесячная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заработная плата  одного работающего в районе</a:t>
            </a:r>
          </a:p>
        </p:txBody>
      </p:sp>
      <p:sp>
        <p:nvSpPr>
          <p:cNvPr id="2056" name="TextBox 8"/>
          <p:cNvSpPr txBox="1">
            <a:spLocks noChangeArrowheads="1"/>
          </p:cNvSpPr>
          <p:nvPr/>
        </p:nvSpPr>
        <p:spPr bwMode="auto">
          <a:xfrm>
            <a:off x="5195888" y="1057275"/>
            <a:ext cx="37861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Численность работающих, тыс. чел</a:t>
            </a:r>
            <a:r>
              <a:rPr lang="ru-RU" sz="1600" b="1" i="1" dirty="0"/>
              <a:t>.</a:t>
            </a:r>
          </a:p>
        </p:txBody>
      </p:sp>
      <p:pic>
        <p:nvPicPr>
          <p:cNvPr id="2057" name="Рисунок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5" y="5396197"/>
            <a:ext cx="2016139" cy="1461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ая прямоугольная выноска 10"/>
          <p:cNvSpPr/>
          <p:nvPr/>
        </p:nvSpPr>
        <p:spPr bwMode="auto">
          <a:xfrm>
            <a:off x="142844" y="5643578"/>
            <a:ext cx="2571768" cy="1078820"/>
          </a:xfrm>
          <a:prstGeom prst="wedgeRoundRectCallout">
            <a:avLst>
              <a:gd name="adj1" fmla="val 58211"/>
              <a:gd name="adj2" fmla="val 29926"/>
              <a:gd name="adj3" fmla="val 16667"/>
            </a:avLst>
          </a:prstGeom>
          <a:noFill/>
          <a:ln>
            <a:solidFill>
              <a:schemeClr val="accent3">
                <a:lumMod val="20000"/>
                <a:lumOff val="80000"/>
              </a:schemeClr>
            </a:solidFill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уровне прожиточного минимума на </a:t>
            </a: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n-US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 </a:t>
            </a:r>
            <a:endParaRPr lang="ru-RU" sz="1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en-US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9 014 </a:t>
            </a:r>
            <a:r>
              <a:rPr lang="ru-RU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16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1" name="TextBox 23"/>
          <p:cNvSpPr txBox="1">
            <a:spLocks noChangeArrowheads="1"/>
          </p:cNvSpPr>
          <p:nvPr/>
        </p:nvSpPr>
        <p:spPr bwMode="auto">
          <a:xfrm>
            <a:off x="500034" y="714356"/>
            <a:ext cx="37861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Фонд оплаты труда</a:t>
            </a:r>
          </a:p>
        </p:txBody>
      </p:sp>
      <p:graphicFrame>
        <p:nvGraphicFramePr>
          <p:cNvPr id="230405" name="Диаграмма 16"/>
          <p:cNvGraphicFramePr>
            <a:graphicFrameLocks/>
          </p:cNvGraphicFramePr>
          <p:nvPr/>
        </p:nvGraphicFramePr>
        <p:xfrm>
          <a:off x="142844" y="928670"/>
          <a:ext cx="4524375" cy="2500330"/>
        </p:xfrm>
        <a:graphic>
          <a:graphicData uri="http://schemas.openxmlformats.org/presentationml/2006/ole">
            <p:oleObj spid="_x0000_s23555" name="Worksheet" r:id="rId5" imgW="4524566" imgH="3047809" progId="Excel.Sheet.8">
              <p:embed/>
            </p:oleObj>
          </a:graphicData>
        </a:graphic>
      </p:graphicFrame>
      <p:graphicFrame>
        <p:nvGraphicFramePr>
          <p:cNvPr id="230406" name="Диаграмма 6"/>
          <p:cNvGraphicFramePr>
            <a:graphicFrameLocks/>
          </p:cNvGraphicFramePr>
          <p:nvPr/>
        </p:nvGraphicFramePr>
        <p:xfrm>
          <a:off x="4343400" y="3724275"/>
          <a:ext cx="4533900" cy="2781300"/>
        </p:xfrm>
        <a:graphic>
          <a:graphicData uri="http://schemas.openxmlformats.org/presentationml/2006/ole">
            <p:oleObj spid="_x0000_s23556" name="Worksheet" r:id="rId6" imgW="4200525" imgH="2571750" progId="Excel.Sheet.8">
              <p:embed/>
            </p:oleObj>
          </a:graphicData>
        </a:graphic>
      </p:graphicFrame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0" y="133350"/>
            <a:ext cx="9020300" cy="668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>
            <a:spAutoFit/>
          </a:bodyPr>
          <a:lstStyle/>
          <a:p>
            <a:pPr algn="ctr">
              <a:lnSpc>
                <a:spcPts val="2400"/>
              </a:lnSpc>
              <a:tabLst>
                <a:tab pos="977900" algn="l"/>
                <a:tab pos="3441700" algn="l"/>
              </a:tabLst>
            </a:pPr>
            <a:r>
              <a:rPr lang="ru-RU" altLang="zh-CN" sz="2800" b="1" dirty="0" smtClean="0">
                <a:solidFill>
                  <a:srgbClr val="00206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Показатели социально-экономического развития Нуримановского района</a:t>
            </a: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/>
                <a:cs typeface="Times New Roman" pitchFamily="18" charset="0"/>
              </a:rPr>
              <a:t>	</a:t>
            </a:r>
          </a:p>
        </p:txBody>
      </p:sp>
      <p:graphicFrame>
        <p:nvGraphicFramePr>
          <p:cNvPr id="23557" name="Диаграмма 16"/>
          <p:cNvGraphicFramePr>
            <a:graphicFrameLocks/>
          </p:cNvGraphicFramePr>
          <p:nvPr/>
        </p:nvGraphicFramePr>
        <p:xfrm>
          <a:off x="285720" y="3429000"/>
          <a:ext cx="4119563" cy="2266950"/>
        </p:xfrm>
        <a:graphic>
          <a:graphicData uri="http://schemas.openxmlformats.org/presentationml/2006/ole">
            <p:oleObj spid="_x0000_s23557" name="Worksheet" r:id="rId7" imgW="3838766" imgH="1819084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Диаграмма 245"/>
          <p:cNvGraphicFramePr>
            <a:graphicFrameLocks/>
          </p:cNvGraphicFramePr>
          <p:nvPr/>
        </p:nvGraphicFramePr>
        <p:xfrm>
          <a:off x="-50800" y="1735138"/>
          <a:ext cx="9245600" cy="5173662"/>
        </p:xfrm>
        <a:graphic>
          <a:graphicData uri="http://schemas.openxmlformats.org/presentationml/2006/ole">
            <p:oleObj spid="_x0000_s2050" r:id="rId3" imgW="9242337" imgH="5169856" progId="Excel.Sheet.8">
              <p:embed/>
            </p:oleObj>
          </a:graphicData>
        </a:graphic>
      </p:graphicFrame>
      <p:sp>
        <p:nvSpPr>
          <p:cNvPr id="173" name="椭圆 47"/>
          <p:cNvSpPr/>
          <p:nvPr/>
        </p:nvSpPr>
        <p:spPr>
          <a:xfrm>
            <a:off x="4429125" y="3071811"/>
            <a:ext cx="2357455" cy="2262926"/>
          </a:xfrm>
          <a:prstGeom prst="ellipse">
            <a:avLst/>
          </a:prstGeom>
          <a:gradFill flip="none" rotWithShape="1">
            <a:gsLst>
              <a:gs pos="0">
                <a:srgbClr val="29ABE2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35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ysClr val="window" lastClr="FFFFFF">
                    <a:lumMod val="65000"/>
                  </a:sysClr>
                </a:gs>
              </a:gsLst>
              <a:lin ang="2700000" scaled="1"/>
              <a:tileRect/>
            </a:gradFill>
            <a:prstDash val="solid"/>
            <a:miter lim="800000"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245" name="Shape 244"/>
          <p:cNvCxnSpPr/>
          <p:nvPr/>
        </p:nvCxnSpPr>
        <p:spPr>
          <a:xfrm rot="5400000" flipH="1" flipV="1">
            <a:off x="5576094" y="2782094"/>
            <a:ext cx="642937" cy="650875"/>
          </a:xfrm>
          <a:prstGeom prst="bentConnector2">
            <a:avLst/>
          </a:prstGeom>
          <a:ln w="25400">
            <a:solidFill>
              <a:schemeClr val="tx1"/>
            </a:solidFill>
            <a:prstDash val="sysDot"/>
            <a:beve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Прямая со стрелкой 236"/>
          <p:cNvCxnSpPr/>
          <p:nvPr/>
        </p:nvCxnSpPr>
        <p:spPr>
          <a:xfrm rot="5400000" flipH="1" flipV="1">
            <a:off x="3607594" y="3036094"/>
            <a:ext cx="2000250" cy="500062"/>
          </a:xfrm>
          <a:prstGeom prst="straightConnector1">
            <a:avLst/>
          </a:prstGeom>
          <a:ln w="25400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hape 230"/>
          <p:cNvCxnSpPr/>
          <p:nvPr/>
        </p:nvCxnSpPr>
        <p:spPr>
          <a:xfrm rot="16200000" flipV="1">
            <a:off x="2357437" y="2714626"/>
            <a:ext cx="1000125" cy="57150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prstDash val="sysDot"/>
            <a:beve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hape 230"/>
          <p:cNvCxnSpPr/>
          <p:nvPr/>
        </p:nvCxnSpPr>
        <p:spPr>
          <a:xfrm rot="16200000" flipV="1">
            <a:off x="714375" y="5786438"/>
            <a:ext cx="1000125" cy="57150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prstDash val="sysDot"/>
            <a:beve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hape 230"/>
          <p:cNvCxnSpPr/>
          <p:nvPr/>
        </p:nvCxnSpPr>
        <p:spPr>
          <a:xfrm rot="16200000" flipV="1">
            <a:off x="357187" y="3786188"/>
            <a:ext cx="1000125" cy="57150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prstDash val="sysDot"/>
            <a:beve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7" name="TextBox 212"/>
          <p:cNvSpPr txBox="1">
            <a:spLocks noChangeArrowheads="1"/>
          </p:cNvSpPr>
          <p:nvPr/>
        </p:nvSpPr>
        <p:spPr bwMode="auto">
          <a:xfrm>
            <a:off x="7072313" y="3571875"/>
            <a:ext cx="2071687" cy="708025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421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субъектов малого и среднего предпринимательства</a:t>
            </a:r>
          </a:p>
        </p:txBody>
      </p:sp>
      <p:cxnSp>
        <p:nvCxnSpPr>
          <p:cNvPr id="212" name="Shape 211"/>
          <p:cNvCxnSpPr/>
          <p:nvPr/>
        </p:nvCxnSpPr>
        <p:spPr>
          <a:xfrm rot="5400000" flipH="1" flipV="1">
            <a:off x="7219157" y="3639344"/>
            <a:ext cx="642937" cy="650875"/>
          </a:xfrm>
          <a:prstGeom prst="bentConnector2">
            <a:avLst/>
          </a:prstGeom>
          <a:ln w="25400">
            <a:solidFill>
              <a:schemeClr val="tx1"/>
            </a:solidFill>
            <a:prstDash val="sysDot"/>
            <a:beve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1857375"/>
            <a:ext cx="91440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30" name="Диаграмма 4"/>
          <p:cNvGraphicFramePr>
            <a:graphicFrameLocks/>
          </p:cNvGraphicFramePr>
          <p:nvPr/>
        </p:nvGraphicFramePr>
        <p:xfrm>
          <a:off x="0" y="0"/>
          <a:ext cx="9245600" cy="1887538"/>
        </p:xfrm>
        <a:graphic>
          <a:graphicData uri="http://schemas.openxmlformats.org/presentationml/2006/ole">
            <p:oleObj spid="_x0000_s2051" name="Worksheet" r:id="rId4" imgW="9248584" imgH="1743075" progId="Excel.Sheet.8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500298" y="214290"/>
            <a:ext cx="5301516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ЭКОНОМИЧЕСКИЕ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ПОКАЗАТЕЛИ </a:t>
            </a:r>
          </a:p>
        </p:txBody>
      </p:sp>
      <p:sp>
        <p:nvSpPr>
          <p:cNvPr id="169" name="椭圆 43"/>
          <p:cNvSpPr/>
          <p:nvPr/>
        </p:nvSpPr>
        <p:spPr>
          <a:xfrm>
            <a:off x="1285853" y="5072050"/>
            <a:ext cx="1688628" cy="1785950"/>
          </a:xfrm>
          <a:prstGeom prst="ellipse">
            <a:avLst/>
          </a:prstGeom>
          <a:gradFill flip="none" rotWithShape="1">
            <a:gsLst>
              <a:gs pos="0">
                <a:srgbClr val="29ABE2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35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ysClr val="window" lastClr="FFFFFF">
                    <a:lumMod val="65000"/>
                  </a:sysClr>
                </a:gs>
              </a:gsLst>
              <a:lin ang="2700000" scaled="1"/>
              <a:tileRect/>
            </a:gradFill>
            <a:prstDash val="solid"/>
            <a:miter lim="800000"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9236" name="TextBox 218"/>
          <p:cNvSpPr txBox="1">
            <a:spLocks noChangeArrowheads="1"/>
          </p:cNvSpPr>
          <p:nvPr/>
        </p:nvSpPr>
        <p:spPr bwMode="auto">
          <a:xfrm>
            <a:off x="0" y="4929188"/>
            <a:ext cx="1811338" cy="646112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19,8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млн. руб. –</a:t>
            </a:r>
          </a:p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оборот общественного </a:t>
            </a:r>
          </a:p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питания</a:t>
            </a:r>
          </a:p>
        </p:txBody>
      </p:sp>
      <p:sp>
        <p:nvSpPr>
          <p:cNvPr id="9237" name="TextBox 216"/>
          <p:cNvSpPr txBox="1">
            <a:spLocks noChangeArrowheads="1"/>
          </p:cNvSpPr>
          <p:nvPr/>
        </p:nvSpPr>
        <p:spPr bwMode="auto">
          <a:xfrm>
            <a:off x="0" y="2928938"/>
            <a:ext cx="2839047" cy="646331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1 013,28 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млн. руб. - оборот розничной 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торговли во всех 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каналах реализации</a:t>
            </a:r>
          </a:p>
        </p:txBody>
      </p:sp>
      <p:sp>
        <p:nvSpPr>
          <p:cNvPr id="9238" name="TextBox 220"/>
          <p:cNvSpPr txBox="1">
            <a:spLocks noChangeArrowheads="1"/>
          </p:cNvSpPr>
          <p:nvPr/>
        </p:nvSpPr>
        <p:spPr bwMode="auto">
          <a:xfrm>
            <a:off x="142135" y="2071688"/>
            <a:ext cx="3070969" cy="461665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Объем валового производства </a:t>
            </a:r>
          </a:p>
          <a:p>
            <a:pPr algn="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по сельскому хозяйству –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2 169,9 млн.руб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239" name="TextBox 234"/>
          <p:cNvSpPr txBox="1">
            <a:spLocks noChangeArrowheads="1"/>
          </p:cNvSpPr>
          <p:nvPr/>
        </p:nvSpPr>
        <p:spPr bwMode="auto">
          <a:xfrm>
            <a:off x="3714750" y="1785938"/>
            <a:ext cx="5353050" cy="461962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Объем отгруженных товаров собственного производства, выполненных 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работ (услуг) по кругу крупных и средних организаций, млн.руб. –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1 438,88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40" name="TextBox 243"/>
          <p:cNvSpPr txBox="1">
            <a:spLocks noChangeArrowheads="1"/>
          </p:cNvSpPr>
          <p:nvPr/>
        </p:nvSpPr>
        <p:spPr bwMode="auto">
          <a:xfrm>
            <a:off x="6215063" y="2357438"/>
            <a:ext cx="2928937" cy="1015663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268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млн.руб. -объем инвестиций за счет всех источников финансирования 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в текущих ценах по кругу крупных и средних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организаций (предварительные данные)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1" name="椭圆 69"/>
          <p:cNvSpPr/>
          <p:nvPr/>
        </p:nvSpPr>
        <p:spPr>
          <a:xfrm>
            <a:off x="2428862" y="2714621"/>
            <a:ext cx="1932455" cy="1789579"/>
          </a:xfrm>
          <a:prstGeom prst="ellipse">
            <a:avLst/>
          </a:prstGeom>
          <a:gradFill flip="none" rotWithShape="1">
            <a:gsLst>
              <a:gs pos="0">
                <a:srgbClr val="29ABE2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35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ysClr val="window" lastClr="FFFFFF">
                    <a:lumMod val="65000"/>
                  </a:sysClr>
                </a:gs>
              </a:gsLst>
              <a:lin ang="2700000" scaled="1"/>
              <a:tileRect/>
            </a:gradFill>
            <a:prstDash val="solid"/>
            <a:miter lim="800000"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220" name="Рисунок 219" descr="IMG_5887сайт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71736" y="2857496"/>
            <a:ext cx="1643075" cy="1500198"/>
          </a:xfrm>
          <a:prstGeom prst="flowChartConnector">
            <a:avLst/>
          </a:prstGeom>
        </p:spPr>
      </p:pic>
      <p:pic>
        <p:nvPicPr>
          <p:cNvPr id="218" name="Рисунок 217" descr="chef-carrying-plate-of-seafood-shutterstock.jpg"/>
          <p:cNvPicPr>
            <a:picLocks noChangeAspect="1"/>
          </p:cNvPicPr>
          <p:nvPr/>
        </p:nvPicPr>
        <p:blipFill>
          <a:blip r:embed="rId6" cstate="print"/>
          <a:srcRect l="12901"/>
          <a:stretch>
            <a:fillRect/>
          </a:stretch>
        </p:blipFill>
        <p:spPr>
          <a:xfrm>
            <a:off x="1428728" y="5214950"/>
            <a:ext cx="1428760" cy="1500198"/>
          </a:xfrm>
          <a:prstGeom prst="flowChartConnector">
            <a:avLst/>
          </a:prstGeom>
        </p:spPr>
      </p:pic>
      <p:sp>
        <p:nvSpPr>
          <p:cNvPr id="172" name="椭圆 46"/>
          <p:cNvSpPr/>
          <p:nvPr/>
        </p:nvSpPr>
        <p:spPr>
          <a:xfrm>
            <a:off x="1071540" y="3429001"/>
            <a:ext cx="1747801" cy="1747801"/>
          </a:xfrm>
          <a:prstGeom prst="ellipse">
            <a:avLst/>
          </a:prstGeom>
          <a:gradFill flip="none" rotWithShape="1">
            <a:gsLst>
              <a:gs pos="0">
                <a:srgbClr val="29ABE2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35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ysClr val="window" lastClr="FFFFFF">
                    <a:lumMod val="65000"/>
                  </a:sysClr>
                </a:gs>
              </a:gsLst>
              <a:lin ang="2700000" scaled="1"/>
              <a:tileRect/>
            </a:gradFill>
            <a:prstDash val="solid"/>
            <a:miter lim="800000"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216" name="Рисунок 215" descr="product_magazin2.jpg"/>
          <p:cNvPicPr>
            <a:picLocks noChangeAspect="1"/>
          </p:cNvPicPr>
          <p:nvPr/>
        </p:nvPicPr>
        <p:blipFill>
          <a:blip r:embed="rId7" cstate="print"/>
          <a:srcRect l="21875" t="17197" r="18750" b="12511"/>
          <a:stretch>
            <a:fillRect/>
          </a:stretch>
        </p:blipFill>
        <p:spPr>
          <a:xfrm>
            <a:off x="1214414" y="3571876"/>
            <a:ext cx="1500199" cy="1500198"/>
          </a:xfrm>
          <a:prstGeom prst="flowChartConnector">
            <a:avLst/>
          </a:prstGeom>
        </p:spPr>
      </p:pic>
      <p:pic>
        <p:nvPicPr>
          <p:cNvPr id="248" name="Рисунок 247" descr="a6c216cc0a2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43437" y="3286125"/>
            <a:ext cx="2000264" cy="1826195"/>
          </a:xfrm>
          <a:prstGeom prst="flowChartConnector">
            <a:avLst/>
          </a:prstGeom>
        </p:spPr>
      </p:pic>
      <p:sp>
        <p:nvSpPr>
          <p:cNvPr id="208" name="椭圆 72"/>
          <p:cNvSpPr>
            <a:spLocks noChangeAspect="1"/>
          </p:cNvSpPr>
          <p:nvPr/>
        </p:nvSpPr>
        <p:spPr>
          <a:xfrm>
            <a:off x="5500695" y="4158000"/>
            <a:ext cx="2700000" cy="2700000"/>
          </a:xfrm>
          <a:prstGeom prst="ellipse">
            <a:avLst/>
          </a:prstGeom>
          <a:gradFill flip="none" rotWithShape="1">
            <a:gsLst>
              <a:gs pos="0">
                <a:srgbClr val="29ABE2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35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ysClr val="window" lastClr="FFFFFF">
                    <a:lumMod val="65000"/>
                  </a:sysClr>
                </a:gs>
              </a:gsLst>
              <a:lin ang="2700000" scaled="1"/>
              <a:tileRect/>
            </a:gradFill>
            <a:prstDash val="solid"/>
            <a:miter lim="800000"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210" name="Рисунок 209" descr="closing_shutterstock_75020932.jpg"/>
          <p:cNvPicPr>
            <a:picLocks noChangeAspect="1"/>
          </p:cNvPicPr>
          <p:nvPr/>
        </p:nvPicPr>
        <p:blipFill>
          <a:blip r:embed="rId9" cstate="print"/>
          <a:srcRect r="2941"/>
          <a:stretch>
            <a:fillRect/>
          </a:stretch>
        </p:blipFill>
        <p:spPr>
          <a:xfrm>
            <a:off x="5643570" y="4357695"/>
            <a:ext cx="2357455" cy="2286016"/>
          </a:xfrm>
          <a:prstGeom prst="ellipse">
            <a:avLst/>
          </a:prstGeom>
        </p:spPr>
      </p:pic>
      <p:sp>
        <p:nvSpPr>
          <p:cNvPr id="194" name="椭圆 72"/>
          <p:cNvSpPr>
            <a:spLocks noChangeAspect="1"/>
          </p:cNvSpPr>
          <p:nvPr/>
        </p:nvSpPr>
        <p:spPr>
          <a:xfrm>
            <a:off x="2714612" y="4158000"/>
            <a:ext cx="2700000" cy="2700000"/>
          </a:xfrm>
          <a:prstGeom prst="ellipse">
            <a:avLst/>
          </a:prstGeom>
          <a:gradFill flip="none" rotWithShape="1">
            <a:gsLst>
              <a:gs pos="0">
                <a:srgbClr val="29ABE2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35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ysClr val="window" lastClr="FFFFFF">
                    <a:lumMod val="65000"/>
                  </a:sysClr>
                </a:gs>
              </a:gsLst>
              <a:lin ang="2700000" scaled="1"/>
              <a:tileRect/>
            </a:gradFill>
            <a:prstDash val="solid"/>
            <a:miter lim="800000"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223" name="Рисунок 222" descr="711b1cf25ce7e89d393a0af412b7a27e.jpg"/>
          <p:cNvPicPr>
            <a:picLocks noChangeAspect="1"/>
          </p:cNvPicPr>
          <p:nvPr/>
        </p:nvPicPr>
        <p:blipFill>
          <a:blip r:embed="rId10" cstate="print"/>
          <a:srcRect l="12500" r="32031"/>
          <a:stretch>
            <a:fillRect/>
          </a:stretch>
        </p:blipFill>
        <p:spPr>
          <a:xfrm>
            <a:off x="2857489" y="4286257"/>
            <a:ext cx="2428892" cy="2428892"/>
          </a:xfrm>
          <a:prstGeom prst="flowChartConnector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C21DD-5FCB-4DA0-811C-B34575DEFAF0}" type="slidenum">
              <a:rPr lang="ru-RU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1031" name="Заголовок 1"/>
          <p:cNvSpPr txBox="1">
            <a:spLocks/>
          </p:cNvSpPr>
          <p:nvPr/>
        </p:nvSpPr>
        <p:spPr bwMode="auto">
          <a:xfrm>
            <a:off x="0" y="285750"/>
            <a:ext cx="91440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6700" y="1028700"/>
            <a:ext cx="4824413" cy="7386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Объем отгруженных товаров собственного производства, выполненных работ  и услуг собственными силами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76825" y="1285875"/>
            <a:ext cx="3963988" cy="3079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Оборот розничной  торговли</a:t>
            </a:r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7" name="Диаграмма 9"/>
          <p:cNvGraphicFramePr>
            <a:graphicFrameLocks/>
          </p:cNvGraphicFramePr>
          <p:nvPr/>
        </p:nvGraphicFramePr>
        <p:xfrm>
          <a:off x="5124450" y="1809750"/>
          <a:ext cx="3829050" cy="1533525"/>
        </p:xfrm>
        <a:graphic>
          <a:graphicData uri="http://schemas.openxmlformats.org/presentationml/2006/ole">
            <p:oleObj spid="_x0000_s22531" name="Worksheet" r:id="rId3" imgW="3829050" imgH="1533334" progId="Excel.Sheet.8">
              <p:embed/>
            </p:oleObj>
          </a:graphicData>
        </a:graphic>
      </p:graphicFrame>
      <p:graphicFrame>
        <p:nvGraphicFramePr>
          <p:cNvPr id="1028" name="Диаграмма 10"/>
          <p:cNvGraphicFramePr>
            <a:graphicFrameLocks/>
          </p:cNvGraphicFramePr>
          <p:nvPr/>
        </p:nvGraphicFramePr>
        <p:xfrm>
          <a:off x="5086350" y="4191000"/>
          <a:ext cx="3848100" cy="1914525"/>
        </p:xfrm>
        <a:graphic>
          <a:graphicData uri="http://schemas.openxmlformats.org/presentationml/2006/ole">
            <p:oleObj spid="_x0000_s22532" name="Worksheet" r:id="rId4" imgW="3847910" imgH="1914525" progId="Excel.Sheet.8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 rot="10800000" flipV="1">
            <a:off x="5175250" y="3789363"/>
            <a:ext cx="3968750" cy="3079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Оборот  общественного  питания</a:t>
            </a:r>
          </a:p>
        </p:txBody>
      </p:sp>
      <p:graphicFrame>
        <p:nvGraphicFramePr>
          <p:cNvPr id="1026" name="Диаграмма 6"/>
          <p:cNvGraphicFramePr>
            <a:graphicFrameLocks/>
          </p:cNvGraphicFramePr>
          <p:nvPr/>
        </p:nvGraphicFramePr>
        <p:xfrm>
          <a:off x="0" y="1838325"/>
          <a:ext cx="4886325" cy="3867150"/>
        </p:xfrm>
        <a:graphic>
          <a:graphicData uri="http://schemas.openxmlformats.org/presentationml/2006/ole">
            <p:oleObj spid="_x0000_s22530" name="Worksheet" r:id="rId5" imgW="4886325" imgH="3867340" progId="Excel.Sheet.8">
              <p:embed/>
            </p:oleObj>
          </a:graphicData>
        </a:graphic>
      </p:graphicFrame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160256"/>
            <a:ext cx="902030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>
            <a:spAutoFit/>
          </a:bodyPr>
          <a:lstStyle/>
          <a:p>
            <a:pPr algn="ctr">
              <a:lnSpc>
                <a:spcPts val="2400"/>
              </a:lnSpc>
              <a:tabLst>
                <a:tab pos="977900" algn="l"/>
                <a:tab pos="3441700" algn="l"/>
              </a:tabLst>
            </a:pPr>
            <a:r>
              <a:rPr lang="ru-RU" altLang="zh-CN" sz="2800" b="1" dirty="0" smtClean="0">
                <a:solidFill>
                  <a:srgbClr val="00206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Показатели социально-экономического развития Нуримановского района</a:t>
            </a:r>
            <a:endParaRPr lang="en-US" altLang="zh-CN" sz="2800" b="1" dirty="0">
              <a:solidFill>
                <a:srgbClr val="00206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  <a:p>
            <a:pPr algn="ctr">
              <a:lnSpc>
                <a:spcPts val="3000"/>
              </a:lnSpc>
              <a:tabLst>
                <a:tab pos="977900" algn="l"/>
                <a:tab pos="3441700" algn="l"/>
              </a:tabLst>
            </a:pP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/>
                <a:cs typeface="Times New Roman" pitchFamily="18" charset="0"/>
              </a:rPr>
              <a:t>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11441</TotalTime>
  <Words>11265</Words>
  <Application>Microsoft Office PowerPoint</Application>
  <PresentationFormat>Экран (4:3)</PresentationFormat>
  <Paragraphs>2747</Paragraphs>
  <Slides>67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67</vt:i4>
      </vt:variant>
    </vt:vector>
  </HeadingPairs>
  <TitlesOfParts>
    <vt:vector size="70" baseType="lpstr">
      <vt:lpstr>Тема Office</vt:lpstr>
      <vt:lpstr>Worksheet</vt:lpstr>
      <vt:lpstr>Лист Microsoft Office Excel 97-2003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Расходы бюджета по разделам  в 2016-2021 годах, тыс.руб.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Бюджет муниципального района  Нуримановский район РБ  в разрезе муниципальных программ, тыс.руб. 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1106</cp:revision>
  <dcterms:modified xsi:type="dcterms:W3CDTF">2019-04-01T12:06:34Z</dcterms:modified>
</cp:coreProperties>
</file>