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5.xml" ContentType="application/vnd.openxmlformats-officedocument.presentationml.notesSlide+xml"/>
  <Override PartName="/ppt/charts/chart2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drawings/drawing4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rawings/drawing5.xml" ContentType="application/vnd.openxmlformats-officedocument.drawingml.chartshapes+xml"/>
  <Override PartName="/ppt/charts/chart29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0.xml" ContentType="application/vnd.openxmlformats-officedocument.drawingml.chart+xml"/>
  <Override PartName="/ppt/drawings/drawing6.xml" ContentType="application/vnd.openxmlformats-officedocument.drawingml.chartshapes+xml"/>
  <Override PartName="/ppt/charts/chart3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74"/>
  </p:notesMasterIdLst>
  <p:sldIdLst>
    <p:sldId id="630" r:id="rId2"/>
    <p:sldId id="557" r:id="rId3"/>
    <p:sldId id="558" r:id="rId4"/>
    <p:sldId id="559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9" r:id="rId13"/>
    <p:sldId id="570" r:id="rId14"/>
    <p:sldId id="571" r:id="rId15"/>
    <p:sldId id="572" r:id="rId16"/>
    <p:sldId id="632" r:id="rId17"/>
    <p:sldId id="574" r:id="rId18"/>
    <p:sldId id="575" r:id="rId19"/>
    <p:sldId id="576" r:id="rId20"/>
    <p:sldId id="577" r:id="rId21"/>
    <p:sldId id="578" r:id="rId22"/>
    <p:sldId id="579" r:id="rId23"/>
    <p:sldId id="633" r:id="rId24"/>
    <p:sldId id="580" r:id="rId25"/>
    <p:sldId id="581" r:id="rId26"/>
    <p:sldId id="582" r:id="rId27"/>
    <p:sldId id="583" r:id="rId28"/>
    <p:sldId id="584" r:id="rId29"/>
    <p:sldId id="631" r:id="rId30"/>
    <p:sldId id="586" r:id="rId31"/>
    <p:sldId id="587" r:id="rId32"/>
    <p:sldId id="588" r:id="rId33"/>
    <p:sldId id="589" r:id="rId34"/>
    <p:sldId id="590" r:id="rId35"/>
    <p:sldId id="591" r:id="rId36"/>
    <p:sldId id="592" r:id="rId37"/>
    <p:sldId id="593" r:id="rId38"/>
    <p:sldId id="594" r:id="rId39"/>
    <p:sldId id="595" r:id="rId40"/>
    <p:sldId id="596" r:id="rId41"/>
    <p:sldId id="597" r:id="rId42"/>
    <p:sldId id="598" r:id="rId43"/>
    <p:sldId id="634" r:id="rId44"/>
    <p:sldId id="600" r:id="rId45"/>
    <p:sldId id="601" r:id="rId46"/>
    <p:sldId id="602" r:id="rId47"/>
    <p:sldId id="605" r:id="rId48"/>
    <p:sldId id="604" r:id="rId49"/>
    <p:sldId id="603" r:id="rId50"/>
    <p:sldId id="606" r:id="rId51"/>
    <p:sldId id="607" r:id="rId52"/>
    <p:sldId id="608" r:id="rId53"/>
    <p:sldId id="609" r:id="rId54"/>
    <p:sldId id="610" r:id="rId55"/>
    <p:sldId id="635" r:id="rId56"/>
    <p:sldId id="636" r:id="rId57"/>
    <p:sldId id="637" r:id="rId58"/>
    <p:sldId id="639" r:id="rId59"/>
    <p:sldId id="640" r:id="rId60"/>
    <p:sldId id="641" r:id="rId61"/>
    <p:sldId id="642" r:id="rId62"/>
    <p:sldId id="643" r:id="rId63"/>
    <p:sldId id="644" r:id="rId64"/>
    <p:sldId id="645" r:id="rId65"/>
    <p:sldId id="646" r:id="rId66"/>
    <p:sldId id="647" r:id="rId67"/>
    <p:sldId id="648" r:id="rId68"/>
    <p:sldId id="649" r:id="rId69"/>
    <p:sldId id="650" r:id="rId70"/>
    <p:sldId id="651" r:id="rId71"/>
    <p:sldId id="628" r:id="rId72"/>
    <p:sldId id="629" r:id="rId73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CC66"/>
    <a:srgbClr val="FF9900"/>
    <a:srgbClr val="CCECFF"/>
    <a:srgbClr val="FFFF00"/>
    <a:srgbClr val="FCE06A"/>
    <a:srgbClr val="99CCFF"/>
    <a:srgbClr val="0C9D01"/>
    <a:srgbClr val="F5E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9511" autoAdjust="0"/>
  </p:normalViewPr>
  <p:slideViewPr>
    <p:cSldViewPr>
      <p:cViewPr>
        <p:scale>
          <a:sx n="100" d="100"/>
          <a:sy n="100" d="100"/>
        </p:scale>
        <p:origin x="-378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38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image" Target="../media/image25.jpeg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0.xlsx"/><Relationship Id="rId1" Type="http://schemas.openxmlformats.org/officeDocument/2006/relationships/image" Target="../media/image31.jpe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3.xlsx"/><Relationship Id="rId1" Type="http://schemas.openxmlformats.org/officeDocument/2006/relationships/image" Target="../media/image36.jpeg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7.xlsx"/><Relationship Id="rId1" Type="http://schemas.openxmlformats.org/officeDocument/2006/relationships/image" Target="../media/image29.jpeg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Excel28.xlsx"/><Relationship Id="rId1" Type="http://schemas.openxmlformats.org/officeDocument/2006/relationships/image" Target="../media/image51.jpeg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9.xlsx"/><Relationship Id="rId1" Type="http://schemas.openxmlformats.org/officeDocument/2006/relationships/image" Target="../media/image53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7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4314764246467832E-2"/>
          <c:y val="9.4662765937900163E-3"/>
          <c:w val="0.79470281117668062"/>
          <c:h val="0.8321694756515991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003399"/>
            </a:solidFill>
          </c:spPr>
          <c:invertIfNegative val="0"/>
          <c:dLbls>
            <c:dLbl>
              <c:idx val="0"/>
              <c:layout>
                <c:manualLayout>
                  <c:x val="-1.0046310877806939E-2"/>
                  <c:y val="-3.2955515787512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9351997666958297E-3"/>
                  <c:y val="-2.4714021912149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222222222222223E-2"/>
                  <c:y val="-2.9968221487295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640830.80000000005</c:v>
                </c:pt>
                <c:pt idx="1">
                  <c:v>629778.5</c:v>
                </c:pt>
                <c:pt idx="2">
                  <c:v>665351.30000000005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7083169291338582E-2"/>
                  <c:y val="-2.8124999999999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33333334546E-3"/>
                  <c:y val="-3.4375000000000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583333333333361E-2"/>
                  <c:y val="-4.6874999999999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640830.80000000005</c:v>
                </c:pt>
                <c:pt idx="1">
                  <c:v>629778.5</c:v>
                </c:pt>
                <c:pt idx="2">
                  <c:v>665351.30000000005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215"/>
        <c:shape val="cylinder"/>
        <c:axId val="52155520"/>
        <c:axId val="140961280"/>
        <c:axId val="52046016"/>
      </c:bar3DChart>
      <c:catAx>
        <c:axId val="5215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0961280"/>
        <c:crosses val="autoZero"/>
        <c:auto val="1"/>
        <c:lblAlgn val="ctr"/>
        <c:lblOffset val="100"/>
        <c:noMultiLvlLbl val="0"/>
      </c:catAx>
      <c:valAx>
        <c:axId val="140961280"/>
        <c:scaling>
          <c:orientation val="minMax"/>
          <c:min val="0"/>
        </c:scaling>
        <c:delete val="1"/>
        <c:axPos val="l"/>
        <c:numFmt formatCode="#,##0.0" sourceLinked="1"/>
        <c:majorTickMark val="out"/>
        <c:minorTickMark val="none"/>
        <c:tickLblPos val="none"/>
        <c:crossAx val="52155520"/>
        <c:crosses val="autoZero"/>
        <c:crossBetween val="between"/>
      </c:valAx>
      <c:serAx>
        <c:axId val="52046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0961280"/>
        <c:crosses val="autoZero"/>
      </c:serAx>
    </c:plotArea>
    <c:legend>
      <c:legendPos val="b"/>
      <c:layout>
        <c:manualLayout>
          <c:xMode val="edge"/>
          <c:yMode val="edge"/>
          <c:x val="0.22252837446419768"/>
          <c:y val="0.89451500984251542"/>
          <c:w val="0.41635273663442324"/>
          <c:h val="7.3767887861577508E-2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Расходы за счет </a:t>
            </a:r>
            <a:r>
              <a:rPr lang="ru-RU" dirty="0" smtClean="0"/>
              <a:t>субсидий, </a:t>
            </a:r>
            <a:r>
              <a:rPr lang="ru-RU" dirty="0"/>
              <a:t>субвенций и иных межбюджетных трансфертов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9999FF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3646830391554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70393037219329E-3"/>
                  <c:y val="-0.10408921933085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371183.4</c:v>
                </c:pt>
                <c:pt idx="1">
                  <c:v>348033</c:v>
                </c:pt>
                <c:pt idx="2">
                  <c:v>303613.5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5351040"/>
        <c:axId val="255356928"/>
        <c:axId val="0"/>
      </c:bar3DChart>
      <c:catAx>
        <c:axId val="255351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356928"/>
        <c:crosses val="autoZero"/>
        <c:auto val="1"/>
        <c:lblAlgn val="ctr"/>
        <c:lblOffset val="100"/>
        <c:noMultiLvlLbl val="0"/>
      </c:catAx>
      <c:valAx>
        <c:axId val="255356928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255351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/>
              <a:t>Расходы</a:t>
            </a:r>
            <a:r>
              <a:rPr lang="en-US" dirty="0" smtClean="0"/>
              <a:t> </a:t>
            </a:r>
            <a:r>
              <a:rPr lang="ru-RU" dirty="0" smtClean="0"/>
              <a:t>на</a:t>
            </a:r>
            <a:r>
              <a:rPr lang="ru-RU" baseline="0" dirty="0" smtClean="0"/>
              <a:t> исполнение собственных полномочий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364683039155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703930372193298E-3"/>
                  <c:y val="-0.10408921933085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294167.90000000002</c:v>
                </c:pt>
                <c:pt idx="1">
                  <c:v>281745.5</c:v>
                </c:pt>
                <c:pt idx="2">
                  <c:v>337217.3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5381888"/>
        <c:axId val="255383424"/>
        <c:axId val="0"/>
      </c:bar3DChart>
      <c:catAx>
        <c:axId val="2553818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383424"/>
        <c:crosses val="autoZero"/>
        <c:auto val="1"/>
        <c:lblAlgn val="ctr"/>
        <c:lblOffset val="100"/>
        <c:noMultiLvlLbl val="0"/>
      </c:catAx>
      <c:valAx>
        <c:axId val="255383424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255381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44828620393264E-2"/>
          <c:y val="2.7350604055319291E-2"/>
          <c:w val="0.90222177738691378"/>
          <c:h val="0.591040092862838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56085.599999999999</c:v>
                </c:pt>
                <c:pt idx="1">
                  <c:v>55735.6</c:v>
                </c:pt>
                <c:pt idx="2">
                  <c:v>55735.6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398656"/>
        <c:axId val="255400192"/>
      </c:barChart>
      <c:catAx>
        <c:axId val="25539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400192"/>
        <c:crosses val="autoZero"/>
        <c:auto val="1"/>
        <c:lblAlgn val="ctr"/>
        <c:lblOffset val="100"/>
        <c:noMultiLvlLbl val="0"/>
      </c:catAx>
      <c:valAx>
        <c:axId val="255400192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55398656"/>
        <c:crosses val="autoZero"/>
        <c:crossBetween val="between"/>
      </c:valAx>
    </c:plotArea>
    <c:plotVisOnly val="1"/>
    <c:dispBlanksAs val="gap"/>
    <c:showDLblsOverMax val="0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696143133496814E-2"/>
          <c:y val="0.10940235731929768"/>
          <c:w val="0.90460771373300675"/>
          <c:h val="0.591040313045800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52402</c:v>
                </c:pt>
                <c:pt idx="1">
                  <c:v>56562.7</c:v>
                </c:pt>
                <c:pt idx="2">
                  <c:v>58966.3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5432960"/>
        <c:axId val="255438848"/>
        <c:axId val="0"/>
      </c:bar3DChart>
      <c:catAx>
        <c:axId val="255432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438848"/>
        <c:crosses val="autoZero"/>
        <c:auto val="1"/>
        <c:lblAlgn val="ctr"/>
        <c:lblOffset val="100"/>
        <c:noMultiLvlLbl val="0"/>
      </c:catAx>
      <c:valAx>
        <c:axId val="25543884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55432960"/>
        <c:crosses val="autoZero"/>
        <c:crossBetween val="between"/>
      </c:valAx>
    </c:plotArea>
    <c:plotVisOnly val="1"/>
    <c:dispBlanksAs val="gap"/>
    <c:showDLblsOverMax val="0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28651.599999999999</c:v>
                </c:pt>
                <c:pt idx="1">
                  <c:v>25316</c:v>
                </c:pt>
                <c:pt idx="2">
                  <c:v>29194.799999999999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55467904"/>
        <c:axId val="255469440"/>
        <c:axId val="0"/>
      </c:bar3DChart>
      <c:catAx>
        <c:axId val="255467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469440"/>
        <c:crosses val="autoZero"/>
        <c:auto val="1"/>
        <c:lblAlgn val="ctr"/>
        <c:lblOffset val="100"/>
        <c:noMultiLvlLbl val="0"/>
      </c:catAx>
      <c:valAx>
        <c:axId val="2554694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55467904"/>
        <c:crosses val="autoZero"/>
        <c:crossBetween val="between"/>
      </c:valAx>
    </c:plotArea>
    <c:plotVisOnly val="1"/>
    <c:dispBlanksAs val="gap"/>
    <c:showDLblsOverMax val="0"/>
  </c:chart>
  <c:spPr>
    <a:solidFill>
      <a:srgbClr val="FF7C80">
        <a:alpha val="71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49244.6</c:v>
                </c:pt>
                <c:pt idx="1">
                  <c:v>33126.6</c:v>
                </c:pt>
                <c:pt idx="2">
                  <c:v>32550.799999999999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6.2176165803108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444133374394578E-3"/>
                  <c:y val="-8.2901554404144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111033343598646"/>
                  <c:y val="0.100840389513869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49244.6</c:v>
                </c:pt>
                <c:pt idx="1">
                  <c:v>33126.6</c:v>
                </c:pt>
                <c:pt idx="2">
                  <c:v>32550.799999999999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527552"/>
        <c:axId val="255545728"/>
      </c:lineChart>
      <c:catAx>
        <c:axId val="255527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545728"/>
        <c:crosses val="autoZero"/>
        <c:auto val="1"/>
        <c:lblAlgn val="ctr"/>
        <c:lblOffset val="100"/>
        <c:noMultiLvlLbl val="0"/>
      </c:catAx>
      <c:valAx>
        <c:axId val="255545728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55527552"/>
        <c:crosses val="autoZero"/>
        <c:crossBetween val="between"/>
      </c:valAx>
    </c:plotArea>
    <c:plotVisOnly val="1"/>
    <c:dispBlanksAs val="gap"/>
    <c:showDLblsOverMax val="0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3599928711849155"/>
          <c:y val="7.3949618976837939E-2"/>
          <c:w val="0.66166028915905395"/>
          <c:h val="0.852100762046324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455736.6</c:v>
                </c:pt>
                <c:pt idx="1">
                  <c:v>434446.3</c:v>
                </c:pt>
                <c:pt idx="2">
                  <c:v>436048.3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5562112"/>
        <c:axId val="255563648"/>
        <c:axId val="0"/>
      </c:bar3DChart>
      <c:catAx>
        <c:axId val="255562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563648"/>
        <c:crosses val="autoZero"/>
        <c:auto val="1"/>
        <c:lblAlgn val="ctr"/>
        <c:lblOffset val="100"/>
        <c:noMultiLvlLbl val="0"/>
      </c:catAx>
      <c:valAx>
        <c:axId val="255563648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25556211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12812.1</c:v>
                </c:pt>
                <c:pt idx="1">
                  <c:v>12812.1</c:v>
                </c:pt>
                <c:pt idx="2">
                  <c:v>12710.9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Лист1!$D$2:$D$4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255622528"/>
        <c:axId val="255636608"/>
        <c:axId val="0"/>
      </c:bar3DChart>
      <c:catAx>
        <c:axId val="25562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636608"/>
        <c:crosses val="autoZero"/>
        <c:auto val="1"/>
        <c:lblAlgn val="ctr"/>
        <c:lblOffset val="100"/>
        <c:noMultiLvlLbl val="0"/>
      </c:catAx>
      <c:valAx>
        <c:axId val="255636608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55622528"/>
        <c:crosses val="autoZero"/>
        <c:crossBetween val="between"/>
      </c:valAx>
    </c:plotArea>
    <c:plotVisOnly val="1"/>
    <c:dispBlanksAs val="gap"/>
    <c:showDLblsOverMax val="0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0F52B"/>
            </a:solidFill>
          </c:spPr>
          <c:invertIfNegative val="0"/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0455635613674746E-3"/>
                  <c:y val="3.077524179988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166244601167205E-3"/>
                  <c:y val="3.1372639435325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2875313791913356E-2"/>
                  <c:y val="2.4799206873325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774335363489601E-2"/>
                  <c:y val="2.6143866196104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774335363489701E-2"/>
                  <c:y val="2.6143866196104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3068836125752771E-2"/>
                  <c:y val="-1.5686319717662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36071541586813E-2"/>
                  <c:y val="-2.6144277910532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5401013126873324E-2"/>
                  <c:y val="-1.5686731432090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933830310156664E-2"/>
                  <c:y val="-2.6143866196104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8113931385299484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8113719292083814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3104.5</c:v>
                </c:pt>
                <c:pt idx="1">
                  <c:v>2621.4</c:v>
                </c:pt>
                <c:pt idx="2">
                  <c:v>2621.4</c:v>
                </c:pt>
                <c:pt idx="3">
                  <c:v>2621.4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6.8746198229106492E-2"/>
                  <c:y val="1.0457546478441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629602953016273"/>
                  <c:y val="-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344167903170116"/>
                  <c:y val="-5.22877323922090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054087163524747E-2"/>
                  <c:y val="-2.091509295688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917608572638111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1490879567533508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47974.400000000001</c:v>
                </c:pt>
                <c:pt idx="1">
                  <c:v>37651</c:v>
                </c:pt>
                <c:pt idx="2">
                  <c:v>37651</c:v>
                </c:pt>
                <c:pt idx="3">
                  <c:v>37651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invertIfNegative val="0"/>
          <c:dLbls>
            <c:dLbl>
              <c:idx val="0"/>
              <c:layout>
                <c:manualLayout>
                  <c:x val="9.0295293142517385E-2"/>
                  <c:y val="2.614345448167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629602953016273"/>
                  <c:y val="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344167903170116"/>
                  <c:y val="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074767100439708"/>
                  <c:y val="1.0457134764013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917608572638111E-2"/>
                  <c:y val="-1.0457546478441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1490879567533508E-2"/>
                  <c:y val="-1.5686319717662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20291.7</c:v>
                </c:pt>
                <c:pt idx="1">
                  <c:v>20011.59999999998</c:v>
                </c:pt>
                <c:pt idx="2">
                  <c:v>19816.3</c:v>
                </c:pt>
                <c:pt idx="3">
                  <c:v>19907.400000000001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105</c:v>
                </c:pt>
              </c:strCache>
            </c:strRef>
          </c:tx>
          <c:spPr>
            <a:solidFill>
              <a:srgbClr val="66B02E"/>
            </a:solidFill>
          </c:spPr>
          <c:invertIfNegative val="0"/>
          <c:dLbls>
            <c:dLbl>
              <c:idx val="1"/>
              <c:layout>
                <c:manualLayout>
                  <c:x val="2.9629422249596433E-2"/>
                  <c:y val="-7.3202825349092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227137411801079E-2"/>
                  <c:y val="-7.843159858831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590101864129696E-2"/>
                  <c:y val="-7.3202825349092671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1">
                  <c:v>16.399999999999999</c:v>
                </c:pt>
                <c:pt idx="2">
                  <c:v>17.600000000000001</c:v>
                </c:pt>
                <c:pt idx="3">
                  <c:v>141.6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spPr>
            <a:solidFill>
              <a:srgbClr val="00CC99"/>
            </a:solidFill>
          </c:spPr>
          <c:invertIfNegative val="0"/>
          <c:dLbls>
            <c:dLbl>
              <c:idx val="0"/>
              <c:layout>
                <c:manualLayout>
                  <c:x val="1.0613524387915406E-2"/>
                  <c:y val="-0.104575464784418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0414240842598157E-2"/>
                  <c:y val="-1.5686319717663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920286581872684E-2"/>
                  <c:y val="-0.104575464784418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Лист1!$G$2:$G$5</c:f>
              <c:numCache>
                <c:formatCode>#,##0.0</c:formatCode>
                <c:ptCount val="4"/>
                <c:pt idx="1">
                  <c:v>350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4837760"/>
        <c:axId val="264855936"/>
        <c:axId val="0"/>
      </c:bar3DChart>
      <c:catAx>
        <c:axId val="2648377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4855936"/>
        <c:crosses val="autoZero"/>
        <c:auto val="1"/>
        <c:lblAlgn val="ctr"/>
        <c:lblOffset val="100"/>
        <c:noMultiLvlLbl val="0"/>
      </c:catAx>
      <c:valAx>
        <c:axId val="26485593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264837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населения и территории от ЧС, гражданская оборона</c:v>
                </c:pt>
              </c:strCache>
            </c:strRef>
          </c:tx>
          <c:spPr>
            <a:solidFill>
              <a:srgbClr val="49D749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2666.8</c:v>
                </c:pt>
                <c:pt idx="1">
                  <c:v>2392</c:v>
                </c:pt>
                <c:pt idx="2">
                  <c:v>2392</c:v>
                </c:pt>
                <c:pt idx="3">
                  <c:v>2392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4370944"/>
        <c:axId val="254372480"/>
        <c:axId val="0"/>
      </c:bar3DChart>
      <c:catAx>
        <c:axId val="254370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4372480"/>
        <c:crosses val="autoZero"/>
        <c:auto val="1"/>
        <c:lblAlgn val="ctr"/>
        <c:lblOffset val="100"/>
        <c:noMultiLvlLbl val="0"/>
      </c:catAx>
      <c:valAx>
        <c:axId val="25437248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54370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036032"/>
        <c:axId val="135443584"/>
      </c:barChart>
      <c:catAx>
        <c:axId val="235036032"/>
        <c:scaling>
          <c:orientation val="minMax"/>
        </c:scaling>
        <c:delete val="0"/>
        <c:axPos val="b"/>
        <c:majorTickMark val="out"/>
        <c:minorTickMark val="none"/>
        <c:tickLblPos val="nextTo"/>
        <c:crossAx val="135443584"/>
        <c:crosses val="autoZero"/>
        <c:auto val="1"/>
        <c:lblAlgn val="ctr"/>
        <c:lblOffset val="100"/>
        <c:noMultiLvlLbl val="0"/>
      </c:catAx>
      <c:valAx>
        <c:axId val="135443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50360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3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852482931713504E-2"/>
          <c:w val="0.97357359856839665"/>
          <c:h val="0.6823524159675787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1642.8</c:v>
                </c:pt>
                <c:pt idx="1">
                  <c:v>1653.7</c:v>
                </c:pt>
                <c:pt idx="2">
                  <c:v>1665.1</c:v>
                </c:pt>
                <c:pt idx="3">
                  <c:v>1718.1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4400768"/>
        <c:axId val="254414848"/>
      </c:lineChart>
      <c:catAx>
        <c:axId val="25440076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4414848"/>
        <c:crosses val="autoZero"/>
        <c:auto val="1"/>
        <c:lblAlgn val="ctr"/>
        <c:lblOffset val="100"/>
        <c:noMultiLvlLbl val="0"/>
      </c:catAx>
      <c:valAx>
        <c:axId val="25441484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54400768"/>
        <c:crosses val="autoZero"/>
        <c:crossBetween val="between"/>
      </c:valAx>
    </c:plotArea>
    <c:plotVisOnly val="1"/>
    <c:dispBlanksAs val="zero"/>
    <c:showDLblsOverMax val="0"/>
  </c:chart>
  <c:spPr>
    <a:blipFill dpi="0" rotWithShape="1">
      <a:blip xmlns:r="http://schemas.openxmlformats.org/officeDocument/2006/relationships" r:embed="rId1">
        <a:alphaModFix amt="20000"/>
      </a:blip>
      <a:srcRect/>
      <a:stretch>
        <a:fillRect t="-5000" b="-8000"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20"/>
      <c:depthPercent val="8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540997878602615E-2"/>
          <c:y val="0"/>
          <c:w val="0.93691800424279481"/>
          <c:h val="0.8893410635994626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405</c:v>
                </c:pt>
              </c:strCache>
            </c:strRef>
          </c:tx>
          <c:spPr>
            <a:solidFill>
              <a:srgbClr val="F250AD"/>
            </a:solidFill>
          </c:spPr>
          <c:invertIfNegative val="0"/>
          <c:dLbls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8324.6</c:v>
                </c:pt>
                <c:pt idx="1">
                  <c:v>8722.7000000000007</c:v>
                </c:pt>
                <c:pt idx="2">
                  <c:v>8722.7000000000007</c:v>
                </c:pt>
                <c:pt idx="3">
                  <c:v>8722.7000000000007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-5.7347268870187014E-3"/>
                  <c:y val="-1.7158139274102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020903305281792E-3"/>
                  <c:y val="1.2868604455576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58812</c:v>
                </c:pt>
                <c:pt idx="1">
                  <c:v>24702</c:v>
                </c:pt>
                <c:pt idx="2">
                  <c:v>25615</c:v>
                </c:pt>
                <c:pt idx="3">
                  <c:v>26132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8457759127183214E-2"/>
                  <c:y val="-1.09809283467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177551206682615E-2"/>
                  <c:y val="-2.2192139154013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410688252650048E-2"/>
                  <c:y val="-1.4687928357080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114736909250037E-2"/>
                  <c:y val="-1.109592547033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54971.4</c:v>
                </c:pt>
                <c:pt idx="1">
                  <c:v>48511.9</c:v>
                </c:pt>
                <c:pt idx="2">
                  <c:v>47940.3</c:v>
                </c:pt>
                <c:pt idx="3">
                  <c:v>49162.2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4477056"/>
        <c:axId val="254478592"/>
        <c:axId val="254413888"/>
      </c:bar3DChart>
      <c:catAx>
        <c:axId val="254477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4478592"/>
        <c:crosses val="autoZero"/>
        <c:auto val="1"/>
        <c:lblAlgn val="ctr"/>
        <c:lblOffset val="100"/>
        <c:noMultiLvlLbl val="0"/>
      </c:catAx>
      <c:valAx>
        <c:axId val="254478592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54477056"/>
        <c:crosses val="autoZero"/>
        <c:crossBetween val="between"/>
      </c:valAx>
      <c:serAx>
        <c:axId val="254413888"/>
        <c:scaling>
          <c:orientation val="minMax"/>
        </c:scaling>
        <c:delete val="1"/>
        <c:axPos val="b"/>
        <c:majorTickMark val="out"/>
        <c:minorTickMark val="none"/>
        <c:tickLblPos val="none"/>
        <c:crossAx val="254478592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(оценка)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solidFill>
              <a:schemeClr val="accent6"/>
            </a:solidFill>
            <a:ln w="25400" cap="flat" cmpd="sng" algn="ctr">
              <a:solidFill>
                <a:schemeClr val="accent6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(оценка)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21536.400000000001</c:v>
                </c:pt>
                <c:pt idx="1">
                  <c:v>21086.799999999999</c:v>
                </c:pt>
                <c:pt idx="2">
                  <c:v>22300.1</c:v>
                </c:pt>
                <c:pt idx="3">
                  <c:v>39306.199999999997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(оценка)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2632.5</c:v>
                </c:pt>
                <c:pt idx="1">
                  <c:v>1617.2</c:v>
                </c:pt>
                <c:pt idx="2">
                  <c:v>8753.2000000000007</c:v>
                </c:pt>
                <c:pt idx="3">
                  <c:v>67986.399999999994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(оценка)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979.8</c:v>
                </c:pt>
                <c:pt idx="1">
                  <c:v>458.1</c:v>
                </c:pt>
                <c:pt idx="2">
                  <c:v>717.1</c:v>
                </c:pt>
                <c:pt idx="3">
                  <c:v>1686.8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5035776"/>
        <c:axId val="265037312"/>
        <c:axId val="0"/>
      </c:bar3DChart>
      <c:catAx>
        <c:axId val="265035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5037312"/>
        <c:crosses val="autoZero"/>
        <c:auto val="1"/>
        <c:lblAlgn val="ctr"/>
        <c:lblOffset val="100"/>
        <c:noMultiLvlLbl val="0"/>
      </c:catAx>
      <c:valAx>
        <c:axId val="265037312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one"/>
        <c:crossAx val="265035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65814400"/>
        <c:axId val="265815936"/>
        <c:axId val="0"/>
      </c:bar3DChart>
      <c:catAx>
        <c:axId val="265814400"/>
        <c:scaling>
          <c:orientation val="minMax"/>
        </c:scaling>
        <c:delete val="0"/>
        <c:axPos val="b"/>
        <c:majorTickMark val="out"/>
        <c:minorTickMark val="none"/>
        <c:tickLblPos val="nextTo"/>
        <c:crossAx val="265815936"/>
        <c:crosses val="autoZero"/>
        <c:auto val="1"/>
        <c:lblAlgn val="ctr"/>
        <c:lblOffset val="100"/>
        <c:noMultiLvlLbl val="0"/>
      </c:catAx>
      <c:valAx>
        <c:axId val="2658159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58144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CCFF"/>
            </a:solidFill>
            <a:ln w="31750">
              <a:solidFill>
                <a:srgbClr val="FFCCFF"/>
              </a:solidFill>
            </a:ln>
          </c:spPr>
          <c:invertIfNegative val="0"/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90752.5</c:v>
                </c:pt>
                <c:pt idx="1">
                  <c:v>72625</c:v>
                </c:pt>
                <c:pt idx="2">
                  <c:v>75432.899999999994</c:v>
                </c:pt>
                <c:pt idx="3">
                  <c:v>78255.100000000006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  <a:ln w="31750">
              <a:solidFill>
                <a:srgbClr val="92D050"/>
              </a:solidFill>
            </a:ln>
          </c:spPr>
          <c:invertIfNegative val="0"/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250002.3</c:v>
                </c:pt>
                <c:pt idx="1">
                  <c:v>211524.4</c:v>
                </c:pt>
                <c:pt idx="2">
                  <c:v>207104.3</c:v>
                </c:pt>
                <c:pt idx="3">
                  <c:v>222839.9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  <a:ln w="31750">
              <a:solidFill>
                <a:schemeClr val="accent4">
                  <a:lumMod val="60000"/>
                  <a:lumOff val="4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3099385286664367E-2"/>
                  <c:y val="-4.6090212388261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3567037761888242E-3"/>
                  <c:y val="-1.9752948166397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27888.6</c:v>
                </c:pt>
                <c:pt idx="1">
                  <c:v>31134.400000000001</c:v>
                </c:pt>
                <c:pt idx="2">
                  <c:v>31788.3</c:v>
                </c:pt>
                <c:pt idx="3">
                  <c:v>32372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99"/>
            </a:solidFill>
            <a:ln w="31750">
              <a:solidFill>
                <a:srgbClr val="FF3399"/>
              </a:solidFill>
            </a:ln>
          </c:spPr>
          <c:invertIfNegative val="0"/>
          <c:dLbls>
            <c:dLbl>
              <c:idx val="0"/>
              <c:layout>
                <c:manualLayout>
                  <c:x val="1.6642408000025935E-2"/>
                  <c:y val="-1.8711122724392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652404790750213E-2"/>
                  <c:y val="-2.2633716053184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11380</c:v>
                </c:pt>
                <c:pt idx="1">
                  <c:v>10935</c:v>
                </c:pt>
                <c:pt idx="2">
                  <c:v>8865.1</c:v>
                </c:pt>
                <c:pt idx="3">
                  <c:v>9072.7999999999993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0">
              <a:solidFill>
                <a:srgbClr val="5899D4"/>
              </a:solidFill>
            </a:ln>
          </c:spPr>
          <c:invertIfNegative val="0"/>
          <c:dLbls>
            <c:dLbl>
              <c:idx val="0"/>
              <c:layout>
                <c:manualLayout>
                  <c:x val="3.0917657999578841E-2"/>
                  <c:y val="7.4074074074074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782365249526201E-2"/>
                  <c:y val="3.70370370370378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579426124447232E-2"/>
                  <c:y val="3.70370370370378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1169496615230818E-2"/>
                  <c:y val="9.87647408319887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7855</c:v>
                </c:pt>
                <c:pt idx="1">
                  <c:v>7177.9</c:v>
                </c:pt>
                <c:pt idx="2">
                  <c:v>7177.9</c:v>
                </c:pt>
                <c:pt idx="3">
                  <c:v>7177.9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5874432"/>
        <c:axId val="265564928"/>
        <c:axId val="0"/>
      </c:bar3DChart>
      <c:catAx>
        <c:axId val="26587443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solidFill>
            <a:schemeClr val="accent4">
              <a:lumMod val="40000"/>
              <a:lumOff val="60000"/>
            </a:schemeClr>
          </a:solidFill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5564928"/>
        <c:crosses val="autoZero"/>
        <c:auto val="1"/>
        <c:lblAlgn val="ctr"/>
        <c:lblOffset val="100"/>
        <c:noMultiLvlLbl val="0"/>
      </c:catAx>
      <c:valAx>
        <c:axId val="26556492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65874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Структура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-0.44613695105159873"/>
                  <c:y val="-2.605835059541099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992918349800212E-2"/>
                  <c:y val="3.243225060673000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Клубы</c:v>
                </c:pt>
                <c:pt idx="1">
                  <c:v>Библиотеки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160816154915504"/>
          <c:y val="3.437500000000001E-2"/>
          <c:w val="0.81839183845086005"/>
          <c:h val="0.931250000000000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52 183,0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0629076996298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062907699629867E-2"/>
                  <c:y val="2.03701635674972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52183</c:v>
                </c:pt>
                <c:pt idx="1">
                  <c:v>45208.5</c:v>
                </c:pt>
                <c:pt idx="2">
                  <c:v>46307.8</c:v>
                </c:pt>
                <c:pt idx="3">
                  <c:v>48120.9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#,##0.0">
                  <c:v>703.2</c:v>
                </c:pt>
                <c:pt idx="1">
                  <c:v>741.6</c:v>
                </c:pt>
                <c:pt idx="2">
                  <c:v>741.6</c:v>
                </c:pt>
                <c:pt idx="3" formatCode="#,##0.0">
                  <c:v>741.6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5747456"/>
        <c:axId val="265765632"/>
      </c:barChart>
      <c:catAx>
        <c:axId val="26574745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5765632"/>
        <c:crosses val="autoZero"/>
        <c:auto val="1"/>
        <c:lblAlgn val="ctr"/>
        <c:lblOffset val="100"/>
        <c:noMultiLvlLbl val="0"/>
      </c:catAx>
      <c:valAx>
        <c:axId val="265765632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26574745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277777777777778"/>
          <c:y val="3.437500000000001E-2"/>
          <c:w val="0.59444444444444444"/>
          <c:h val="0.7572630413385863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6.6666666666666666E-2"/>
                  <c:y val="-4.9272192859454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444444444444448E-2"/>
                  <c:y val="-1.6523837773702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805555555555555E-2"/>
                  <c:y val="6.121507927947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444444444444448E-2"/>
                  <c:y val="-1.33990400172581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42905.2</c:v>
                </c:pt>
                <c:pt idx="1">
                  <c:v>43267.9</c:v>
                </c:pt>
                <c:pt idx="2">
                  <c:v>44285.599999999999</c:v>
                </c:pt>
                <c:pt idx="3">
                  <c:v>44479.199999999997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invertIfNegative val="0"/>
          <c:dLbls>
            <c:dLbl>
              <c:idx val="0"/>
              <c:layout>
                <c:manualLayout>
                  <c:x val="6.666666666666668E-2"/>
                  <c:y val="2.1875000000000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5277777777777782E-2"/>
                  <c:y val="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3888888888888884E-2"/>
                  <c:y val="3.3647395103009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6666666666666666E-2"/>
                  <c:y val="1.7851094811778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13175.7</c:v>
                </c:pt>
                <c:pt idx="1">
                  <c:v>6884.3</c:v>
                </c:pt>
                <c:pt idx="2">
                  <c:v>3116.9</c:v>
                </c:pt>
                <c:pt idx="3">
                  <c:v>6307.2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6.1111111111111123E-2"/>
                  <c:y val="9.37466292740813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4166666666666904E-2"/>
                  <c:y val="9.3750000000001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3888888888888884E-2"/>
                  <c:y val="5.6506849315068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E-2"/>
                  <c:y val="9.3750000000001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1931.4</c:v>
                </c:pt>
                <c:pt idx="1">
                  <c:v>1994.5</c:v>
                </c:pt>
                <c:pt idx="2">
                  <c:v>1994.5</c:v>
                </c:pt>
                <c:pt idx="3">
                  <c:v>1994.5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0053376"/>
        <c:axId val="230054912"/>
      </c:barChart>
      <c:catAx>
        <c:axId val="2300533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0054912"/>
        <c:crosses val="autoZero"/>
        <c:auto val="1"/>
        <c:lblAlgn val="ctr"/>
        <c:lblOffset val="100"/>
        <c:noMultiLvlLbl val="0"/>
      </c:catAx>
      <c:valAx>
        <c:axId val="23005491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230053376"/>
        <c:crosses val="autoZero"/>
        <c:crossBetween val="between"/>
      </c:valAx>
    </c:plotArea>
    <c:plotVisOnly val="1"/>
    <c:dispBlanksAs val="gap"/>
    <c:showDLblsOverMax val="0"/>
  </c:chart>
  <c:spPr>
    <a:blipFill>
      <a:blip xmlns:r="http://schemas.openxmlformats.org/officeDocument/2006/relationships" r:embed="rId1">
        <a:alphaModFix amt="41000"/>
      </a:blip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580736"/>
        <c:axId val="222582272"/>
      </c:barChart>
      <c:catAx>
        <c:axId val="222580736"/>
        <c:scaling>
          <c:orientation val="minMax"/>
        </c:scaling>
        <c:delete val="0"/>
        <c:axPos val="b"/>
        <c:majorTickMark val="out"/>
        <c:minorTickMark val="none"/>
        <c:tickLblPos val="nextTo"/>
        <c:crossAx val="222582272"/>
        <c:crosses val="autoZero"/>
        <c:auto val="1"/>
        <c:lblAlgn val="ctr"/>
        <c:lblOffset val="100"/>
        <c:noMultiLvlLbl val="0"/>
      </c:catAx>
      <c:valAx>
        <c:axId val="222582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25807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673592271554246E-2"/>
          <c:y val="0.22777777777777777"/>
          <c:w val="0.95932640772844568"/>
          <c:h val="0.482966754155730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44450">
              <a:solidFill>
                <a:schemeClr val="bg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Lbls>
            <c:dLbl>
              <c:idx val="0"/>
              <c:layout>
                <c:manualLayout>
                  <c:x val="1.3213568892123781E-2"/>
                  <c:y val="-1.3977690288713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25117448554399E-2"/>
                  <c:y val="-5.26889763779527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557400913121155E-2"/>
                  <c:y val="-5.19706911636045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759765323452317E-2"/>
                  <c:y val="-5.931977252843401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437.9</c:v>
                </c:pt>
                <c:pt idx="1">
                  <c:v>450</c:v>
                </c:pt>
                <c:pt idx="2">
                  <c:v>450</c:v>
                </c:pt>
                <c:pt idx="3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shape val="cone"/>
        <c:axId val="224854016"/>
        <c:axId val="224855552"/>
        <c:axId val="0"/>
      </c:bar3DChart>
      <c:catAx>
        <c:axId val="22485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4855552"/>
        <c:crosses val="autoZero"/>
        <c:auto val="1"/>
        <c:lblAlgn val="ctr"/>
        <c:lblOffset val="100"/>
        <c:noMultiLvlLbl val="0"/>
      </c:catAx>
      <c:valAx>
        <c:axId val="224855552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one"/>
        <c:crossAx val="22485401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28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Финансовая помощь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633 951,0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467 508,8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 smtClean="0"/>
                      <a:t>451 196,5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 smtClean="0"/>
                      <a:t>476 734,3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.0">
                  <c:v>633951</c:v>
                </c:pt>
                <c:pt idx="1">
                  <c:v>467508.8</c:v>
                </c:pt>
                <c:pt idx="2">
                  <c:v>451196.5</c:v>
                </c:pt>
                <c:pt idx="3">
                  <c:v>476734.3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35226624"/>
        <c:axId val="235228160"/>
        <c:axId val="0"/>
      </c:bar3DChart>
      <c:catAx>
        <c:axId val="2352266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5228160"/>
        <c:crosses val="autoZero"/>
        <c:auto val="1"/>
        <c:lblAlgn val="ctr"/>
        <c:lblOffset val="100"/>
        <c:noMultiLvlLbl val="0"/>
      </c:catAx>
      <c:valAx>
        <c:axId val="235228160"/>
        <c:scaling>
          <c:orientation val="minMax"/>
        </c:scaling>
        <c:delete val="1"/>
        <c:axPos val="b"/>
        <c:majorGridlines/>
        <c:numFmt formatCode="0.0" sourceLinked="1"/>
        <c:majorTickMark val="out"/>
        <c:minorTickMark val="none"/>
        <c:tickLblPos val="none"/>
        <c:crossAx val="23522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47222222222265E-2"/>
          <c:y val="9.3102235960558694E-2"/>
          <c:w val="0.89859612860892357"/>
          <c:h val="0.800109206760608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EC5E06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00000000000001E-2"/>
                  <c:y val="3.3534997313003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22331583551954E-3"/>
                  <c:y val="4.4557034066014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4.2909359702630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EC5E06">
                  <a:alpha val="52941"/>
                </a:srgbClr>
              </a:solidFill>
              <a:ln>
                <a:solidFill>
                  <a:srgbClr val="EC5E06"/>
                </a:solidFill>
              </a:ln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 на 01.11.2019г.)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14580.5</c:v>
                </c:pt>
                <c:pt idx="1">
                  <c:v>14590.5</c:v>
                </c:pt>
                <c:pt idx="2">
                  <c:v>18924.3</c:v>
                </c:pt>
                <c:pt idx="3">
                  <c:v>23662.16</c:v>
                </c:pt>
                <c:pt idx="4">
                  <c:v>25804</c:v>
                </c:pt>
                <c:pt idx="5">
                  <c:v>25804.17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9.7222222222222224E-3"/>
                  <c:y val="4.0090781639223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7222222222222224E-3"/>
                  <c:y val="-2.976757054751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5277777777777782E-2"/>
                  <c:y val="-3.5384266830895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11122047244084E-2"/>
                  <c:y val="-4.0744182694013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-4.0484586698961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92D050">
                  <a:alpha val="45000"/>
                </a:srgbClr>
              </a:solidFill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 на 01.11.2019г.)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22680.400000000001</c:v>
                </c:pt>
                <c:pt idx="1">
                  <c:v>22092.1</c:v>
                </c:pt>
                <c:pt idx="2">
                  <c:v>26126.5</c:v>
                </c:pt>
                <c:pt idx="3">
                  <c:v>31772.3</c:v>
                </c:pt>
                <c:pt idx="4">
                  <c:v>30939.5</c:v>
                </c:pt>
                <c:pt idx="5">
                  <c:v>30939.69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944444444444429E-2"/>
                  <c:y val="-4.7618170215011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3611111111111113E-2"/>
                  <c:y val="-4.6709371566214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3611111111111113E-2"/>
                  <c:y val="-4.6292929772619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66666666666667E-2"/>
                  <c:y val="-1.1345640148144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11122047244084E-2"/>
                  <c:y val="2.0675141046218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1.9480211108043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00B0F0">
                  <a:alpha val="46000"/>
                </a:srgbClr>
              </a:solidFill>
            </c:spPr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 на 01.11.2019г.)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27404.3</c:v>
                </c:pt>
                <c:pt idx="1">
                  <c:v>26849.7</c:v>
                </c:pt>
                <c:pt idx="2">
                  <c:v>28445.7</c:v>
                </c:pt>
                <c:pt idx="3">
                  <c:v>29890.799999999996</c:v>
                </c:pt>
                <c:pt idx="4">
                  <c:v>30633.200000000001</c:v>
                </c:pt>
                <c:pt idx="5">
                  <c:v>30633.21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0833333333333412E-2"/>
                  <c:y val="3.6278819809316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66666666666667E-2"/>
                  <c:y val="-3.975816840478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055555555555557E-2"/>
                  <c:y val="3.5418241433285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6388888888888885E-2"/>
                  <c:y val="4.9255665264948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22331583551954E-3"/>
                  <c:y val="-2.767146897358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7.956814338558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0000">
                  <a:alpha val="46000"/>
                </a:srgbClr>
              </a:solidFill>
              <a:ln>
                <a:noFill/>
              </a:ln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 на 01.11.2019г.)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19656</c:v>
                </c:pt>
                <c:pt idx="1">
                  <c:v>23289.7</c:v>
                </c:pt>
                <c:pt idx="2">
                  <c:v>25516.6</c:v>
                </c:pt>
                <c:pt idx="3">
                  <c:v>29655</c:v>
                </c:pt>
                <c:pt idx="4">
                  <c:v>27256.7</c:v>
                </c:pt>
                <c:pt idx="5">
                  <c:v>27256.799999999996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6184576"/>
        <c:axId val="226202752"/>
      </c:lineChart>
      <c:catAx>
        <c:axId val="22618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</a:defRPr>
            </a:pPr>
            <a:endParaRPr lang="ru-RU"/>
          </a:p>
        </c:txPr>
        <c:crossAx val="226202752"/>
        <c:crosses val="autoZero"/>
        <c:auto val="1"/>
        <c:lblAlgn val="ctr"/>
        <c:lblOffset val="100"/>
        <c:noMultiLvlLbl val="0"/>
      </c:catAx>
      <c:valAx>
        <c:axId val="22620275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Times New Roman" pitchFamily="18" charset="0"/>
              </a:defRPr>
            </a:pPr>
            <a:endParaRPr lang="ru-RU"/>
          </a:p>
        </c:txPr>
        <c:crossAx val="22618457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758158094526028E-2"/>
          <c:y val="5.5773030116887522E-2"/>
          <c:w val="0.94248368381094305"/>
          <c:h val="0.82567140353160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3341.5</c:v>
                </c:pt>
                <c:pt idx="1">
                  <c:v>3406.1</c:v>
                </c:pt>
                <c:pt idx="2">
                  <c:v>3413.6</c:v>
                </c:pt>
                <c:pt idx="3">
                  <c:v>3432.4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49D749"/>
            </a:solidFill>
          </c:spPr>
          <c:invertIfNegative val="0"/>
          <c:dLbls>
            <c:dLbl>
              <c:idx val="0"/>
              <c:layout>
                <c:manualLayout>
                  <c:x val="1.5686268051559652E-2"/>
                  <c:y val="6.9713542910376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24532.799999999996</c:v>
                </c:pt>
                <c:pt idx="1">
                  <c:v>22672.1</c:v>
                </c:pt>
                <c:pt idx="2">
                  <c:v>21847.9</c:v>
                </c:pt>
                <c:pt idx="3">
                  <c:v>21200.3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458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338304"/>
        <c:axId val="226339840"/>
      </c:barChart>
      <c:catAx>
        <c:axId val="22633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339840"/>
        <c:crosses val="autoZero"/>
        <c:auto val="1"/>
        <c:lblAlgn val="ctr"/>
        <c:lblOffset val="100"/>
        <c:noMultiLvlLbl val="0"/>
      </c:catAx>
      <c:valAx>
        <c:axId val="2263398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226338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48346930139948E-2"/>
          <c:y val="2.4444376008746091E-2"/>
          <c:w val="0.90784100303975179"/>
          <c:h val="0.747273198829706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ln w="12700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0"/>
                </a:schemeClr>
              </a:glow>
            </a:effectLst>
            <a:scene3d>
              <a:camera prst="isometricLeftDown" fov="0">
                <a:rot lat="0" lon="0" rev="0"/>
              </a:camera>
              <a:lightRig rig="harsh" dir="tl">
                <a:rot lat="0" lon="0" rev="14280000"/>
              </a:lightRig>
            </a:scene3d>
            <a:sp3d prstMaterial="flat">
              <a:bevelT w="38100" h="50800" prst="softRound"/>
            </a:sp3d>
          </c:spPr>
          <c:invertIfNegative val="0"/>
          <c:dLbls>
            <c:dLbl>
              <c:idx val="1"/>
              <c:layout>
                <c:manualLayout>
                  <c:x val="1.4693145797887749E-3"/>
                  <c:y val="-1.3733810279847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6.86690513992351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1.3733810279847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Байгильдинский</c:v>
                </c:pt>
                <c:pt idx="1">
                  <c:v>Баш-Шидинский</c:v>
                </c:pt>
                <c:pt idx="2">
                  <c:v>Красногорский</c:v>
                </c:pt>
                <c:pt idx="3">
                  <c:v>Красноключевский</c:v>
                </c:pt>
                <c:pt idx="4">
                  <c:v>Никольский</c:v>
                </c:pt>
                <c:pt idx="5">
                  <c:v>Новокулевский</c:v>
                </c:pt>
                <c:pt idx="6">
                  <c:v>Новосубаевский</c:v>
                </c:pt>
                <c:pt idx="7">
                  <c:v>Павловский</c:v>
                </c:pt>
                <c:pt idx="8">
                  <c:v>Первомайский</c:v>
                </c:pt>
                <c:pt idx="9">
                  <c:v>Сарвинский</c:v>
                </c:pt>
                <c:pt idx="10">
                  <c:v>Старобедеевский</c:v>
                </c:pt>
                <c:pt idx="11">
                  <c:v>Староисаевский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74.8</c:v>
                </c:pt>
                <c:pt idx="1">
                  <c:v>80.599999999999994</c:v>
                </c:pt>
                <c:pt idx="2">
                  <c:v>33.5</c:v>
                </c:pt>
                <c:pt idx="3">
                  <c:v>64.400000000000006</c:v>
                </c:pt>
                <c:pt idx="4">
                  <c:v>86.2</c:v>
                </c:pt>
                <c:pt idx="5">
                  <c:v>69.400000000000006</c:v>
                </c:pt>
                <c:pt idx="6">
                  <c:v>90.7</c:v>
                </c:pt>
                <c:pt idx="7">
                  <c:v>56.8</c:v>
                </c:pt>
                <c:pt idx="8">
                  <c:v>96.5</c:v>
                </c:pt>
                <c:pt idx="9">
                  <c:v>92.6</c:v>
                </c:pt>
                <c:pt idx="10">
                  <c:v>89.4</c:v>
                </c:pt>
                <c:pt idx="11">
                  <c:v>83.7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4816128"/>
        <c:axId val="226428800"/>
        <c:axId val="0"/>
      </c:bar3DChart>
      <c:catAx>
        <c:axId val="22481612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solidFill>
            <a:prstClr val="white">
              <a:alpha val="45000"/>
            </a:prstClr>
          </a:solidFill>
        </c:spPr>
        <c:txPr>
          <a:bodyPr/>
          <a:lstStyle/>
          <a:p>
            <a:pPr>
              <a:defRPr sz="13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428800"/>
        <c:crosses val="autoZero"/>
        <c:auto val="1"/>
        <c:lblAlgn val="ctr"/>
        <c:lblOffset val="100"/>
        <c:noMultiLvlLbl val="0"/>
      </c:catAx>
      <c:valAx>
        <c:axId val="226428800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one"/>
        <c:crossAx val="224816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184891732283471"/>
          <c:y val="1.8749999999999999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программных расходов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2.2916666666666686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000000000000001E-2"/>
                  <c:y val="-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916666666666672E-2"/>
                  <c:y val="-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638328.19999999879</c:v>
                </c:pt>
                <c:pt idx="1">
                  <c:v>627583.6</c:v>
                </c:pt>
                <c:pt idx="2">
                  <c:v>663032.4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74415616"/>
        <c:axId val="274417152"/>
        <c:axId val="0"/>
      </c:bar3DChart>
      <c:catAx>
        <c:axId val="274415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74417152"/>
        <c:crosses val="autoZero"/>
        <c:auto val="1"/>
        <c:lblAlgn val="ctr"/>
        <c:lblOffset val="100"/>
        <c:noMultiLvlLbl val="0"/>
      </c:catAx>
      <c:valAx>
        <c:axId val="274417152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74415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137808666465269E-2"/>
          <c:y val="0.12311019654306"/>
          <c:w val="0.5288985823337109"/>
          <c:h val="0.8257713248638999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chemeClr val="tx1">
                  <a:lumMod val="95000"/>
                  <a:lumOff val="5000"/>
                </a:schemeClr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rgbClr val="FF0000"/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жильем молодых семей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1.4</c:v>
                </c:pt>
                <c:pt idx="1">
                  <c:v>0.30000000000000027</c:v>
                </c:pt>
                <c:pt idx="2">
                  <c:v>2.9</c:v>
                </c:pt>
                <c:pt idx="3">
                  <c:v>0.4</c:v>
                </c:pt>
                <c:pt idx="4">
                  <c:v>0.8</c:v>
                </c:pt>
                <c:pt idx="5">
                  <c:v>0.1</c:v>
                </c:pt>
                <c:pt idx="6" formatCode="0.0">
                  <c:v>5.9</c:v>
                </c:pt>
                <c:pt idx="7">
                  <c:v>10.1</c:v>
                </c:pt>
                <c:pt idx="8">
                  <c:v>6.6</c:v>
                </c:pt>
                <c:pt idx="9">
                  <c:v>0.8</c:v>
                </c:pt>
                <c:pt idx="10" formatCode="0.0">
                  <c:v>50.1</c:v>
                </c:pt>
                <c:pt idx="11">
                  <c:v>8.3000000000000007</c:v>
                </c:pt>
                <c:pt idx="12">
                  <c:v>11.5</c:v>
                </c:pt>
                <c:pt idx="13">
                  <c:v>1.0000000000000005E-2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55500544123757356"/>
          <c:y val="3.1882477820178448E-4"/>
          <c:w val="0.44212361081158275"/>
          <c:h val="0.98656139551739797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5587215617459564"/>
          <c:h val="1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790331498720823E-2"/>
          <c:y val="0"/>
          <c:w val="0.95587215617459598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Безопастная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1.3</c:v>
                </c:pt>
                <c:pt idx="1">
                  <c:v>0.1</c:v>
                </c:pt>
                <c:pt idx="2">
                  <c:v>3.9</c:v>
                </c:pt>
                <c:pt idx="3">
                  <c:v>0.4</c:v>
                </c:pt>
                <c:pt idx="4">
                  <c:v>1.1000000000000001</c:v>
                </c:pt>
                <c:pt idx="5">
                  <c:v>0</c:v>
                </c:pt>
                <c:pt idx="6">
                  <c:v>5.7</c:v>
                </c:pt>
                <c:pt idx="7">
                  <c:v>9.7000000000000011</c:v>
                </c:pt>
                <c:pt idx="8">
                  <c:v>6.5</c:v>
                </c:pt>
                <c:pt idx="9">
                  <c:v>0.60000000000000009</c:v>
                </c:pt>
                <c:pt idx="10">
                  <c:v>50.7</c:v>
                </c:pt>
                <c:pt idx="11">
                  <c:v>8.5</c:v>
                </c:pt>
                <c:pt idx="12">
                  <c:v>10.7</c:v>
                </c:pt>
                <c:pt idx="13">
                  <c:v>1.0000000000000002E-2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5587215617459642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жильем молодых семей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1.4</c:v>
                </c:pt>
                <c:pt idx="1">
                  <c:v>0.1</c:v>
                </c:pt>
                <c:pt idx="2" formatCode="0.0">
                  <c:v>4</c:v>
                </c:pt>
                <c:pt idx="3">
                  <c:v>0.30000000000000004</c:v>
                </c:pt>
                <c:pt idx="4">
                  <c:v>0.4</c:v>
                </c:pt>
                <c:pt idx="5">
                  <c:v>0</c:v>
                </c:pt>
                <c:pt idx="6">
                  <c:v>6</c:v>
                </c:pt>
                <c:pt idx="7">
                  <c:v>10.200000000000001</c:v>
                </c:pt>
                <c:pt idx="8">
                  <c:v>6.9</c:v>
                </c:pt>
                <c:pt idx="9">
                  <c:v>0.70000000000000007</c:v>
                </c:pt>
                <c:pt idx="10">
                  <c:v>50.5</c:v>
                </c:pt>
                <c:pt idx="11">
                  <c:v>8.7000000000000011</c:v>
                </c:pt>
                <c:pt idx="12" formatCode="0.0">
                  <c:v>10.1</c:v>
                </c:pt>
                <c:pt idx="13" formatCode="0.00">
                  <c:v>1.0000000000000002E-2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собственные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75</a:t>
                    </a:r>
                    <a:r>
                      <a:rPr lang="ru-RU" baseline="0" dirty="0" smtClean="0"/>
                      <a:t> 002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73</a:t>
                    </a:r>
                    <a:r>
                      <a:rPr lang="ru-RU" baseline="0" dirty="0" smtClean="0"/>
                      <a:t> 322</a:t>
                    </a:r>
                    <a:r>
                      <a:rPr lang="en-US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78</a:t>
                    </a:r>
                    <a:r>
                      <a:rPr lang="ru-RU" baseline="0" dirty="0" smtClean="0"/>
                      <a:t> 582</a:t>
                    </a:r>
                    <a:r>
                      <a:rPr lang="en-US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 smtClean="0"/>
                      <a:t>188 617</a:t>
                    </a:r>
                    <a:r>
                      <a:rPr lang="en-US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175002.1</c:v>
                </c:pt>
                <c:pt idx="1">
                  <c:v>173322</c:v>
                </c:pt>
                <c:pt idx="2">
                  <c:v>178582</c:v>
                </c:pt>
                <c:pt idx="3">
                  <c:v>188617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41258112"/>
        <c:axId val="234853504"/>
        <c:axId val="0"/>
      </c:bar3DChart>
      <c:catAx>
        <c:axId val="141258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4853504"/>
        <c:crosses val="autoZero"/>
        <c:auto val="1"/>
        <c:lblAlgn val="ctr"/>
        <c:lblOffset val="100"/>
        <c:noMultiLvlLbl val="0"/>
      </c:catAx>
      <c:valAx>
        <c:axId val="234853504"/>
        <c:scaling>
          <c:orientation val="minMax"/>
        </c:scaling>
        <c:delete val="1"/>
        <c:axPos val="b"/>
        <c:majorGridlines/>
        <c:numFmt formatCode="0.0" sourceLinked="1"/>
        <c:majorTickMark val="out"/>
        <c:minorTickMark val="none"/>
        <c:tickLblPos val="none"/>
        <c:crossAx val="141258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813406257246006"/>
          <c:y val="3.437500000000001E-2"/>
          <c:w val="0.66131573877962424"/>
          <c:h val="0.810388041338588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0.72</c:v>
                </c:pt>
                <c:pt idx="1">
                  <c:v>1.2E-2</c:v>
                </c:pt>
                <c:pt idx="2">
                  <c:v>0.152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0.74199999999999999</c:v>
                </c:pt>
                <c:pt idx="1">
                  <c:v>1.2E-2</c:v>
                </c:pt>
                <c:pt idx="2">
                  <c:v>0.14599999999999999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0.75</c:v>
                </c:pt>
                <c:pt idx="1">
                  <c:v>1.2999999999999999E-2</c:v>
                </c:pt>
                <c:pt idx="2">
                  <c:v>0.14699999999999999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817792"/>
        <c:axId val="235469824"/>
      </c:barChart>
      <c:catAx>
        <c:axId val="2348177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5469824"/>
        <c:crosses val="autoZero"/>
        <c:auto val="1"/>
        <c:lblAlgn val="ctr"/>
        <c:lblOffset val="100"/>
        <c:noMultiLvlLbl val="0"/>
      </c:catAx>
      <c:valAx>
        <c:axId val="235469824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234817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09090909090924"/>
          <c:y val="3.437500000000001E-2"/>
          <c:w val="0.82090909090909503"/>
          <c:h val="0.931250000000000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3.0000000000000001E-3</c:v>
                </c:pt>
                <c:pt idx="1">
                  <c:v>1.0999999999999999E-2</c:v>
                </c:pt>
                <c:pt idx="2">
                  <c:v>7.3999999999999996E-2</c:v>
                </c:pt>
                <c:pt idx="3">
                  <c:v>2.8000000000000001E-2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Лист1!$C$2:$C$5</c:f>
              <c:numCache>
                <c:formatCode>0.0%</c:formatCode>
                <c:ptCount val="4"/>
                <c:pt idx="0">
                  <c:v>4.0000000000000001E-3</c:v>
                </c:pt>
                <c:pt idx="1">
                  <c:v>1.0999999999999999E-2</c:v>
                </c:pt>
                <c:pt idx="2">
                  <c:v>7.6999999999999999E-2</c:v>
                </c:pt>
                <c:pt idx="3">
                  <c:v>7.0000000000000001E-3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6.0606060606060606E-3"/>
                  <c:y val="-1.5625246062992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Лист1!$D$2:$D$5</c:f>
              <c:numCache>
                <c:formatCode>0.0%</c:formatCode>
                <c:ptCount val="4"/>
                <c:pt idx="0">
                  <c:v>5.0000000000000001E-3</c:v>
                </c:pt>
                <c:pt idx="1">
                  <c:v>0.01</c:v>
                </c:pt>
                <c:pt idx="2">
                  <c:v>7.4999999999999997E-2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419136"/>
        <c:axId val="235420672"/>
      </c:barChart>
      <c:catAx>
        <c:axId val="2354191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5420672"/>
        <c:crosses val="autoZero"/>
        <c:auto val="1"/>
        <c:lblAlgn val="ctr"/>
        <c:lblOffset val="100"/>
        <c:noMultiLvlLbl val="0"/>
      </c:catAx>
      <c:valAx>
        <c:axId val="235420672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2354191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1522216877231182"/>
          <c:w val="0.96845900212142011"/>
          <c:h val="0.618426715953110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065112646509971E-3"/>
                  <c:y val="4.99270455788716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0.85299999999999998</c:v>
                </c:pt>
                <c:pt idx="1">
                  <c:v>0.13900000000000001</c:v>
                </c:pt>
                <c:pt idx="2">
                  <c:v>8.0000000000000002E-3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 formatCode="0.0%">
                  <c:v>0.98599999999999999</c:v>
                </c:pt>
                <c:pt idx="2" formatCode="0.0%">
                  <c:v>1.4E-2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6">
                  <a:shade val="9000"/>
                  <a:satMod val="105000"/>
                  <a:alpha val="48000"/>
                </a:schemeClr>
              </a:outerShdw>
            </a:effectLst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1.9923232202314827E-2"/>
                  <c:y val="4.9927045578871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 formatCode="0.0%">
                  <c:v>0.98599999999999999</c:v>
                </c:pt>
                <c:pt idx="2" formatCode="0.0%">
                  <c:v>1.4E-2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5587456"/>
        <c:axId val="235588992"/>
      </c:barChart>
      <c:catAx>
        <c:axId val="23558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5588992"/>
        <c:crosses val="autoZero"/>
        <c:auto val="1"/>
        <c:lblAlgn val="ctr"/>
        <c:lblOffset val="100"/>
        <c:noMultiLvlLbl val="0"/>
      </c:catAx>
      <c:valAx>
        <c:axId val="23558899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35587456"/>
        <c:crosses val="autoZero"/>
        <c:crossBetween val="between"/>
      </c:val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996895306371994"/>
          <c:y val="7.2728373481033518E-2"/>
          <c:w val="0.33193761512912295"/>
          <c:h val="0.11114239372015798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16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328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invertIfNegative val="0"/>
          <c:dLbls>
            <c:dLbl>
              <c:idx val="0"/>
              <c:layout>
                <c:manualLayout>
                  <c:x val="9.0255778544924545E-2"/>
                  <c:y val="-4.13433798831577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7520754952654004E-2"/>
                  <c:y val="-8.26867597663154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119587291400622"/>
                  <c:y val="-4.13433798831577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2990802137195225E-2"/>
                  <c:y val="-8.26867597663154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13759.1</c:v>
                </c:pt>
                <c:pt idx="1">
                  <c:v>9578.5</c:v>
                </c:pt>
                <c:pt idx="2">
                  <c:v>6978.5</c:v>
                </c:pt>
                <c:pt idx="3">
                  <c:v>6978.5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0.1039306811500881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213596728308819"/>
                  <c:y val="2.4806027929894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487099087535795"/>
                  <c:y val="8.26867597663162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666592009854722"/>
                  <c:y val="8.26867597663154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253199.7</c:v>
                </c:pt>
                <c:pt idx="1">
                  <c:v>255953.6</c:v>
                </c:pt>
                <c:pt idx="2">
                  <c:v>270001.7</c:v>
                </c:pt>
                <c:pt idx="3">
                  <c:v>284216.3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0.1121359672830881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581108524444004"/>
                  <c:y val="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487099087535795"/>
                  <c:y val="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213596728308819"/>
                  <c:y val="-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198334.5</c:v>
                </c:pt>
                <c:pt idx="1">
                  <c:v>71685.2</c:v>
                </c:pt>
                <c:pt idx="2">
                  <c:v>71052.800000000003</c:v>
                </c:pt>
                <c:pt idx="3">
                  <c:v>79988.600000000006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invertIfNegative val="0"/>
          <c:dLbls>
            <c:dLbl>
              <c:idx val="0"/>
              <c:layout>
                <c:manualLayout>
                  <c:x val="0.11760601446762876"/>
                  <c:y val="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034103805989917"/>
                  <c:y val="1.2403013964947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230760616521696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213596728308819"/>
                  <c:y val="-6.6149407813052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(оценка)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168657.7</c:v>
                </c:pt>
                <c:pt idx="1">
                  <c:v>130291.5</c:v>
                </c:pt>
                <c:pt idx="2">
                  <c:v>103163.5</c:v>
                </c:pt>
                <c:pt idx="3">
                  <c:v>105550.9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4907904"/>
        <c:axId val="254909440"/>
        <c:axId val="0"/>
      </c:bar3DChart>
      <c:catAx>
        <c:axId val="254907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4909440"/>
        <c:crosses val="autoZero"/>
        <c:auto val="1"/>
        <c:lblAlgn val="ctr"/>
        <c:lblOffset val="100"/>
        <c:noMultiLvlLbl val="0"/>
      </c:catAx>
      <c:valAx>
        <c:axId val="254909440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254907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на 2020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5105"/>
          <c:y val="2.372217419648616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17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bubble3D val="0"/>
            <c:spPr>
              <a:solidFill>
                <a:srgbClr val="E632B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008080"/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27,9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ru-RU" dirty="0" smtClean="0"/>
                      <a:t>4,8</a:t>
                    </a:r>
                    <a:r>
                      <a:rPr lang="ru-RU" baseline="0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 smtClean="0"/>
                      <a:t>15,3</a:t>
                    </a:r>
                    <a:r>
                      <a:rPr lang="ru-RU" baseline="0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2.42422545678516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2,0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27.9</c:v>
                </c:pt>
                <c:pt idx="1">
                  <c:v>54.8</c:v>
                </c:pt>
                <c:pt idx="2">
                  <c:v>15.3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5 000,0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ScaleY="1037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640D8587-9AB8-464F-BA8A-811E46AF0E63}" type="presOf" srcId="{BAFB2B4E-080B-4CC8-8B3B-39ECCE942D22}" destId="{8A9D7CB1-B6B2-42BF-B043-ADF1C5BEE41A}" srcOrd="0" destOrd="0" presId="urn:microsoft.com/office/officeart/2005/8/layout/hierarchy1"/>
    <dgm:cxn modelId="{11665AAC-1FBC-43EE-AE16-BD52895347DD}" type="presOf" srcId="{B51B600F-A9B8-487E-8F64-62E4935F9890}" destId="{9C7753FC-881D-4807-9196-A6AA45F75C92}" srcOrd="0" destOrd="0" presId="urn:microsoft.com/office/officeart/2005/8/layout/hierarchy1"/>
    <dgm:cxn modelId="{FC535BAF-7459-43E4-9539-766CF9CC23EF}" type="presParOf" srcId="{8A9D7CB1-B6B2-42BF-B043-ADF1C5BEE41A}" destId="{4DC3E8D1-C231-4A4D-917C-38B43682E58B}" srcOrd="0" destOrd="0" presId="urn:microsoft.com/office/officeart/2005/8/layout/hierarchy1"/>
    <dgm:cxn modelId="{9628139E-3E11-41DF-B316-07EE34B2FB87}" type="presParOf" srcId="{4DC3E8D1-C231-4A4D-917C-38B43682E58B}" destId="{296F9EAE-A02C-4A9A-930F-1CACA7AD5C6D}" srcOrd="0" destOrd="0" presId="urn:microsoft.com/office/officeart/2005/8/layout/hierarchy1"/>
    <dgm:cxn modelId="{AFF89CD5-EC36-44F5-B201-36338766A9D0}" type="presParOf" srcId="{296F9EAE-A02C-4A9A-930F-1CACA7AD5C6D}" destId="{65F8D749-9F3F-4F42-8516-FD61BA029C40}" srcOrd="0" destOrd="0" presId="urn:microsoft.com/office/officeart/2005/8/layout/hierarchy1"/>
    <dgm:cxn modelId="{28522C43-7244-480B-A6F9-9C33E2243B89}" type="presParOf" srcId="{296F9EAE-A02C-4A9A-930F-1CACA7AD5C6D}" destId="{9C7753FC-881D-4807-9196-A6AA45F75C92}" srcOrd="1" destOrd="0" presId="urn:microsoft.com/office/officeart/2005/8/layout/hierarchy1"/>
    <dgm:cxn modelId="{3B6DBC17-5B2F-4C7B-8927-BAEB1BDA7BB4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6 000,0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312BF448-47B0-406A-BFD7-EE709FC84ABF}" type="presOf" srcId="{BAFB2B4E-080B-4CC8-8B3B-39ECCE942D22}" destId="{8A9D7CB1-B6B2-42BF-B043-ADF1C5BEE41A}" srcOrd="0" destOrd="0" presId="urn:microsoft.com/office/officeart/2005/8/layout/hierarchy1"/>
    <dgm:cxn modelId="{0D466431-8DAB-443C-B43A-EB7C6C76B281}" type="presOf" srcId="{B51B600F-A9B8-487E-8F64-62E4935F9890}" destId="{9C7753FC-881D-4807-9196-A6AA45F75C92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2E3B4FB4-F6AD-4A72-B705-143E0DE41A7E}" type="presParOf" srcId="{8A9D7CB1-B6B2-42BF-B043-ADF1C5BEE41A}" destId="{4DC3E8D1-C231-4A4D-917C-38B43682E58B}" srcOrd="0" destOrd="0" presId="urn:microsoft.com/office/officeart/2005/8/layout/hierarchy1"/>
    <dgm:cxn modelId="{B12E3954-DD02-41A7-806D-F7B6738BC472}" type="presParOf" srcId="{4DC3E8D1-C231-4A4D-917C-38B43682E58B}" destId="{296F9EAE-A02C-4A9A-930F-1CACA7AD5C6D}" srcOrd="0" destOrd="0" presId="urn:microsoft.com/office/officeart/2005/8/layout/hierarchy1"/>
    <dgm:cxn modelId="{DAE8DA3C-FB18-4744-8D79-E954A6DEF4E6}" type="presParOf" srcId="{296F9EAE-A02C-4A9A-930F-1CACA7AD5C6D}" destId="{65F8D749-9F3F-4F42-8516-FD61BA029C40}" srcOrd="0" destOrd="0" presId="urn:microsoft.com/office/officeart/2005/8/layout/hierarchy1"/>
    <dgm:cxn modelId="{642AA80B-66F5-488C-8ED7-A5BBB28F85E2}" type="presParOf" srcId="{296F9EAE-A02C-4A9A-930F-1CACA7AD5C6D}" destId="{9C7753FC-881D-4807-9196-A6AA45F75C92}" srcOrd="1" destOrd="0" presId="urn:microsoft.com/office/officeart/2005/8/layout/hierarchy1"/>
    <dgm:cxn modelId="{CBCA4E3E-9DCF-46C3-A008-92275EA9706A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01.01.2022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3 000,0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LinFactNeighborX="1432" custLinFactNeighborY="1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88941F5F-8E21-4CC4-B113-5C4005082CF5}" type="presOf" srcId="{B51B600F-A9B8-487E-8F64-62E4935F9890}" destId="{9C7753FC-881D-4807-9196-A6AA45F75C92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0303358A-9ECA-450F-9C29-337BC3673269}" type="presOf" srcId="{BAFB2B4E-080B-4CC8-8B3B-39ECCE942D22}" destId="{8A9D7CB1-B6B2-42BF-B043-ADF1C5BEE41A}" srcOrd="0" destOrd="0" presId="urn:microsoft.com/office/officeart/2005/8/layout/hierarchy1"/>
    <dgm:cxn modelId="{FCE3C40B-EDDB-43F3-B513-1568083D82C8}" type="presParOf" srcId="{8A9D7CB1-B6B2-42BF-B043-ADF1C5BEE41A}" destId="{4DC3E8D1-C231-4A4D-917C-38B43682E58B}" srcOrd="0" destOrd="0" presId="urn:microsoft.com/office/officeart/2005/8/layout/hierarchy1"/>
    <dgm:cxn modelId="{6C527B52-9353-4F19-988A-6C1790C76B06}" type="presParOf" srcId="{4DC3E8D1-C231-4A4D-917C-38B43682E58B}" destId="{296F9EAE-A02C-4A9A-930F-1CACA7AD5C6D}" srcOrd="0" destOrd="0" presId="urn:microsoft.com/office/officeart/2005/8/layout/hierarchy1"/>
    <dgm:cxn modelId="{A9CBE647-EE43-456F-BE82-7561793EF5D3}" type="presParOf" srcId="{296F9EAE-A02C-4A9A-930F-1CACA7AD5C6D}" destId="{65F8D749-9F3F-4F42-8516-FD61BA029C40}" srcOrd="0" destOrd="0" presId="urn:microsoft.com/office/officeart/2005/8/layout/hierarchy1"/>
    <dgm:cxn modelId="{EBC47C84-7FD9-4023-B7F8-1B12B600E645}" type="presParOf" srcId="{296F9EAE-A02C-4A9A-930F-1CACA7AD5C6D}" destId="{9C7753FC-881D-4807-9196-A6AA45F75C92}" srcOrd="1" destOrd="0" presId="urn:microsoft.com/office/officeart/2005/8/layout/hierarchy1"/>
    <dgm:cxn modelId="{00AEB711-E305-47E1-AE63-108C3361DAFA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01.01.2023г.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3EF1575-1B3E-4123-8540-E9EE15A914C5}" type="presOf" srcId="{B51B600F-A9B8-487E-8F64-62E4935F9890}" destId="{9C7753FC-881D-4807-9196-A6AA45F75C92}" srcOrd="0" destOrd="0" presId="urn:microsoft.com/office/officeart/2005/8/layout/hierarchy1"/>
    <dgm:cxn modelId="{4EA693EE-B248-45BA-AB52-CA677B1254EF}" type="presOf" srcId="{BAFB2B4E-080B-4CC8-8B3B-39ECCE942D22}" destId="{8A9D7CB1-B6B2-42BF-B043-ADF1C5BEE41A}" srcOrd="0" destOrd="0" presId="urn:microsoft.com/office/officeart/2005/8/layout/hierarchy1"/>
    <dgm:cxn modelId="{ECC00391-E7E3-4A2A-AE94-1504D6E4824C}" type="presParOf" srcId="{8A9D7CB1-B6B2-42BF-B043-ADF1C5BEE41A}" destId="{4DC3E8D1-C231-4A4D-917C-38B43682E58B}" srcOrd="0" destOrd="0" presId="urn:microsoft.com/office/officeart/2005/8/layout/hierarchy1"/>
    <dgm:cxn modelId="{0B27E673-3B8D-4634-9682-0C3AE10BD3BC}" type="presParOf" srcId="{4DC3E8D1-C231-4A4D-917C-38B43682E58B}" destId="{296F9EAE-A02C-4A9A-930F-1CACA7AD5C6D}" srcOrd="0" destOrd="0" presId="urn:microsoft.com/office/officeart/2005/8/layout/hierarchy1"/>
    <dgm:cxn modelId="{C870479A-3FF5-44FC-93DC-7684589BD842}" type="presParOf" srcId="{296F9EAE-A02C-4A9A-930F-1CACA7AD5C6D}" destId="{65F8D749-9F3F-4F42-8516-FD61BA029C40}" srcOrd="0" destOrd="0" presId="urn:microsoft.com/office/officeart/2005/8/layout/hierarchy1"/>
    <dgm:cxn modelId="{3D963C2C-E4C4-4F13-A871-3DBF51C3F209}" type="presParOf" srcId="{296F9EAE-A02C-4A9A-930F-1CACA7AD5C6D}" destId="{9C7753FC-881D-4807-9196-A6AA45F75C92}" srcOrd="1" destOrd="0" presId="urn:microsoft.com/office/officeart/2005/8/layout/hierarchy1"/>
    <dgm:cxn modelId="{4090E192-0F5A-4189-90BD-C8EC6190E6E0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9.jpe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0.025</cdr:x>
      <cdr:y>0.8077</cdr:y>
    </cdr:from>
    <cdr:to>
      <cdr:x>0.345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00198"/>
          <a:ext cx="91440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6094675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0.26146</cdr:x>
      <cdr:y>0.72007</cdr:y>
    </cdr:from>
    <cdr:to>
      <cdr:x>0.36354</cdr:x>
      <cdr:y>0.95278</cdr:y>
    </cdr:to>
    <cdr:pic>
      <cdr:nvPicPr>
        <cdr:cNvPr id="2" name="Рисунок 1" descr="4444444444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 l="66875"/>
        <a:stretch xmlns:a="http://schemas.openxmlformats.org/drawingml/2006/main">
          <a:fillRect/>
        </a:stretch>
      </cdr:blipFill>
      <cdr:spPr>
        <a:xfrm xmlns:a="http://schemas.openxmlformats.org/drawingml/2006/main">
          <a:off x="2390775" y="4938244"/>
          <a:ext cx="933450" cy="15959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0.2625</cdr:x>
      <cdr:y>0.95961</cdr:y>
    </cdr:from>
    <cdr:to>
      <cdr:x>0.38956</cdr:x>
      <cdr:y>1</cdr:y>
    </cdr:to>
    <cdr:sp macro="" textlink="">
      <cdr:nvSpPr>
        <cdr:cNvPr id="3" name="TextBox 14"/>
        <cdr:cNvSpPr txBox="1"/>
      </cdr:nvSpPr>
      <cdr:spPr>
        <a:xfrm xmlns:a="http://schemas.openxmlformats.org/drawingml/2006/main">
          <a:off x="2400300" y="6581001"/>
          <a:ext cx="116179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2019 (Оценка)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0.27917</cdr:x>
      <cdr:y>0.68333</cdr:y>
    </cdr:from>
    <cdr:to>
      <cdr:x>0.33723</cdr:x>
      <cdr:y>0.72372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2552730" y="4686277"/>
          <a:ext cx="53091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700,0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247DAA-F212-46A3-A03B-70753984F529}" type="datetimeFigureOut">
              <a:rPr lang="ru-RU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2EB8D6-99E1-41E8-910F-E6EF79D0C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82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50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5BEFA5-4AC5-4AFD-921B-C564DC7688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66958-05FE-4404-A91E-8762EC42A2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25515-2FB3-4B9A-BE45-ECBC1CA1727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577F0E-CC4E-479D-971E-55ED78C1D582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6F8AA-2830-45F3-9FCA-8CE773768F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10ABB7-83DD-4FDE-96E0-6CD5409A5563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3AA89-BD17-4E29-931C-2BD9A4FE3A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D2C37-A4B7-4577-B54F-304EFF4BD3BE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7F03C-65FC-453E-AEE7-CB0DCE667D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EC9C81-F77E-4D2E-BCB6-EB4A49B96A56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345F2-93D2-4609-B2AF-4C21B8B9B4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76866-5797-4A1D-99E4-6ACD1BB78D33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CCE64-B65A-4F5B-A83B-7BD6FA15BD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D36CF-63BB-4B8F-AEF6-4325E31BE6AA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3956E-4123-4D56-AB54-9AE3B78535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5F16-E05F-4FD0-BBE1-CFC356C404E8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CD4F9-DB01-49C8-A19E-89E2B25DAF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08A44-18F1-4FCB-A51A-42E799DE2CEF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431473-B857-4A39-93DA-A318CB1217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95E1E-209E-4CD9-BA9E-D1E643118D43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DE1667-DEF3-4849-8148-7DFBD75EAB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88F08A-1B13-4546-A28E-33117AAD7E46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945E2-72EE-40C8-A1B5-C08657F2FC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76CB9-D0E3-4AA4-9813-34EF06AF4272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6CD2BE5-BF9F-44A3-B2B1-CFE54AF54F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3430F35-60A9-41E3-9AF9-511AFE7495F8}" type="datetime1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5C1FFBB-4CE8-4F44-9920-275482D103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 spd="med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Excel_97-20033.xls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Excel_97-20032.xls"/><Relationship Id="rId5" Type="http://schemas.openxmlformats.org/officeDocument/2006/relationships/image" Target="../media/image26.emf"/><Relationship Id="rId4" Type="http://schemas.openxmlformats.org/officeDocument/2006/relationships/oleObject" Target="../embeddings/_____Microsoft_Excel_97-20031.xls"/><Relationship Id="rId9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tiff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000108"/>
            <a:ext cx="733867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500" b="1" dirty="0" smtClean="0">
                <a:ln w="3175" cmpd="sng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4500" b="1" dirty="0">
              <a:ln w="3175" cmpd="sng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NIfb-tB4xDc-478x3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0615" y="2276872"/>
            <a:ext cx="3779912" cy="338437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95536" y="2132856"/>
            <a:ext cx="48965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к проекту решения Совета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Башкортостан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«О бюджете муниципального района Нуримановский район Республики Башкортостан на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год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на плановый период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1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годов»</a:t>
            </a:r>
          </a:p>
        </p:txBody>
      </p:sp>
    </p:spTree>
    <p:extLst>
      <p:ext uri="{BB962C8B-B14F-4D97-AF65-F5344CB8AC3E}">
        <p14:creationId xmlns:p14="http://schemas.microsoft.com/office/powerpoint/2010/main" val="38421175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0615" y="1124744"/>
            <a:ext cx="8064896" cy="1246495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Доходы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бюджета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–</a:t>
            </a:r>
            <a:r>
              <a:rPr lang="ru-RU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безвозмездные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и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безвозвратные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поступления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денежных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средств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в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</a:t>
            </a:r>
            <a:r>
              <a:rPr lang="ru-RU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.</a:t>
            </a:r>
            <a:endParaRPr lang="en-US" altLang="zh-CN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flipH="1">
            <a:off x="755576" y="5472418"/>
            <a:ext cx="8245966" cy="1268950"/>
          </a:xfrm>
          <a:prstGeom prst="homePlate">
            <a:avLst>
              <a:gd name="adj" fmla="val 42044"/>
            </a:avLst>
          </a:prstGeom>
          <a:gradFill rotWithShape="1">
            <a:gsLst>
              <a:gs pos="0">
                <a:srgbClr val="2EB9B6"/>
              </a:gs>
              <a:gs pos="100000">
                <a:srgbClr val="7AECD4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EB9B6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- поступления в бюджет на безвозмездной и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безвозвратной основе из бюджета Республики Башкортостан (субсидии, субвенции), а также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перечисления от физических и юридических лиц (кроме налоговых и неналоговых доходов).</a:t>
            </a:r>
            <a:endParaRPr lang="ru-RU" sz="15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gray">
          <a:xfrm flipH="1">
            <a:off x="1331640" y="4223318"/>
            <a:ext cx="766834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НЕНАЛОГОВЫЕ ДОХОДЫ - </a:t>
            </a:r>
            <a:r>
              <a:rPr lang="ru-RU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латежи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которые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включают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себя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возмездные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операции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прямого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предоставления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муниципальным образованием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пользование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имущества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земельных участков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различного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услуг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а 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та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кже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платежи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штрафов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или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иных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с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анкций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арушение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законодательства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другие.</a:t>
            </a:r>
            <a:endParaRPr lang="ru-RU" sz="15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gray">
          <a:xfrm flipH="1">
            <a:off x="2123728" y="2924944"/>
            <a:ext cx="6867872" cy="1139794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ДОХОДЫ - поступления от уплаты налогов,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установленных Налоговым кодексом Российской Федерации (налог на доходы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физических лиц; земельный налог; налог на имущество физических лиц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госпошлина; налоги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взимаемые по специальным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налоговым режимам)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3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528506"/>
            <a:ext cx="8928991" cy="657277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29184" y="3312548"/>
            <a:ext cx="2093053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 дар, пожертвование)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8549" y="692974"/>
            <a:ext cx="6094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3038"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межбюджетных трансфертов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33194" y="2992564"/>
            <a:ext cx="227761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приходить на помощь)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Предоставляются на финансирование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«переданных» другим публично-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правовым образованиям    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полномочий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10401" y="3019722"/>
            <a:ext cx="20762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-поддержка)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3038"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Предоставляются на условиях долевого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расходов других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бюджетов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6935" y="5353406"/>
            <a:ext cx="7474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денежные средства, перечисляемые из одного бюджета бюджетной системы Российской Федерации другому.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53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 descr="1505740177_lgotyi-po-nalogu-na-imushhestvo-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7269" y="3726611"/>
            <a:ext cx="5986732" cy="31313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3459" y="897422"/>
            <a:ext cx="51676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бюджетной политики района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2020 – 2022 годы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grpSp>
        <p:nvGrpSpPr>
          <p:cNvPr id="22" name="组合 1"/>
          <p:cNvGrpSpPr/>
          <p:nvPr/>
        </p:nvGrpSpPr>
        <p:grpSpPr>
          <a:xfrm>
            <a:off x="0" y="1098956"/>
            <a:ext cx="9143999" cy="5759044"/>
            <a:chOff x="515437" y="-794248"/>
            <a:chExt cx="9551316" cy="6736287"/>
          </a:xfrm>
        </p:grpSpPr>
        <p:sp>
          <p:nvSpPr>
            <p:cNvPr id="24" name="Rektangel 23"/>
            <p:cNvSpPr>
              <a:spLocks noChangeArrowheads="1"/>
            </p:cNvSpPr>
            <p:nvPr/>
          </p:nvSpPr>
          <p:spPr bwMode="auto">
            <a:xfrm flipH="1">
              <a:off x="515437" y="5110765"/>
              <a:ext cx="3307941" cy="831274"/>
            </a:xfrm>
            <a:prstGeom prst="rect">
              <a:avLst/>
            </a:prstGeom>
            <a:gradFill rotWithShape="1">
              <a:gsLst>
                <a:gs pos="0">
                  <a:srgbClr val="FFE0DD"/>
                </a:gs>
                <a:gs pos="100000">
                  <a:srgbClr val="806D6E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" name="Ligebenet trapez 25"/>
            <p:cNvSpPr/>
            <p:nvPr/>
          </p:nvSpPr>
          <p:spPr bwMode="auto">
            <a:xfrm flipH="1">
              <a:off x="515437" y="4869935"/>
              <a:ext cx="2850576" cy="266439"/>
            </a:xfrm>
            <a:prstGeom prst="trapezoid">
              <a:avLst>
                <a:gd name="adj" fmla="val 160887"/>
              </a:avLst>
            </a:prstGeom>
            <a:gradFill flip="none" rotWithShape="1">
              <a:gsLst>
                <a:gs pos="69000">
                  <a:sysClr val="window" lastClr="FFFFFF">
                    <a:lumMod val="95000"/>
                  </a:sysClr>
                </a:gs>
                <a:gs pos="37000">
                  <a:sysClr val="window" lastClr="FFFFFF">
                    <a:lumMod val="85000"/>
                  </a:sysClr>
                </a:gs>
                <a:gs pos="0">
                  <a:sysClr val="window" lastClr="FFFFFF">
                    <a:lumMod val="75000"/>
                  </a:sys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grpSp>
          <p:nvGrpSpPr>
            <p:cNvPr id="26" name="Gruppe 81"/>
            <p:cNvGrpSpPr>
              <a:grpSpLocks/>
            </p:cNvGrpSpPr>
            <p:nvPr/>
          </p:nvGrpSpPr>
          <p:grpSpPr bwMode="auto">
            <a:xfrm flipH="1">
              <a:off x="1553496" y="3953478"/>
              <a:ext cx="3354083" cy="1173143"/>
              <a:chOff x="-1549341" y="4980313"/>
              <a:chExt cx="11815401" cy="761963"/>
            </a:xfrm>
          </p:grpSpPr>
          <p:sp>
            <p:nvSpPr>
              <p:cNvPr id="72" name="Rektangel 23"/>
              <p:cNvSpPr>
                <a:spLocks noChangeArrowheads="1"/>
              </p:cNvSpPr>
              <p:nvPr/>
            </p:nvSpPr>
            <p:spPr bwMode="auto">
              <a:xfrm>
                <a:off x="-1549341" y="5153536"/>
                <a:ext cx="11696909" cy="588740"/>
              </a:xfrm>
              <a:prstGeom prst="rect">
                <a:avLst/>
              </a:prstGeom>
              <a:gradFill rotWithShape="1">
                <a:gsLst>
                  <a:gs pos="0">
                    <a:srgbClr val="FFBAB7"/>
                  </a:gs>
                  <a:gs pos="100000">
                    <a:srgbClr val="805A5E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3" name="Ligebenet trapez 25"/>
              <p:cNvSpPr/>
              <p:nvPr/>
            </p:nvSpPr>
            <p:spPr>
              <a:xfrm>
                <a:off x="2028642" y="4980313"/>
                <a:ext cx="8237418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7" name="Gruppe 81"/>
            <p:cNvGrpSpPr>
              <a:grpSpLocks/>
            </p:cNvGrpSpPr>
            <p:nvPr/>
          </p:nvGrpSpPr>
          <p:grpSpPr bwMode="auto">
            <a:xfrm flipH="1">
              <a:off x="2544819" y="3054950"/>
              <a:ext cx="3380234" cy="1178384"/>
              <a:chOff x="-1644009" y="4708096"/>
              <a:chExt cx="11907527" cy="765366"/>
            </a:xfrm>
          </p:grpSpPr>
          <p:sp>
            <p:nvSpPr>
              <p:cNvPr id="70" name="Rektangel 23"/>
              <p:cNvSpPr>
                <a:spLocks noChangeArrowheads="1"/>
              </p:cNvSpPr>
              <p:nvPr/>
            </p:nvSpPr>
            <p:spPr bwMode="auto">
              <a:xfrm>
                <a:off x="-1644009" y="4877193"/>
                <a:ext cx="11845485" cy="596269"/>
              </a:xfrm>
              <a:prstGeom prst="rect">
                <a:avLst/>
              </a:prstGeom>
              <a:gradFill rotWithShape="1">
                <a:gsLst>
                  <a:gs pos="0">
                    <a:srgbClr val="FF9494"/>
                  </a:gs>
                  <a:gs pos="100000">
                    <a:srgbClr val="80474A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1" name="Ligebenet trapez 25"/>
              <p:cNvSpPr/>
              <p:nvPr/>
            </p:nvSpPr>
            <p:spPr>
              <a:xfrm>
                <a:off x="2026097" y="4708096"/>
                <a:ext cx="8237421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8" name="Gruppe 81"/>
            <p:cNvGrpSpPr>
              <a:grpSpLocks/>
            </p:cNvGrpSpPr>
            <p:nvPr/>
          </p:nvGrpSpPr>
          <p:grpSpPr bwMode="auto">
            <a:xfrm flipH="1">
              <a:off x="3623664" y="2158004"/>
              <a:ext cx="3358818" cy="1188123"/>
              <a:chOff x="-2147857" y="4435875"/>
              <a:chExt cx="11832084" cy="771690"/>
            </a:xfrm>
          </p:grpSpPr>
          <p:sp>
            <p:nvSpPr>
              <p:cNvPr id="68" name="Rektangel 23"/>
              <p:cNvSpPr>
                <a:spLocks noChangeArrowheads="1"/>
              </p:cNvSpPr>
              <p:nvPr/>
            </p:nvSpPr>
            <p:spPr bwMode="auto">
              <a:xfrm>
                <a:off x="-2147857" y="4605133"/>
                <a:ext cx="11769349" cy="602432"/>
              </a:xfrm>
              <a:prstGeom prst="rect">
                <a:avLst/>
              </a:prstGeom>
              <a:gradFill rotWithShape="1">
                <a:gsLst>
                  <a:gs pos="0">
                    <a:srgbClr val="FF6461"/>
                  </a:gs>
                  <a:gs pos="100000">
                    <a:srgbClr val="80323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9" name="Ligebenet trapez 25"/>
              <p:cNvSpPr/>
              <p:nvPr/>
            </p:nvSpPr>
            <p:spPr>
              <a:xfrm>
                <a:off x="1446805" y="4435875"/>
                <a:ext cx="8237422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9" name="Gruppe 81"/>
            <p:cNvGrpSpPr>
              <a:grpSpLocks/>
            </p:cNvGrpSpPr>
            <p:nvPr/>
          </p:nvGrpSpPr>
          <p:grpSpPr bwMode="auto">
            <a:xfrm flipH="1">
              <a:off x="4597190" y="1152254"/>
              <a:ext cx="3404576" cy="1265959"/>
              <a:chOff x="-2517335" y="4094041"/>
              <a:chExt cx="11993277" cy="822248"/>
            </a:xfrm>
          </p:grpSpPr>
          <p:sp>
            <p:nvSpPr>
              <p:cNvPr id="66" name="Rektangel 23"/>
              <p:cNvSpPr>
                <a:spLocks noChangeArrowheads="1"/>
              </p:cNvSpPr>
              <p:nvPr/>
            </p:nvSpPr>
            <p:spPr bwMode="auto">
              <a:xfrm>
                <a:off x="-2517335" y="4258072"/>
                <a:ext cx="11915803" cy="658217"/>
              </a:xfrm>
              <a:prstGeom prst="rect">
                <a:avLst/>
              </a:prstGeom>
              <a:gradFill rotWithShape="1">
                <a:gsLst>
                  <a:gs pos="0">
                    <a:srgbClr val="FF4E4B"/>
                  </a:gs>
                  <a:gs pos="100000">
                    <a:srgbClr val="80242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7" name="Ligebenet trapez 25"/>
              <p:cNvSpPr/>
              <p:nvPr/>
            </p:nvSpPr>
            <p:spPr>
              <a:xfrm>
                <a:off x="1238520" y="4094041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0" name="Gruppe 81"/>
            <p:cNvGrpSpPr>
              <a:grpSpLocks/>
            </p:cNvGrpSpPr>
            <p:nvPr/>
          </p:nvGrpSpPr>
          <p:grpSpPr bwMode="auto">
            <a:xfrm flipH="1">
              <a:off x="5668047" y="134512"/>
              <a:ext cx="3324771" cy="1277291"/>
              <a:chOff x="-2787358" y="3736147"/>
              <a:chExt cx="11712143" cy="829607"/>
            </a:xfrm>
          </p:grpSpPr>
          <p:sp>
            <p:nvSpPr>
              <p:cNvPr id="64" name="Rektangel 23"/>
              <p:cNvSpPr>
                <a:spLocks noChangeArrowheads="1"/>
              </p:cNvSpPr>
              <p:nvPr/>
            </p:nvSpPr>
            <p:spPr bwMode="auto">
              <a:xfrm>
                <a:off x="-2787358" y="3897706"/>
                <a:ext cx="11653898" cy="668048"/>
              </a:xfrm>
              <a:prstGeom prst="rect">
                <a:avLst/>
              </a:prstGeom>
              <a:gradFill rotWithShape="1">
                <a:gsLst>
                  <a:gs pos="0">
                    <a:srgbClr val="FF2C2C"/>
                  </a:gs>
                  <a:gs pos="100000">
                    <a:srgbClr val="801413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5" name="Ligebenet trapez 25"/>
              <p:cNvSpPr/>
              <p:nvPr/>
            </p:nvSpPr>
            <p:spPr>
              <a:xfrm>
                <a:off x="687363" y="3736147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1" name="Gruppe 81"/>
            <p:cNvGrpSpPr>
              <a:grpSpLocks/>
            </p:cNvGrpSpPr>
            <p:nvPr/>
          </p:nvGrpSpPr>
          <p:grpSpPr bwMode="auto">
            <a:xfrm flipH="1">
              <a:off x="6465158" y="-794248"/>
              <a:ext cx="3601595" cy="1188981"/>
              <a:chOff x="-3718434" y="3444304"/>
              <a:chExt cx="12687307" cy="772250"/>
            </a:xfrm>
          </p:grpSpPr>
          <p:sp>
            <p:nvSpPr>
              <p:cNvPr id="62" name="Rektangel 23"/>
              <p:cNvSpPr>
                <a:spLocks noChangeArrowheads="1"/>
              </p:cNvSpPr>
              <p:nvPr/>
            </p:nvSpPr>
            <p:spPr bwMode="auto">
              <a:xfrm>
                <a:off x="-3348015" y="3597262"/>
                <a:ext cx="12265561" cy="619292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8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ru-RU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Обеспечение 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сбалансированности бюджета  </a:t>
                </a:r>
              </a:p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chemeClr val="bg1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3" name="Ligebenet trapez 25"/>
              <p:cNvSpPr/>
              <p:nvPr/>
            </p:nvSpPr>
            <p:spPr>
              <a:xfrm>
                <a:off x="-3718434" y="3444304"/>
                <a:ext cx="12687307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515437" y="5348879"/>
              <a:ext cx="3297909" cy="306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Проведение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взвешенной долговой политики</a:t>
              </a: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1736114" y="4398138"/>
              <a:ext cx="3007957" cy="70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Реализация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стратегических направлений социально-экономического развития Республики Башкортостан </a:t>
              </a: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2646618" y="3477493"/>
              <a:ext cx="3162652" cy="70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Развитие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инициативного бюджетирования путем вовлечения большего количества населенных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пунктов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3641472" y="2455491"/>
              <a:ext cx="3341010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Применение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обоснованных нормативных затрат на оказание муниципальных услуг и работ, расчетов целевых субсидий, </a:t>
              </a:r>
            </a:p>
            <a:p>
              <a:pPr algn="ctr"/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а также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контроль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за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использованием субсидий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4594645" y="1455994"/>
              <a:ext cx="3422555" cy="1008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Повышение </a:t>
              </a:r>
              <a:r>
                <a:rPr lang="ru-RU" sz="1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эффективности бюджетных расходов, в том числе путем проведения обзоров бюджетных расходов, актуализации норм и правил определения расходных обязательств, повышения операционной эффективности бюджетных расходов</a:t>
              </a:r>
              <a:endParaRPr lang="en-US" altLang="ko-KR" sz="1000" b="1" dirty="0" smtClean="0">
                <a:solidFill>
                  <a:srgbClr val="DDDDDD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963632" y="419322"/>
              <a:ext cx="2844668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lvl="0" algn="ctr"/>
              <a:r>
                <a:rPr lang="ru-RU" sz="1100" b="1" dirty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Достижение наилучших темпов наращивания налогового потенциала </a:t>
              </a:r>
            </a:p>
            <a:p>
              <a:pPr lvl="0" algn="ctr"/>
              <a:r>
                <a:rPr lang="ru-RU" sz="1100" b="1" dirty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за счет улучшения качества администрирования доходов бюджета</a:t>
              </a:r>
            </a:p>
          </p:txBody>
        </p:sp>
        <p:sp>
          <p:nvSpPr>
            <p:cNvPr id="60" name="Ellipse 59"/>
            <p:cNvSpPr/>
            <p:nvPr/>
          </p:nvSpPr>
          <p:spPr bwMode="auto">
            <a:xfrm>
              <a:off x="1917169" y="721842"/>
              <a:ext cx="3104102" cy="294967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2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</a:endParaRPr>
            </a:p>
          </p:txBody>
        </p:sp>
        <p:sp>
          <p:nvSpPr>
            <p:cNvPr id="47" name="Rektangel 64"/>
            <p:cNvSpPr>
              <a:spLocks noChangeArrowheads="1"/>
            </p:cNvSpPr>
            <p:nvPr/>
          </p:nvSpPr>
          <p:spPr bwMode="auto">
            <a:xfrm>
              <a:off x="1798640" y="2763837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5" name="Rektangel 64"/>
            <p:cNvSpPr>
              <a:spLocks noChangeArrowheads="1"/>
            </p:cNvSpPr>
            <p:nvPr/>
          </p:nvSpPr>
          <p:spPr bwMode="auto">
            <a:xfrm>
              <a:off x="5478465" y="8382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9" name="Rektangel 64"/>
            <p:cNvSpPr>
              <a:spLocks noChangeArrowheads="1"/>
            </p:cNvSpPr>
            <p:nvPr/>
          </p:nvSpPr>
          <p:spPr bwMode="auto">
            <a:xfrm>
              <a:off x="7070700" y="1778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833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43608" y="188640"/>
            <a:ext cx="6438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политики района на 2020-2022 годы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6" y="1007198"/>
            <a:ext cx="8886824" cy="58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Укрепление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взаимодействия с крупнейшими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налогоплательщиками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Повышение качества администрирования доходов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Обеспечение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полноты и корректности сведений в базах данных республиканских органов исполнительной власти, территориальных органов федеральных органов исполнительной власти в Республике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 и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Республики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налогового потенциала, выявленного в результате проведения инвентаризации земельных участков и объектов капитального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Ведение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реестра налоговых льгот и оценка их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Оптимизация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Выявление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недобросовестных налогоплательщиков, в том числе являющихся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исполнителями по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муниципальным контрактам, получателями бюджетных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ыявление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лиц, осуществляющих незаконную предпринимательскую деятельность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целях их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регистрации и постановки на налоговый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Усиление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 по легализации объектов налогообложения в рамках работы Межведомственной комиссии по вопросам, связанным с легализацией объектов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Реализация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Комплексного плана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мероприятий по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увеличению поступлений налоговых и неналоговых доходов консолидированного бюджета муниципального района Нуримановский район Республики Башкортостан 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поддержка его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актуальном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917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WordArt 37"/>
          <p:cNvSpPr>
            <a:spLocks noChangeArrowheads="1" noChangeShapeType="1" noTextEdit="1"/>
          </p:cNvSpPr>
          <p:nvPr/>
        </p:nvSpPr>
        <p:spPr bwMode="auto">
          <a:xfrm>
            <a:off x="755576" y="692696"/>
            <a:ext cx="7632848" cy="11778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34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параметры </a:t>
            </a:r>
            <a:endParaRPr lang="ru-RU" sz="2800" kern="10" dirty="0" smtClean="0">
              <a:ln w="9525">
                <a:noFill/>
                <a:round/>
                <a:headEnd/>
                <a:tailEnd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233613" cy="577850"/>
          </a:xfrm>
        </p:spPr>
        <p:txBody>
          <a:bodyPr/>
          <a:lstStyle/>
          <a:p>
            <a:pPr>
              <a:defRPr/>
            </a:pPr>
            <a:fld id="{5318242B-46B6-4482-98E7-7D71AA53BEF4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48440213"/>
              </p:ext>
            </p:extLst>
          </p:nvPr>
        </p:nvGraphicFramePr>
        <p:xfrm>
          <a:off x="683568" y="1767290"/>
          <a:ext cx="8208912" cy="4898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7522638" y="1786326"/>
            <a:ext cx="1500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34310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375" y="350641"/>
            <a:ext cx="8429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 доходов 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на 2020 год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юджет-отрадное-дохо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986" y="1419226"/>
            <a:ext cx="6766187" cy="518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9025" y="2057400"/>
            <a:ext cx="109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НДФЛ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118 481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,0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4675" y="3009900"/>
            <a:ext cx="992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 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24 987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275" y="3562350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Акцизы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12 120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5525" y="384810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ЕНВД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4 619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1675" y="4819650"/>
            <a:ext cx="1670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Аренда земли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7 238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4781550"/>
            <a:ext cx="14462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algn="ctr"/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1 969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5675" y="4867275"/>
            <a:ext cx="12178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Аренда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имущества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309,0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75" y="5591175"/>
            <a:ext cx="1134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Доходы от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продажи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имущества </a:t>
            </a:r>
          </a:p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1 23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905250"/>
            <a:ext cx="1479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Государствен-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ная пошлина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1 7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2325" y="4429126"/>
            <a:ext cx="1041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467 508,8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6650" y="560070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640 830,8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0924" y="1419226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52558" y="5374257"/>
            <a:ext cx="1035170" cy="75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03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/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56766" y="1612068"/>
            <a:ext cx="11391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114550" y="4324758"/>
          <a:ext cx="6886575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971550" y="1717180"/>
          <a:ext cx="6934200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5536" y="759956"/>
            <a:ext cx="8748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 муниципального района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5643570" y="1142984"/>
          <a:ext cx="278608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15" name="Worksheet" r:id="rId4" imgW="3419475" imgH="1600200" progId="Excel.Sheet.8">
                  <p:embed/>
                </p:oleObj>
              </mc:Choice>
              <mc:Fallback>
                <p:oleObj name="Worksheet" r:id="rId4" imgW="3419475" imgH="1600200" progId="Excel.Sheet.8">
                  <p:embed/>
                  <p:pic>
                    <p:nvPicPr>
                      <p:cNvPr id="0" name="Picture 10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142984"/>
                        <a:ext cx="2786082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16216" y="5157192"/>
            <a:ext cx="360040" cy="288032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861048"/>
            <a:ext cx="360039" cy="288032"/>
          </a:xfrm>
          <a:prstGeom prst="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3" name="Группа 50"/>
          <p:cNvGrpSpPr>
            <a:grpSpLocks/>
          </p:cNvGrpSpPr>
          <p:nvPr/>
        </p:nvGrpSpPr>
        <p:grpSpPr bwMode="auto">
          <a:xfrm>
            <a:off x="6010261" y="2500307"/>
            <a:ext cx="776318" cy="428627"/>
            <a:chOff x="3273526" y="2248510"/>
            <a:chExt cx="786839" cy="432048"/>
          </a:xfrm>
        </p:grpSpPr>
        <p:sp>
          <p:nvSpPr>
            <p:cNvPr id="12" name="Овал 11"/>
            <p:cNvSpPr/>
            <p:nvPr/>
          </p:nvSpPr>
          <p:spPr>
            <a:xfrm>
              <a:off x="3292269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8" name="TextBox 52"/>
            <p:cNvSpPr txBox="1">
              <a:spLocks noChangeArrowheads="1"/>
            </p:cNvSpPr>
            <p:nvPr/>
          </p:nvSpPr>
          <p:spPr bwMode="auto">
            <a:xfrm>
              <a:off x="3273526" y="2320221"/>
              <a:ext cx="786839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95,6%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4" name="Группа 50"/>
          <p:cNvGrpSpPr>
            <a:grpSpLocks/>
          </p:cNvGrpSpPr>
          <p:nvPr/>
        </p:nvGrpSpPr>
        <p:grpSpPr bwMode="auto">
          <a:xfrm>
            <a:off x="3857620" y="3714752"/>
            <a:ext cx="785109" cy="431050"/>
            <a:chOff x="3273524" y="2248510"/>
            <a:chExt cx="786990" cy="432048"/>
          </a:xfrm>
        </p:grpSpPr>
        <p:sp>
          <p:nvSpPr>
            <p:cNvPr id="18" name="Овал 17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4" name="TextBox 52"/>
            <p:cNvSpPr txBox="1">
              <a:spLocks noChangeArrowheads="1"/>
            </p:cNvSpPr>
            <p:nvPr/>
          </p:nvSpPr>
          <p:spPr bwMode="auto">
            <a:xfrm>
              <a:off x="3273524" y="2320193"/>
              <a:ext cx="786990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95,6%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5" name="Группа 50"/>
          <p:cNvGrpSpPr>
            <a:grpSpLocks/>
          </p:cNvGrpSpPr>
          <p:nvPr/>
        </p:nvGrpSpPr>
        <p:grpSpPr bwMode="auto">
          <a:xfrm>
            <a:off x="7143768" y="1000108"/>
            <a:ext cx="766497" cy="431050"/>
            <a:chOff x="3292267" y="2248510"/>
            <a:chExt cx="768265" cy="432048"/>
          </a:xfrm>
        </p:grpSpPr>
        <p:sp>
          <p:nvSpPr>
            <p:cNvPr id="21" name="Овал 20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0" name="TextBox 52"/>
            <p:cNvSpPr txBox="1">
              <a:spLocks noChangeArrowheads="1"/>
            </p:cNvSpPr>
            <p:nvPr/>
          </p:nvSpPr>
          <p:spPr bwMode="auto">
            <a:xfrm>
              <a:off x="3335377" y="2320098"/>
              <a:ext cx="725155" cy="262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4,4%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6" name="Группа 50"/>
          <p:cNvGrpSpPr>
            <a:grpSpLocks/>
          </p:cNvGrpSpPr>
          <p:nvPr/>
        </p:nvGrpSpPr>
        <p:grpSpPr bwMode="auto">
          <a:xfrm>
            <a:off x="5076056" y="2132856"/>
            <a:ext cx="785468" cy="432221"/>
            <a:chOff x="3273527" y="2248510"/>
            <a:chExt cx="786935" cy="432048"/>
          </a:xfrm>
        </p:grpSpPr>
        <p:sp>
          <p:nvSpPr>
            <p:cNvPr id="24" name="Овал 23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6" name="TextBox 52"/>
            <p:cNvSpPr txBox="1">
              <a:spLocks noChangeArrowheads="1"/>
            </p:cNvSpPr>
            <p:nvPr/>
          </p:nvSpPr>
          <p:spPr bwMode="auto">
            <a:xfrm>
              <a:off x="3273527" y="2320277"/>
              <a:ext cx="786935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4,4%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9" name="Группа 50"/>
          <p:cNvGrpSpPr>
            <a:grpSpLocks/>
          </p:cNvGrpSpPr>
          <p:nvPr/>
        </p:nvGrpSpPr>
        <p:grpSpPr bwMode="auto">
          <a:xfrm>
            <a:off x="1249904" y="5072074"/>
            <a:ext cx="857054" cy="428628"/>
            <a:chOff x="3273530" y="2248510"/>
            <a:chExt cx="858428" cy="432048"/>
          </a:xfrm>
        </p:grpSpPr>
        <p:sp>
          <p:nvSpPr>
            <p:cNvPr id="27" name="Овал 26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2" name="TextBox 52"/>
            <p:cNvSpPr txBox="1">
              <a:spLocks noChangeArrowheads="1"/>
            </p:cNvSpPr>
            <p:nvPr/>
          </p:nvSpPr>
          <p:spPr bwMode="auto">
            <a:xfrm>
              <a:off x="3273530" y="2319826"/>
              <a:ext cx="858428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94,9%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10" name="Группа 50"/>
          <p:cNvGrpSpPr>
            <a:grpSpLocks/>
          </p:cNvGrpSpPr>
          <p:nvPr/>
        </p:nvGrpSpPr>
        <p:grpSpPr bwMode="auto">
          <a:xfrm>
            <a:off x="2571736" y="3429000"/>
            <a:ext cx="913695" cy="432037"/>
            <a:chOff x="3289501" y="2248510"/>
            <a:chExt cx="914358" cy="432048"/>
          </a:xfrm>
        </p:grpSpPr>
        <p:sp>
          <p:nvSpPr>
            <p:cNvPr id="30" name="Овал 29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28" name="TextBox 52"/>
            <p:cNvSpPr txBox="1">
              <a:spLocks noChangeArrowheads="1"/>
            </p:cNvSpPr>
            <p:nvPr/>
          </p:nvSpPr>
          <p:spPr bwMode="auto">
            <a:xfrm>
              <a:off x="3289501" y="2320520"/>
              <a:ext cx="914358" cy="26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5,1%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sp>
        <p:nvSpPr>
          <p:cNvPr id="4115" name="TextBox 31"/>
          <p:cNvSpPr txBox="1">
            <a:spLocks noChangeArrowheads="1"/>
          </p:cNvSpPr>
          <p:nvPr/>
        </p:nvSpPr>
        <p:spPr bwMode="auto">
          <a:xfrm>
            <a:off x="6948264" y="5157192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Неналоговые доходы</a:t>
            </a:r>
          </a:p>
        </p:txBody>
      </p:sp>
      <p:sp>
        <p:nvSpPr>
          <p:cNvPr id="4116" name="TextBox 32"/>
          <p:cNvSpPr txBox="1">
            <a:spLocks noChangeArrowheads="1"/>
          </p:cNvSpPr>
          <p:nvPr/>
        </p:nvSpPr>
        <p:spPr bwMode="auto">
          <a:xfrm>
            <a:off x="6948264" y="3861048"/>
            <a:ext cx="17044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Налоговые доходы</a:t>
            </a:r>
          </a:p>
        </p:txBody>
      </p:sp>
      <p:sp>
        <p:nvSpPr>
          <p:cNvPr id="4117" name="Rectangle 37"/>
          <p:cNvSpPr>
            <a:spLocks noChangeArrowheads="1"/>
          </p:cNvSpPr>
          <p:nvPr/>
        </p:nvSpPr>
        <p:spPr bwMode="auto">
          <a:xfrm>
            <a:off x="939567" y="1408350"/>
            <a:ext cx="3000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всего: 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173 322,0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178 582,0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022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188 617,0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Box 40"/>
          <p:cNvSpPr txBox="1">
            <a:spLocks noChangeArrowheads="1"/>
          </p:cNvSpPr>
          <p:nvPr/>
        </p:nvSpPr>
        <p:spPr bwMode="auto">
          <a:xfrm>
            <a:off x="6372200" y="4221088"/>
            <a:ext cx="2727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164 458,0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170 646,0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180 364,0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9" name="TextBox 41"/>
          <p:cNvSpPr txBox="1">
            <a:spLocks noChangeArrowheads="1"/>
          </p:cNvSpPr>
          <p:nvPr/>
        </p:nvSpPr>
        <p:spPr bwMode="auto">
          <a:xfrm>
            <a:off x="6372200" y="5589240"/>
            <a:ext cx="25562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8 864,0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7 936,0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8 253,0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0" name="TextBox 42"/>
          <p:cNvSpPr txBox="1">
            <a:spLocks noChangeArrowheads="1"/>
          </p:cNvSpPr>
          <p:nvPr/>
        </p:nvSpPr>
        <p:spPr bwMode="auto">
          <a:xfrm>
            <a:off x="2428860" y="5286388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TextBox 43"/>
          <p:cNvSpPr txBox="1">
            <a:spLocks noChangeArrowheads="1"/>
          </p:cNvSpPr>
          <p:nvPr/>
        </p:nvSpPr>
        <p:spPr bwMode="auto">
          <a:xfrm>
            <a:off x="7072330" y="2500306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TextBox 44"/>
          <p:cNvSpPr txBox="1">
            <a:spLocks noChangeArrowheads="1"/>
          </p:cNvSpPr>
          <p:nvPr/>
        </p:nvSpPr>
        <p:spPr bwMode="auto">
          <a:xfrm>
            <a:off x="4929190" y="3714752"/>
            <a:ext cx="696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Object 4"/>
          <p:cNvGraphicFramePr>
            <a:graphicFrameLocks/>
          </p:cNvGraphicFramePr>
          <p:nvPr/>
        </p:nvGraphicFramePr>
        <p:xfrm>
          <a:off x="962025" y="3848100"/>
          <a:ext cx="288607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16" name="Worksheet" r:id="rId6" imgW="3390900" imgH="1733550" progId="Excel.Sheet.8">
                  <p:embed/>
                </p:oleObj>
              </mc:Choice>
              <mc:Fallback>
                <p:oleObj name="Worksheet" r:id="rId6" imgW="3390900" imgH="1733550" progId="Excel.Sheet.8">
                  <p:embed/>
                  <p:pic>
                    <p:nvPicPr>
                      <p:cNvPr id="0" name="Picture 10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3848100"/>
                        <a:ext cx="2886075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2" name="Object 15"/>
          <p:cNvGraphicFramePr>
            <a:graphicFrameLocks/>
          </p:cNvGraphicFramePr>
          <p:nvPr/>
        </p:nvGraphicFramePr>
        <p:xfrm>
          <a:off x="3357554" y="2357430"/>
          <a:ext cx="287655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17" name="Worksheet" r:id="rId8" imgW="3429000" imgH="1762125" progId="Excel.Sheet.8">
                  <p:embed/>
                </p:oleObj>
              </mc:Choice>
              <mc:Fallback>
                <p:oleObj name="Worksheet" r:id="rId8" imgW="3429000" imgH="1762125" progId="Excel.Sheet.8">
                  <p:embed/>
                  <p:pic>
                    <p:nvPicPr>
                      <p:cNvPr id="0" name="Picture 109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2357430"/>
                        <a:ext cx="2876550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939567" y="113839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налоговых и неналоговых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</p:spTree>
    <p:extLst>
      <p:ext uri="{BB962C8B-B14F-4D97-AF65-F5344CB8AC3E}">
        <p14:creationId xmlns:p14="http://schemas.microsoft.com/office/powerpoint/2010/main" val="2880584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513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1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2" name="Rectangle 22"/>
          <p:cNvSpPr>
            <a:spLocks noChangeArrowheads="1"/>
          </p:cNvSpPr>
          <p:nvPr/>
        </p:nvSpPr>
        <p:spPr bwMode="auto">
          <a:xfrm>
            <a:off x="1088022" y="620688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5572140"/>
            <a:ext cx="2590800" cy="1149335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139126"/>
            <a:ext cx="1310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3688" y="62373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267514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415632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302765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73" y="271673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19" y="465415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00562" y="550070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274502" y="3724552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1,01</a:t>
            </a:r>
            <a:r>
              <a:rPr lang="ru-RU" sz="1400" b="1" dirty="0" smtClean="0"/>
              <a:t> %</a:t>
            </a:r>
            <a:endParaRPr lang="ru-RU" sz="1400" b="1" dirty="0"/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141312"/>
              </p:ext>
            </p:extLst>
          </p:nvPr>
        </p:nvGraphicFramePr>
        <p:xfrm>
          <a:off x="665438" y="2508803"/>
          <a:ext cx="397638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36733" y="1969074"/>
            <a:ext cx="1332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815044862"/>
              </p:ext>
            </p:extLst>
          </p:nvPr>
        </p:nvGraphicFramePr>
        <p:xfrm>
          <a:off x="4953000" y="2329052"/>
          <a:ext cx="4191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500562" y="571501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167587" y="1691299"/>
            <a:ext cx="142876" cy="1428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998865" y="1686608"/>
            <a:ext cx="142876" cy="14287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741492" y="1696074"/>
            <a:ext cx="142876" cy="1428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348933" y="163374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50919" y="163374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84368" y="1629013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75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6341" y="-263157"/>
            <a:ext cx="9131318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1600" b="1">
              <a:solidFill>
                <a:schemeClr val="bg1"/>
              </a:solidFill>
            </a:endParaRPr>
          </a:p>
        </p:txBody>
      </p: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" name="Группа 16"/>
          <p:cNvGrpSpPr/>
          <p:nvPr/>
        </p:nvGrpSpPr>
        <p:grpSpPr>
          <a:xfrm>
            <a:off x="513514" y="620688"/>
            <a:ext cx="8363351" cy="5711391"/>
            <a:chOff x="142844" y="646567"/>
            <a:chExt cx="8868036" cy="5711391"/>
          </a:xfrm>
        </p:grpSpPr>
        <p:sp>
          <p:nvSpPr>
            <p:cNvPr id="6156" name="Rectangle 22"/>
            <p:cNvSpPr>
              <a:spLocks noChangeArrowheads="1"/>
            </p:cNvSpPr>
            <p:nvPr/>
          </p:nvSpPr>
          <p:spPr bwMode="auto">
            <a:xfrm>
              <a:off x="781280" y="646567"/>
              <a:ext cx="8229600" cy="87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/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Структура неналоговых доходов </a:t>
              </a:r>
              <a:endParaRPr lang="en-US" sz="2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r"/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муниципального района в </a:t>
              </a:r>
              <a:r>
                <a:rPr lang="en-US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en-US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22 гг</a:t>
              </a:r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16" name="Диаграмма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0405720"/>
                </p:ext>
              </p:extLst>
            </p:nvPr>
          </p:nvGraphicFramePr>
          <p:xfrm>
            <a:off x="142844" y="1270535"/>
            <a:ext cx="8786874" cy="50874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996250"/>
            <a:ext cx="8855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6335933"/>
            <a:ext cx="69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714744" y="6335933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72330" y="6335933"/>
            <a:ext cx="785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55%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197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14313" y="2781300"/>
            <a:ext cx="87153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1588" indent="361950" algn="just">
              <a:spcBef>
                <a:spcPct val="20000"/>
              </a:spcBef>
              <a:buFont typeface="Wingdings" pitchFamily="2" charset="2"/>
              <a:buNone/>
            </a:pPr>
            <a:endParaRPr lang="ru-RU" b="1" dirty="0">
              <a:latin typeface="Calibri" pitchFamily="34" charset="0"/>
            </a:endParaRPr>
          </a:p>
        </p:txBody>
      </p:sp>
      <p:sp>
        <p:nvSpPr>
          <p:cNvPr id="16390" name="WordArt 8"/>
          <p:cNvSpPr>
            <a:spLocks noChangeArrowheads="1" noChangeShapeType="1" noTextEdit="1"/>
          </p:cNvSpPr>
          <p:nvPr/>
        </p:nvSpPr>
        <p:spPr bwMode="auto">
          <a:xfrm>
            <a:off x="683568" y="730968"/>
            <a:ext cx="8208911" cy="8578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12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kern="10" spc="1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600" b="1" kern="10" spc="1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600" b="1" kern="10" spc="150" dirty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sz="3600" b="1" kern="10" spc="1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Нуримановского района!</a:t>
            </a:r>
            <a:endParaRPr lang="ru-RU" sz="3600" b="1" kern="10" spc="150" dirty="0">
              <a:ln w="11430"/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28662" y="500042"/>
            <a:ext cx="7326684" cy="8286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1328717"/>
            <a:ext cx="8100392" cy="54322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ru-RU" sz="1200" i="1" dirty="0" smtClean="0">
              <a:latin typeface="+mj-lt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районе проводится большая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по совершенствованию открытости бюджета. Современные информационные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 многом обеспечивают доступность к информации 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составлении и исполнении бюджета. 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Финансовый орган Администрации муниципального района регулярно составляет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аналитический документ «Бюджет для граждан», который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содержит основные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положения проекта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решения 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бюджете и отчета о его исполнении в доступной и понятной форме.</a:t>
            </a: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своей сути бюджет для граждан - это упрощенная версия бюджетного документа, которая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использует доступные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форматы, чтобы облегчить для граждан понимание бюджета, объяснить им планы и действия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Администрации района во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бюджетного года и показать формы их возможного взаимодействия с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каждым гражданином 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вопросам расходования общественных финансов. 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Информацию о бюджетном процессе муниципального района и аналитический материал доступен на сайте 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надеемся, что «Бюджет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граждан»,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разработанный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финансовым управлением Администрации муниципального района, станет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доступным источником для повышения финансовой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жителей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нашего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активизации общественного контроля за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муниципальными расходами.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40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7" y="0"/>
            <a:ext cx="807246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безвозмездным поступлениям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муниципальный бюджет из бюджета Республики Башкортостан в 2020-20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годах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428736"/>
          <a:ext cx="9144000" cy="1510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1357322"/>
                <a:gridCol w="1357322"/>
                <a:gridCol w="1357322"/>
                <a:gridCol w="1428728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(оценка)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168 657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130 291,5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103 163,5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105 550,9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33719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253 199,7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255 953,6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270 001,7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284 216,3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696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198 334,5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71 685,2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71 052,8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79 988,6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13 759,1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9 578,5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0" y="3429000"/>
          <a:ext cx="464347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1540030"/>
              </p:ext>
            </p:extLst>
          </p:nvPr>
        </p:nvGraphicFramePr>
        <p:xfrm>
          <a:off x="4643406" y="3143248"/>
          <a:ext cx="4500594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3071810"/>
            <a:ext cx="1068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2235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8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016961"/>
              </p:ext>
            </p:extLst>
          </p:nvPr>
        </p:nvGraphicFramePr>
        <p:xfrm>
          <a:off x="186526" y="814403"/>
          <a:ext cx="8828270" cy="575741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79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6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6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92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6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58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бюджету муниципального района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130 291,5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103 163,5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105 550,9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педагогических работников муниципальных учреждений дополнительного образования до средней заработной платы учителей в Республике Башкортостан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6 043,2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6 373,3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7 027,2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7 610,9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работников муниципальных учреждений культуры до среднемесячной начисленной заработной платы наемных работников в организациях, у индивидуальных предпринимателей и физических лиц (среднемесячного дохода от трудовой деятельности) в Республике Башкортостан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18 067,6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20 417,9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22 517,2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24 330,3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граждан, проживающих в сельской местности, в том числе молодых семей и молодых специалистов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8 445,4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обеспечению жильем молодых семей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704,7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расходов по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содержанию автомобильных дорог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11 274,0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12 159,0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12 406,0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вопросов местного значения (реальные дела)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формирование современной городской среды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10 555,2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10 555,2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11 004,8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питанием,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обучающихся с ограниченными возможностями здоровья в муниципальных образовательных организациях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проведение кадастровых работ по межеванию земельных участков в целях их предоставления гражданам для ИЖС однократно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бесплатно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создание в общеобразовательных организациях, расположенных в сельской местности, условий для занятий физической культурой и спортом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508,4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508,4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муниципальных районов на обеспечение комплексного развития сельских территорий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3 352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2 458,8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6 170,8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5093" name="TextBox 14"/>
          <p:cNvSpPr txBox="1">
            <a:spLocks noChangeArrowheads="1"/>
          </p:cNvSpPr>
          <p:nvPr/>
        </p:nvSpPr>
        <p:spPr bwMode="auto">
          <a:xfrm>
            <a:off x="8143868" y="302618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02563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Финансовая помощь из бюджета Республики Башкортостан в 2020-20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годах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7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971090"/>
              </p:ext>
            </p:extLst>
          </p:nvPr>
        </p:nvGraphicFramePr>
        <p:xfrm>
          <a:off x="179512" y="188640"/>
          <a:ext cx="8837796" cy="631861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91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9681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предоставление социальных выплат молодым семьям на приобретение (строительство) жилого помещения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18753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предоставление социальных выплат молодым семьям при рождении (усыновлении) ребенка (детей)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1 132,6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491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реализацию мероприятий по развитию образовательных организациях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обеспечение устойчивого функционирования коммунальных организаций, поставляющих коммунальные ресурсы для предоставления коммунальных услуг населению по тарифам, не обеспечивающим возмещение издержек, и подготовка объектов коммунального хозяйства к работе в осенне-зимний период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2 632,5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896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мероприятия по улучшению систем наружного освещения населенных пунктов Республики Башкортостан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45424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реализацию проектов по благоустройству дворовых территорий, основанных на местных инициативах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3 374,7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2 161,4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2 161,4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346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бюджетам муниципальных районов на проведение комплексных кадастровых работ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1 184,0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административно управленческого и вспомогательного персонала муниципальных 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12 516,3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11 968,2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12 716,5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13 131,5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приобретение учебников и учебных пособий, средств обучения, игр, игрушек муниципальных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педагогических работников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121 753,9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135 048,8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144 361,5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154 899,9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Субвенции на приобретение учебников и учебных пособий, средств обучения, игр, игрушек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2 752,9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педагогических работников муниципальных дошкольных образовательных организаций и муниципальных общеобразовательных организаций, предоставляющих дошкольное образование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35 845,8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34 054,5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36 094,1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38 501,3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административно управленческого и вспомогательного персонала муниципальных 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13 510,6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14 137,5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14 949,1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15 132,3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936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85559"/>
              </p:ext>
            </p:extLst>
          </p:nvPr>
        </p:nvGraphicFramePr>
        <p:xfrm>
          <a:off x="179512" y="332656"/>
          <a:ext cx="8837796" cy="614934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91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 (за исключением организации отдыха детей в каникулярное время)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4 488,3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4 537,3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4 718,3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4 926,0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детей-сирот и детей, оставшихся без попечения родителей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1 243,9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1 656,2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1 722,5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1 798,3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мероприятий по отлову и содержанию безнадзорных животных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обустройство и содержание скотомогильников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общеобразовательных учреждений из многодетных малоимущих семей по обеспечению  школьной формой либо заменяющим ее комплектом детской одежды для посещения школьных занятий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1 789,8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1 694,4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образование и обеспечение деятельности комиссий по делам несовершеннолетних и защите их прав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создание и обеспечение деятельности административных комиссий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и осуществление деятельности по опеке и попечительству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1 730,4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1 791,0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1 839,6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Субвенция на осуществление государственных полномочий по социальной поддержке детей-сирот и детей, оставшихся без попечения родителей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(за исключением детей, обучающихся в федеральных образовательных организациях), кроме полномочий по содержанию детей-сирот и детей, оставшихся без попечения родителей, в государственных образовательных организациях и медицинских организациях государственной системы здравоохранения для детей-сирот и детей, оставшихся без попечения родителей, в части ежемесячного пособия на содержание детей, переданных на воспитание в приемную и патронатную семью, вознаграждения, причитающегося приемным и патронатным родителям, пособий на содержание детей, переданных под опеку и попечительство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15 268,3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15 878,6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16 513,6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16 513,6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Субвенция на выплату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 части родительской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платы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ДДУ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3 967,1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4 407,9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4 584,2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4 767,6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детей-сирот и детей, оставшихся без попечения родителей, лиц из числа детей-сирот и детей, оставшихся без попечения родителей, жилыми помещениями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11 855,2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11 855,2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11 754,0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выплату дотаций бюджетам поселений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936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763485"/>
              </p:ext>
            </p:extLst>
          </p:nvPr>
        </p:nvGraphicFramePr>
        <p:xfrm>
          <a:off x="179512" y="548680"/>
          <a:ext cx="8856846" cy="579020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210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3820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учреждений из многодетных малоимущих семей по обеспечению бесплатным питанием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807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бюджетам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первичного воинского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учета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820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муниципальных районов на выплату единовременного пособия при всех формах устройства детей, лишенных родительского попечения, в семью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652,1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0889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жилыми помещениями инвалидов и семей, имеющих детей-инвалидов, нуждающихся в жилых помещениях, предоставляемых по договорам социального найма, вставших на учет после 1 января 2005 года и страдающих тяжелыми формами хронических заболеваний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организаций из многодетных малоимущих семей по предоставлению набора школьно-письменных принадлежностей первоклассникам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287,7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1866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бюджетам муниципальных районов на проведение Всероссийской переписи населения 2020 года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8207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бюджетам 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финансирование мероприятий по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благоустройству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передаваемые бюджетам муниципальных районов из бюджетов поселений на осуществление части полномочий по решению вопросов местного значения в соответствии с заключенными соглашениями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объем финансовой помощи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313,4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467 508,8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451 196,5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476 734,3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263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43101" y="1489434"/>
            <a:ext cx="11108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874677826"/>
              </p:ext>
            </p:extLst>
          </p:nvPr>
        </p:nvGraphicFramePr>
        <p:xfrm>
          <a:off x="251520" y="1404143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1124" y="620688"/>
            <a:ext cx="824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района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178804186"/>
              </p:ext>
            </p:extLst>
          </p:nvPr>
        </p:nvGraphicFramePr>
        <p:xfrm>
          <a:off x="2627784" y="4005064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3568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80896"/>
              </p:ext>
            </p:extLst>
          </p:nvPr>
        </p:nvGraphicFramePr>
        <p:xfrm>
          <a:off x="0" y="2670428"/>
          <a:ext cx="9144000" cy="2342748"/>
        </p:xfrm>
        <a:graphic>
          <a:graphicData uri="http://schemas.openxmlformats.org/drawingml/2006/table">
            <a:tbl>
              <a:tblPr/>
              <a:tblGrid>
                <a:gridCol w="323655"/>
                <a:gridCol w="5583541"/>
                <a:gridCol w="1132893"/>
                <a:gridCol w="1051973"/>
                <a:gridCol w="1051938"/>
              </a:tblGrid>
              <a:tr h="266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3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56 085,6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55 735,6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55 735,6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38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52 402,0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56 562,7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58 966,3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45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28 651,6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25 316,0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29 194,8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231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12 812,1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12 812,1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12 710,9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788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49 244,6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33 126,6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32 550,8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6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436 048,3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434 446,3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455 736,6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5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5 580,6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4 730,6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5 745,9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194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средства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7 043,6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14 708,4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29327024"/>
              </p:ext>
            </p:extLst>
          </p:nvPr>
        </p:nvGraphicFramePr>
        <p:xfrm>
          <a:off x="114300" y="908720"/>
          <a:ext cx="2857487" cy="1724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33416489"/>
              </p:ext>
            </p:extLst>
          </p:nvPr>
        </p:nvGraphicFramePr>
        <p:xfrm>
          <a:off x="3071802" y="908720"/>
          <a:ext cx="2928958" cy="1724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35643426"/>
              </p:ext>
            </p:extLst>
          </p:nvPr>
        </p:nvGraphicFramePr>
        <p:xfrm>
          <a:off x="6143636" y="908720"/>
          <a:ext cx="2857520" cy="171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152400456"/>
              </p:ext>
            </p:extLst>
          </p:nvPr>
        </p:nvGraphicFramePr>
        <p:xfrm>
          <a:off x="3071802" y="5085184"/>
          <a:ext cx="2857520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80496184"/>
              </p:ext>
            </p:extLst>
          </p:nvPr>
        </p:nvGraphicFramePr>
        <p:xfrm>
          <a:off x="6072198" y="5085184"/>
          <a:ext cx="2938452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25074913"/>
              </p:ext>
            </p:extLst>
          </p:nvPr>
        </p:nvGraphicFramePr>
        <p:xfrm>
          <a:off x="123825" y="5085185"/>
          <a:ext cx="2857552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30498" y="116632"/>
            <a:ext cx="5734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годы, тыс.руб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25" y="2257424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0314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156918"/>
              </p:ext>
            </p:extLst>
          </p:nvPr>
        </p:nvGraphicFramePr>
        <p:xfrm>
          <a:off x="21779" y="1162411"/>
          <a:ext cx="9086726" cy="569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2468"/>
                <a:gridCol w="1348820"/>
                <a:gridCol w="1348820"/>
                <a:gridCol w="1277830"/>
                <a:gridCol w="1348788"/>
              </a:tblGrid>
              <a:tr h="33847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sz="16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(оценка)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55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137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71 370,6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61 250,4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60 706,3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60 921,4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320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2 666,8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122 108,0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82 436,6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82 278,0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84 016,9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108 979,4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31 770,4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23 162,1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25 148,7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</a:t>
                      </a:r>
                      <a:endParaRPr lang="ru-RU" sz="13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4 839,1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387 878,4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333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396,7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330 368,5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349 717,7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52 886,2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45 950,1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47 049,4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48 862,5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58 012,3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52 146,7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49 397,0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52 780,9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437,9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232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общего характера бюджетам бюджетной системы Российской Федерации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28 332,3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26 078,2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25 261,5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24 632,7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 утвержденные расходы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7 043,6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14 708,4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839 913,6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640 830,8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629 778,5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665 351,3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779" y="63644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разделам на 2020-2022 годы, тыс.руб.</a:t>
            </a:r>
            <a:endParaRPr lang="ru-RU" sz="2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934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IMG_0074.jpg"/>
          <p:cNvPicPr>
            <a:picLocks noChangeAspect="1"/>
          </p:cNvPicPr>
          <p:nvPr/>
        </p:nvPicPr>
        <p:blipFill>
          <a:blip r:embed="rId2" cstate="print"/>
          <a:srcRect r="6570"/>
          <a:stretch>
            <a:fillRect/>
          </a:stretch>
        </p:blipFill>
        <p:spPr>
          <a:xfrm>
            <a:off x="28253" y="1604398"/>
            <a:ext cx="9024731" cy="3164463"/>
          </a:xfrm>
          <a:prstGeom prst="rect">
            <a:avLst/>
          </a:prstGeom>
        </p:spPr>
      </p:pic>
      <p:sp>
        <p:nvSpPr>
          <p:cNvPr id="92161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162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560E7-A140-4C0B-BE69-1E28AC47917A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372" y="318536"/>
            <a:ext cx="856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 на 2020 год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810541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32559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1480" y="3021494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6463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5777" y="3570135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8034" y="3468094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0,4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2095" y="318317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12,9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1550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4877" y="482909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0013" y="342303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5,0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23144" y="5404239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МБТ общего характера бюджетам бюджетной системы РФ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3203" y="1372925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52,0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78234" y="5404238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Культура, </a:t>
            </a:r>
          </a:p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кинематография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826980" y="482511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35974" y="53949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24476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59256" y="53843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Обслуживание государственного и муниципального долга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58638" y="481981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59069" y="315534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7,2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10823" y="3236181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4,1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0596" y="309305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2015" y="352242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8851" y="35462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0,07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9295" y="356218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Выгнутая вниз стрелка 38"/>
          <p:cNvSpPr/>
          <p:nvPr/>
        </p:nvSpPr>
        <p:spPr>
          <a:xfrm>
            <a:off x="4047214" y="4476585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4032636" y="4231419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174434" y="4373217"/>
            <a:ext cx="166977" cy="166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93704" y="4293704"/>
            <a:ext cx="63611" cy="63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56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5C5C5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000496" y="1785926"/>
            <a:ext cx="785818" cy="785818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defRPr/>
            </a:pP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16,4</a:t>
            </a:r>
            <a:endParaRPr lang="en-US" sz="1600" b="1" dirty="0">
              <a:solidFill>
                <a:prstClr val="white"/>
              </a:solidFill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37 651,0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5720" y="1500174"/>
            <a:ext cx="2253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Обеспечение проведения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выборов и референдумов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9" name="Shape 98"/>
          <p:cNvCxnSpPr>
            <a:stCxn id="59" idx="1"/>
          </p:cNvCxnSpPr>
          <p:nvPr/>
        </p:nvCxnSpPr>
        <p:spPr>
          <a:xfrm rot="16200000" flipV="1">
            <a:off x="2719858" y="1423490"/>
            <a:ext cx="89916" cy="671911"/>
          </a:xfrm>
          <a:prstGeom prst="curvedConnector4">
            <a:avLst>
              <a:gd name="adj1" fmla="val 254237"/>
              <a:gd name="adj2" fmla="val 62788"/>
            </a:avLst>
          </a:prstGeom>
          <a:ln w="25400">
            <a:solidFill>
              <a:srgbClr val="00CC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891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20 011,6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2 621,4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>
            <p:extLst>
              <p:ext uri="{D42A27DB-BD31-4B8C-83A1-F6EECF244321}">
                <p14:modId xmlns:p14="http://schemas.microsoft.com/office/powerpoint/2010/main" val="2618726211"/>
              </p:ext>
            </p:extLst>
          </p:nvPr>
        </p:nvGraphicFramePr>
        <p:xfrm>
          <a:off x="-32087" y="4370965"/>
          <a:ext cx="4714908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1187624" y="271327"/>
            <a:ext cx="7956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</a:t>
            </a:r>
          </a:p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 в 2020-2022 годах, тыс. руб.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286248" y="4643446"/>
            <a:ext cx="58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hape 77"/>
          <p:cNvCxnSpPr/>
          <p:nvPr/>
        </p:nvCxnSpPr>
        <p:spPr>
          <a:xfrm rot="16200000" flipV="1">
            <a:off x="3970022" y="1459209"/>
            <a:ext cx="589982" cy="243283"/>
          </a:xfrm>
          <a:prstGeom prst="curvedConnector3">
            <a:avLst>
              <a:gd name="adj1" fmla="val 50000"/>
            </a:avLst>
          </a:prstGeom>
          <a:ln w="25400">
            <a:solidFill>
              <a:srgbClr val="66B02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214678" y="1071546"/>
            <a:ext cx="1629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Судебная система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363501" y="2510507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600,0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212225" y="1980475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9697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05050" cy="365125"/>
          </a:xfrm>
        </p:spPr>
        <p:txBody>
          <a:bodyPr/>
          <a:lstStyle/>
          <a:p>
            <a:pPr>
              <a:defRPr/>
            </a:pPr>
            <a:fld id="{5248CE0B-340D-4818-872C-77B4F10B244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09" name="Содержимое 2"/>
          <p:cNvSpPr>
            <a:spLocks noGrp="1"/>
          </p:cNvSpPr>
          <p:nvPr>
            <p:ph idx="4294967295"/>
          </p:nvPr>
        </p:nvSpPr>
        <p:spPr>
          <a:xfrm>
            <a:off x="966158" y="2118220"/>
            <a:ext cx="6702186" cy="3543028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en-US" altLang="zh-CN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zh-CN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«Бюджет для граждан»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аналитический документ, разрабатываемый в целях предоставления гражданам актуальной информации о проекте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бюджета муниципального района в формате, доступном для широкого круга пользователей. В представленной информации отражены положения проекта бюджета муниципального района на предстоящие три года: 2020 год и 2021-20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годы. </a:t>
            </a:r>
          </a:p>
          <a:p>
            <a:pPr algn="just">
              <a:buFontTx/>
              <a:buNone/>
            </a:pPr>
            <a:endParaRPr lang="en-US" altLang="zh-C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«Бюджет для граждан» нацелен на получение обратной связи от граждан по интересующим их вопросам.</a:t>
            </a:r>
          </a:p>
          <a:p>
            <a:pPr algn="just">
              <a:buFontTx/>
              <a:buNone/>
            </a:pPr>
            <a:endParaRPr lang="ru-RU" sz="1600" i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7412" name="Shape"/>
          <p:cNvSpPr>
            <a:spLocks noChangeArrowheads="1"/>
          </p:cNvSpPr>
          <p:nvPr/>
        </p:nvSpPr>
        <p:spPr bwMode="auto">
          <a:xfrm>
            <a:off x="1130060" y="1284568"/>
            <a:ext cx="6760656" cy="5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ЧТО ТАКОЕ «БЮДЖЕТ ДЛЯ ГРАЖДАН»?</a:t>
            </a:r>
          </a:p>
        </p:txBody>
      </p:sp>
      <p:sp>
        <p:nvSpPr>
          <p:cNvPr id="17414" name="Shape"/>
          <p:cNvSpPr>
            <a:spLocks noChangeArrowheads="1"/>
          </p:cNvSpPr>
          <p:nvPr/>
        </p:nvSpPr>
        <p:spPr bwMode="auto">
          <a:xfrm>
            <a:off x="835025" y="5897563"/>
            <a:ext cx="7620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2163"/>
              </a:lnSpc>
              <a:spcBef>
                <a:spcPts val="2100"/>
              </a:spcBef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19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" y="546301"/>
            <a:ext cx="8953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оборону в </a:t>
            </a:r>
          </a:p>
          <a:p>
            <a:pPr algn="r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годах, тыс.руб.</a:t>
            </a:r>
            <a:endParaRPr lang="ru-RU" sz="27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4646" y="1643050"/>
            <a:ext cx="372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5005389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523176341"/>
              </p:ext>
            </p:extLst>
          </p:nvPr>
        </p:nvGraphicFramePr>
        <p:xfrm>
          <a:off x="3843327" y="4165462"/>
          <a:ext cx="498149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4648200"/>
            <a:ext cx="38861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от чрезвычайных ситуаций природного и техногенного характера, гражданская оборона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(содержание и обеспечение деятельности единой дежурной диспетчерской службы штатной численностью 6 единиц)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487291"/>
            <a:ext cx="91440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«Национальная безопасность и правоохранительная деятельность», тыс.руб.</a:t>
            </a:r>
            <a:endParaRPr lang="ru-RU" sz="25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805960655"/>
              </p:ext>
            </p:extLst>
          </p:nvPr>
        </p:nvGraphicFramePr>
        <p:xfrm>
          <a:off x="0" y="1469301"/>
          <a:ext cx="5005389" cy="2129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572387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BB2D9-4D69-4268-9334-13351B020C8C}" type="slidenum">
              <a:rPr lang="ru-RU"/>
              <a:pPr>
                <a:defRPr/>
              </a:pPr>
              <a:t>31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620688"/>
            <a:ext cx="8064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</a:t>
            </a:r>
          </a:p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2020-2022 годах, тыс.руб.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073021686"/>
              </p:ext>
            </p:extLst>
          </p:nvPr>
        </p:nvGraphicFramePr>
        <p:xfrm>
          <a:off x="1259632" y="1513478"/>
          <a:ext cx="6694097" cy="346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3319" y="4691307"/>
            <a:ext cx="214314" cy="214314"/>
          </a:xfrm>
          <a:prstGeom prst="rect">
            <a:avLst/>
          </a:prstGeom>
          <a:solidFill>
            <a:srgbClr val="F250AD"/>
          </a:solidFill>
          <a:ln>
            <a:solidFill>
              <a:srgbClr val="F25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6080" y="4613798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19" y="5205425"/>
            <a:ext cx="214314" cy="21431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1945" y="5848459"/>
            <a:ext cx="214314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6324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5127916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3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83"/>
          <p:cNvGrpSpPr>
            <a:grpSpLocks/>
          </p:cNvGrpSpPr>
          <p:nvPr/>
        </p:nvGrpSpPr>
        <p:grpSpPr bwMode="auto">
          <a:xfrm>
            <a:off x="2604286" y="921271"/>
            <a:ext cx="639272" cy="614867"/>
            <a:chOff x="3446" y="464"/>
            <a:chExt cx="432" cy="432"/>
          </a:xfrm>
        </p:grpSpPr>
        <p:sp>
          <p:nvSpPr>
            <p:cNvPr id="32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grpSp>
        <p:nvGrpSpPr>
          <p:cNvPr id="3" name="Group 4483"/>
          <p:cNvGrpSpPr>
            <a:grpSpLocks/>
          </p:cNvGrpSpPr>
          <p:nvPr/>
        </p:nvGrpSpPr>
        <p:grpSpPr bwMode="auto">
          <a:xfrm>
            <a:off x="1391830" y="3406875"/>
            <a:ext cx="639272" cy="614867"/>
            <a:chOff x="3446" y="464"/>
            <a:chExt cx="432" cy="432"/>
          </a:xfrm>
        </p:grpSpPr>
        <p:sp>
          <p:nvSpPr>
            <p:cNvPr id="29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0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10" name="Oval 4491"/>
          <p:cNvSpPr>
            <a:spLocks noChangeArrowheads="1"/>
          </p:cNvSpPr>
          <p:nvPr/>
        </p:nvSpPr>
        <p:spPr bwMode="auto">
          <a:xfrm>
            <a:off x="2884488" y="5653088"/>
            <a:ext cx="642937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2" name="Oval 4488"/>
          <p:cNvSpPr>
            <a:spLocks noChangeArrowheads="1"/>
          </p:cNvSpPr>
          <p:nvPr/>
        </p:nvSpPr>
        <p:spPr bwMode="auto">
          <a:xfrm>
            <a:off x="5476875" y="5653088"/>
            <a:ext cx="642938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3" name="Oval 4485"/>
          <p:cNvSpPr>
            <a:spLocks noChangeArrowheads="1"/>
          </p:cNvSpPr>
          <p:nvPr/>
        </p:nvSpPr>
        <p:spPr bwMode="auto">
          <a:xfrm>
            <a:off x="6794500" y="3254375"/>
            <a:ext cx="642938" cy="642938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grpSp>
        <p:nvGrpSpPr>
          <p:cNvPr id="4" name="Group 4483"/>
          <p:cNvGrpSpPr>
            <a:grpSpLocks/>
          </p:cNvGrpSpPr>
          <p:nvPr/>
        </p:nvGrpSpPr>
        <p:grpSpPr bwMode="auto">
          <a:xfrm>
            <a:off x="5414961" y="1004888"/>
            <a:ext cx="3384116" cy="1019708"/>
            <a:chOff x="3446" y="464"/>
            <a:chExt cx="2275" cy="685"/>
          </a:xfrm>
        </p:grpSpPr>
        <p:sp>
          <p:nvSpPr>
            <p:cNvPr id="15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6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2115" cy="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Обустройство, содержание 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и реконструкция скотомогильников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432,3 тыс.руб.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9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4439"/>
          <p:cNvSpPr>
            <a:spLocks/>
          </p:cNvSpPr>
          <p:nvPr/>
        </p:nvSpPr>
        <p:spPr bwMode="auto">
          <a:xfrm rot="-3587578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4440"/>
          <p:cNvSpPr>
            <a:spLocks/>
          </p:cNvSpPr>
          <p:nvPr/>
        </p:nvSpPr>
        <p:spPr bwMode="auto">
          <a:xfrm rot="-72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4446"/>
          <p:cNvSpPr>
            <a:spLocks/>
          </p:cNvSpPr>
          <p:nvPr/>
        </p:nvSpPr>
        <p:spPr bwMode="auto">
          <a:xfrm rot="-72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экономика  82 436,6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en-US" dirty="0"/>
          </a:p>
        </p:txBody>
      </p:sp>
      <p:sp>
        <p:nvSpPr>
          <p:cNvPr id="36" name="Rectangle 4472"/>
          <p:cNvSpPr>
            <a:spLocks noChangeArrowheads="1"/>
          </p:cNvSpPr>
          <p:nvPr/>
        </p:nvSpPr>
        <p:spPr bwMode="auto">
          <a:xfrm>
            <a:off x="1780997" y="3826856"/>
            <a:ext cx="267843" cy="20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lvl="0"/>
            <a:endParaRPr lang="ru-RU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6534150" y="3560496"/>
            <a:ext cx="246388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«ИКЦ»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мероприятия в области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сельского хозяйства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7 674,0 тыс.руб.,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«ЦКО»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47 883,5 тыс.руб.</a:t>
            </a:r>
          </a:p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60959" y="5688701"/>
            <a:ext cx="26706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Отдельные мероприятия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области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речного транспорта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500,0 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82638" y="5934670"/>
            <a:ext cx="27873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малого  и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предпринимательства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600,0 тыс.руб.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2301" y="3698060"/>
            <a:ext cx="1831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Дорожное хозяйство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24 702,0 тыс.руб.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91997" y="957099"/>
            <a:ext cx="2545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по отлову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содержанию безнадзорных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животных 616,4 тыс.руб.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4863" y="332656"/>
            <a:ext cx="5804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 на 2020 год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87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gray">
          <a:xfrm>
            <a:off x="2722029" y="1877915"/>
            <a:ext cx="504825" cy="576263"/>
          </a:xfrm>
          <a:prstGeom prst="chevron">
            <a:avLst>
              <a:gd name="adj" fmla="val 52514"/>
            </a:avLst>
          </a:prstGeom>
          <a:solidFill>
            <a:srgbClr val="FF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5133610" y="1788902"/>
            <a:ext cx="504825" cy="576263"/>
          </a:xfrm>
          <a:prstGeom prst="chevron">
            <a:avLst>
              <a:gd name="adj" fmla="val 52514"/>
            </a:avLst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19372"/>
            <a:ext cx="9144000" cy="69758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муниципального района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дорожное хозяйство за счет дорожного фонда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828676" y="1038724"/>
            <a:ext cx="6038850" cy="1134563"/>
            <a:chOff x="1320" y="1369"/>
            <a:chExt cx="2964" cy="492"/>
          </a:xfrm>
        </p:grpSpPr>
        <p:sp>
          <p:nvSpPr>
            <p:cNvPr id="81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AutoShape 4"/>
            <p:cNvSpPr>
              <a:spLocks noChangeArrowheads="1"/>
            </p:cNvSpPr>
            <p:nvPr/>
          </p:nvSpPr>
          <p:spPr bwMode="gray">
            <a:xfrm>
              <a:off x="1320" y="1369"/>
              <a:ext cx="408" cy="395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Источники формирования дорожного фонда</a:t>
              </a:r>
            </a:p>
          </p:txBody>
        </p:sp>
        <p:sp>
          <p:nvSpPr>
            <p:cNvPr id="8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93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750" y="1839354"/>
            <a:ext cx="5866818" cy="847521"/>
            <a:chOff x="1315" y="1753"/>
            <a:chExt cx="2947" cy="374"/>
          </a:xfrm>
        </p:grpSpPr>
        <p:sp>
          <p:nvSpPr>
            <p:cNvPr id="86" name="AutoShape 10"/>
            <p:cNvSpPr>
              <a:spLocks noChangeArrowheads="1"/>
            </p:cNvSpPr>
            <p:nvPr/>
          </p:nvSpPr>
          <p:spPr bwMode="gray">
            <a:xfrm>
              <a:off x="1526" y="179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AutoShape 11"/>
            <p:cNvSpPr>
              <a:spLocks noChangeArrowheads="1"/>
            </p:cNvSpPr>
            <p:nvPr/>
          </p:nvSpPr>
          <p:spPr bwMode="gray">
            <a:xfrm>
              <a:off x="1315" y="1753"/>
              <a:ext cx="411" cy="374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Text Box 12"/>
            <p:cNvSpPr txBox="1">
              <a:spLocks noChangeArrowheads="1"/>
            </p:cNvSpPr>
            <p:nvPr/>
          </p:nvSpPr>
          <p:spPr bwMode="gray">
            <a:xfrm>
              <a:off x="1757" y="1837"/>
              <a:ext cx="2160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latin typeface="Times New Roman" pitchFamily="18" charset="0"/>
                  <a:cs typeface="Times New Roman" pitchFamily="18" charset="0"/>
                </a:rPr>
                <a:t>Акцизы на отдельные виды топлива</a:t>
              </a:r>
            </a:p>
          </p:txBody>
        </p:sp>
        <p:sp>
          <p:nvSpPr>
            <p:cNvPr id="89" name="Text Box 13"/>
            <p:cNvSpPr txBox="1">
              <a:spLocks noChangeArrowheads="1"/>
            </p:cNvSpPr>
            <p:nvPr/>
          </p:nvSpPr>
          <p:spPr bwMode="gray">
            <a:xfrm>
              <a:off x="1436" y="1840"/>
              <a:ext cx="171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8610" y="2600324"/>
            <a:ext cx="5781289" cy="847725"/>
            <a:chOff x="1339" y="2310"/>
            <a:chExt cx="3707" cy="534"/>
          </a:xfrm>
        </p:grpSpPr>
        <p:sp>
          <p:nvSpPr>
            <p:cNvPr id="9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510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gray">
            <a:xfrm>
              <a:off x="1339" y="2310"/>
              <a:ext cx="519" cy="53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17"/>
            <p:cNvSpPr txBox="1">
              <a:spLocks noChangeArrowheads="1"/>
            </p:cNvSpPr>
            <p:nvPr/>
          </p:nvSpPr>
          <p:spPr bwMode="gray">
            <a:xfrm>
              <a:off x="1674" y="2414"/>
              <a:ext cx="3294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Субсидии на содержание, ремонт, капитальный ремонт, </a:t>
              </a:r>
            </a:p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строительство и реконструкцию автомобильных дорог </a:t>
              </a: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gray">
            <a:xfrm>
              <a:off x="1460" y="241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267200" y="3629025"/>
            <a:ext cx="4749800" cy="914400"/>
            <a:chOff x="1296" y="1344"/>
            <a:chExt cx="2992" cy="432"/>
          </a:xfrm>
        </p:grpSpPr>
        <p:sp>
          <p:nvSpPr>
            <p:cNvPr id="98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Направления расходования дорожного фонда</a:t>
              </a:r>
            </a:p>
          </p:txBody>
        </p:sp>
        <p:sp>
          <p:nvSpPr>
            <p:cNvPr id="101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67200" y="4391024"/>
            <a:ext cx="4724400" cy="885826"/>
            <a:chOff x="1296" y="1824"/>
            <a:chExt cx="2976" cy="432"/>
          </a:xfrm>
        </p:grpSpPr>
        <p:sp>
          <p:nvSpPr>
            <p:cNvPr id="103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57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Содержание и текущий ремонт автомобильных дорог общего пользования местного значения</a:t>
              </a:r>
            </a:p>
          </p:txBody>
        </p:sp>
        <p:sp>
          <p:nvSpPr>
            <p:cNvPr id="106" name="Text Box 13"/>
            <p:cNvSpPr txBox="1">
              <a:spLocks noChangeArrowheads="1"/>
            </p:cNvSpPr>
            <p:nvPr/>
          </p:nvSpPr>
          <p:spPr bwMode="gray">
            <a:xfrm>
              <a:off x="1393" y="1909"/>
              <a:ext cx="214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267200" y="5153024"/>
            <a:ext cx="4724400" cy="904875"/>
            <a:chOff x="1296" y="2304"/>
            <a:chExt cx="2976" cy="432"/>
          </a:xfrm>
        </p:grpSpPr>
        <p:sp>
          <p:nvSpPr>
            <p:cNvPr id="10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56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автомобильных дорог общего пользования</a:t>
              </a:r>
            </a:p>
          </p:txBody>
        </p:sp>
        <p:sp>
          <p:nvSpPr>
            <p:cNvPr id="111" name="Text Box 18"/>
            <p:cNvSpPr txBox="1">
              <a:spLocks noChangeArrowheads="1"/>
            </p:cNvSpPr>
            <p:nvPr/>
          </p:nvSpPr>
          <p:spPr bwMode="gray">
            <a:xfrm>
              <a:off x="1399" y="2389"/>
              <a:ext cx="21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67200" y="5915031"/>
            <a:ext cx="4733925" cy="800094"/>
            <a:chOff x="1296" y="2832"/>
            <a:chExt cx="2982" cy="432"/>
          </a:xfrm>
        </p:grpSpPr>
        <p:sp>
          <p:nvSpPr>
            <p:cNvPr id="113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2"/>
            <p:cNvSpPr txBox="1">
              <a:spLocks noChangeArrowheads="1"/>
            </p:cNvSpPr>
            <p:nvPr/>
          </p:nvSpPr>
          <p:spPr bwMode="gray">
            <a:xfrm>
              <a:off x="1698" y="2876"/>
              <a:ext cx="2580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дворовых территорий многоквартирных домов, проездов к дворовым территориям многоквартирных домов</a:t>
              </a:r>
            </a:p>
          </p:txBody>
        </p:sp>
        <p:sp>
          <p:nvSpPr>
            <p:cNvPr id="116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552450" y="43052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2019 год (оценка) – 58 812,0 тыс. руб.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2020 год – 24 702,0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2021 год – 25 615,0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2022 год – 26 132,0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00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2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25265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хозяйство – 717,1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657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8753,2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3609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– 22 300,1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09267586"/>
              </p:ext>
            </p:extLst>
          </p:nvPr>
        </p:nvGraphicFramePr>
        <p:xfrm>
          <a:off x="4220794" y="3088310"/>
          <a:ext cx="4714876" cy="376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33351" y="620688"/>
            <a:ext cx="9277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«Жилищно-коммунальное хозяйство» на 2020-2022 годы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4739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30" y="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годах, тыс.руб.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854901654"/>
              </p:ext>
            </p:extLst>
          </p:nvPr>
        </p:nvGraphicFramePr>
        <p:xfrm>
          <a:off x="2357422" y="571480"/>
          <a:ext cx="678657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28" b="9766"/>
          <a:stretch/>
        </p:blipFill>
        <p:spPr>
          <a:xfrm rot="19396263">
            <a:off x="56999" y="904829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059290"/>
              </p:ext>
            </p:extLst>
          </p:nvPr>
        </p:nvGraphicFramePr>
        <p:xfrm>
          <a:off x="0" y="4363720"/>
          <a:ext cx="9144000" cy="2494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/>
                <a:gridCol w="1143008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(оценка)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90 752,5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72 625,0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75 432,9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78 255,1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250 002,3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211 524,4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207 104,3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222 839,9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27 888,6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31 134,4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31 788,3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32 372,0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11 380,0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10 935,0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8 865,1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9 072,8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7 855,0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0261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tree-education-icons-pencil-studying-knowledge-symbol-vector-illustration-44438170.jpg"/>
          <p:cNvPicPr>
            <a:picLocks noChangeAspect="1"/>
          </p:cNvPicPr>
          <p:nvPr/>
        </p:nvPicPr>
        <p:blipFill>
          <a:blip r:embed="rId2" cstate="print">
            <a:lum bright="-6000"/>
          </a:blip>
          <a:srcRect b="6295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36</a:t>
            </a:fld>
            <a:endParaRPr lang="ru-RU" dirty="0"/>
          </a:p>
        </p:txBody>
      </p:sp>
      <p:sp>
        <p:nvSpPr>
          <p:cNvPr id="245766" name="AutoShape 6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68" name="AutoShape 8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0" name="AutoShape 10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2" name="AutoShape 12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4" name="AutoShape 14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67525" y="0"/>
            <a:ext cx="21431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Около 1,3 тыс. детей охвачено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оздоровительными мероприятиями.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143375"/>
            <a:ext cx="2809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сегодняшний день в районе функционирует 6 общеобразовательных учреждений, удовлетворяющие запросы граждан на образование, в которых обучается  2 634 учащихся.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8425" y="4191000"/>
            <a:ext cx="26955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Система дошкольного образования района представлена тремя детскими садами с 29 группами и 28 группами дошкольного образования при 6 школах,  с численностью детей 1060.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233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3 учреждениях дополнительного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занимаются 2 671 детей.</a:t>
            </a:r>
          </a:p>
        </p:txBody>
      </p:sp>
      <p:sp>
        <p:nvSpPr>
          <p:cNvPr id="27" name="Овал 26"/>
          <p:cNvSpPr/>
          <p:nvPr/>
        </p:nvSpPr>
        <p:spPr>
          <a:xfrm>
            <a:off x="1133475" y="1257300"/>
            <a:ext cx="1276350" cy="97155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038350" y="1933575"/>
            <a:ext cx="1714500" cy="126682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191125" y="2943225"/>
            <a:ext cx="1552575" cy="1133475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476625" y="952500"/>
            <a:ext cx="1466850" cy="1133475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629150" y="1885950"/>
            <a:ext cx="1247775" cy="90487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076700" y="3714749"/>
            <a:ext cx="1095375" cy="84772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igrushka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5256" y="2143125"/>
            <a:ext cx="578743" cy="578743"/>
          </a:xfrm>
          <a:prstGeom prst="rect">
            <a:avLst/>
          </a:prstGeom>
        </p:spPr>
      </p:pic>
      <p:pic>
        <p:nvPicPr>
          <p:cNvPr id="37" name="Рисунок 36" descr="clipart-5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57775" y="1854631"/>
            <a:ext cx="504825" cy="688543"/>
          </a:xfrm>
          <a:prstGeom prst="rect">
            <a:avLst/>
          </a:prstGeom>
        </p:spPr>
      </p:pic>
      <p:sp>
        <p:nvSpPr>
          <p:cNvPr id="39" name="Овал 38"/>
          <p:cNvSpPr/>
          <p:nvPr/>
        </p:nvSpPr>
        <p:spPr>
          <a:xfrm>
            <a:off x="4953000" y="666750"/>
            <a:ext cx="1590675" cy="1209675"/>
          </a:xfrm>
          <a:prstGeom prst="ellips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038850" y="1323975"/>
            <a:ext cx="1447800" cy="1057275"/>
          </a:xfrm>
          <a:prstGeom prst="ellipse">
            <a:avLst/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 descr="0_8ad65_231d0f4c_ori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2113684" flipV="1">
            <a:off x="4183756" y="3712949"/>
            <a:ext cx="902594" cy="827010"/>
          </a:xfrm>
          <a:prstGeom prst="rect">
            <a:avLst/>
          </a:prstGeom>
        </p:spPr>
      </p:pic>
      <p:pic>
        <p:nvPicPr>
          <p:cNvPr id="41" name="Рисунок 40" descr="piramidka_smal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429399" y="2200006"/>
            <a:ext cx="247502" cy="452434"/>
          </a:xfrm>
          <a:prstGeom prst="rect">
            <a:avLst/>
          </a:prstGeom>
        </p:spPr>
      </p:pic>
      <p:pic>
        <p:nvPicPr>
          <p:cNvPr id="42" name="Рисунок 41" descr="play-sports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181601" y="865949"/>
            <a:ext cx="1219200" cy="80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67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763325"/>
          <a:ext cx="9144000" cy="609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кинематографию, 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2020-2022 годах,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45 208,5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741,6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418369046"/>
              </p:ext>
            </p:extLst>
          </p:nvPr>
        </p:nvGraphicFramePr>
        <p:xfrm>
          <a:off x="0" y="3514725"/>
          <a:ext cx="4261899" cy="334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750352"/>
            <a:ext cx="9144000" cy="109260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Учреждения культуры района оказывают населению услуги по организации библиотечного обслуживания, сохранения и развития народной традиционной культуры, поддержки социально-культурной активности населения, организации его досуга и отдыха. Все вышеуказанные услуги предоставляют 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МБУ «</a:t>
            </a:r>
            <a:r>
              <a:rPr lang="ru-RU" sz="13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Нуримановская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централизованная библиотечная 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система»  и МБУ 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Нуримановская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централизованная клубная система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в составе которых 48 филиалов в разных населенных пунктах района.</a:t>
            </a:r>
            <a:endParaRPr lang="en-US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45127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социальную политику,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2020-2022 годах,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900076"/>
              </p:ext>
            </p:extLst>
          </p:nvPr>
        </p:nvGraphicFramePr>
        <p:xfrm>
          <a:off x="0" y="510540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4143404"/>
                <a:gridCol w="1071570"/>
                <a:gridCol w="1071570"/>
                <a:gridCol w="1071570"/>
                <a:gridCol w="12144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(оценка)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13 175,7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6 884,3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3 116,9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6 307,2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42 905,2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267,9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44 285,6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44 479,2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95024120"/>
              </p:ext>
            </p:extLst>
          </p:nvPr>
        </p:nvGraphicFramePr>
        <p:xfrm>
          <a:off x="0" y="1397000"/>
          <a:ext cx="91440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019610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840868556"/>
              </p:ext>
            </p:extLst>
          </p:nvPr>
        </p:nvGraphicFramePr>
        <p:xfrm>
          <a:off x="1667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76056" y="692696"/>
            <a:ext cx="4214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2020-2022 годах, тыс.руб.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06636467"/>
              </p:ext>
            </p:extLst>
          </p:nvPr>
        </p:nvGraphicFramePr>
        <p:xfrm>
          <a:off x="899592" y="825714"/>
          <a:ext cx="45339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3614" y="3103677"/>
            <a:ext cx="86503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в 2020-2022 годах, тыс.руб.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Мероприятия по физической культуре и спорту запланированы в рамках муниципальной программы «Развитие молодежной политики, физической культуры и спорта в муниципальном районе Нуримановский район Республики Башкортостан» подпрограммы «Развитие физической культуры и спорта» на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2020 год в объеме 700,0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4" cstate="print"/>
          <a:srcRect t="46250" r="76250" b="5000"/>
          <a:stretch>
            <a:fillRect/>
          </a:stretch>
        </p:blipFill>
        <p:spPr>
          <a:xfrm>
            <a:off x="4065170" y="5210694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5" cstate="print"/>
          <a:srcRect l="6875" t="7500" r="49062" b="7500"/>
          <a:stretch>
            <a:fillRect/>
          </a:stretch>
        </p:blipFill>
        <p:spPr>
          <a:xfrm>
            <a:off x="5612997" y="4948711"/>
            <a:ext cx="118503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6" cstate="print"/>
          <a:srcRect l="45312" t="50000" r="24688"/>
          <a:stretch>
            <a:fillRect/>
          </a:stretch>
        </p:blipFill>
        <p:spPr>
          <a:xfrm>
            <a:off x="7316595" y="5128340"/>
            <a:ext cx="1085846" cy="13572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54268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157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6161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9930" y="4919672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03933" y="470957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1914" y="486024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4207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3F9D8-561C-4E4C-8523-0D070BB524DA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9" name="Рисунок 8" descr="3d-chelovechek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3488" y="1486062"/>
            <a:ext cx="3780148" cy="2384544"/>
          </a:xfrm>
          <a:prstGeom prst="rect">
            <a:avLst/>
          </a:prstGeom>
          <a:solidFill>
            <a:schemeClr val="accent2">
              <a:lumMod val="60000"/>
              <a:lumOff val="40000"/>
              <a:alpha val="67000"/>
            </a:schemeClr>
          </a:solidFill>
        </p:spPr>
      </p:pic>
      <p:pic>
        <p:nvPicPr>
          <p:cNvPr id="10" name="Рисунок 9" descr="skill-development-programme-8d9defa8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3487" y="3983989"/>
            <a:ext cx="3769280" cy="2295128"/>
          </a:xfrm>
          <a:prstGeom prst="rect">
            <a:avLst/>
          </a:prstGeom>
        </p:spPr>
      </p:pic>
      <p:sp>
        <p:nvSpPr>
          <p:cNvPr id="11" name="Скругленный прямоугольник 18"/>
          <p:cNvSpPr>
            <a:spLocks noChangeArrowheads="1"/>
          </p:cNvSpPr>
          <p:nvPr/>
        </p:nvSpPr>
        <p:spPr bwMode="auto">
          <a:xfrm>
            <a:off x="625577" y="1683853"/>
            <a:ext cx="4500528" cy="1432874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Через публичные слушания по проекту бюджета муниципального района, которые проходят ежегодно в декабре</a:t>
            </a:r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2" name="Скругленный прямоугольник 18"/>
          <p:cNvSpPr>
            <a:spLocks noChangeArrowheads="1"/>
          </p:cNvSpPr>
          <p:nvPr/>
        </p:nvSpPr>
        <p:spPr bwMode="auto">
          <a:xfrm>
            <a:off x="618226" y="4101439"/>
            <a:ext cx="4557090" cy="1630837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Через публичные слушания по отчету об исполнении бюджета муниципального района, которые проходят ежегодно</a:t>
            </a:r>
            <a:r>
              <a:rPr lang="en-US" b="1" dirty="0" smtClean="0">
                <a:solidFill>
                  <a:srgbClr val="0070C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в мае</a:t>
            </a:r>
            <a:endParaRPr lang="ru-RU" b="1" dirty="0">
              <a:solidFill>
                <a:srgbClr val="0070C0"/>
              </a:solidFill>
              <a:latin typeface="Constantia" pitchFamily="18" charset="0"/>
            </a:endParaRPr>
          </a:p>
        </p:txBody>
      </p:sp>
      <p:sp>
        <p:nvSpPr>
          <p:cNvPr id="8" name="Shape"/>
          <p:cNvSpPr>
            <a:spLocks noChangeArrowheads="1"/>
          </p:cNvSpPr>
          <p:nvPr/>
        </p:nvSpPr>
        <p:spPr bwMode="auto">
          <a:xfrm>
            <a:off x="1619672" y="714714"/>
            <a:ext cx="6760656" cy="77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КАК ГРАЖДАНИН МОЖЕТ ПОВЛИЯТЬ               НА СОСТАВ БЮДЖЕТА?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1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23529" y="620688"/>
            <a:ext cx="8820472" cy="936104"/>
          </a:xfrm>
          <a:prstGeom prst="rect">
            <a:avLst/>
          </a:prstGeom>
        </p:spPr>
        <p:txBody>
          <a:bodyPr/>
          <a:lstStyle/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в расчете на душу </a:t>
            </a:r>
          </a:p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населения в 2020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896748"/>
              </p:ext>
            </p:extLst>
          </p:nvPr>
        </p:nvGraphicFramePr>
        <p:xfrm>
          <a:off x="1095375" y="1524759"/>
          <a:ext cx="8013129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331"/>
                <a:gridCol w="1477955"/>
                <a:gridCol w="5358843"/>
              </a:tblGrid>
              <a:tr h="923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193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рубля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2 683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рубля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муниципального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3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80 305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6 692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рубля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</a:t>
                      </a:r>
                      <a:r>
                        <a:rPr lang="ru-RU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приходится на одного ученика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68 514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5 710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дошкольное образование приходится на 1 дошкольника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11 656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971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рубль в месяц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дополнительное образование приходится на 1 обучающего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2 308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рубля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культуру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452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25422" y="3861048"/>
            <a:ext cx="4491080" cy="2765823"/>
          </a:xfrm>
          <a:prstGeom prst="rect">
            <a:avLst/>
          </a:prstGeom>
          <a:blipFill dpi="0" rotWithShape="1">
            <a:blip r:embed="rId3" cstate="print">
              <a:lum bright="14000" contrast="-14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5781" y="138822"/>
            <a:ext cx="8643998" cy="8201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140" y="1080988"/>
            <a:ext cx="3241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Среднемесячная заработная 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плата по Республике     Башкортостан в 2020 году       составит 38 031,8 рублей</a:t>
            </a:r>
          </a:p>
        </p:txBody>
      </p:sp>
      <p:sp>
        <p:nvSpPr>
          <p:cNvPr id="18" name="Rectangle 4"/>
          <p:cNvSpPr txBox="1">
            <a:spLocks/>
          </p:cNvSpPr>
          <p:nvPr/>
        </p:nvSpPr>
        <p:spPr bwMode="auto">
          <a:xfrm>
            <a:off x="952500" y="3062669"/>
            <a:ext cx="4191372" cy="57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Публичные нормативные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обязательства на 20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-202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годы</a:t>
            </a:r>
          </a:p>
        </p:txBody>
      </p:sp>
      <p:sp>
        <p:nvSpPr>
          <p:cNvPr id="25702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9547" y="5324772"/>
            <a:ext cx="4546627" cy="1477328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Выплата единовременного пособия при всех формах устройства детей, лишенных родительского попечения, в семью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627,0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тыс.руб.,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652,1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тыс.руб.,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678,1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38725" y="1095375"/>
            <a:ext cx="3895725" cy="2308251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43475" y="3509486"/>
            <a:ext cx="42005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Пенсии за выслугу лет лицам, замещавшим муниципальные должности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2020 – 2022 годы  по   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1 994,5 тыс.руб. ежегодно</a:t>
            </a:r>
          </a:p>
        </p:txBody>
      </p:sp>
    </p:spTree>
    <p:extLst>
      <p:ext uri="{BB962C8B-B14F-4D97-AF65-F5344CB8AC3E}">
        <p14:creationId xmlns:p14="http://schemas.microsoft.com/office/powerpoint/2010/main" val="768330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02976" y="928670"/>
            <a:ext cx="1568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4000496" y="2000240"/>
            <a:ext cx="16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266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1525" y="6000768"/>
            <a:ext cx="4562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10 месяцев  2019 года - 449 человек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2222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200852672"/>
              </p:ext>
            </p:extLst>
          </p:nvPr>
        </p:nvGraphicFramePr>
        <p:xfrm>
          <a:off x="0" y="415498"/>
          <a:ext cx="9144000" cy="5327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84333" y="0"/>
            <a:ext cx="8059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заработной платы отдельных категорий работников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603" y="5604508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735" y="5865984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35" y="6135552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35140" y="6425680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555" y="5635486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28555" y="5921238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6647" y="6198897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6647" y="6492742"/>
            <a:ext cx="142876" cy="142876"/>
          </a:xfrm>
          <a:prstGeom prst="rect">
            <a:avLst/>
          </a:prstGeom>
          <a:solidFill>
            <a:srgbClr val="EC5E06"/>
          </a:solidFill>
          <a:ln>
            <a:solidFill>
              <a:srgbClr val="EC5E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309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489307"/>
              </p:ext>
            </p:extLst>
          </p:nvPr>
        </p:nvGraphicFramePr>
        <p:xfrm>
          <a:off x="5000626" y="4917440"/>
          <a:ext cx="4133849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623875"/>
                <a:gridCol w="600075"/>
                <a:gridCol w="587856"/>
                <a:gridCol w="678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(оценка)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3 341,5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3 406,1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3 413,6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3 432,4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24 532,8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22 672,1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21 847,9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21 200,3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458,0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81865" y="2224880"/>
            <a:ext cx="2806637" cy="280663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26" y="719509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на  2020-2022 годы,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17294" y="4017828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2224285" y="4010240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730203" y="4938237"/>
            <a:ext cx="1554648" cy="941405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3BF32D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4374610">
            <a:off x="1165165" y="4009824"/>
            <a:ext cx="1554650" cy="941405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2289705" y="4006032"/>
            <a:ext cx="1500770" cy="1013210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2212925" y="4670477"/>
            <a:ext cx="477571" cy="435309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714480" y="4286256"/>
            <a:ext cx="446088" cy="400050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857488" y="4214818"/>
            <a:ext cx="497953" cy="504000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928934"/>
            <a:ext cx="371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образований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" y="5153037"/>
            <a:ext cx="1364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488" y="4857760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2285984" y="5214950"/>
            <a:ext cx="567792" cy="469124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427323434"/>
              </p:ext>
            </p:extLst>
          </p:nvPr>
        </p:nvGraphicFramePr>
        <p:xfrm>
          <a:off x="4421173" y="1286108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558393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845411"/>
              </p:ext>
            </p:extLst>
          </p:nvPr>
        </p:nvGraphicFramePr>
        <p:xfrm>
          <a:off x="0" y="1508750"/>
          <a:ext cx="9144000" cy="53492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275"/>
                <a:gridCol w="742950"/>
                <a:gridCol w="781050"/>
                <a:gridCol w="809625"/>
                <a:gridCol w="1085850"/>
                <a:gridCol w="752475"/>
                <a:gridCol w="809625"/>
                <a:gridCol w="704850"/>
                <a:gridCol w="666750"/>
                <a:gridCol w="692474"/>
                <a:gridCol w="660076"/>
              </a:tblGrid>
              <a:tr h="279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521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 дорожной деятельности 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коммунальное хозяйство,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благоустройство населенных пунктов и охрану окружающей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среды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первичного воинского учета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5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Байгильдинский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2 619,2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2 687,5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2 571,7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949,0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4 050,0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Баш-Шидинский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520,2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1 404,0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1 439,9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Красногорский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2 345,5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1 189,0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842,7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1 104,0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Красноключевский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2 656,1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2 716,8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2 551,7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983,2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Никольский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1 610,6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1 650,4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1 693,9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329,5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Новокулевский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2 584,2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2 728,7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2 595,5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Новосубаевский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1 956,3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2 007,6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2 060,8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Павловский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2 701,4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2 740,8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2 527,2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598,7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1 886,0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Первомайский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1 991,2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2 042,7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2 094,6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Сарвинский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1 685,0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1 728,9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1 774,1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Старобедеевский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1 857,2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1 903,4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1 955,3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243,5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Староисаевский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2 551,3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2 461,7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2 525,3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410,2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52048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26 078,2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25 261,5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24 632,7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6 076,7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15 436,0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</a:p>
                    <a:p>
                      <a:pPr algn="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26" y="620688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межбюджетных трансфертов бюджетам сельских поселений на  2020-2022 годы,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8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21453401"/>
              </p:ext>
            </p:extLst>
          </p:nvPr>
        </p:nvGraphicFramePr>
        <p:xfrm>
          <a:off x="203523" y="1154360"/>
          <a:ext cx="8688958" cy="5703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9094" y="692696"/>
            <a:ext cx="9074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Дотационность бюджетов сельских поселений на  2020 год, в %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74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724400" y="2514600"/>
            <a:ext cx="3429000" cy="14859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357298"/>
            <a:ext cx="5410200" cy="10001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4454" name="TextBox 6"/>
          <p:cNvSpPr txBox="1">
            <a:spLocks noChangeArrowheads="1"/>
          </p:cNvSpPr>
          <p:nvPr/>
        </p:nvSpPr>
        <p:spPr bwMode="auto">
          <a:xfrm>
            <a:off x="2143125" y="1463041"/>
            <a:ext cx="5286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долг  – обязательства по возврату взятых в долг денежных средств</a:t>
            </a:r>
          </a:p>
        </p:txBody>
      </p:sp>
      <p:sp>
        <p:nvSpPr>
          <p:cNvPr id="104455" name="TextBox 7"/>
          <p:cNvSpPr txBox="1">
            <a:spLocks noChangeArrowheads="1"/>
          </p:cNvSpPr>
          <p:nvPr/>
        </p:nvSpPr>
        <p:spPr bwMode="auto">
          <a:xfrm>
            <a:off x="1276350" y="2352675"/>
            <a:ext cx="38481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Цели заимствования: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Погашение долговых обязательств</a:t>
            </a:r>
          </a:p>
        </p:txBody>
      </p:sp>
      <p:sp>
        <p:nvSpPr>
          <p:cNvPr id="104456" name="TextBox 8"/>
          <p:cNvSpPr txBox="1">
            <a:spLocks noChangeArrowheads="1"/>
          </p:cNvSpPr>
          <p:nvPr/>
        </p:nvSpPr>
        <p:spPr bwMode="auto">
          <a:xfrm>
            <a:off x="4919663" y="2324100"/>
            <a:ext cx="30003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заимствования: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Привлечение кредитов банков;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Кредиты бюджета субъекта</a:t>
            </a:r>
          </a:p>
        </p:txBody>
      </p:sp>
      <p:sp>
        <p:nvSpPr>
          <p:cNvPr id="104457" name="TextBox 9"/>
          <p:cNvSpPr txBox="1">
            <a:spLocks noChangeArrowheads="1"/>
          </p:cNvSpPr>
          <p:nvPr/>
        </p:nvSpPr>
        <p:spPr bwMode="auto">
          <a:xfrm>
            <a:off x="1257300" y="3643313"/>
            <a:ext cx="7391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Предельные объёмы муниципального долга  и расходов на его обслуживание регулируются Бюджетным кодексом РФ.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Муниципальный долг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должен превышать 50 %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собственных доходов бюджета.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Расходы на обслуживание  муниципального долга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должны превышать 15 %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расходов бюджета без учета расходов осуществляемых за счет субвенций.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3795" y="533400"/>
            <a:ext cx="485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67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3"/>
          <p:cNvSpPr txBox="1">
            <a:spLocks noChangeArrowheads="1"/>
          </p:cNvSpPr>
          <p:nvPr/>
        </p:nvSpPr>
        <p:spPr bwMode="auto">
          <a:xfrm>
            <a:off x="7092280" y="1340768"/>
            <a:ext cx="13573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</a:rPr>
              <a:t>тыс</a:t>
            </a:r>
            <a:r>
              <a:rPr lang="ru-RU" sz="1600" b="1" dirty="0">
                <a:latin typeface="Times New Roman" pitchFamily="18" charset="0"/>
              </a:rPr>
              <a:t>. руб.</a:t>
            </a: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827158773"/>
              </p:ext>
            </p:extLst>
          </p:nvPr>
        </p:nvGraphicFramePr>
        <p:xfrm>
          <a:off x="4119613" y="1636295"/>
          <a:ext cx="3349591" cy="222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993663198"/>
              </p:ext>
            </p:extLst>
          </p:nvPr>
        </p:nvGraphicFramePr>
        <p:xfrm>
          <a:off x="323528" y="1628800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2717680986"/>
              </p:ext>
            </p:extLst>
          </p:nvPr>
        </p:nvGraphicFramePr>
        <p:xfrm>
          <a:off x="323528" y="4365104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3502047941"/>
              </p:ext>
            </p:extLst>
          </p:nvPr>
        </p:nvGraphicFramePr>
        <p:xfrm>
          <a:off x="4355976" y="4293096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28975" y="609600"/>
            <a:ext cx="578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12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8"/>
          <p:cNvSpPr>
            <a:spLocks noChangeArrowheads="1"/>
          </p:cNvSpPr>
          <p:nvPr/>
        </p:nvSpPr>
        <p:spPr bwMode="auto">
          <a:xfrm>
            <a:off x="141412" y="1810345"/>
            <a:ext cx="8640960" cy="1904214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131" y="3289956"/>
            <a:ext cx="134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51520" y="1821582"/>
            <a:ext cx="856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Объем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расходов на обслуживание муниципального долга:</a:t>
            </a:r>
          </a:p>
        </p:txBody>
      </p:sp>
      <p:sp>
        <p:nvSpPr>
          <p:cNvPr id="5" name="Овал 4"/>
          <p:cNvSpPr/>
          <p:nvPr/>
        </p:nvSpPr>
        <p:spPr>
          <a:xfrm>
            <a:off x="1000175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3851920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876256" y="2420888"/>
            <a:ext cx="1049570" cy="822544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Rectangle 114"/>
          <p:cNvSpPr>
            <a:spLocks noChangeArrowheads="1"/>
          </p:cNvSpPr>
          <p:nvPr/>
        </p:nvSpPr>
        <p:spPr bwMode="auto">
          <a:xfrm>
            <a:off x="971600" y="2780928"/>
            <a:ext cx="107455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6,0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115"/>
          <p:cNvSpPr>
            <a:spLocks noChangeArrowheads="1"/>
          </p:cNvSpPr>
          <p:nvPr/>
        </p:nvSpPr>
        <p:spPr bwMode="auto">
          <a:xfrm>
            <a:off x="4100660" y="2780928"/>
            <a:ext cx="612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5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116"/>
          <p:cNvSpPr>
            <a:spLocks noChangeArrowheads="1"/>
          </p:cNvSpPr>
          <p:nvPr/>
        </p:nvSpPr>
        <p:spPr bwMode="auto">
          <a:xfrm>
            <a:off x="6948264" y="2708920"/>
            <a:ext cx="3449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29" name="Rectangle 120"/>
          <p:cNvSpPr>
            <a:spLocks noChangeArrowheads="1"/>
          </p:cNvSpPr>
          <p:nvPr/>
        </p:nvSpPr>
        <p:spPr bwMode="auto">
          <a:xfrm>
            <a:off x="0" y="879224"/>
            <a:ext cx="9144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долгом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2020-2022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596" y="40005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Долговая нагрузка от собственных доходов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18"/>
          <p:cNvSpPr>
            <a:spLocks noChangeArrowheads="1"/>
          </p:cNvSpPr>
          <p:nvPr/>
        </p:nvSpPr>
        <p:spPr bwMode="auto">
          <a:xfrm>
            <a:off x="214282" y="4500570"/>
            <a:ext cx="8640960" cy="1857388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 b="1" dirty="0"/>
          </a:p>
        </p:txBody>
      </p:sp>
      <p:sp>
        <p:nvSpPr>
          <p:cNvPr id="42" name="Овал 41"/>
          <p:cNvSpPr/>
          <p:nvPr/>
        </p:nvSpPr>
        <p:spPr>
          <a:xfrm>
            <a:off x="987788" y="4941340"/>
            <a:ext cx="1049571" cy="7736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3929058" y="4929198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6929454" y="4857760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6" name="Rectangle 114"/>
          <p:cNvSpPr>
            <a:spLocks noChangeArrowheads="1"/>
          </p:cNvSpPr>
          <p:nvPr/>
        </p:nvSpPr>
        <p:spPr bwMode="auto">
          <a:xfrm>
            <a:off x="1119665" y="5272702"/>
            <a:ext cx="78581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7" name="Rectangle 114"/>
          <p:cNvSpPr>
            <a:spLocks noChangeArrowheads="1"/>
          </p:cNvSpPr>
          <p:nvPr/>
        </p:nvSpPr>
        <p:spPr bwMode="auto">
          <a:xfrm>
            <a:off x="4129685" y="5220514"/>
            <a:ext cx="720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8" name="Rectangle 114"/>
          <p:cNvSpPr>
            <a:spLocks noChangeArrowheads="1"/>
          </p:cNvSpPr>
          <p:nvPr/>
        </p:nvSpPr>
        <p:spPr bwMode="auto">
          <a:xfrm>
            <a:off x="7113070" y="5143512"/>
            <a:ext cx="75134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119665" y="5682068"/>
            <a:ext cx="1240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786578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00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24328" y="198884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715272" y="4572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%</a:t>
            </a:r>
          </a:p>
        </p:txBody>
      </p:sp>
      <p:sp>
        <p:nvSpPr>
          <p:cNvPr id="30" name="Rectangle 115"/>
          <p:cNvSpPr>
            <a:spLocks noChangeArrowheads="1"/>
          </p:cNvSpPr>
          <p:nvPr/>
        </p:nvSpPr>
        <p:spPr bwMode="auto">
          <a:xfrm>
            <a:off x="7074566" y="2704699"/>
            <a:ext cx="64489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/>
              <a:t>   2,0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249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bagofco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4214818"/>
            <a:ext cx="1714512" cy="1714512"/>
          </a:xfrm>
          <a:prstGeom prst="rect">
            <a:avLst/>
          </a:prstGeom>
        </p:spPr>
      </p:pic>
      <p:sp>
        <p:nvSpPr>
          <p:cNvPr id="16" name="Выгнутая вправо стрелка 15"/>
          <p:cNvSpPr/>
          <p:nvPr/>
        </p:nvSpPr>
        <p:spPr>
          <a:xfrm rot="10800000">
            <a:off x="1571604" y="1857364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5572132" y="2143116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62296" y="649412"/>
            <a:ext cx="5521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ГРАЖДАНИН УЧАСТВУЕТ В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БЮДЖЕТНОМ ПРОЦЕССЕ?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4257" y="5457836"/>
            <a:ext cx="376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Участвует в формировании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доходной части бюджета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2920981" cy="224676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Получает социальные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гарантии (образование,  жилищно-коммунальное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хозяйство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социальные льготы и другие направления социальных гарантий населению) – расходная часть бюджета 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9B28AE-F851-4E76-A71A-BD0C6A64B50E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20" name="Рисунок 19" descr="Fashionable_Business_Guy_Vector_Character_Preview.jpg"/>
          <p:cNvPicPr>
            <a:picLocks noChangeAspect="1"/>
          </p:cNvPicPr>
          <p:nvPr/>
        </p:nvPicPr>
        <p:blipFill>
          <a:blip r:embed="rId3" cstate="print"/>
          <a:srcRect l="20000" r="25000"/>
          <a:stretch>
            <a:fillRect/>
          </a:stretch>
        </p:blipFill>
        <p:spPr>
          <a:xfrm>
            <a:off x="3786182" y="1428736"/>
            <a:ext cx="1428760" cy="178595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5072074"/>
            <a:ext cx="2297616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получатель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социальных гарантий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3849" y="5000636"/>
            <a:ext cx="91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72248" y="1357298"/>
            <a:ext cx="2571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налогоплательщик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434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828674" y="933450"/>
            <a:ext cx="81327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onstantia" pitchFamily="18" charset="0"/>
              </a:rPr>
              <a:t>    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района Нуримановский район Республики Башкортостан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программно-ориентированным, то есть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расходование средств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 утвержденных муниципальных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alibri" pitchFamily="34" charset="0"/>
              </a:rPr>
              <a:t>    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195720359"/>
              </p:ext>
            </p:extLst>
          </p:nvPr>
        </p:nvGraphicFramePr>
        <p:xfrm>
          <a:off x="1115616" y="2466690"/>
          <a:ext cx="7056784" cy="4076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92279" y="2282024"/>
            <a:ext cx="113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48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96937"/>
            <a:ext cx="9096375" cy="998538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разрезе муниципальных программ</a:t>
            </a:r>
            <a:endParaRPr lang="ru-RU" sz="2400" b="0" cap="none" spc="0" dirty="0">
              <a:ln w="1905"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944220"/>
              </p:ext>
            </p:extLst>
          </p:nvPr>
        </p:nvGraphicFramePr>
        <p:xfrm>
          <a:off x="35496" y="1585661"/>
          <a:ext cx="9073008" cy="52277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86951"/>
                <a:gridCol w="1183053"/>
                <a:gridCol w="1100048"/>
                <a:gridCol w="1026790"/>
                <a:gridCol w="999876"/>
                <a:gridCol w="976290"/>
              </a:tblGrid>
              <a:tr h="43422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2019 год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 (оценка)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08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6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10 350,8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40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 жильем молодых семей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2 009,5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697,1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464,6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463,2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15 827,5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42 783,5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18 875,3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25 365,0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25 882,0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64 129,3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2 276,5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1 776,5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2 791,8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03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8 899,8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15 126,9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5 381,0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2 515,6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7 449,5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8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4 511,6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936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35 558,7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47 919,2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37 978,2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37 741,8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37 832,9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36340" y="1268760"/>
            <a:ext cx="126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(тыс.руб.)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00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002583"/>
              </p:ext>
            </p:extLst>
          </p:nvPr>
        </p:nvGraphicFramePr>
        <p:xfrm>
          <a:off x="35496" y="44624"/>
          <a:ext cx="9073008" cy="67905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00400"/>
                <a:gridCol w="1224136"/>
                <a:gridCol w="1080120"/>
                <a:gridCol w="1080120"/>
                <a:gridCol w="1080120"/>
                <a:gridCol w="1008112"/>
              </a:tblGrid>
              <a:tr h="3135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2019 год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 (оценка)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38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62 978,4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40 735,0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42 472,6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42 249,1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43 215,4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43 334,6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</a:t>
                      </a:r>
                      <a:r>
                        <a:rPr lang="ru-RU" sz="1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ФКиС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5 938,3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5 346,8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4 146,8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4 146,8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323 417,5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365 155,2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320 736,6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318 044,2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337 263,4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54 236,9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61 144,3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53 317,3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54 732,1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56 751,0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48 881,0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104 294,8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73 936,0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63 647,3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71 182,9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2 391,3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6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современной городской среды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5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343,3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2 502,6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2 194,9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2 318,9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871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839 913,6</a:t>
                      </a:r>
                    </a:p>
                    <a:p>
                      <a:pPr algn="ctr"/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640 830,8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629 778,5</a:t>
                      </a:r>
                    </a:p>
                    <a:p>
                      <a:pPr algn="ctr"/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665 351,3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005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050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2020 год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532930"/>
              </p:ext>
            </p:extLst>
          </p:nvPr>
        </p:nvGraphicFramePr>
        <p:xfrm>
          <a:off x="148374" y="1052736"/>
          <a:ext cx="8847252" cy="600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2109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908" y="692696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2021-2022 годы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2387" y="991402"/>
          <a:ext cx="3782729" cy="557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183313"/>
              </p:ext>
            </p:extLst>
          </p:nvPr>
        </p:nvGraphicFramePr>
        <p:xfrm>
          <a:off x="4572000" y="1173543"/>
          <a:ext cx="4126797" cy="566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52681" y="5614247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66020" y="5631992"/>
            <a:ext cx="93108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871764"/>
              </p:ext>
            </p:extLst>
          </p:nvPr>
        </p:nvGraphicFramePr>
        <p:xfrm>
          <a:off x="323528" y="1196752"/>
          <a:ext cx="4101765" cy="555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98195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642918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484784"/>
            <a:ext cx="86409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№1725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повысить уровень рентабельности в сельском хозяйстве;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Обеспечить реализацию противоэпизоотических мероприятий в отношении карантинных и особо опасных болезней животных;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Стимулировать инновационную деятельность и инновационное развитие агропромышленного комплекса;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Обеспечить экологически регламентированное использование в сельскохозяйственном производстве земельных, водных и других возобновляемых природных ресурсов, а также повысить плодородие почв до оптимального уровня;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Обеспечить развитие мелиорации земель сельскохозяйственного назначения;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Создать условия для эффективного использования земель сельскохозяйственного назначения.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808494"/>
              </p:ext>
            </p:extLst>
          </p:nvPr>
        </p:nvGraphicFramePr>
        <p:xfrm>
          <a:off x="395536" y="5445224"/>
          <a:ext cx="8352927" cy="114236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21310"/>
                <a:gridCol w="1281339"/>
                <a:gridCol w="1281339"/>
                <a:gridCol w="968939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подотрасли животноводства, переработки и реализации продукции животноводства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Техническая и технологическая модернизация, инновационное развитие сельскохозяйственного производства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409237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74853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Башкортостан» утверждена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постановлением Администрации муниципального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№1552</a:t>
            </a:r>
            <a:endPara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Анализ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прогнозирование социально- экономического развития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Развитие инвестиционной деятельности и повышение инвестиционной привлекательности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Мониторинг развития конкурентной среды;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Реализация политики энергосбережения и повышения энергетической эффективности на территории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1600" dirty="0"/>
              <a:t>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6484137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12898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жильем молодых семей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муниципальном районе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Нуримановский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791" y="1556792"/>
            <a:ext cx="867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жильем молодых семей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июля 2019 года №805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жильем молодых семей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жильем молодых семей, состоящих на учете в качестве нуждающихся в улучшении жилищных условий;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Увеличение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доли семей, имеющих возможность приобрести или построить жилье с помощью социальных выплат и субсидий на строительство или приобретение жилых помещений;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Привлечение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внебюджетных источников финансирования, в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том числе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собственных средств получателей социальных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112235"/>
              </p:ext>
            </p:extLst>
          </p:nvPr>
        </p:nvGraphicFramePr>
        <p:xfrm>
          <a:off x="395536" y="4725144"/>
          <a:ext cx="8424935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62873"/>
                <a:gridCol w="1292385"/>
                <a:gridCol w="1292385"/>
                <a:gridCol w="977292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Обеспечение жильем молодых семей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1 697,1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463,2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51692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3870" y="144016"/>
            <a:ext cx="9144000" cy="8367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713" y="836712"/>
            <a:ext cx="8858312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13 февраля 2019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года№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275 </a:t>
            </a:r>
            <a:endParaRPr lang="ru-RU" sz="13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ответственности участников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дорожного движения.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64825"/>
              </p:ext>
            </p:extLst>
          </p:nvPr>
        </p:nvGraphicFramePr>
        <p:xfrm>
          <a:off x="291394" y="5930414"/>
          <a:ext cx="8568951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45999"/>
                <a:gridCol w="1314477"/>
                <a:gridCol w="1314477"/>
                <a:gridCol w="993998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автомобильных дорог и безопасность движения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18 875,3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25 365,0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25 882,0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93116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5311"/>
            <a:ext cx="9144000" cy="66414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653108"/>
            <a:ext cx="90011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марта 2019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 №442 </a:t>
            </a:r>
            <a:endParaRPr lang="ru-RU" sz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 Решение проблем безопасности дорожного движения;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 Обеспечение населения чистой водопроводной водой; 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Нуримановский район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Республики Башкортостан;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Повышение надежности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эффективности установок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наружного освещения, а также снижение эксплуатационных затрат;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Экономное использование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электроэнергии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средств, выделяемых на содержание систем наружного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освещения.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05034"/>
              </p:ext>
            </p:extLst>
          </p:nvPr>
        </p:nvGraphicFramePr>
        <p:xfrm>
          <a:off x="269522" y="5445224"/>
          <a:ext cx="8604955" cy="13252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66781"/>
                <a:gridCol w="1320000"/>
                <a:gridCol w="1320000"/>
                <a:gridCol w="998174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коммунальной инфраструктуры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2 117,2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1 617,2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2 632,5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объектов благоустройства территорий населенных пунктов  муниципального района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48197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00_F_71581621_9Qbjcc1es2U4VjCc2k4x3YSFaNebXnfW.jpg"/>
          <p:cNvPicPr>
            <a:picLocks noChangeAspect="1"/>
          </p:cNvPicPr>
          <p:nvPr/>
        </p:nvPicPr>
        <p:blipFill>
          <a:blip r:embed="rId3" cstate="print"/>
          <a:srcRect b="41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D518D-6A07-43AB-8660-F9C8F9B4C298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719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бюджета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района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30718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Составление проекта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бюджета 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92614" y="4857760"/>
            <a:ext cx="2173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программы района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150017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Основные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направления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бюджетной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налоговой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политики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4357694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Прогноз социально-экономического развития района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13572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Бюджетное послание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Президента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Российской Федерации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32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881134"/>
            <a:ext cx="9144000" cy="81967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3" y="1700808"/>
            <a:ext cx="87341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23 апреля 2019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№519 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программы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 жизнедеятельности на сельских территориях Нуримановского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района;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жилищных условий граждан проживающих в сельской местности, в том числе молодых семей, молодых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специалистов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инвестиционного климата в сфере АПК на сельских территориях Нуримановского района за счет реализации инфраструктурных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мероприятий;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муниципальной программы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Удовлетворение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потребностей в благоустроенном жилье населения, проживающего на сельских территориях Нуримановского района, в том числе молодых семей и молодых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специалистов;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2.Повышение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уровня комплексного обустройства объектами социальной и инженерной инфраструктуры сельских территорий Нуримановского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района;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08146"/>
              </p:ext>
            </p:extLst>
          </p:nvPr>
        </p:nvGraphicFramePr>
        <p:xfrm>
          <a:off x="251517" y="5805264"/>
          <a:ext cx="8662159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99799"/>
                <a:gridCol w="1328775"/>
                <a:gridCol w="1328775"/>
                <a:gridCol w="1004810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Устойчивое развитие сельских территорий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5 381,0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2 515,6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7 449,5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32503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846286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844824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мая 2019 года №584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ведения предпринимательской деятельности в муниципальном районе Нуримановский район Республики Башкортостан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Увеличение увеличить финансового результата от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всех видов предпринимательской деятельности;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Увеличение численности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населения муниципального района Нуримановский район Республики Башкортостан, осуществляющего предпринимательскую деятельность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работающего в сфере малого и среднего предпринимательства;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Увеличение доли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продукции, произведенной субъектами малого и среднего предпринимательства, в общем объеме производства.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937671"/>
              </p:ext>
            </p:extLst>
          </p:nvPr>
        </p:nvGraphicFramePr>
        <p:xfrm>
          <a:off x="381499" y="5301208"/>
          <a:ext cx="8510983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12539"/>
                <a:gridCol w="1305585"/>
                <a:gridCol w="1305585"/>
                <a:gridCol w="987274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малого и среднего предпринимательства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4209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1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1484784"/>
            <a:ext cx="88583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значения» утверждена постановлением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2018 года №1549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2.Повышение эффективности работы и результативности профессиональной служебной деятельности органов местного 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Искоренения коррупционных проявлений в деятельности муниципальных служащих, создание безопасных условий труда и охраны труда;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Создание эффективной системы организации хранения, комплектования, учета и использования документов архивного фонда.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401795"/>
              </p:ext>
            </p:extLst>
          </p:nvPr>
        </p:nvGraphicFramePr>
        <p:xfrm>
          <a:off x="251520" y="4963492"/>
          <a:ext cx="8568951" cy="16910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45999"/>
                <a:gridCol w="1314477"/>
                <a:gridCol w="1314477"/>
                <a:gridCol w="993998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условий для развития, совершенствования и повышения эффективности деятельности органов местного самоуправления в решении вопросов местного значения, исполнения отдельных полномочий, улучшение условий и охраны труда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37 528,2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37 291,8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37 382,9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коррупции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88227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5655" y="474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908720"/>
            <a:ext cx="877255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утверждена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1532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программы:</a:t>
            </a:r>
            <a:endParaRPr lang="ru-RU" sz="13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3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еализация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2.Обеспечение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3.Повышение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качества и оперативности формирования отчетности;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4.Обеспечение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создания методических материалов по предметным областям с учетом региональной и отраслевой специфики;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5.Обеспечение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контроля качества бюджетного учета, бюджетной отчетности и контроля использования имущества; 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6.Повышение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эффективности и результативности осуществления закупок, использования имущества;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беспечение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гласности и прозрачности осуществления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закупок;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8.Увеличение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количества совместных конкурсов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аукционов для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нужд заказчиков муниципального района Нуримановский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район.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88122"/>
              </p:ext>
            </p:extLst>
          </p:nvPr>
        </p:nvGraphicFramePr>
        <p:xfrm>
          <a:off x="389326" y="5203756"/>
          <a:ext cx="8496943" cy="13252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4436"/>
                <a:gridCol w="1303431"/>
                <a:gridCol w="1303431"/>
                <a:gridCol w="985645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учета и  отчетности, системы муниципальных закупок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 и развитие имущественного комплекса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952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720080"/>
            <a:ext cx="9144000" cy="76470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688" y="1412776"/>
            <a:ext cx="860679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№1537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400" dirty="0" smtClean="0"/>
              <a:t>. </a:t>
            </a:r>
          </a:p>
          <a:p>
            <a:pPr marL="342900" indent="-342900"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3443"/>
              </p:ext>
            </p:extLst>
          </p:nvPr>
        </p:nvGraphicFramePr>
        <p:xfrm>
          <a:off x="395533" y="5560085"/>
          <a:ext cx="8424938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62873"/>
                <a:gridCol w="1292386"/>
                <a:gridCol w="1292386"/>
                <a:gridCol w="977293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Университет серебряного возраста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Охрана семьи и детства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42 164,1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43 215,4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43 334,6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21406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665583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1268760"/>
            <a:ext cx="88583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№1522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1.Совершенствование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подростково-молодежной среде средствами физической культуры, спорта и туризма.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</a:t>
            </a:r>
            <a:r>
              <a:rPr lang="ru-RU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 среди молодежи;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Гражданско-патриотическое воспитание молодежи;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Формирование у молодежи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9. Стимулирование различных форм самоорганизации молодежи.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40876"/>
              </p:ext>
            </p:extLst>
          </p:nvPr>
        </p:nvGraphicFramePr>
        <p:xfrm>
          <a:off x="247143" y="5733256"/>
          <a:ext cx="8649713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92615"/>
                <a:gridCol w="1326866"/>
                <a:gridCol w="1326866"/>
                <a:gridCol w="1003366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Гражданско-патриотическое воспитание молодежи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физической культуры и спорта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Молодежная политика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4 496,8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4 146,8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4 146,8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82852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25084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620688"/>
            <a:ext cx="9001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20 апреля 2017 года №662</a:t>
            </a: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жителей.</a:t>
            </a:r>
          </a:p>
          <a:p>
            <a:pPr marL="342900" indent="-342900" algn="just"/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592658"/>
              </p:ext>
            </p:extLst>
          </p:nvPr>
        </p:nvGraphicFramePr>
        <p:xfrm>
          <a:off x="215516" y="4365104"/>
          <a:ext cx="8712968" cy="24225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29126"/>
                <a:gridCol w="1255639"/>
                <a:gridCol w="1285520"/>
                <a:gridCol w="1142683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дошкольного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63 731,4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66 539,3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69 361,5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общего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195 001,2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190 581,1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206 316,7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дополнительного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21 504,9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21 928,3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22 306,2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отдыха и оздоровления детей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7 944,4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6 440,8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6 724,3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Информационно-методическое обеспечение программы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организации питания в образовательных учреждениях муниципального района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25 416,8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25 416,8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25 416,8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2552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30535" y="836712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595021"/>
            <a:ext cx="86409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№1535</a:t>
            </a:r>
          </a:p>
          <a:p>
            <a:pPr algn="just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Модернизация сферы культуры муниципального района, ее творческое и материально техническое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совершенствование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Повышение уровня удовлетворенности населения муниципального района Нуримановский район Республики Башкортостан качеством предоставляемых услуг в сфере культуры и искусства.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 для повышения качества и разнообразия услуг, предоставляемых в сфере культуры и искусства, модернизации работы учреждений культуры 2.Совершенствование деятельности учреждений культуры и укрепление их материально-технической базы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Совершенствование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подготовки творческих кадров, специалистов в сфере культуры и искусства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Сохранение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развитие непрерывной системы художественного образования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264850"/>
              </p:ext>
            </p:extLst>
          </p:nvPr>
        </p:nvGraphicFramePr>
        <p:xfrm>
          <a:off x="395536" y="5346740"/>
          <a:ext cx="8361682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26363"/>
                <a:gridCol w="1282682"/>
                <a:gridCol w="1282682"/>
                <a:gridCol w="969955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библиотечного дела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14 877,0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15 717,0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16 417,0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учреждений культурно-досуговой деятельности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28 810,8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29 155,1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30 268,2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дополнительного образования детей в учреждениях культуры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9 629,5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9 860,0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10 065,8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74219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25846" y="764704"/>
            <a:ext cx="9144000" cy="8572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1340768"/>
            <a:ext cx="84969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2018 года №1549</a:t>
            </a:r>
          </a:p>
          <a:p>
            <a:pPr algn="just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pPr algn="just"/>
            <a:endParaRPr lang="ru-RU" sz="16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643097"/>
              </p:ext>
            </p:extLst>
          </p:nvPr>
        </p:nvGraphicFramePr>
        <p:xfrm>
          <a:off x="467544" y="5517232"/>
          <a:ext cx="8289674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784800"/>
                <a:gridCol w="1271636"/>
                <a:gridCol w="1271636"/>
                <a:gridCol w="961602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межбюджетных отношений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65 600,7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48 268,4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48 139,2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эффективности управления муниципальными финансами и финансового контроля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8 335,3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15 378,9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23 043,7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10381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36004" y="616854"/>
            <a:ext cx="9144000" cy="10081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592764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№1521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Сохранение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укрепление здоровья населения Нуримановского района на основе создания эффективной системы формирования здорового образа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жизни;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Применение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эффективных, действенных комплексных мер, направленных на профилактику наркомании и противодействие злоупотреблению наркотическими средствами и их незаконному обороту на территории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Нуримановский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район.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системы мотивации граждан к ответственности за сохранение собственного здоровья и ведению здорового образа жизни, в том числе посредством поддержки общественных инициатив и проведения массовых акций для населения;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Приобщение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населения к занятиям физической культурой, спортом и туризмом;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мероприятий, направленных на снижение распространенности управляемых факторов риска, включая потребление алкоголя, табака и наркотиков;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целенаправленной работы по осуществлению комплексных мер по профилактике распространения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наркомании.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795474"/>
              </p:ext>
            </p:extLst>
          </p:nvPr>
        </p:nvGraphicFramePr>
        <p:xfrm>
          <a:off x="323528" y="5733256"/>
          <a:ext cx="8505698" cy="914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9489"/>
                <a:gridCol w="1304774"/>
                <a:gridCol w="1304774"/>
                <a:gridCol w="98666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злоупотребления наркотиками и их незаконному обороту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13998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kak-za-21-den-nauchitsja-zhit-bez-dolgov-ili-1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6657" y="4293095"/>
            <a:ext cx="5377343" cy="2564905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3489A-3AB3-4151-B1D2-03C21D455044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79712" y="606840"/>
            <a:ext cx="6556366" cy="850446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бюджет?</a:t>
            </a:r>
            <a:endParaRPr lang="ru-RU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39552" y="1424624"/>
            <a:ext cx="8254766" cy="321886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      БЮДЖЕТ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–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Бюджет - это план доходов и расходов. Каждый житель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является участником формирования этого плана, с одной стороны как налогоплательщик, наполняя доходы бюджета, с другой – он получает часть расходов как потребитель общественных услуг. 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Граждане и как налогоплательщики и как потребители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услуг -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 так и для каждой семьи, для каждого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694287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22423" y="432441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857" y="1046362"/>
            <a:ext cx="87129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№2086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МР;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МР и сельских поселений в предупреждении совершения правонарушений;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Проведение ремонта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ЧС природного и техногенного характера;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МР;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ЧС и пожаров.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27754"/>
              </p:ext>
            </p:extLst>
          </p:nvPr>
        </p:nvGraphicFramePr>
        <p:xfrm>
          <a:off x="277492" y="5729011"/>
          <a:ext cx="8505698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9489"/>
                <a:gridCol w="1304774"/>
                <a:gridCol w="1304774"/>
                <a:gridCol w="986661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злоупотребления наркотиками и их незаконному обороту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03613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414437" y="2185984"/>
            <a:ext cx="736317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Спасибо, что посетили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 ресурс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«Бюджет для граждан»!</a:t>
            </a:r>
            <a:endParaRPr lang="ru-RU" sz="4800" b="1" i="1" dirty="0">
              <a:ln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2091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26" y="185736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Нуримановский район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С.Красная Горка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Телефон: 8(34776) 2-25-84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0703" y="800077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ln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2031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1528" y="1451036"/>
            <a:ext cx="1174750" cy="1098550"/>
          </a:xfrm>
          <a:prstGeom prst="rect">
            <a:avLst/>
          </a:prstGeom>
        </p:spPr>
      </p:pic>
      <p:pic>
        <p:nvPicPr>
          <p:cNvPr id="72" name="Рисунок 71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1973" y="1614937"/>
            <a:ext cx="1174750" cy="1098550"/>
          </a:xfrm>
          <a:prstGeom prst="rect">
            <a:avLst/>
          </a:prstGeom>
        </p:spPr>
      </p:pic>
      <p:pic>
        <p:nvPicPr>
          <p:cNvPr id="71" name="Рисунок 70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1001" y="994255"/>
            <a:ext cx="2159000" cy="2159000"/>
          </a:xfrm>
          <a:prstGeom prst="rect">
            <a:avLst/>
          </a:prstGeom>
        </p:spPr>
      </p:pic>
      <p:pic>
        <p:nvPicPr>
          <p:cNvPr id="70" name="Рисунок 69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7053" y="804474"/>
            <a:ext cx="2159000" cy="2159000"/>
          </a:xfrm>
          <a:prstGeom prst="rect">
            <a:avLst/>
          </a:prstGeom>
        </p:spPr>
      </p:pic>
      <p:pic>
        <p:nvPicPr>
          <p:cNvPr id="69" name="Рисунок 68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3770" y="1226748"/>
            <a:ext cx="1174750" cy="1098550"/>
          </a:xfrm>
          <a:prstGeom prst="rect">
            <a:avLst/>
          </a:prstGeom>
        </p:spPr>
      </p:pic>
      <p:pic>
        <p:nvPicPr>
          <p:cNvPr id="31" name="Рисунок 30" descr="5714-0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7563" y="5419449"/>
            <a:ext cx="407988" cy="40985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0"/>
            <a:ext cx="8229600" cy="1285875"/>
          </a:xfrm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7504" y="3634636"/>
            <a:ext cx="9799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это выплачиваемые из бюджета денежные средства на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34" y="604419"/>
            <a:ext cx="9702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это поступающие в бюджет денежные средства от: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 descr="5714-0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96741">
            <a:off x="5027612" y="5781676"/>
            <a:ext cx="394017" cy="395816"/>
          </a:xfrm>
          <a:prstGeom prst="rect">
            <a:avLst/>
          </a:prstGeom>
        </p:spPr>
      </p:pic>
      <p:pic>
        <p:nvPicPr>
          <p:cNvPr id="33" name="Рисунок 32" descr="94292586_deng63.png"/>
          <p:cNvPicPr>
            <a:picLocks noChangeAspect="1"/>
          </p:cNvPicPr>
          <p:nvPr/>
        </p:nvPicPr>
        <p:blipFill>
          <a:blip r:embed="rId5" cstate="print"/>
          <a:srcRect l="13233" t="11736"/>
          <a:stretch>
            <a:fillRect/>
          </a:stretch>
        </p:blipFill>
        <p:spPr>
          <a:xfrm rot="17003314">
            <a:off x="6420147" y="3979532"/>
            <a:ext cx="2613664" cy="2798916"/>
          </a:xfrm>
          <a:prstGeom prst="rect">
            <a:avLst/>
          </a:prstGeom>
        </p:spPr>
      </p:pic>
      <p:pic>
        <p:nvPicPr>
          <p:cNvPr id="41" name="Рисунок 40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1991" y="1089325"/>
            <a:ext cx="2159000" cy="2159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807730" y="2008073"/>
            <a:ext cx="11951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8740" y="1473919"/>
            <a:ext cx="2159000" cy="2159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06103" y="2459618"/>
            <a:ext cx="1047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Рисунок 42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7068" y="1048889"/>
            <a:ext cx="2159000" cy="2159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707083" y="2319267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3726" y="1000184"/>
            <a:ext cx="2159000" cy="2159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997179" y="2272308"/>
            <a:ext cx="681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ЕНВД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Рисунок 44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2375" y="857670"/>
            <a:ext cx="2159000" cy="2159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24675" y="1772689"/>
            <a:ext cx="1059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Штрафы,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санкции,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возмещение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ущерба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Рисунок 45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4900" y="1168400"/>
            <a:ext cx="2159000" cy="215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37988" y="227341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Рисунок 46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4962" y="4276725"/>
            <a:ext cx="2085975" cy="2095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05622" y="5119926"/>
            <a:ext cx="153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Рисунок 47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24250" y="3990975"/>
            <a:ext cx="1471612" cy="14783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54801" y="4373635"/>
            <a:ext cx="1067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Спорт,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молодежная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политика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Рисунок 48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4437" y="4255630"/>
            <a:ext cx="1490663" cy="14974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276851" y="4840817"/>
            <a:ext cx="1059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" name="Рисунок 49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4988" y="5704996"/>
            <a:ext cx="1147762" cy="115300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65761" y="6021645"/>
            <a:ext cx="119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Капитальное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50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7550" y="5303989"/>
            <a:ext cx="1357313" cy="13635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64565" y="5811929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ЖКХ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Рисунок 51" descr="5714-00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615060">
            <a:off x="1209674" y="6029804"/>
            <a:ext cx="700087" cy="703284"/>
          </a:xfrm>
          <a:prstGeom prst="rect">
            <a:avLst/>
          </a:prstGeom>
        </p:spPr>
      </p:pic>
      <p:pic>
        <p:nvPicPr>
          <p:cNvPr id="53" name="Рисунок 52" descr="5714-00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26803" y="6381750"/>
            <a:ext cx="474085" cy="476250"/>
          </a:xfrm>
          <a:prstGeom prst="rect">
            <a:avLst/>
          </a:prstGeom>
        </p:spPr>
      </p:pic>
      <p:pic>
        <p:nvPicPr>
          <p:cNvPr id="54" name="Рисунок 53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2041" y="2420069"/>
            <a:ext cx="1174750" cy="10985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609733" y="3014101"/>
            <a:ext cx="777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Рисунок 56" descr="Russia-Coin-1-1998-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19879">
            <a:off x="5126382" y="6245939"/>
            <a:ext cx="377272" cy="387774"/>
          </a:xfrm>
          <a:prstGeom prst="rect">
            <a:avLst/>
          </a:prstGeom>
        </p:spPr>
      </p:pic>
      <p:pic>
        <p:nvPicPr>
          <p:cNvPr id="58" name="Рисунок 57" descr="Russia-Coin-1-1998-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512149">
            <a:off x="4714471" y="5747060"/>
            <a:ext cx="369604" cy="379893"/>
          </a:xfrm>
          <a:prstGeom prst="rect">
            <a:avLst/>
          </a:prstGeom>
        </p:spPr>
      </p:pic>
      <p:pic>
        <p:nvPicPr>
          <p:cNvPr id="59" name="Рисунок 58" descr="керчь 3-2000x2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799151">
            <a:off x="1021491" y="5469876"/>
            <a:ext cx="507509" cy="507509"/>
          </a:xfrm>
          <a:prstGeom prst="rect">
            <a:avLst/>
          </a:prstGeom>
        </p:spPr>
      </p:pic>
      <p:pic>
        <p:nvPicPr>
          <p:cNvPr id="60" name="Рисунок 59" descr="керчь 3-2000x2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8522187">
            <a:off x="613173" y="6154117"/>
            <a:ext cx="507509" cy="507509"/>
          </a:xfrm>
          <a:prstGeom prst="rect">
            <a:avLst/>
          </a:prstGeom>
        </p:spPr>
      </p:pic>
      <p:pic>
        <p:nvPicPr>
          <p:cNvPr id="61" name="Рисунок 60" descr="5714-0038.t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60664" y="6208876"/>
            <a:ext cx="646173" cy="64912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71997" y="6232106"/>
            <a:ext cx="650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Рисунок 61" descr="Копия 50_kop_2015_mmd2.jpg"/>
          <p:cNvPicPr>
            <a:picLocks noChangeAspect="1"/>
          </p:cNvPicPr>
          <p:nvPr/>
        </p:nvPicPr>
        <p:blipFill>
          <a:blip r:embed="rId13" cstate="print"/>
          <a:srcRect l="23363" t="48136" r="28158" b="4983"/>
          <a:stretch>
            <a:fillRect/>
          </a:stretch>
        </p:blipFill>
        <p:spPr>
          <a:xfrm rot="2135305">
            <a:off x="2527539" y="6555808"/>
            <a:ext cx="258793" cy="250261"/>
          </a:xfrm>
          <a:prstGeom prst="rect">
            <a:avLst/>
          </a:prstGeom>
        </p:spPr>
      </p:pic>
      <p:pic>
        <p:nvPicPr>
          <p:cNvPr id="63" name="Рисунок 62" descr="Копия 50_kop_2015_mmd2.jpg"/>
          <p:cNvPicPr>
            <a:picLocks noChangeAspect="1"/>
          </p:cNvPicPr>
          <p:nvPr/>
        </p:nvPicPr>
        <p:blipFill>
          <a:blip r:embed="rId13" cstate="print"/>
          <a:srcRect l="23363" t="48136" r="28158" b="4983"/>
          <a:stretch>
            <a:fillRect/>
          </a:stretch>
        </p:blipFill>
        <p:spPr>
          <a:xfrm rot="19158863">
            <a:off x="1946693" y="6553629"/>
            <a:ext cx="258793" cy="250261"/>
          </a:xfrm>
          <a:prstGeom prst="rect">
            <a:avLst/>
          </a:prstGeom>
        </p:spPr>
      </p:pic>
      <p:pic>
        <p:nvPicPr>
          <p:cNvPr id="56" name="Рисунок 55" descr="Russia-Coin-1-1998-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9487374">
            <a:off x="2089884" y="6396442"/>
            <a:ext cx="377676" cy="38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82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857625" y="214313"/>
            <a:ext cx="3143250" cy="974725"/>
          </a:xfrm>
          <a:prstGeom prst="rect">
            <a:avLst/>
          </a:prstGeom>
        </p:spPr>
        <p:txBody>
          <a:bodyPr anchor="ctr"/>
          <a:lstStyle/>
          <a:p>
            <a:pPr algn="ctr" eaLnBrk="0" fontAlgn="auto" hangingPunct="0">
              <a:spcAft>
                <a:spcPts val="0"/>
              </a:spcAft>
              <a:defRPr/>
            </a:pPr>
            <a:endParaRPr lang="ru-RU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68917-6616-4FE8-971B-25F732EBF1F2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1223747" y="2787611"/>
            <a:ext cx="2399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Профицит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5788818" y="2737040"/>
            <a:ext cx="2600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Дефицит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62970" y="178709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5" name="TextBox 24"/>
          <p:cNvSpPr txBox="1"/>
          <p:nvPr/>
        </p:nvSpPr>
        <p:spPr>
          <a:xfrm rot="10800000">
            <a:off x="6351864" y="191408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19934" y="4286458"/>
            <a:ext cx="56778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6000" b="1" dirty="0" smtClean="0"/>
              <a:t>=</a:t>
            </a:r>
            <a:endParaRPr lang="ru-RU" sz="6000" b="1" dirty="0"/>
          </a:p>
        </p:txBody>
      </p:sp>
      <p:pic>
        <p:nvPicPr>
          <p:cNvPr id="32" name="Рисунок 31" descr="8c8364_3a9f6be94c354e01a62873c2123bb19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0244" y="3760416"/>
            <a:ext cx="2549729" cy="203978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11695" y="5719227"/>
            <a:ext cx="765607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  <a:r>
              <a:rPr lang="ru-RU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основополагающее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требование, предъявляемое к органам, составляющим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утверждающим бюджет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82287" y="501118"/>
            <a:ext cx="671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и профицит бюджета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750" y="839099"/>
            <a:ext cx="2289175" cy="2289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5307" y="2181127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5" name="Рисунок 34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2287" y="1239688"/>
            <a:ext cx="1841500" cy="1841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2236" y="2217469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6" name="Рисунок 35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4575" y="1228725"/>
            <a:ext cx="1841500" cy="1841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27295" y="2241909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7" name="Рисунок 36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3824" y="866775"/>
            <a:ext cx="2289175" cy="22891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934" y="2144251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8" name="Рисунок 37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6596" y="3495136"/>
            <a:ext cx="2289175" cy="2289175"/>
          </a:xfrm>
          <a:prstGeom prst="rect">
            <a:avLst/>
          </a:prstGeom>
        </p:spPr>
      </p:pic>
      <p:pic>
        <p:nvPicPr>
          <p:cNvPr id="39" name="Рисунок 38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7184" y="3486510"/>
            <a:ext cx="2289175" cy="22891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2791" y="4894286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93726" y="4924972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191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10683</TotalTime>
  <Words>8315</Words>
  <Application>Microsoft Office PowerPoint</Application>
  <PresentationFormat>Экран (4:3)</PresentationFormat>
  <Paragraphs>1736</Paragraphs>
  <Slides>72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4" baseType="lpstr">
      <vt:lpstr>Поток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Основы составления проекта  бюджета района</vt:lpstr>
      <vt:lpstr>Что такое бюджет?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Бюджет муниципального района  Нуримановский район Республики Башкортостан  в разрезе муниципальных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1105</cp:revision>
  <cp:lastPrinted>2019-12-10T06:06:56Z</cp:lastPrinted>
  <dcterms:created xsi:type="dcterms:W3CDTF">2014-06-09T16:25:13Z</dcterms:created>
  <dcterms:modified xsi:type="dcterms:W3CDTF">2019-12-11T07:25:12Z</dcterms:modified>
</cp:coreProperties>
</file>