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Default Extension="tiff" ContentType="image/tiff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4.xml" ContentType="application/vnd.openxmlformats-officedocument.presentationml.notesSlid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drawings/drawing1.xml" ContentType="application/vnd.openxmlformats-officedocument.drawingml.chartshapes+xml"/>
  <Override PartName="/ppt/charts/chart14.xml" ContentType="application/vnd.openxmlformats-officedocument.drawingml.chart+xml"/>
  <Override PartName="/ppt/drawings/drawing2.xml" ContentType="application/vnd.openxmlformats-officedocument.drawingml.chartshapes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drawings/drawing3.xml" ContentType="application/vnd.openxmlformats-officedocument.drawingml.chartshapes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notesSlides/notesSlide5.xml" ContentType="application/vnd.openxmlformats-officedocument.presentationml.notesSlide+xml"/>
  <Override PartName="/ppt/charts/chart21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22.xml" ContentType="application/vnd.openxmlformats-officedocument.drawingml.chart+xml"/>
  <Override PartName="/ppt/charts/chart23.xml" ContentType="application/vnd.openxmlformats-officedocument.drawingml.chart+xml"/>
  <Override PartName="/ppt/charts/chart24.xml" ContentType="application/vnd.openxmlformats-officedocument.drawingml.chart+xml"/>
  <Override PartName="/ppt/charts/chart25.xml" ContentType="application/vnd.openxmlformats-officedocument.drawingml.chart+xml"/>
  <Override PartName="/ppt/drawings/drawing4.xml" ContentType="application/vnd.openxmlformats-officedocument.drawingml.chartshapes+xml"/>
  <Override PartName="/ppt/charts/chart26.xml" ContentType="application/vnd.openxmlformats-officedocument.drawingml.chart+xml"/>
  <Override PartName="/ppt/charts/chart27.xml" ContentType="application/vnd.openxmlformats-officedocument.drawingml.chart+xml"/>
  <Override PartName="/ppt/charts/chart28.xml" ContentType="application/vnd.openxmlformats-officedocument.drawingml.chart+xml"/>
  <Override PartName="/ppt/drawings/drawing5.xml" ContentType="application/vnd.openxmlformats-officedocument.drawingml.chartshapes+xml"/>
  <Override PartName="/ppt/charts/chart29.xml" ContentType="application/vnd.openxmlformats-officedocument.drawingml.chart+xml"/>
  <Override PartName="/ppt/notesSlides/notesSlide8.xml" ContentType="application/vnd.openxmlformats-officedocument.presentationml.notesSlide+xml"/>
  <Override PartName="/ppt/charts/chart30.xml" ContentType="application/vnd.openxmlformats-officedocument.drawingml.chart+xml"/>
  <Override PartName="/ppt/drawings/drawing6.xml" ContentType="application/vnd.openxmlformats-officedocument.drawingml.chartshapes+xml"/>
  <Override PartName="/ppt/charts/chart31.xml" ContentType="application/vnd.openxmlformats-officedocument.drawingml.chart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32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33.xml" ContentType="application/vnd.openxmlformats-officedocument.drawingml.chart+xml"/>
  <Override PartName="/ppt/charts/chart34.xml" ContentType="application/vnd.openxmlformats-officedocument.drawingml.chart+xml"/>
  <Override PartName="/ppt/charts/chart35.xml" ContentType="application/vnd.openxmlformats-officedocument.drawingml.chart+xml"/>
  <Override PartName="/ppt/charts/chart36.xml" ContentType="application/vnd.openxmlformats-officedocument.drawingml.chart+xml"/>
  <Override PartName="/ppt/charts/chart37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6" r:id="rId1"/>
  </p:sldMasterIdLst>
  <p:notesMasterIdLst>
    <p:notesMasterId r:id="rId73"/>
  </p:notesMasterIdLst>
  <p:sldIdLst>
    <p:sldId id="630" r:id="rId2"/>
    <p:sldId id="557" r:id="rId3"/>
    <p:sldId id="558" r:id="rId4"/>
    <p:sldId id="559" r:id="rId5"/>
    <p:sldId id="560" r:id="rId6"/>
    <p:sldId id="561" r:id="rId7"/>
    <p:sldId id="562" r:id="rId8"/>
    <p:sldId id="563" r:id="rId9"/>
    <p:sldId id="564" r:id="rId10"/>
    <p:sldId id="565" r:id="rId11"/>
    <p:sldId id="566" r:id="rId12"/>
    <p:sldId id="569" r:id="rId13"/>
    <p:sldId id="570" r:id="rId14"/>
    <p:sldId id="571" r:id="rId15"/>
    <p:sldId id="652" r:id="rId16"/>
    <p:sldId id="653" r:id="rId17"/>
    <p:sldId id="654" r:id="rId18"/>
    <p:sldId id="655" r:id="rId19"/>
    <p:sldId id="656" r:id="rId20"/>
    <p:sldId id="657" r:id="rId21"/>
    <p:sldId id="658" r:id="rId22"/>
    <p:sldId id="659" r:id="rId23"/>
    <p:sldId id="660" r:id="rId24"/>
    <p:sldId id="661" r:id="rId25"/>
    <p:sldId id="581" r:id="rId26"/>
    <p:sldId id="582" r:id="rId27"/>
    <p:sldId id="583" r:id="rId28"/>
    <p:sldId id="584" r:id="rId29"/>
    <p:sldId id="631" r:id="rId30"/>
    <p:sldId id="586" r:id="rId31"/>
    <p:sldId id="587" r:id="rId32"/>
    <p:sldId id="588" r:id="rId33"/>
    <p:sldId id="589" r:id="rId34"/>
    <p:sldId id="590" r:id="rId35"/>
    <p:sldId id="591" r:id="rId36"/>
    <p:sldId id="592" r:id="rId37"/>
    <p:sldId id="593" r:id="rId38"/>
    <p:sldId id="594" r:id="rId39"/>
    <p:sldId id="595" r:id="rId40"/>
    <p:sldId id="597" r:id="rId41"/>
    <p:sldId id="598" r:id="rId42"/>
    <p:sldId id="634" r:id="rId43"/>
    <p:sldId id="600" r:id="rId44"/>
    <p:sldId id="601" r:id="rId45"/>
    <p:sldId id="602" r:id="rId46"/>
    <p:sldId id="605" r:id="rId47"/>
    <p:sldId id="604" r:id="rId48"/>
    <p:sldId id="603" r:id="rId49"/>
    <p:sldId id="606" r:id="rId50"/>
    <p:sldId id="607" r:id="rId51"/>
    <p:sldId id="608" r:id="rId52"/>
    <p:sldId id="609" r:id="rId53"/>
    <p:sldId id="610" r:id="rId54"/>
    <p:sldId id="635" r:id="rId55"/>
    <p:sldId id="636" r:id="rId56"/>
    <p:sldId id="637" r:id="rId57"/>
    <p:sldId id="639" r:id="rId58"/>
    <p:sldId id="640" r:id="rId59"/>
    <p:sldId id="641" r:id="rId60"/>
    <p:sldId id="642" r:id="rId61"/>
    <p:sldId id="643" r:id="rId62"/>
    <p:sldId id="644" r:id="rId63"/>
    <p:sldId id="645" r:id="rId64"/>
    <p:sldId id="646" r:id="rId65"/>
    <p:sldId id="647" r:id="rId66"/>
    <p:sldId id="648" r:id="rId67"/>
    <p:sldId id="649" r:id="rId68"/>
    <p:sldId id="650" r:id="rId69"/>
    <p:sldId id="651" r:id="rId70"/>
    <p:sldId id="628" r:id="rId71"/>
    <p:sldId id="629" r:id="rId72"/>
  </p:sldIdLst>
  <p:sldSz cx="9144000" cy="6858000" type="screen4x3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dmin" initials="A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99"/>
    <a:srgbClr val="FFCC66"/>
    <a:srgbClr val="FF9900"/>
    <a:srgbClr val="CCECFF"/>
    <a:srgbClr val="FFFF00"/>
    <a:srgbClr val="FCE06A"/>
    <a:srgbClr val="99CCFF"/>
    <a:srgbClr val="0C9D01"/>
    <a:srgbClr val="F5E4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8FD4443E-F989-4FC4-A0C8-D5A2AF1F390B}" styleName="Темный стиль 1 -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01" autoAdjust="0"/>
    <p:restoredTop sz="99511" autoAdjust="0"/>
  </p:normalViewPr>
  <p:slideViewPr>
    <p:cSldViewPr>
      <p:cViewPr>
        <p:scale>
          <a:sx n="100" d="100"/>
          <a:sy n="100" d="100"/>
        </p:scale>
        <p:origin x="-378" y="-2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90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4" d="100"/>
          <a:sy n="64" d="100"/>
        </p:scale>
        <p:origin x="-3384" y="-102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commentAuthors" Target="commentAuthor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notesMaster" Target="notesMasters/notesMaster1.xml"/><Relationship Id="rId78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3.xlsx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14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5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6.xlsx"/></Relationships>
</file>

<file path=ppt/charts/_rels/chart1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Microsoft_Excel_Worksheet17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8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9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image" Target="../media/image23.jpeg"/></Relationships>
</file>

<file path=ppt/charts/_rels/chart2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0.xlsx"/><Relationship Id="rId1" Type="http://schemas.openxmlformats.org/officeDocument/2006/relationships/image" Target="../media/image29.jpeg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1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2.xlsx"/></Relationships>
</file>

<file path=ppt/charts/_rels/chart2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3.xlsx"/><Relationship Id="rId1" Type="http://schemas.openxmlformats.org/officeDocument/2006/relationships/image" Target="../media/image34.jpeg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4.xlsx"/></Relationships>
</file>

<file path=ppt/charts/_rels/chart2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package" Target="../embeddings/Microsoft_Excel_Worksheet25.xlsx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6.xlsx"/></Relationships>
</file>

<file path=ppt/charts/_rels/chart2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7.xlsx"/><Relationship Id="rId1" Type="http://schemas.openxmlformats.org/officeDocument/2006/relationships/image" Target="../media/image27.jpeg"/></Relationships>
</file>

<file path=ppt/charts/_rels/chart28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5.xml"/><Relationship Id="rId2" Type="http://schemas.openxmlformats.org/officeDocument/2006/relationships/package" Target="../embeddings/Microsoft_Excel_Worksheet28.xlsx"/><Relationship Id="rId1" Type="http://schemas.openxmlformats.org/officeDocument/2006/relationships/image" Target="../media/image49.jpeg"/></Relationships>
</file>

<file path=ppt/charts/_rels/chart2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9.xlsx"/><Relationship Id="rId1" Type="http://schemas.openxmlformats.org/officeDocument/2006/relationships/image" Target="../media/image51.jpeg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3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package" Target="../embeddings/Microsoft_Excel_Worksheet30.xlsx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1.xlsx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2.xlsx"/></Relationships>
</file>

<file path=ppt/charts/_rels/chart3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3.xlsx"/></Relationships>
</file>

<file path=ppt/charts/_rels/chart3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4.xlsx"/></Relationships>
</file>

<file path=ppt/charts/_rels/chart3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5.xlsx"/></Relationships>
</file>

<file path=ppt/charts/_rels/chart3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6.xlsx"/></Relationships>
</file>

<file path=ppt/charts/_rels/chart3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7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4.4314764246467832E-2"/>
          <c:y val="9.4662765937900163E-3"/>
          <c:w val="0.79470281117668062"/>
          <c:h val="0.83216947565159916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Доходы</c:v>
                </c:pt>
              </c:strCache>
            </c:strRef>
          </c:tx>
          <c:spPr>
            <a:solidFill>
              <a:srgbClr val="003399"/>
            </a:solidFill>
          </c:spPr>
          <c:invertIfNegative val="0"/>
          <c:dLbls>
            <c:dLbl>
              <c:idx val="0"/>
              <c:layout>
                <c:manualLayout>
                  <c:x val="-1.0046310877806939E-2"/>
                  <c:y val="-3.29555157875121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8.9351997666958297E-3"/>
                  <c:y val="-2.471402191214982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1.2222222222222223E-2"/>
                  <c:y val="-2.99682214872952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</c:numCache>
            </c:numRef>
          </c:cat>
          <c:val>
            <c:numRef>
              <c:f>Лист1!$B$2:$B$4</c:f>
              <c:numCache>
                <c:formatCode>#,##0.0</c:formatCode>
                <c:ptCount val="3"/>
                <c:pt idx="0">
                  <c:v>644859.4</c:v>
                </c:pt>
                <c:pt idx="1">
                  <c:v>629926.1</c:v>
                </c:pt>
                <c:pt idx="2">
                  <c:v>665462.6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Расходы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Lbls>
            <c:dLbl>
              <c:idx val="0"/>
              <c:layout>
                <c:manualLayout>
                  <c:x val="2.7083169291338582E-2"/>
                  <c:y val="-2.81249999999999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8.3333333333334546E-3"/>
                  <c:y val="-3.43750000000004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4583333333333361E-2"/>
                  <c:y val="-4.68749999999999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</c:numCache>
            </c:numRef>
          </c:cat>
          <c:val>
            <c:numRef>
              <c:f>Лист1!$C$2:$C$4</c:f>
              <c:numCache>
                <c:formatCode>#,##0.0</c:formatCode>
                <c:ptCount val="3"/>
                <c:pt idx="0">
                  <c:v>644859.4</c:v>
                </c:pt>
                <c:pt idx="1">
                  <c:v>629926.1</c:v>
                </c:pt>
                <c:pt idx="2">
                  <c:v>665462.6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215"/>
        <c:shape val="cylinder"/>
        <c:axId val="313677312"/>
        <c:axId val="305462016"/>
        <c:axId val="313715200"/>
      </c:bar3DChart>
      <c:catAx>
        <c:axId val="3136773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305462016"/>
        <c:crosses val="autoZero"/>
        <c:auto val="1"/>
        <c:lblAlgn val="ctr"/>
        <c:lblOffset val="100"/>
        <c:noMultiLvlLbl val="0"/>
      </c:catAx>
      <c:valAx>
        <c:axId val="305462016"/>
        <c:scaling>
          <c:orientation val="minMax"/>
          <c:min val="0"/>
        </c:scaling>
        <c:delete val="1"/>
        <c:axPos val="l"/>
        <c:numFmt formatCode="#,##0.0" sourceLinked="1"/>
        <c:majorTickMark val="out"/>
        <c:minorTickMark val="none"/>
        <c:tickLblPos val="none"/>
        <c:crossAx val="313677312"/>
        <c:crosses val="autoZero"/>
        <c:crossBetween val="between"/>
      </c:valAx>
      <c:serAx>
        <c:axId val="31371520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305462016"/>
        <c:crosses val="autoZero"/>
      </c:serAx>
    </c:plotArea>
    <c:legend>
      <c:legendPos val="b"/>
      <c:layout>
        <c:manualLayout>
          <c:xMode val="edge"/>
          <c:yMode val="edge"/>
          <c:x val="0.22252837446419768"/>
          <c:y val="0.89451500984251542"/>
          <c:w val="0.41635273663442324"/>
          <c:h val="7.3767887861577508E-2"/>
        </c:manualLayout>
      </c:layout>
      <c:overlay val="0"/>
      <c:txPr>
        <a:bodyPr/>
        <a:lstStyle/>
        <a:p>
          <a:pPr>
            <a:defRPr b="1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scene3d>
      <a:camera prst="orthographicFront"/>
      <a:lightRig rig="threePt" dir="t"/>
    </a:scene3d>
    <a:sp3d prstMaterial="matte"/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>
                <a:latin typeface="Times New Roman" pitchFamily="18" charset="0"/>
                <a:cs typeface="Times New Roman" pitchFamily="18" charset="0"/>
              </a:defRPr>
            </a:pPr>
            <a:r>
              <a:rPr lang="ru-RU" dirty="0"/>
              <a:t>Расходы за счет </a:t>
            </a:r>
            <a:r>
              <a:rPr lang="ru-RU" dirty="0" smtClean="0"/>
              <a:t>субсидий, </a:t>
            </a:r>
            <a:r>
              <a:rPr lang="ru-RU" dirty="0"/>
              <a:t>субвенций и иных межбюджетных трансфертов</a:t>
            </a:r>
          </a:p>
        </c:rich>
      </c:tx>
      <c:layout/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  <c:spPr>
        <a:scene3d>
          <a:camera prst="orthographicFront"/>
          <a:lightRig rig="threePt" dir="t"/>
        </a:scene3d>
        <a:sp3d>
          <a:bevelT w="6350"/>
        </a:sp3d>
      </c:spPr>
    </c:sideWall>
    <c:backWall>
      <c:thickness val="0"/>
      <c:spPr>
        <a:scene3d>
          <a:camera prst="orthographicFront"/>
          <a:lightRig rig="threePt" dir="t"/>
        </a:scene3d>
        <a:sp3d>
          <a:bevelT w="6350"/>
        </a:sp3d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Расходы за счет субсидии, субвенций и иных межбюджетных трансфертов</c:v>
                </c:pt>
              </c:strCache>
            </c:strRef>
          </c:tx>
          <c:spPr>
            <a:solidFill>
              <a:srgbClr val="9999FF"/>
            </a:solidFill>
          </c:spPr>
          <c:invertIfNegative val="0"/>
          <c:dLbls>
            <c:dLbl>
              <c:idx val="0"/>
              <c:layout>
                <c:manualLayout>
                  <c:x val="0"/>
                  <c:y val="-8.36468303915549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"/>
                  <c:y val="-0.1189591078066914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2.070393037219329E-3"/>
                  <c:y val="-0.1040892193308550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2022</c:v>
                </c:pt>
                <c:pt idx="1">
                  <c:v>2021</c:v>
                </c:pt>
                <c:pt idx="2">
                  <c:v>2020</c:v>
                </c:pt>
              </c:numCache>
            </c:numRef>
          </c:cat>
          <c:val>
            <c:numRef>
              <c:f>Лист1!$B$2:$B$4</c:f>
              <c:numCache>
                <c:formatCode>#,##0.0</c:formatCode>
                <c:ptCount val="3"/>
                <c:pt idx="0">
                  <c:v>371294.7</c:v>
                </c:pt>
                <c:pt idx="1">
                  <c:v>348180.6</c:v>
                </c:pt>
                <c:pt idx="2">
                  <c:v>338045.9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7398272"/>
        <c:axId val="16840896"/>
        <c:axId val="0"/>
      </c:bar3DChart>
      <c:catAx>
        <c:axId val="1739827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6840896"/>
        <c:crosses val="autoZero"/>
        <c:auto val="1"/>
        <c:lblAlgn val="ctr"/>
        <c:lblOffset val="100"/>
        <c:noMultiLvlLbl val="0"/>
      </c:catAx>
      <c:valAx>
        <c:axId val="16840896"/>
        <c:scaling>
          <c:orientation val="minMax"/>
        </c:scaling>
        <c:delete val="1"/>
        <c:axPos val="b"/>
        <c:majorGridlines/>
        <c:numFmt formatCode="#,##0.0" sourceLinked="1"/>
        <c:majorTickMark val="out"/>
        <c:minorTickMark val="none"/>
        <c:tickLblPos val="none"/>
        <c:crossAx val="1739827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>
                <a:latin typeface="Times New Roman" pitchFamily="18" charset="0"/>
                <a:cs typeface="Times New Roman" pitchFamily="18" charset="0"/>
              </a:defRPr>
            </a:pPr>
            <a:r>
              <a:rPr lang="ru-RU" dirty="0" smtClean="0"/>
              <a:t>Расходы</a:t>
            </a:r>
            <a:r>
              <a:rPr lang="en-US" dirty="0" smtClean="0"/>
              <a:t> </a:t>
            </a:r>
            <a:r>
              <a:rPr lang="ru-RU" dirty="0" smtClean="0"/>
              <a:t>на</a:t>
            </a:r>
            <a:r>
              <a:rPr lang="ru-RU" baseline="0" dirty="0" smtClean="0"/>
              <a:t> исполнение собственных полномочий</a:t>
            </a:r>
            <a:endParaRPr lang="ru-RU" dirty="0"/>
          </a:p>
        </c:rich>
      </c:tx>
      <c:layout/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  <c:spPr>
        <a:scene3d>
          <a:camera prst="orthographicFront"/>
          <a:lightRig rig="threePt" dir="t"/>
        </a:scene3d>
        <a:sp3d>
          <a:bevelT w="6350"/>
        </a:sp3d>
      </c:spPr>
    </c:sideWall>
    <c:backWall>
      <c:thickness val="0"/>
      <c:spPr>
        <a:scene3d>
          <a:camera prst="orthographicFront"/>
          <a:lightRig rig="threePt" dir="t"/>
        </a:scene3d>
        <a:sp3d>
          <a:bevelT w="6350"/>
        </a:sp3d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Расходы за счет субсидии, субвенций и иных межбюджетных трансфертов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dLbl>
              <c:idx val="0"/>
              <c:layout>
                <c:manualLayout>
                  <c:x val="0"/>
                  <c:y val="-8.3646830391555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"/>
                  <c:y val="-0.1189591078066914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2.0703930372193298E-3"/>
                  <c:y val="-0.1040892193308550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2022</c:v>
                </c:pt>
                <c:pt idx="1">
                  <c:v>2021</c:v>
                </c:pt>
                <c:pt idx="2">
                  <c:v>2020</c:v>
                </c:pt>
              </c:numCache>
            </c:numRef>
          </c:cat>
          <c:val>
            <c:numRef>
              <c:f>Лист1!$B$2:$B$4</c:f>
              <c:numCache>
                <c:formatCode>#,##0.0</c:formatCode>
                <c:ptCount val="3"/>
                <c:pt idx="0">
                  <c:v>294167.90000000002</c:v>
                </c:pt>
                <c:pt idx="1">
                  <c:v>281745.5</c:v>
                </c:pt>
                <c:pt idx="2">
                  <c:v>306813.5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7398784"/>
        <c:axId val="43171840"/>
        <c:axId val="0"/>
      </c:bar3DChart>
      <c:catAx>
        <c:axId val="1739878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43171840"/>
        <c:crosses val="autoZero"/>
        <c:auto val="1"/>
        <c:lblAlgn val="ctr"/>
        <c:lblOffset val="100"/>
        <c:noMultiLvlLbl val="0"/>
      </c:catAx>
      <c:valAx>
        <c:axId val="43171840"/>
        <c:scaling>
          <c:orientation val="minMax"/>
        </c:scaling>
        <c:delete val="1"/>
        <c:axPos val="b"/>
        <c:majorGridlines/>
        <c:numFmt formatCode="#,##0.0" sourceLinked="1"/>
        <c:majorTickMark val="out"/>
        <c:minorTickMark val="none"/>
        <c:tickLblPos val="none"/>
        <c:crossAx val="1739878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4444828620393264E-2"/>
          <c:y val="2.7350604055319291E-2"/>
          <c:w val="0.90222177738691378"/>
          <c:h val="0.5910400928628383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E8F472"/>
            </a:solidFill>
          </c:spPr>
          <c:invertIfNegative val="0"/>
          <c:dLbls>
            <c:txPr>
              <a:bodyPr/>
              <a:lstStyle/>
              <a:p>
                <a:pPr>
                  <a:defRPr sz="10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</c:numCache>
            </c:numRef>
          </c:cat>
          <c:val>
            <c:numRef>
              <c:f>Лист1!$B$2:$B$4</c:f>
              <c:numCache>
                <c:formatCode>#,##0.0</c:formatCode>
                <c:ptCount val="3"/>
                <c:pt idx="0">
                  <c:v>56085.599999999999</c:v>
                </c:pt>
                <c:pt idx="1">
                  <c:v>55735.6</c:v>
                </c:pt>
                <c:pt idx="2">
                  <c:v>55735.6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3263488"/>
        <c:axId val="43174720"/>
      </c:barChart>
      <c:catAx>
        <c:axId val="432634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43174720"/>
        <c:crosses val="autoZero"/>
        <c:auto val="1"/>
        <c:lblAlgn val="ctr"/>
        <c:lblOffset val="100"/>
        <c:noMultiLvlLbl val="0"/>
      </c:catAx>
      <c:valAx>
        <c:axId val="43174720"/>
        <c:scaling>
          <c:orientation val="minMax"/>
        </c:scaling>
        <c:delete val="1"/>
        <c:axPos val="l"/>
        <c:majorGridlines/>
        <c:numFmt formatCode="#,##0.0" sourceLinked="1"/>
        <c:majorTickMark val="out"/>
        <c:minorTickMark val="none"/>
        <c:tickLblPos val="none"/>
        <c:crossAx val="43263488"/>
        <c:crosses val="autoZero"/>
        <c:crossBetween val="between"/>
      </c:valAx>
    </c:plotArea>
    <c:plotVisOnly val="1"/>
    <c:dispBlanksAs val="gap"/>
    <c:showDLblsOverMax val="0"/>
  </c:chart>
  <c:spPr>
    <a:solidFill>
      <a:srgbClr val="FF99CC">
        <a:alpha val="84000"/>
      </a:srgbClr>
    </a:solidFill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4.7696143133496814E-2"/>
          <c:y val="0.10940235731929768"/>
          <c:w val="0.90460771373300675"/>
          <c:h val="0.59104031304580062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FF3399"/>
            </a:solidFill>
          </c:spPr>
          <c:invertIfNegative val="0"/>
          <c:dLbls>
            <c:txPr>
              <a:bodyPr/>
              <a:lstStyle/>
              <a:p>
                <a:pPr>
                  <a:defRPr sz="10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</c:numCache>
            </c:numRef>
          </c:cat>
          <c:val>
            <c:numRef>
              <c:f>Лист1!$B$2:$B$4</c:f>
              <c:numCache>
                <c:formatCode>#,##0.0</c:formatCode>
                <c:ptCount val="3"/>
                <c:pt idx="0">
                  <c:v>52840.800000000003</c:v>
                </c:pt>
                <c:pt idx="1">
                  <c:v>56562.7</c:v>
                </c:pt>
                <c:pt idx="2">
                  <c:v>58966.3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43347456"/>
        <c:axId val="43176448"/>
        <c:axId val="0"/>
      </c:bar3DChart>
      <c:catAx>
        <c:axId val="433474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43176448"/>
        <c:crosses val="autoZero"/>
        <c:auto val="1"/>
        <c:lblAlgn val="ctr"/>
        <c:lblOffset val="100"/>
        <c:noMultiLvlLbl val="0"/>
      </c:catAx>
      <c:valAx>
        <c:axId val="43176448"/>
        <c:scaling>
          <c:orientation val="minMax"/>
        </c:scaling>
        <c:delete val="1"/>
        <c:axPos val="l"/>
        <c:numFmt formatCode="#,##0.0" sourceLinked="1"/>
        <c:majorTickMark val="out"/>
        <c:minorTickMark val="none"/>
        <c:tickLblPos val="none"/>
        <c:crossAx val="43347456"/>
        <c:crosses val="autoZero"/>
        <c:crossBetween val="between"/>
      </c:valAx>
    </c:plotArea>
    <c:plotVisOnly val="1"/>
    <c:dispBlanksAs val="gap"/>
    <c:showDLblsOverMax val="0"/>
  </c:chart>
  <c:spPr>
    <a:solidFill>
      <a:srgbClr val="E8F472">
        <a:alpha val="78000"/>
      </a:srgbClr>
    </a:solidFill>
  </c:spPr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9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</c:numCache>
            </c:numRef>
          </c:cat>
          <c:val>
            <c:numRef>
              <c:f>Лист1!$B$2:$B$4</c:f>
              <c:numCache>
                <c:formatCode>#,##0.0</c:formatCode>
                <c:ptCount val="3"/>
                <c:pt idx="0">
                  <c:v>28770.6</c:v>
                </c:pt>
                <c:pt idx="1">
                  <c:v>25166.6</c:v>
                </c:pt>
                <c:pt idx="2">
                  <c:v>29017.1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pyramid"/>
        <c:axId val="332866560"/>
        <c:axId val="43178176"/>
        <c:axId val="0"/>
      </c:bar3DChart>
      <c:catAx>
        <c:axId val="3328665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43178176"/>
        <c:crosses val="autoZero"/>
        <c:auto val="1"/>
        <c:lblAlgn val="ctr"/>
        <c:lblOffset val="100"/>
        <c:noMultiLvlLbl val="0"/>
      </c:catAx>
      <c:valAx>
        <c:axId val="43178176"/>
        <c:scaling>
          <c:orientation val="minMax"/>
        </c:scaling>
        <c:delete val="1"/>
        <c:axPos val="l"/>
        <c:numFmt formatCode="#,##0.0" sourceLinked="1"/>
        <c:majorTickMark val="out"/>
        <c:minorTickMark val="none"/>
        <c:tickLblPos val="none"/>
        <c:crossAx val="332866560"/>
        <c:crosses val="autoZero"/>
        <c:crossBetween val="between"/>
      </c:valAx>
    </c:plotArea>
    <c:plotVisOnly val="1"/>
    <c:dispBlanksAs val="gap"/>
    <c:showDLblsOverMax val="0"/>
  </c:chart>
  <c:spPr>
    <a:solidFill>
      <a:srgbClr val="FF7C80">
        <a:alpha val="71000"/>
      </a:srgbClr>
    </a:solidFill>
  </c:spPr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1"/>
          <c:order val="1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cat>
            <c:numRef>
              <c:f>Лист1!$A$2:$A$4</c:f>
              <c:numCache>
                <c:formatCode>General</c:formatCode>
                <c:ptCount val="3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</c:numCache>
            </c:numRef>
          </c:cat>
          <c:val>
            <c:numRef>
              <c:f>Лист1!$B$2:$B$4</c:f>
              <c:numCache>
                <c:formatCode>#,##0.0</c:formatCode>
                <c:ptCount val="3"/>
                <c:pt idx="0">
                  <c:v>49244.6</c:v>
                </c:pt>
                <c:pt idx="1">
                  <c:v>33126.6</c:v>
                </c:pt>
                <c:pt idx="2">
                  <c:v>32550.799999999999</c:v>
                </c:pt>
              </c:numCache>
            </c:numRef>
          </c:val>
          <c:smooth val="0"/>
        </c:ser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dLbl>
              <c:idx val="0"/>
              <c:layout>
                <c:manualLayout>
                  <c:x val="0"/>
                  <c:y val="-6.217616580310888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4.4444133374394578E-3"/>
                  <c:y val="-8.29015544041448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0.11111033343598646"/>
                  <c:y val="0.1008403895138699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0"/>
                  <c:y val="-0.1075630821481281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9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</c:numCache>
            </c:numRef>
          </c:cat>
          <c:val>
            <c:numRef>
              <c:f>Лист1!$B$2:$B$4</c:f>
              <c:numCache>
                <c:formatCode>#,##0.0</c:formatCode>
                <c:ptCount val="3"/>
                <c:pt idx="0">
                  <c:v>49244.6</c:v>
                </c:pt>
                <c:pt idx="1">
                  <c:v>33126.6</c:v>
                </c:pt>
                <c:pt idx="2">
                  <c:v>32550.799999999999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32802560"/>
        <c:axId val="333103104"/>
      </c:lineChart>
      <c:catAx>
        <c:axId val="3328025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333103104"/>
        <c:crosses val="autoZero"/>
        <c:auto val="1"/>
        <c:lblAlgn val="ctr"/>
        <c:lblOffset val="100"/>
        <c:noMultiLvlLbl val="0"/>
      </c:catAx>
      <c:valAx>
        <c:axId val="333103104"/>
        <c:scaling>
          <c:orientation val="minMax"/>
        </c:scaling>
        <c:delete val="1"/>
        <c:axPos val="l"/>
        <c:majorGridlines/>
        <c:numFmt formatCode="#,##0.0" sourceLinked="1"/>
        <c:majorTickMark val="out"/>
        <c:minorTickMark val="none"/>
        <c:tickLblPos val="none"/>
        <c:crossAx val="332802560"/>
        <c:crosses val="autoZero"/>
        <c:crossBetween val="between"/>
      </c:valAx>
    </c:plotArea>
    <c:plotVisOnly val="1"/>
    <c:dispBlanksAs val="gap"/>
    <c:showDLblsOverMax val="0"/>
  </c:chart>
  <c:spPr>
    <a:solidFill>
      <a:srgbClr val="CCFFCC">
        <a:alpha val="72000"/>
      </a:srgbClr>
    </a:solidFill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0"/>
      <c:rotY val="0"/>
      <c:rAngAx val="0"/>
      <c:perspective val="30"/>
    </c:view3D>
    <c:floor>
      <c:thickness val="0"/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0.23599928711849155"/>
          <c:y val="7.3949618976837939E-2"/>
          <c:w val="0.66166028915905395"/>
          <c:h val="0.85210076204632412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7030A0"/>
            </a:solidFill>
          </c:spPr>
          <c:invertIfNegative val="0"/>
          <c:dLbls>
            <c:txPr>
              <a:bodyPr/>
              <a:lstStyle/>
              <a:p>
                <a:pPr>
                  <a:defRPr sz="9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2022</c:v>
                </c:pt>
                <c:pt idx="1">
                  <c:v>2021</c:v>
                </c:pt>
                <c:pt idx="2">
                  <c:v>2020</c:v>
                </c:pt>
              </c:numCache>
            </c:numRef>
          </c:cat>
          <c:val>
            <c:numRef>
              <c:f>Лист1!$B$2:$B$4</c:f>
              <c:numCache>
                <c:formatCode>#,##0.0</c:formatCode>
                <c:ptCount val="3"/>
                <c:pt idx="0">
                  <c:v>455736.6</c:v>
                </c:pt>
                <c:pt idx="1">
                  <c:v>434446.3</c:v>
                </c:pt>
                <c:pt idx="2">
                  <c:v>439292.5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332868096"/>
        <c:axId val="333104832"/>
        <c:axId val="0"/>
      </c:bar3DChart>
      <c:catAx>
        <c:axId val="33286809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333104832"/>
        <c:crosses val="autoZero"/>
        <c:auto val="1"/>
        <c:lblAlgn val="ctr"/>
        <c:lblOffset val="100"/>
        <c:noMultiLvlLbl val="0"/>
      </c:catAx>
      <c:valAx>
        <c:axId val="333104832"/>
        <c:scaling>
          <c:orientation val="minMax"/>
        </c:scaling>
        <c:delete val="1"/>
        <c:axPos val="b"/>
        <c:majorGridlines/>
        <c:numFmt formatCode="#,##0.0" sourceLinked="1"/>
        <c:majorTickMark val="out"/>
        <c:minorTickMark val="none"/>
        <c:tickLblPos val="none"/>
        <c:crossAx val="332868096"/>
        <c:crosses val="autoZero"/>
        <c:crossBetween val="between"/>
      </c:valAx>
      <c:spPr>
        <a:noFill/>
      </c:spPr>
    </c:plotArea>
    <c:plotVisOnly val="1"/>
    <c:dispBlanksAs val="gap"/>
    <c:showDLblsOverMax val="0"/>
  </c:chart>
  <c:spPr>
    <a:solidFill>
      <a:srgbClr val="9999FF">
        <a:alpha val="73000"/>
      </a:srgbClr>
    </a:solidFill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9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</c:numCache>
            </c:numRef>
          </c:cat>
          <c:val>
            <c:numRef>
              <c:f>Лист1!$B$2:$B$4</c:f>
              <c:numCache>
                <c:formatCode>#,##0.0</c:formatCode>
                <c:ptCount val="3"/>
                <c:pt idx="0">
                  <c:v>13038.7</c:v>
                </c:pt>
                <c:pt idx="1">
                  <c:v>13109.1</c:v>
                </c:pt>
                <c:pt idx="2">
                  <c:v>12999.9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invertIfNegative val="0"/>
          <c:cat>
            <c:numRef>
              <c:f>Лист1!$A$2:$A$4</c:f>
              <c:numCache>
                <c:formatCode>General</c:formatCode>
                <c:ptCount val="3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</c:numCache>
            </c:numRef>
          </c:cat>
          <c:val>
            <c:numRef>
              <c:f>Лист1!$C$2:$C$4</c:f>
              <c:numCache>
                <c:formatCode>General</c:formatCode>
                <c:ptCount val="3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invertIfNegative val="0"/>
          <c:cat>
            <c:numRef>
              <c:f>Лист1!$A$2:$A$4</c:f>
              <c:numCache>
                <c:formatCode>General</c:formatCode>
                <c:ptCount val="3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</c:numCache>
            </c:numRef>
          </c:cat>
          <c:val>
            <c:numRef>
              <c:f>Лист1!$D$2:$D$4</c:f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one"/>
        <c:axId val="332800000"/>
        <c:axId val="333106560"/>
        <c:axId val="0"/>
      </c:bar3DChart>
      <c:catAx>
        <c:axId val="3328000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333106560"/>
        <c:crosses val="autoZero"/>
        <c:auto val="1"/>
        <c:lblAlgn val="ctr"/>
        <c:lblOffset val="100"/>
        <c:noMultiLvlLbl val="0"/>
      </c:catAx>
      <c:valAx>
        <c:axId val="333106560"/>
        <c:scaling>
          <c:orientation val="minMax"/>
        </c:scaling>
        <c:delete val="1"/>
        <c:axPos val="l"/>
        <c:majorGridlines/>
        <c:numFmt formatCode="#,##0.0" sourceLinked="1"/>
        <c:majorTickMark val="out"/>
        <c:minorTickMark val="none"/>
        <c:tickLblPos val="none"/>
        <c:crossAx val="332800000"/>
        <c:crosses val="autoZero"/>
        <c:crossBetween val="between"/>
      </c:valAx>
    </c:plotArea>
    <c:plotVisOnly val="1"/>
    <c:dispBlanksAs val="gap"/>
    <c:showDLblsOverMax val="0"/>
  </c:chart>
  <c:spPr>
    <a:solidFill>
      <a:srgbClr val="00B0F0">
        <a:alpha val="32000"/>
      </a:srgbClr>
    </a:solidFill>
  </c:spPr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/>
      <c:bar3DChart>
        <c:barDir val="col"/>
        <c:grouping val="percent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111</c:v>
                </c:pt>
              </c:strCache>
            </c:strRef>
          </c:tx>
          <c:spPr>
            <a:solidFill>
              <a:srgbClr val="90F52B"/>
            </a:solidFill>
          </c:spPr>
          <c:invertIfNegative val="0"/>
          <c:dLbls>
            <c:dLbl>
              <c:idx val="0"/>
              <c:layout>
                <c:manualLayout>
                  <c:x val="-5.8374593061178613E-2"/>
                  <c:y val="4.95988254610789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9.0455635613674746E-3"/>
                  <c:y val="3.07752417998838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9.166244601167205E-3"/>
                  <c:y val="3.137263943532543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2.2875313791913356E-2"/>
                  <c:y val="2.47992068733254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0774335363489601E-2"/>
                  <c:y val="2.61438661961046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1.0774335363489701E-2"/>
                  <c:y val="2.61438661961046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9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2019 (отчет)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strCache>
            </c:strRef>
          </c:cat>
          <c:val>
            <c:numRef>
              <c:f>Лист1!$B$2:$B$5</c:f>
              <c:numCache>
                <c:formatCode>#,##0.0</c:formatCode>
                <c:ptCount val="4"/>
                <c:pt idx="1">
                  <c:v>600</c:v>
                </c:pt>
                <c:pt idx="2">
                  <c:v>600</c:v>
                </c:pt>
                <c:pt idx="3">
                  <c:v>600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103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dLbl>
              <c:idx val="0"/>
              <c:layout>
                <c:manualLayout>
                  <c:x val="9.3068836125752771E-2"/>
                  <c:y val="-1.568631971766273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9.536071541586813E-2"/>
                  <c:y val="-2.61442779105328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9.5401013126873324E-2"/>
                  <c:y val="-1.56867314320909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9.7933830310156664E-2"/>
                  <c:y val="-2.614386619610443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7.8113931385299484E-2"/>
                  <c:y val="-4.70589591529881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7.8113719292083814E-2"/>
                  <c:y val="-4.70589591529881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9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2019 (отчет)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strCache>
            </c:strRef>
          </c:cat>
          <c:val>
            <c:numRef>
              <c:f>Лист1!$C$2:$C$5</c:f>
              <c:numCache>
                <c:formatCode>#,##0.0</c:formatCode>
                <c:ptCount val="4"/>
                <c:pt idx="0">
                  <c:v>3610.5</c:v>
                </c:pt>
                <c:pt idx="1">
                  <c:v>2621.4</c:v>
                </c:pt>
                <c:pt idx="2">
                  <c:v>2621.4</c:v>
                </c:pt>
                <c:pt idx="3">
                  <c:v>2621.4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104</c:v>
                </c:pt>
              </c:strCache>
            </c:strRef>
          </c:tx>
          <c:spPr>
            <a:solidFill>
              <a:srgbClr val="92D050"/>
            </a:solidFill>
          </c:spPr>
          <c:invertIfNegative val="0"/>
          <c:dLbls>
            <c:dLbl>
              <c:idx val="0"/>
              <c:layout>
                <c:manualLayout>
                  <c:x val="9.2988240703742259E-2"/>
                  <c:y val="5.228773239221000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.10629602953016273"/>
                  <c:y val="-1.0457546478441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0.10344167903170116"/>
                  <c:y val="-5.228773239220908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9.8054087163524747E-2"/>
                  <c:y val="-2.09150929568836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7.0917608572638111E-2"/>
                  <c:y val="-4.70589591529881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8.1490879567533508E-2"/>
                  <c:y val="-4.70589591529881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9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2019 (отчет)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strCache>
            </c:strRef>
          </c:cat>
          <c:val>
            <c:numRef>
              <c:f>Лист1!$D$2:$D$5</c:f>
              <c:numCache>
                <c:formatCode>#,##0.0</c:formatCode>
                <c:ptCount val="4"/>
                <c:pt idx="0">
                  <c:v>52621</c:v>
                </c:pt>
                <c:pt idx="1">
                  <c:v>37651</c:v>
                </c:pt>
                <c:pt idx="2">
                  <c:v>37651</c:v>
                </c:pt>
                <c:pt idx="3">
                  <c:v>37651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113</c:v>
                </c:pt>
              </c:strCache>
            </c:strRef>
          </c:tx>
          <c:spPr>
            <a:solidFill>
              <a:srgbClr val="CCFF33"/>
            </a:solidFill>
          </c:spPr>
          <c:invertIfNegative val="0"/>
          <c:dLbls>
            <c:dLbl>
              <c:idx val="0"/>
              <c:layout>
                <c:manualLayout>
                  <c:x val="9.0295293142517385E-2"/>
                  <c:y val="2.61434544816762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.10629602953016273"/>
                  <c:y val="1.0457546478441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0.10344167903170116"/>
                  <c:y val="1.0457546478441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0.10074767100439708"/>
                  <c:y val="1.04571347640135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7.0917608572638111E-2"/>
                  <c:y val="-1.04575464784416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8.1490879567533508E-2"/>
                  <c:y val="-1.56863197176628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9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2019 (отчет)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strCache>
            </c:strRef>
          </c:cat>
          <c:val>
            <c:numRef>
              <c:f>Лист1!$E$2:$E$5</c:f>
              <c:numCache>
                <c:formatCode>#,##0.0</c:formatCode>
                <c:ptCount val="4"/>
                <c:pt idx="0">
                  <c:v>19763.2</c:v>
                </c:pt>
                <c:pt idx="1">
                  <c:v>20011.599999999999</c:v>
                </c:pt>
                <c:pt idx="2">
                  <c:v>19816.3</c:v>
                </c:pt>
                <c:pt idx="3">
                  <c:v>19907.400000000001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105</c:v>
                </c:pt>
              </c:strCache>
            </c:strRef>
          </c:tx>
          <c:spPr>
            <a:solidFill>
              <a:srgbClr val="66B02E"/>
            </a:solidFill>
          </c:spPr>
          <c:invertIfNegative val="0"/>
          <c:dLbls>
            <c:dLbl>
              <c:idx val="1"/>
              <c:layout>
                <c:manualLayout>
                  <c:x val="2.9629422249596433E-2"/>
                  <c:y val="-7.32028253490926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2.1227137411801079E-2"/>
                  <c:y val="-7.8431598588313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3.590101864129696E-2"/>
                  <c:y val="-7.3202825349092671E-2"/>
                </c:manualLayout>
              </c:layout>
              <c:spPr/>
              <c:txPr>
                <a:bodyPr/>
                <a:lstStyle/>
                <a:p>
                  <a:pPr>
                    <a:defRPr sz="1000" b="1">
                      <a:latin typeface="Times New Roman" pitchFamily="18" charset="0"/>
                      <a:cs typeface="Times New Roman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9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2019 (отчет)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strCache>
            </c:strRef>
          </c:cat>
          <c:val>
            <c:numRef>
              <c:f>Лист1!$F$2:$F$5</c:f>
              <c:numCache>
                <c:formatCode>#,##0.0</c:formatCode>
                <c:ptCount val="4"/>
                <c:pt idx="1">
                  <c:v>16.399999999999999</c:v>
                </c:pt>
                <c:pt idx="2">
                  <c:v>17.600000000000001</c:v>
                </c:pt>
                <c:pt idx="3">
                  <c:v>141.6</c:v>
                </c:pt>
              </c:numCache>
            </c:numRef>
          </c:val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107</c:v>
                </c:pt>
              </c:strCache>
            </c:strRef>
          </c:tx>
          <c:spPr>
            <a:solidFill>
              <a:srgbClr val="00CC99"/>
            </a:solidFill>
          </c:spPr>
          <c:invertIfNegative val="0"/>
          <c:dLbls>
            <c:dLbl>
              <c:idx val="0"/>
              <c:layout>
                <c:manualLayout>
                  <c:x val="1.0613524387915406E-2"/>
                  <c:y val="-0.1045754647844180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5.0414240842598157E-2"/>
                  <c:y val="-1.568631971766312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5920286581872684E-2"/>
                  <c:y val="-0.1045754647844180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9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2019 (отчет)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strCache>
            </c:strRef>
          </c:cat>
          <c:val>
            <c:numRef>
              <c:f>Лист1!$G$2:$G$5</c:f>
              <c:numCache>
                <c:formatCode>#,##0.0</c:formatCode>
                <c:ptCount val="4"/>
                <c:pt idx="1">
                  <c:v>350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333591552"/>
        <c:axId val="43607744"/>
        <c:axId val="0"/>
      </c:bar3DChart>
      <c:catAx>
        <c:axId val="33359155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2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43607744"/>
        <c:crosses val="autoZero"/>
        <c:auto val="1"/>
        <c:lblAlgn val="ctr"/>
        <c:lblOffset val="100"/>
        <c:noMultiLvlLbl val="0"/>
      </c:catAx>
      <c:valAx>
        <c:axId val="43607744"/>
        <c:scaling>
          <c:orientation val="minMax"/>
        </c:scaling>
        <c:delete val="1"/>
        <c:axPos val="l"/>
        <c:majorGridlines/>
        <c:numFmt formatCode="0%" sourceLinked="1"/>
        <c:majorTickMark val="out"/>
        <c:minorTickMark val="none"/>
        <c:tickLblPos val="none"/>
        <c:crossAx val="33359155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Защита населения и территории от ЧС, гражданская оборона</c:v>
                </c:pt>
              </c:strCache>
            </c:strRef>
          </c:tx>
          <c:spPr>
            <a:solidFill>
              <a:srgbClr val="49D749"/>
            </a:solidFill>
          </c:spPr>
          <c:invertIfNegative val="0"/>
          <c:dLbls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2019 (отчет)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strCache>
            </c:strRef>
          </c:cat>
          <c:val>
            <c:numRef>
              <c:f>Лист1!$B$2:$B$5</c:f>
              <c:numCache>
                <c:formatCode>#,##0.0</c:formatCode>
                <c:ptCount val="4"/>
                <c:pt idx="0">
                  <c:v>2898</c:v>
                </c:pt>
                <c:pt idx="1">
                  <c:v>2392</c:v>
                </c:pt>
                <c:pt idx="2">
                  <c:v>2392</c:v>
                </c:pt>
                <c:pt idx="3">
                  <c:v>2392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33830144"/>
        <c:axId val="43610048"/>
        <c:axId val="0"/>
      </c:bar3DChart>
      <c:catAx>
        <c:axId val="3338301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43610048"/>
        <c:crosses val="autoZero"/>
        <c:auto val="1"/>
        <c:lblAlgn val="ctr"/>
        <c:lblOffset val="100"/>
        <c:noMultiLvlLbl val="0"/>
      </c:catAx>
      <c:valAx>
        <c:axId val="43610048"/>
        <c:scaling>
          <c:orientation val="minMax"/>
        </c:scaling>
        <c:delete val="1"/>
        <c:axPos val="l"/>
        <c:numFmt formatCode="#,##0.0" sourceLinked="1"/>
        <c:majorTickMark val="out"/>
        <c:minorTickMark val="none"/>
        <c:tickLblPos val="none"/>
        <c:crossAx val="33383014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89873664"/>
        <c:axId val="359550336"/>
      </c:barChart>
      <c:catAx>
        <c:axId val="189873664"/>
        <c:scaling>
          <c:orientation val="minMax"/>
        </c:scaling>
        <c:delete val="0"/>
        <c:axPos val="b"/>
        <c:majorTickMark val="out"/>
        <c:minorTickMark val="none"/>
        <c:tickLblPos val="nextTo"/>
        <c:crossAx val="359550336"/>
        <c:crosses val="autoZero"/>
        <c:auto val="1"/>
        <c:lblAlgn val="ctr"/>
        <c:lblOffset val="100"/>
        <c:noMultiLvlLbl val="0"/>
      </c:catAx>
      <c:valAx>
        <c:axId val="35955033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89873664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spPr>
    <a:blipFill dpi="0" rotWithShape="1">
      <a:blip xmlns:r="http://schemas.openxmlformats.org/officeDocument/2006/relationships" r:embed="rId1">
        <a:alphaModFix amt="13000"/>
      </a:blip>
      <a:srcRect/>
      <a:stretch>
        <a:fillRect l="1000"/>
      </a:stretch>
    </a:blipFill>
  </c:spPr>
  <c:txPr>
    <a:bodyPr/>
    <a:lstStyle/>
    <a:p>
      <a:pPr>
        <a:defRPr sz="1800"/>
      </a:pPr>
      <a:endParaRPr lang="ru-RU"/>
    </a:p>
  </c:txPr>
  <c:externalData r:id="rId2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5.2852482931713504E-2"/>
          <c:w val="0.97357359856839665"/>
          <c:h val="0.68235241596757878"/>
        </c:manualLayout>
      </c:layout>
      <c:lineChart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txPr>
              <a:bodyPr/>
              <a:lstStyle/>
              <a:p>
                <a:pPr>
                  <a:defRPr sz="12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2019 (отчет)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strCache>
            </c:strRef>
          </c:cat>
          <c:val>
            <c:numRef>
              <c:f>Лист1!$B$2:$B$5</c:f>
              <c:numCache>
                <c:formatCode>#,##0.0</c:formatCode>
                <c:ptCount val="4"/>
                <c:pt idx="0">
                  <c:v>1642.8</c:v>
                </c:pt>
                <c:pt idx="1">
                  <c:v>1653.7</c:v>
                </c:pt>
                <c:pt idx="2">
                  <c:v>1665.1</c:v>
                </c:pt>
                <c:pt idx="3">
                  <c:v>1718.1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33871616"/>
        <c:axId val="43612352"/>
      </c:lineChart>
      <c:catAx>
        <c:axId val="333871616"/>
        <c:scaling>
          <c:orientation val="minMax"/>
        </c:scaling>
        <c:delete val="0"/>
        <c:axPos val="b"/>
        <c:majorTickMark val="out"/>
        <c:minorTickMark val="none"/>
        <c:tickLblPos val="nextTo"/>
        <c:spPr>
          <a:noFill/>
        </c:spPr>
        <c:txPr>
          <a:bodyPr/>
          <a:lstStyle/>
          <a:p>
            <a:pPr>
              <a:defRPr sz="14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43612352"/>
        <c:crosses val="autoZero"/>
        <c:auto val="1"/>
        <c:lblAlgn val="ctr"/>
        <c:lblOffset val="100"/>
        <c:noMultiLvlLbl val="0"/>
      </c:catAx>
      <c:valAx>
        <c:axId val="43612352"/>
        <c:scaling>
          <c:orientation val="minMax"/>
        </c:scaling>
        <c:delete val="1"/>
        <c:axPos val="l"/>
        <c:numFmt formatCode="#,##0.0" sourceLinked="1"/>
        <c:majorTickMark val="out"/>
        <c:minorTickMark val="none"/>
        <c:tickLblPos val="none"/>
        <c:crossAx val="333871616"/>
        <c:crosses val="autoZero"/>
        <c:crossBetween val="between"/>
      </c:valAx>
    </c:plotArea>
    <c:plotVisOnly val="1"/>
    <c:dispBlanksAs val="zero"/>
    <c:showDLblsOverMax val="0"/>
  </c:chart>
  <c:spPr>
    <a:blipFill dpi="0" rotWithShape="1">
      <a:blip xmlns:r="http://schemas.openxmlformats.org/officeDocument/2006/relationships" r:embed="rId1">
        <a:alphaModFix amt="20000"/>
      </a:blip>
      <a:srcRect/>
      <a:stretch>
        <a:fillRect t="-5000" b="-8000"/>
      </a:stretch>
    </a:blipFill>
  </c:spPr>
  <c:txPr>
    <a:bodyPr/>
    <a:lstStyle/>
    <a:p>
      <a:pPr>
        <a:defRPr sz="1800"/>
      </a:pPr>
      <a:endParaRPr lang="ru-RU"/>
    </a:p>
  </c:txPr>
  <c:externalData r:id="rId2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0"/>
      <c:rotY val="20"/>
      <c:depthPercent val="80"/>
      <c:rAngAx val="0"/>
      <c:perspective val="2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1540997878602615E-2"/>
          <c:y val="0"/>
          <c:w val="0.93691800424279481"/>
          <c:h val="0.88934106359946263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405</c:v>
                </c:pt>
              </c:strCache>
            </c:strRef>
          </c:tx>
          <c:spPr>
            <a:solidFill>
              <a:srgbClr val="F250AD"/>
            </a:solidFill>
          </c:spPr>
          <c:invertIfNegative val="0"/>
          <c:dLbls>
            <c:spPr>
              <a:solidFill>
                <a:schemeClr val="tx2">
                  <a:lumMod val="25000"/>
                  <a:lumOff val="75000"/>
                </a:schemeClr>
              </a:solidFill>
            </c:spPr>
            <c:txPr>
              <a:bodyPr/>
              <a:lstStyle/>
              <a:p>
                <a:pPr>
                  <a:defRPr sz="11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2019 (отчет)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strCache>
            </c:strRef>
          </c:cat>
          <c:val>
            <c:numRef>
              <c:f>Лист1!$B$2:$B$5</c:f>
              <c:numCache>
                <c:formatCode>#,##0.0</c:formatCode>
                <c:ptCount val="4"/>
                <c:pt idx="0">
                  <c:v>7265.1</c:v>
                </c:pt>
                <c:pt idx="1">
                  <c:v>8722.7000000000007</c:v>
                </c:pt>
                <c:pt idx="2">
                  <c:v>8722.7000000000007</c:v>
                </c:pt>
                <c:pt idx="3">
                  <c:v>8722.7000000000007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409</c:v>
                </c:pt>
              </c:strCache>
            </c:strRef>
          </c:tx>
          <c:spPr>
            <a:solidFill>
              <a:srgbClr val="92D050"/>
            </a:solidFill>
          </c:spPr>
          <c:invertIfNegative val="0"/>
          <c:dLbls>
            <c:dLbl>
              <c:idx val="0"/>
              <c:layout>
                <c:manualLayout>
                  <c:x val="-5.7347268870187014E-3"/>
                  <c:y val="-1.71581392741026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8.6020903305281792E-3"/>
                  <c:y val="1.28686044555769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solidFill>
                <a:schemeClr val="tx2">
                  <a:lumMod val="25000"/>
                  <a:lumOff val="75000"/>
                </a:schemeClr>
              </a:solidFill>
            </c:spPr>
            <c:txPr>
              <a:bodyPr/>
              <a:lstStyle/>
              <a:p>
                <a:pPr>
                  <a:defRPr sz="11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2019 (отчет)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strCache>
            </c:strRef>
          </c:cat>
          <c:val>
            <c:numRef>
              <c:f>Лист1!$C$2:$C$5</c:f>
              <c:numCache>
                <c:formatCode>#,##0.0</c:formatCode>
                <c:ptCount val="4"/>
                <c:pt idx="0">
                  <c:v>52098.6</c:v>
                </c:pt>
                <c:pt idx="1">
                  <c:v>24702</c:v>
                </c:pt>
                <c:pt idx="2">
                  <c:v>25615</c:v>
                </c:pt>
                <c:pt idx="3">
                  <c:v>26132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412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Lbls>
            <c:dLbl>
              <c:idx val="0"/>
              <c:layout>
                <c:manualLayout>
                  <c:x val="2.8457759127183214E-2"/>
                  <c:y val="-1.0980928346704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5177551206682615E-2"/>
                  <c:y val="-2.21921391540131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2.9410688252650048E-2"/>
                  <c:y val="-1.46879283570802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2.0114736909250037E-2"/>
                  <c:y val="-1.10959254703353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solidFill>
                <a:schemeClr val="tx2">
                  <a:lumMod val="25000"/>
                  <a:lumOff val="75000"/>
                </a:schemeClr>
              </a:solidFill>
            </c:spPr>
            <c:txPr>
              <a:bodyPr/>
              <a:lstStyle/>
              <a:p>
                <a:pPr>
                  <a:defRPr sz="11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2019 (отчет)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strCache>
            </c:strRef>
          </c:cat>
          <c:val>
            <c:numRef>
              <c:f>Лист1!$D$2:$D$5</c:f>
              <c:numCache>
                <c:formatCode>#,##0.0</c:formatCode>
                <c:ptCount val="4"/>
                <c:pt idx="0">
                  <c:v>49724.800000000003</c:v>
                </c:pt>
                <c:pt idx="1">
                  <c:v>48511.9</c:v>
                </c:pt>
                <c:pt idx="2">
                  <c:v>47940.3</c:v>
                </c:pt>
                <c:pt idx="3">
                  <c:v>49162.2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333831680"/>
        <c:axId val="43608320"/>
        <c:axId val="317935616"/>
      </c:bar3DChart>
      <c:catAx>
        <c:axId val="33383168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2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43608320"/>
        <c:crosses val="autoZero"/>
        <c:auto val="1"/>
        <c:lblAlgn val="ctr"/>
        <c:lblOffset val="100"/>
        <c:noMultiLvlLbl val="0"/>
      </c:catAx>
      <c:valAx>
        <c:axId val="43608320"/>
        <c:scaling>
          <c:orientation val="minMax"/>
        </c:scaling>
        <c:delete val="1"/>
        <c:axPos val="l"/>
        <c:majorGridlines/>
        <c:numFmt formatCode="#,##0.0" sourceLinked="1"/>
        <c:majorTickMark val="out"/>
        <c:minorTickMark val="none"/>
        <c:tickLblPos val="none"/>
        <c:crossAx val="333831680"/>
        <c:crosses val="autoZero"/>
        <c:crossBetween val="between"/>
      </c:valAx>
      <c:serAx>
        <c:axId val="317935616"/>
        <c:scaling>
          <c:orientation val="minMax"/>
        </c:scaling>
        <c:delete val="1"/>
        <c:axPos val="b"/>
        <c:majorTickMark val="out"/>
        <c:minorTickMark val="none"/>
        <c:tickLblPos val="none"/>
        <c:crossAx val="43608320"/>
        <c:crosses val="autoZero"/>
      </c:ser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505</c:v>
                </c:pt>
              </c:strCache>
            </c:strRef>
          </c:tx>
          <c:spPr>
            <a:solidFill>
              <a:srgbClr val="008080"/>
            </a:solidFill>
          </c:spPr>
          <c:invertIfNegative val="0"/>
          <c:dLbls>
            <c:txPr>
              <a:bodyPr/>
              <a:lstStyle/>
              <a:p>
                <a:pPr>
                  <a:defRPr sz="10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2022</c:v>
                </c:pt>
                <c:pt idx="1">
                  <c:v>2021</c:v>
                </c:pt>
                <c:pt idx="2">
                  <c:v>2020</c:v>
                </c:pt>
                <c:pt idx="3">
                  <c:v>2019 (отчет)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503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hade val="51000"/>
                    <a:satMod val="130000"/>
                  </a:schemeClr>
                </a:gs>
                <a:gs pos="80000">
                  <a:schemeClr val="accent3">
                    <a:shade val="93000"/>
                    <a:satMod val="130000"/>
                  </a:schemeClr>
                </a:gs>
                <a:gs pos="100000">
                  <a:schemeClr val="accent3">
                    <a:shade val="94000"/>
                    <a:satMod val="135000"/>
                  </a:schemeClr>
                </a:gs>
              </a:gsLst>
              <a:lin ang="16200000" scaled="0"/>
            </a:gradFill>
            <a:ln w="9525" cap="flat" cmpd="sng" algn="ctr">
              <a:solidFill>
                <a:schemeClr val="accent3">
                  <a:shade val="95000"/>
                  <a:satMod val="105000"/>
                </a:scheme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txPr>
              <a:bodyPr/>
              <a:lstStyle/>
              <a:p>
                <a:pPr>
                  <a:defRPr sz="10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2022</c:v>
                </c:pt>
                <c:pt idx="1">
                  <c:v>2021</c:v>
                </c:pt>
                <c:pt idx="2">
                  <c:v>2020</c:v>
                </c:pt>
                <c:pt idx="3">
                  <c:v>2019 (отчет)</c:v>
                </c:pt>
              </c:strCache>
            </c:strRef>
          </c:cat>
          <c:val>
            <c:numRef>
              <c:f>Лист1!$C$2:$C$5</c:f>
              <c:numCache>
                <c:formatCode>#,##0.0</c:formatCode>
                <c:ptCount val="4"/>
                <c:pt idx="0">
                  <c:v>21536.400000000001</c:v>
                </c:pt>
                <c:pt idx="1">
                  <c:v>21086.799999999999</c:v>
                </c:pt>
                <c:pt idx="2">
                  <c:v>22664.400000000001</c:v>
                </c:pt>
                <c:pt idx="3">
                  <c:v>35655.9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502</c:v>
                </c:pt>
              </c:strCache>
            </c:strRef>
          </c:tx>
          <c:spPr>
            <a:solidFill>
              <a:srgbClr val="EB7525"/>
            </a:solidFill>
          </c:spPr>
          <c:invertIfNegative val="0"/>
          <c:dLbls>
            <c:txPr>
              <a:bodyPr/>
              <a:lstStyle/>
              <a:p>
                <a:pPr>
                  <a:defRPr sz="10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2022</c:v>
                </c:pt>
                <c:pt idx="1">
                  <c:v>2021</c:v>
                </c:pt>
                <c:pt idx="2">
                  <c:v>2020</c:v>
                </c:pt>
                <c:pt idx="3">
                  <c:v>2019 (отчет)</c:v>
                </c:pt>
              </c:strCache>
            </c:strRef>
          </c:cat>
          <c:val>
            <c:numRef>
              <c:f>Лист1!$D$2:$D$5</c:f>
              <c:numCache>
                <c:formatCode>#,##0.0</c:formatCode>
                <c:ptCount val="4"/>
                <c:pt idx="0">
                  <c:v>2632.5</c:v>
                </c:pt>
                <c:pt idx="1">
                  <c:v>1617.2</c:v>
                </c:pt>
                <c:pt idx="2">
                  <c:v>8753.2000000000007</c:v>
                </c:pt>
                <c:pt idx="3">
                  <c:v>47786.400000000001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501</c:v>
                </c:pt>
              </c:strCache>
            </c:strRef>
          </c:tx>
          <c:spPr>
            <a:solidFill>
              <a:srgbClr val="D63A5B"/>
            </a:solidFill>
          </c:spPr>
          <c:invertIfNegative val="0"/>
          <c:dLbls>
            <c:txPr>
              <a:bodyPr/>
              <a:lstStyle/>
              <a:p>
                <a:pPr>
                  <a:defRPr sz="10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2022</c:v>
                </c:pt>
                <c:pt idx="1">
                  <c:v>2021</c:v>
                </c:pt>
                <c:pt idx="2">
                  <c:v>2020</c:v>
                </c:pt>
                <c:pt idx="3">
                  <c:v>2019 (отчет)</c:v>
                </c:pt>
              </c:strCache>
            </c:strRef>
          </c:cat>
          <c:val>
            <c:numRef>
              <c:f>Лист1!$E$2:$E$5</c:f>
              <c:numCache>
                <c:formatCode>#,##0.0</c:formatCode>
                <c:ptCount val="4"/>
                <c:pt idx="0">
                  <c:v>979.8</c:v>
                </c:pt>
                <c:pt idx="1">
                  <c:v>458.1</c:v>
                </c:pt>
                <c:pt idx="2">
                  <c:v>985.6</c:v>
                </c:pt>
                <c:pt idx="3">
                  <c:v>1676.9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334547456"/>
        <c:axId val="333643776"/>
        <c:axId val="0"/>
      </c:bar3DChart>
      <c:catAx>
        <c:axId val="33454745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333643776"/>
        <c:crosses val="autoZero"/>
        <c:auto val="1"/>
        <c:lblAlgn val="ctr"/>
        <c:lblOffset val="100"/>
        <c:noMultiLvlLbl val="0"/>
      </c:catAx>
      <c:valAx>
        <c:axId val="333643776"/>
        <c:scaling>
          <c:orientation val="minMax"/>
        </c:scaling>
        <c:delete val="1"/>
        <c:axPos val="b"/>
        <c:majorGridlines/>
        <c:numFmt formatCode="General" sourceLinked="1"/>
        <c:majorTickMark val="out"/>
        <c:minorTickMark val="none"/>
        <c:tickLblPos val="none"/>
        <c:crossAx val="33454745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percentStack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pyramid"/>
        <c:axId val="335438336"/>
        <c:axId val="333650688"/>
        <c:axId val="0"/>
      </c:bar3DChart>
      <c:catAx>
        <c:axId val="335438336"/>
        <c:scaling>
          <c:orientation val="minMax"/>
        </c:scaling>
        <c:delete val="0"/>
        <c:axPos val="b"/>
        <c:majorTickMark val="out"/>
        <c:minorTickMark val="none"/>
        <c:tickLblPos val="nextTo"/>
        <c:crossAx val="333650688"/>
        <c:crosses val="autoZero"/>
        <c:auto val="1"/>
        <c:lblAlgn val="ctr"/>
        <c:lblOffset val="100"/>
        <c:noMultiLvlLbl val="0"/>
      </c:catAx>
      <c:valAx>
        <c:axId val="333650688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335438336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spPr>
    <a:blipFill dpi="0" rotWithShape="1">
      <a:blip xmlns:r="http://schemas.openxmlformats.org/officeDocument/2006/relationships" r:embed="rId1">
        <a:alphaModFix amt="32000"/>
      </a:blip>
      <a:srcRect/>
      <a:stretch>
        <a:fillRect/>
      </a:stretch>
    </a:blipFill>
  </c:spPr>
  <c:txPr>
    <a:bodyPr/>
    <a:lstStyle/>
    <a:p>
      <a:pPr>
        <a:defRPr sz="1800"/>
      </a:pPr>
      <a:endParaRPr lang="ru-RU"/>
    </a:p>
  </c:txPr>
  <c:externalData r:id="rId2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701</c:v>
                </c:pt>
              </c:strCache>
            </c:strRef>
          </c:tx>
          <c:spPr>
            <a:solidFill>
              <a:srgbClr val="FFCCFF"/>
            </a:solidFill>
            <a:ln w="31750">
              <a:solidFill>
                <a:srgbClr val="FFCCFF"/>
              </a:solidFill>
            </a:ln>
          </c:spPr>
          <c:invertIfNegative val="0"/>
          <c:dLbls>
            <c:spPr>
              <a:solidFill>
                <a:srgbClr val="B7EBF5"/>
              </a:solidFill>
            </c:spPr>
            <c:txPr>
              <a:bodyPr/>
              <a:lstStyle/>
              <a:p>
                <a:pPr>
                  <a:defRPr sz="10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2019 (отчет)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strCache>
            </c:strRef>
          </c:cat>
          <c:val>
            <c:numRef>
              <c:f>Лист1!$B$2:$B$5</c:f>
              <c:numCache>
                <c:formatCode>#,##0.0</c:formatCode>
                <c:ptCount val="4"/>
                <c:pt idx="0">
                  <c:v>92837.5</c:v>
                </c:pt>
                <c:pt idx="1">
                  <c:v>72625</c:v>
                </c:pt>
                <c:pt idx="2">
                  <c:v>75432.899999999994</c:v>
                </c:pt>
                <c:pt idx="3">
                  <c:v>78255.100000000006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702</c:v>
                </c:pt>
              </c:strCache>
            </c:strRef>
          </c:tx>
          <c:spPr>
            <a:solidFill>
              <a:srgbClr val="92D050"/>
            </a:solidFill>
            <a:ln w="31750">
              <a:solidFill>
                <a:srgbClr val="92D050"/>
              </a:solidFill>
            </a:ln>
          </c:spPr>
          <c:invertIfNegative val="0"/>
          <c:dLbls>
            <c:spPr>
              <a:solidFill>
                <a:srgbClr val="B7EBF5"/>
              </a:solidFill>
            </c:spPr>
            <c:txPr>
              <a:bodyPr/>
              <a:lstStyle/>
              <a:p>
                <a:pPr>
                  <a:defRPr sz="10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2019 (отчет)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strCache>
            </c:strRef>
          </c:cat>
          <c:val>
            <c:numRef>
              <c:f>Лист1!$C$2:$C$5</c:f>
              <c:numCache>
                <c:formatCode>#,##0.0</c:formatCode>
                <c:ptCount val="4"/>
                <c:pt idx="0">
                  <c:v>245808.9</c:v>
                </c:pt>
                <c:pt idx="1">
                  <c:v>213840.6</c:v>
                </c:pt>
                <c:pt idx="2">
                  <c:v>207104.3</c:v>
                </c:pt>
                <c:pt idx="3">
                  <c:v>222839.9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703</c:v>
                </c:pt>
              </c:strCache>
            </c:strRef>
          </c:tx>
          <c:spPr>
            <a:solidFill>
              <a:srgbClr val="FFC000"/>
            </a:solidFill>
            <a:ln w="31750">
              <a:solidFill>
                <a:schemeClr val="accent4">
                  <a:lumMod val="60000"/>
                  <a:lumOff val="40000"/>
                </a:schemeClr>
              </a:solidFill>
            </a:ln>
          </c:spPr>
          <c:invertIfNegative val="0"/>
          <c:dLbls>
            <c:dLbl>
              <c:idx val="0"/>
              <c:layout>
                <c:manualLayout>
                  <c:x val="-1.3099385286664367E-2"/>
                  <c:y val="-4.609021238826105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9.3567037761888242E-3"/>
                  <c:y val="-1.975294816639758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solidFill>
                <a:srgbClr val="B7EBF5"/>
              </a:solidFill>
            </c:spPr>
            <c:txPr>
              <a:bodyPr/>
              <a:lstStyle/>
              <a:p>
                <a:pPr>
                  <a:defRPr sz="10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2019 (отчет)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strCache>
            </c:strRef>
          </c:cat>
          <c:val>
            <c:numRef>
              <c:f>Лист1!$D$2:$D$5</c:f>
              <c:numCache>
                <c:formatCode>#,##0.0</c:formatCode>
                <c:ptCount val="4"/>
                <c:pt idx="0">
                  <c:v>26253.4</c:v>
                </c:pt>
                <c:pt idx="1">
                  <c:v>31134.400000000001</c:v>
                </c:pt>
                <c:pt idx="2">
                  <c:v>31788.3</c:v>
                </c:pt>
                <c:pt idx="3">
                  <c:v>32372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707</c:v>
                </c:pt>
              </c:strCache>
            </c:strRef>
          </c:tx>
          <c:spPr>
            <a:solidFill>
              <a:srgbClr val="FF3399"/>
            </a:solidFill>
            <a:ln w="31750">
              <a:solidFill>
                <a:srgbClr val="FF3399"/>
              </a:solidFill>
            </a:ln>
          </c:spPr>
          <c:invertIfNegative val="0"/>
          <c:dLbls>
            <c:dLbl>
              <c:idx val="0"/>
              <c:layout>
                <c:manualLayout>
                  <c:x val="1.6642408000025935E-2"/>
                  <c:y val="-1.87111227243929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8652404790750213E-2"/>
                  <c:y val="-2.26337160531846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solidFill>
                <a:srgbClr val="B7EBF5"/>
              </a:solidFill>
            </c:spPr>
            <c:txPr>
              <a:bodyPr/>
              <a:lstStyle/>
              <a:p>
                <a:pPr>
                  <a:defRPr sz="10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2019 (отчет)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strCache>
            </c:strRef>
          </c:cat>
          <c:val>
            <c:numRef>
              <c:f>Лист1!$E$2:$E$5</c:f>
              <c:numCache>
                <c:formatCode>#,##0.0</c:formatCode>
                <c:ptCount val="4"/>
                <c:pt idx="0">
                  <c:v>10931.1</c:v>
                </c:pt>
                <c:pt idx="1">
                  <c:v>10935</c:v>
                </c:pt>
                <c:pt idx="2">
                  <c:v>8865.1</c:v>
                </c:pt>
                <c:pt idx="3">
                  <c:v>9072.7999999999993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709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 w="31750">
              <a:solidFill>
                <a:srgbClr val="5899D4"/>
              </a:solidFill>
            </a:ln>
          </c:spPr>
          <c:invertIfNegative val="0"/>
          <c:dLbls>
            <c:dLbl>
              <c:idx val="0"/>
              <c:layout>
                <c:manualLayout>
                  <c:x val="3.0917657999578841E-2"/>
                  <c:y val="7.40740740740740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3.4782365249526201E-2"/>
                  <c:y val="3.703703703703780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4.0579426124447232E-2"/>
                  <c:y val="3.703703703703780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4.1169496615230818E-2"/>
                  <c:y val="9.876474083198872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solidFill>
                <a:srgbClr val="B7EBF5"/>
              </a:solidFill>
            </c:spPr>
            <c:txPr>
              <a:bodyPr/>
              <a:lstStyle/>
              <a:p>
                <a:pPr>
                  <a:defRPr sz="10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2019 (отчет)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strCache>
            </c:strRef>
          </c:cat>
          <c:val>
            <c:numRef>
              <c:f>Лист1!$F$2:$F$5</c:f>
              <c:numCache>
                <c:formatCode>#,##0.0</c:formatCode>
                <c:ptCount val="4"/>
                <c:pt idx="0">
                  <c:v>7947.2</c:v>
                </c:pt>
                <c:pt idx="1">
                  <c:v>7177.9</c:v>
                </c:pt>
                <c:pt idx="2">
                  <c:v>7177.9</c:v>
                </c:pt>
                <c:pt idx="3">
                  <c:v>7177.9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335202304"/>
        <c:axId val="333660736"/>
        <c:axId val="0"/>
      </c:bar3DChart>
      <c:catAx>
        <c:axId val="335202304"/>
        <c:scaling>
          <c:orientation val="minMax"/>
        </c:scaling>
        <c:delete val="0"/>
        <c:axPos val="b"/>
        <c:majorTickMark val="out"/>
        <c:minorTickMark val="none"/>
        <c:tickLblPos val="nextTo"/>
        <c:spPr>
          <a:solidFill>
            <a:schemeClr val="accent4">
              <a:lumMod val="40000"/>
              <a:lumOff val="60000"/>
            </a:schemeClr>
          </a:solidFill>
        </c:spPr>
        <c:txPr>
          <a:bodyPr/>
          <a:lstStyle/>
          <a:p>
            <a:pPr>
              <a:defRPr sz="14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333660736"/>
        <c:crosses val="autoZero"/>
        <c:auto val="1"/>
        <c:lblAlgn val="ctr"/>
        <c:lblOffset val="100"/>
        <c:noMultiLvlLbl val="0"/>
      </c:catAx>
      <c:valAx>
        <c:axId val="333660736"/>
        <c:scaling>
          <c:orientation val="minMax"/>
        </c:scaling>
        <c:delete val="1"/>
        <c:axPos val="l"/>
        <c:numFmt formatCode="#,##0.0" sourceLinked="1"/>
        <c:majorTickMark val="out"/>
        <c:minorTickMark val="none"/>
        <c:tickLblPos val="none"/>
        <c:crossAx val="33520230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Структура</a:t>
            </a:r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Структура расходов</c:v>
                </c:pt>
              </c:strCache>
            </c:strRef>
          </c:tx>
          <c:spPr>
            <a:solidFill>
              <a:srgbClr val="92D050"/>
            </a:solidFill>
          </c:spPr>
          <c:dPt>
            <c:idx val="1"/>
            <c:bubble3D val="0"/>
            <c:spPr>
              <a:solidFill>
                <a:schemeClr val="bg2">
                  <a:lumMod val="90000"/>
                </a:schemeClr>
              </a:solidFill>
            </c:spPr>
          </c:dPt>
          <c:dLbls>
            <c:dLbl>
              <c:idx val="0"/>
              <c:layout>
                <c:manualLayout>
                  <c:x val="-0.44613695105159873"/>
                  <c:y val="-2.6058350595410992E-2"/>
                </c:manualLayout>
              </c:layout>
              <c:spPr/>
              <c:txPr>
                <a:bodyPr/>
                <a:lstStyle/>
                <a:p>
                  <a:pPr>
                    <a:defRPr>
                      <a:latin typeface="Times New Roman" pitchFamily="18" charset="0"/>
                      <a:cs typeface="Times New Roman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3.9992918349800212E-2"/>
                  <c:y val="3.2432250606730002E-2"/>
                </c:manualLayout>
              </c:layout>
              <c:spPr/>
              <c:txPr>
                <a:bodyPr/>
                <a:lstStyle/>
                <a:p>
                  <a:pPr>
                    <a:defRPr>
                      <a:latin typeface="Times New Roman" pitchFamily="18" charset="0"/>
                      <a:cs typeface="Times New Roman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Лист1!$A$2:$A$3</c:f>
              <c:strCache>
                <c:ptCount val="2"/>
                <c:pt idx="0">
                  <c:v>Клубы</c:v>
                </c:pt>
                <c:pt idx="1">
                  <c:v>Библиотеки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8.2000000000000011</c:v>
                </c:pt>
                <c:pt idx="1">
                  <c:v>3.2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8160816154915504"/>
          <c:y val="3.437500000000001E-2"/>
          <c:w val="0.81839175447376866"/>
          <c:h val="0.9312500000000000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801</c:v>
                </c:pt>
              </c:strCache>
            </c:strRef>
          </c:tx>
          <c:spPr>
            <a:solidFill>
              <a:schemeClr val="tx2">
                <a:lumMod val="50000"/>
                <a:lumOff val="50000"/>
              </a:schemeClr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ru-RU" dirty="0" smtClean="0"/>
                      <a:t>53 835,8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1.0062907699629867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1.0062907699629867E-2"/>
                  <c:y val="2.0370163567497255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solidFill>
                <a:schemeClr val="bg1"/>
              </a:solidFill>
            </c:spPr>
            <c:txPr>
              <a:bodyPr/>
              <a:lstStyle/>
              <a:p>
                <a:pPr>
                  <a:defRPr sz="12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2019 (отчет)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strCache>
            </c:strRef>
          </c:cat>
          <c:val>
            <c:numRef>
              <c:f>Лист1!$B$2:$B$5</c:f>
              <c:numCache>
                <c:formatCode>#,##0.0</c:formatCode>
                <c:ptCount val="4"/>
                <c:pt idx="0">
                  <c:v>53835.8</c:v>
                </c:pt>
                <c:pt idx="1">
                  <c:v>46136.5</c:v>
                </c:pt>
                <c:pt idx="2">
                  <c:v>46307.8</c:v>
                </c:pt>
                <c:pt idx="3">
                  <c:v>48120.9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804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Lbls>
            <c:spPr>
              <a:solidFill>
                <a:schemeClr val="bg1"/>
              </a:solidFill>
            </c:spPr>
            <c:txPr>
              <a:bodyPr/>
              <a:lstStyle/>
              <a:p>
                <a:pPr>
                  <a:defRPr sz="12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2019 (отчет)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 formatCode="#,##0.0">
                  <c:v>781.5</c:v>
                </c:pt>
                <c:pt idx="1">
                  <c:v>741.6</c:v>
                </c:pt>
                <c:pt idx="2">
                  <c:v>741.6</c:v>
                </c:pt>
                <c:pt idx="3" formatCode="#,##0.0">
                  <c:v>741.6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35100416"/>
        <c:axId val="335029952"/>
      </c:barChart>
      <c:catAx>
        <c:axId val="335100416"/>
        <c:scaling>
          <c:orientation val="minMax"/>
        </c:scaling>
        <c:delete val="0"/>
        <c:axPos val="l"/>
        <c:majorTickMark val="out"/>
        <c:minorTickMark val="none"/>
        <c:tickLblPos val="nextTo"/>
        <c:spPr>
          <a:solidFill>
            <a:schemeClr val="bg1"/>
          </a:solidFill>
        </c:spPr>
        <c:txPr>
          <a:bodyPr/>
          <a:lstStyle/>
          <a:p>
            <a:pPr>
              <a:defRPr sz="10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335029952"/>
        <c:crosses val="autoZero"/>
        <c:auto val="1"/>
        <c:lblAlgn val="ctr"/>
        <c:lblOffset val="100"/>
        <c:noMultiLvlLbl val="0"/>
      </c:catAx>
      <c:valAx>
        <c:axId val="335029952"/>
        <c:scaling>
          <c:orientation val="minMax"/>
        </c:scaling>
        <c:delete val="1"/>
        <c:axPos val="b"/>
        <c:majorGridlines/>
        <c:numFmt formatCode="#,##0.0" sourceLinked="1"/>
        <c:majorTickMark val="out"/>
        <c:minorTickMark val="none"/>
        <c:tickLblPos val="none"/>
        <c:crossAx val="335100416"/>
        <c:crosses val="autoZero"/>
        <c:crossBetween val="between"/>
      </c:valAx>
    </c:plotArea>
    <c:plotVisOnly val="1"/>
    <c:dispBlanksAs val="gap"/>
    <c:showDLblsOverMax val="0"/>
  </c:chart>
  <c:spPr>
    <a:noFill/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0277777777777778"/>
          <c:y val="3.437500000000001E-2"/>
          <c:w val="0.59444444444444444"/>
          <c:h val="0.75726304133858635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1004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6.6666666666666666E-2"/>
                  <c:y val="-4.92721928594542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6.9444444444444448E-2"/>
                  <c:y val="-1.652383777370294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6.805555555555555E-2"/>
                  <c:y val="6.12150792794736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6.9444444444444448E-2"/>
                  <c:y val="-1.33990400172581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2019 (отчет)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strCache>
            </c:strRef>
          </c:cat>
          <c:val>
            <c:numRef>
              <c:f>Лист1!$B$2:$B$5</c:f>
              <c:numCache>
                <c:formatCode>#,##0.0</c:formatCode>
                <c:ptCount val="4"/>
                <c:pt idx="0">
                  <c:v>40401.5</c:v>
                </c:pt>
                <c:pt idx="1">
                  <c:v>43103.8</c:v>
                </c:pt>
                <c:pt idx="2">
                  <c:v>44432.5</c:v>
                </c:pt>
                <c:pt idx="3">
                  <c:v>44618.5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1003</c:v>
                </c:pt>
              </c:strCache>
            </c:strRef>
          </c:tx>
          <c:spPr>
            <a:solidFill>
              <a:srgbClr val="B7EBF5"/>
            </a:solidFill>
          </c:spPr>
          <c:invertIfNegative val="0"/>
          <c:dLbls>
            <c:dLbl>
              <c:idx val="0"/>
              <c:layout>
                <c:manualLayout>
                  <c:x val="6.666666666666668E-2"/>
                  <c:y val="2.18750000000006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6.5277777777777782E-2"/>
                  <c:y val="3.74999999999999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6.3888888888888884E-2"/>
                  <c:y val="3.36473951030093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6.6666666666666666E-2"/>
                  <c:y val="1.78510948117786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2019 (отчет)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strCache>
            </c:strRef>
          </c:cat>
          <c:val>
            <c:numRef>
              <c:f>Лист1!$C$2:$C$5</c:f>
              <c:numCache>
                <c:formatCode>#,##0.0</c:formatCode>
                <c:ptCount val="4"/>
                <c:pt idx="0">
                  <c:v>17669.7</c:v>
                </c:pt>
                <c:pt idx="1">
                  <c:v>6884.9</c:v>
                </c:pt>
                <c:pt idx="2">
                  <c:v>3117.6</c:v>
                </c:pt>
                <c:pt idx="3">
                  <c:v>6279.2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1001</c:v>
                </c:pt>
              </c:strCache>
            </c:strRef>
          </c:tx>
          <c:spPr>
            <a:solidFill>
              <a:srgbClr val="92D050"/>
            </a:solidFill>
          </c:spPr>
          <c:invertIfNegative val="0"/>
          <c:dLbls>
            <c:dLbl>
              <c:idx val="0"/>
              <c:layout>
                <c:manualLayout>
                  <c:x val="6.1111111111111123E-2"/>
                  <c:y val="9.374662927408135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5.4166666666666904E-2"/>
                  <c:y val="9.375000000000176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6.3888888888888884E-2"/>
                  <c:y val="5.65068493150685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6.25E-2"/>
                  <c:y val="9.375000000000176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2019 (отчет)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strCache>
            </c:strRef>
          </c:cat>
          <c:val>
            <c:numRef>
              <c:f>Лист1!$D$2:$D$5</c:f>
              <c:numCache>
                <c:formatCode>#,##0.0</c:formatCode>
                <c:ptCount val="4"/>
                <c:pt idx="0">
                  <c:v>2054.6999999999998</c:v>
                </c:pt>
                <c:pt idx="1">
                  <c:v>1994.5</c:v>
                </c:pt>
                <c:pt idx="2">
                  <c:v>1994.5</c:v>
                </c:pt>
                <c:pt idx="3">
                  <c:v>1994.5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35099392"/>
        <c:axId val="333667648"/>
      </c:barChart>
      <c:catAx>
        <c:axId val="33509939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4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333667648"/>
        <c:crosses val="autoZero"/>
        <c:auto val="1"/>
        <c:lblAlgn val="ctr"/>
        <c:lblOffset val="100"/>
        <c:noMultiLvlLbl val="0"/>
      </c:catAx>
      <c:valAx>
        <c:axId val="333667648"/>
        <c:scaling>
          <c:orientation val="minMax"/>
        </c:scaling>
        <c:delete val="1"/>
        <c:axPos val="l"/>
        <c:majorGridlines/>
        <c:numFmt formatCode="0%" sourceLinked="1"/>
        <c:majorTickMark val="out"/>
        <c:minorTickMark val="none"/>
        <c:tickLblPos val="none"/>
        <c:crossAx val="335099392"/>
        <c:crosses val="autoZero"/>
        <c:crossBetween val="between"/>
      </c:valAx>
    </c:plotArea>
    <c:plotVisOnly val="1"/>
    <c:dispBlanksAs val="gap"/>
    <c:showDLblsOverMax val="0"/>
  </c:chart>
  <c:spPr>
    <a:blipFill>
      <a:blip xmlns:r="http://schemas.openxmlformats.org/officeDocument/2006/relationships" r:embed="rId1">
        <a:alphaModFix amt="41000"/>
      </a:blip>
      <a:stretch>
        <a:fillRect/>
      </a:stretch>
    </a:blipFill>
  </c:spPr>
  <c:txPr>
    <a:bodyPr/>
    <a:lstStyle/>
    <a:p>
      <a:pPr>
        <a:defRPr sz="1800"/>
      </a:pPr>
      <a:endParaRPr lang="ru-RU"/>
    </a:p>
  </c:txPr>
  <c:externalData r:id="rId2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35097856"/>
        <c:axId val="335033408"/>
      </c:barChart>
      <c:catAx>
        <c:axId val="335097856"/>
        <c:scaling>
          <c:orientation val="minMax"/>
        </c:scaling>
        <c:delete val="0"/>
        <c:axPos val="b"/>
        <c:majorTickMark val="out"/>
        <c:minorTickMark val="none"/>
        <c:tickLblPos val="nextTo"/>
        <c:crossAx val="335033408"/>
        <c:crosses val="autoZero"/>
        <c:auto val="1"/>
        <c:lblAlgn val="ctr"/>
        <c:lblOffset val="100"/>
        <c:noMultiLvlLbl val="0"/>
      </c:catAx>
      <c:valAx>
        <c:axId val="33503340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35097856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spPr>
    <a:blipFill dpi="0" rotWithShape="1">
      <a:blip xmlns:r="http://schemas.openxmlformats.org/officeDocument/2006/relationships" r:embed="rId1">
        <a:alphaModFix amt="15000"/>
      </a:blip>
      <a:srcRect/>
      <a:stretch>
        <a:fillRect/>
      </a:stretch>
    </a:blipFill>
    <a:ln>
      <a:noFill/>
    </a:ln>
  </c:spPr>
  <c:txPr>
    <a:bodyPr/>
    <a:lstStyle/>
    <a:p>
      <a:pPr>
        <a:defRPr sz="1800"/>
      </a:pPr>
      <a:endParaRPr lang="ru-RU"/>
    </a:p>
  </c:txPr>
  <c:externalData r:id="rId2">
    <c:autoUpdate val="0"/>
  </c:externalData>
  <c:userShapes r:id="rId3"/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0"/>
      <c:rotY val="1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4.0673592271554246E-2"/>
          <c:y val="0.22777777777777777"/>
          <c:w val="0.95932640772844568"/>
          <c:h val="0.48296675415573082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1202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  <a:ln w="44450">
              <a:solidFill>
                <a:schemeClr val="bg2">
                  <a:lumMod val="75000"/>
                </a:schemeClr>
              </a:solidFill>
            </a:ln>
          </c:spPr>
          <c:invertIfNegative val="0"/>
          <c:dPt>
            <c:idx val="0"/>
            <c:invertIfNegative val="0"/>
            <c:bubble3D val="0"/>
            <c:spPr>
              <a:solidFill>
                <a:schemeClr val="bg2">
                  <a:lumMod val="75000"/>
                </a:schemeClr>
              </a:solidFill>
              <a:ln w="44450">
                <a:noFill/>
              </a:ln>
            </c:spPr>
          </c:dPt>
          <c:dPt>
            <c:idx val="1"/>
            <c:invertIfNegative val="0"/>
            <c:bubble3D val="0"/>
            <c:spPr>
              <a:solidFill>
                <a:schemeClr val="bg2">
                  <a:lumMod val="75000"/>
                </a:schemeClr>
              </a:solidFill>
              <a:ln w="44450">
                <a:noFill/>
              </a:ln>
            </c:spPr>
          </c:dPt>
          <c:dPt>
            <c:idx val="2"/>
            <c:invertIfNegative val="0"/>
            <c:bubble3D val="0"/>
            <c:spPr>
              <a:solidFill>
                <a:schemeClr val="bg2">
                  <a:lumMod val="75000"/>
                </a:schemeClr>
              </a:solidFill>
              <a:ln w="44450">
                <a:noFill/>
              </a:ln>
            </c:spPr>
          </c:dPt>
          <c:dLbls>
            <c:dLbl>
              <c:idx val="0"/>
              <c:layout>
                <c:manualLayout>
                  <c:x val="1.3213568892123781E-2"/>
                  <c:y val="-1.39776902887139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0825117448554399E-2"/>
                  <c:y val="-5.2688976377952758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45</a:t>
                    </a:r>
                    <a:r>
                      <a:rPr lang="en-US" dirty="0" smtClean="0"/>
                      <a:t>0,0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3.2557400913121155E-2"/>
                  <c:y val="-5.1970691163604553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45</a:t>
                    </a:r>
                    <a:r>
                      <a:rPr lang="en-US" dirty="0" smtClean="0"/>
                      <a:t>0,0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7759765323452317E-2"/>
                  <c:y val="-5.9319772528434012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45</a:t>
                    </a:r>
                    <a:r>
                      <a:rPr lang="en-US" dirty="0" smtClean="0"/>
                      <a:t>0,0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2019 (отчет)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strCache>
            </c:strRef>
          </c:cat>
          <c:val>
            <c:numRef>
              <c:f>Лист1!$B$2:$B$5</c:f>
              <c:numCache>
                <c:formatCode>0.0</c:formatCode>
                <c:ptCount val="4"/>
                <c:pt idx="0">
                  <c:v>513.70000000000005</c:v>
                </c:pt>
                <c:pt idx="1">
                  <c:v>450</c:v>
                </c:pt>
                <c:pt idx="2">
                  <c:v>450</c:v>
                </c:pt>
                <c:pt idx="3">
                  <c:v>450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44"/>
        <c:shape val="cone"/>
        <c:axId val="335110656"/>
        <c:axId val="17014784"/>
        <c:axId val="0"/>
      </c:bar3DChart>
      <c:catAx>
        <c:axId val="3351106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7014784"/>
        <c:crosses val="autoZero"/>
        <c:auto val="1"/>
        <c:lblAlgn val="ctr"/>
        <c:lblOffset val="100"/>
        <c:noMultiLvlLbl val="0"/>
      </c:catAx>
      <c:valAx>
        <c:axId val="17014784"/>
        <c:scaling>
          <c:orientation val="minMax"/>
        </c:scaling>
        <c:delete val="1"/>
        <c:axPos val="l"/>
        <c:majorGridlines/>
        <c:numFmt formatCode="0.0" sourceLinked="1"/>
        <c:majorTickMark val="out"/>
        <c:minorTickMark val="none"/>
        <c:tickLblPos val="none"/>
        <c:crossAx val="335110656"/>
        <c:crosses val="autoZero"/>
        <c:crossBetween val="between"/>
      </c:valAx>
      <c:spPr>
        <a:noFill/>
      </c:spPr>
    </c:plotArea>
    <c:plotVisOnly val="1"/>
    <c:dispBlanksAs val="gap"/>
    <c:showDLblsOverMax val="0"/>
  </c:chart>
  <c:spPr>
    <a:blipFill dpi="0" rotWithShape="1">
      <a:blip xmlns:r="http://schemas.openxmlformats.org/officeDocument/2006/relationships" r:embed="rId1">
        <a:alphaModFix amt="28000"/>
      </a:blip>
      <a:srcRect/>
      <a:stretch>
        <a:fillRect/>
      </a:stretch>
    </a:blipFill>
  </c:spPr>
  <c:txPr>
    <a:bodyPr/>
    <a:lstStyle/>
    <a:p>
      <a:pPr>
        <a:defRPr sz="1800"/>
      </a:pPr>
      <a:endParaRPr lang="ru-RU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txPr>
        <a:bodyPr/>
        <a:lstStyle/>
        <a:p>
          <a:pPr>
            <a:defRPr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Финансовая помощь</c:v>
                </c:pt>
              </c:strCache>
            </c:strRef>
          </c:tx>
          <c:spPr>
            <a:solidFill>
              <a:srgbClr val="FFFF99"/>
            </a:solidFill>
          </c:spPr>
          <c:invertIfNegative val="0"/>
          <c:dLbls>
            <c:txPr>
              <a:bodyPr/>
              <a:lstStyle/>
              <a:p>
                <a:pPr>
                  <a:defRPr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2019 (отчет)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strCache>
            </c:strRef>
          </c:cat>
          <c:val>
            <c:numRef>
              <c:f>Лист1!$B$2:$B$5</c:f>
              <c:numCache>
                <c:formatCode>#,##0.0</c:formatCode>
                <c:ptCount val="4"/>
                <c:pt idx="0">
                  <c:v>630357.1</c:v>
                </c:pt>
                <c:pt idx="1">
                  <c:v>468337.4</c:v>
                </c:pt>
                <c:pt idx="2">
                  <c:v>451344.1</c:v>
                </c:pt>
                <c:pt idx="3">
                  <c:v>476845.6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pyramid"/>
        <c:axId val="190210048"/>
        <c:axId val="359552064"/>
        <c:axId val="0"/>
      </c:bar3DChart>
      <c:catAx>
        <c:axId val="19021004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359552064"/>
        <c:crosses val="autoZero"/>
        <c:auto val="1"/>
        <c:lblAlgn val="ctr"/>
        <c:lblOffset val="100"/>
        <c:noMultiLvlLbl val="0"/>
      </c:catAx>
      <c:valAx>
        <c:axId val="359552064"/>
        <c:scaling>
          <c:orientation val="minMax"/>
        </c:scaling>
        <c:delete val="1"/>
        <c:axPos val="b"/>
        <c:majorGridlines/>
        <c:numFmt formatCode="#,##0.0" sourceLinked="1"/>
        <c:majorTickMark val="out"/>
        <c:minorTickMark val="none"/>
        <c:tickLblPos val="none"/>
        <c:crossAx val="19021004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7"/>
    </mc:Choice>
    <mc:Fallback>
      <c:style val="27"/>
    </mc:Fallback>
  </mc:AlternateContent>
  <c:chart>
    <c:autoTitleDeleted val="1"/>
    <c:plotArea>
      <c:layout>
        <c:manualLayout>
          <c:layoutTarget val="inner"/>
          <c:xMode val="edge"/>
          <c:yMode val="edge"/>
          <c:x val="8.0847222222222265E-2"/>
          <c:y val="9.3102235960558694E-2"/>
          <c:w val="0.89859612860892357"/>
          <c:h val="0.80010920676060804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ln>
              <a:solidFill>
                <a:srgbClr val="EC5E06"/>
              </a:solidFill>
            </a:ln>
          </c:spPr>
          <c:marker>
            <c:symbol val="none"/>
          </c:marker>
          <c:dLbls>
            <c:dLbl>
              <c:idx val="0"/>
              <c:layout>
                <c:manualLayout>
                  <c:x val="-5.5555555555555558E-3"/>
                  <c:y val="1.94443126041796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4.1666666666666154E-3"/>
                  <c:y val="2.22220715476338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0"/>
                  <c:y val="1.94443126041796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2500000000000001E-2"/>
                  <c:y val="3.35349973130031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9.722331583551954E-3"/>
                  <c:y val="4.45570340660147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1.3888888888887877E-3"/>
                  <c:y val="4.290935970263025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solidFill>
                <a:srgbClr val="EC5E06">
                  <a:alpha val="52941"/>
                </a:srgbClr>
              </a:solidFill>
              <a:ln>
                <a:solidFill>
                  <a:srgbClr val="EC5E06"/>
                </a:solidFill>
              </a:ln>
            </c:spPr>
            <c:txPr>
              <a:bodyPr/>
              <a:lstStyle/>
              <a:p>
                <a:pPr>
                  <a:defRPr sz="1500" baseline="0">
                    <a:solidFill>
                      <a:schemeClr val="bg1"/>
                    </a:solidFill>
                    <a:latin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Лист1!$A$2:$A$7</c:f>
              <c:strCach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 (план)</c:v>
                </c:pt>
                <c:pt idx="5">
                  <c:v>2019 (отчет)</c:v>
                </c:pt>
              </c:strCache>
            </c:strRef>
          </c:cat>
          <c:val>
            <c:numRef>
              <c:f>Лист1!$B$2:$B$7</c:f>
              <c:numCache>
                <c:formatCode>#,##0.0</c:formatCode>
                <c:ptCount val="6"/>
                <c:pt idx="0">
                  <c:v>14580.5</c:v>
                </c:pt>
                <c:pt idx="1">
                  <c:v>14590.5</c:v>
                </c:pt>
                <c:pt idx="2">
                  <c:v>18924.3</c:v>
                </c:pt>
                <c:pt idx="3">
                  <c:v>23662.16</c:v>
                </c:pt>
                <c:pt idx="4">
                  <c:v>25804</c:v>
                </c:pt>
                <c:pt idx="5">
                  <c:v>25804.1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ln>
              <a:solidFill>
                <a:srgbClr val="B5D36B"/>
              </a:solidFill>
            </a:ln>
          </c:spPr>
          <c:marker>
            <c:symbol val="none"/>
          </c:marker>
          <c:dLbls>
            <c:dLbl>
              <c:idx val="1"/>
              <c:layout>
                <c:manualLayout>
                  <c:x val="-9.7222222222222224E-3"/>
                  <c:y val="4.00907816392239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9.7222222222222224E-3"/>
                  <c:y val="-2.9767570547511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6.5277777777777782E-2"/>
                  <c:y val="-3.53842668308959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1.111122047244084E-2"/>
                  <c:y val="-4.07441826940132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1.3888888888887877E-3"/>
                  <c:y val="-4.048458669896192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solidFill>
                <a:srgbClr val="92D050">
                  <a:alpha val="45000"/>
                </a:srgbClr>
              </a:solidFill>
            </c:spPr>
            <c:txPr>
              <a:bodyPr/>
              <a:lstStyle/>
              <a:p>
                <a:pPr>
                  <a:defRPr sz="1500" baseline="0">
                    <a:latin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Лист1!$A$2:$A$7</c:f>
              <c:strCach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 (план)</c:v>
                </c:pt>
                <c:pt idx="5">
                  <c:v>2019 (отчет)</c:v>
                </c:pt>
              </c:strCache>
            </c:strRef>
          </c:cat>
          <c:val>
            <c:numRef>
              <c:f>Лист1!$C$2:$C$7</c:f>
              <c:numCache>
                <c:formatCode>#,##0.0</c:formatCode>
                <c:ptCount val="6"/>
                <c:pt idx="0">
                  <c:v>22680.400000000001</c:v>
                </c:pt>
                <c:pt idx="1">
                  <c:v>22092.1</c:v>
                </c:pt>
                <c:pt idx="2">
                  <c:v>26126.5</c:v>
                </c:pt>
                <c:pt idx="3">
                  <c:v>31772.3</c:v>
                </c:pt>
                <c:pt idx="4">
                  <c:v>30939.5</c:v>
                </c:pt>
                <c:pt idx="5">
                  <c:v>31117.11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spPr>
            <a:ln>
              <a:solidFill>
                <a:srgbClr val="1DC4FF"/>
              </a:solidFill>
            </a:ln>
          </c:spPr>
          <c:marker>
            <c:symbol val="none"/>
          </c:marker>
          <c:dLbls>
            <c:dLbl>
              <c:idx val="0"/>
              <c:layout>
                <c:manualLayout>
                  <c:x val="-5.6944444444444429E-2"/>
                  <c:y val="-4.76181702150119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7.3611111111111113E-2"/>
                  <c:y val="-4.67093715662141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7.3611111111111113E-2"/>
                  <c:y val="-4.62929297726198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1.666666666666667E-2"/>
                  <c:y val="-1.13456401481442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1.111122047244084E-2"/>
                  <c:y val="2.06751410462187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1.3888888888887877E-3"/>
                  <c:y val="1.94802111080431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solidFill>
                <a:srgbClr val="00B0F0">
                  <a:alpha val="46000"/>
                </a:srgbClr>
              </a:solidFill>
            </c:spPr>
            <c:txPr>
              <a:bodyPr/>
              <a:lstStyle/>
              <a:p>
                <a:pPr>
                  <a:defRPr sz="1500" b="0" baseline="0">
                    <a:latin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Лист1!$A$2:$A$7</c:f>
              <c:strCach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 (план)</c:v>
                </c:pt>
                <c:pt idx="5">
                  <c:v>2019 (отчет)</c:v>
                </c:pt>
              </c:strCache>
            </c:strRef>
          </c:cat>
          <c:val>
            <c:numRef>
              <c:f>Лист1!$D$2:$D$7</c:f>
              <c:numCache>
                <c:formatCode>#,##0.0</c:formatCode>
                <c:ptCount val="6"/>
                <c:pt idx="0">
                  <c:v>27404.3</c:v>
                </c:pt>
                <c:pt idx="1">
                  <c:v>26849.7</c:v>
                </c:pt>
                <c:pt idx="2">
                  <c:v>28445.7</c:v>
                </c:pt>
                <c:pt idx="3">
                  <c:v>29890.799999999999</c:v>
                </c:pt>
                <c:pt idx="4">
                  <c:v>30633.200000000001</c:v>
                </c:pt>
                <c:pt idx="5">
                  <c:v>30822.16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ряд 4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dLbls>
            <c:dLbl>
              <c:idx val="0"/>
              <c:layout>
                <c:manualLayout>
                  <c:x val="-2.0833333333333412E-2"/>
                  <c:y val="3.62788198093160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1.666666666666667E-2"/>
                  <c:y val="-3.9758168404783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1.8055555555555557E-2"/>
                  <c:y val="3.54182414332852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2.6388888888888885E-2"/>
                  <c:y val="4.92556652649484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9.722331583551954E-3"/>
                  <c:y val="-2.767146897358597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1.3888888888887877E-3"/>
                  <c:y val="7.95681433855860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solidFill>
                <a:srgbClr val="FF0000">
                  <a:alpha val="46000"/>
                </a:srgbClr>
              </a:solidFill>
              <a:ln>
                <a:noFill/>
              </a:ln>
            </c:spPr>
            <c:txPr>
              <a:bodyPr/>
              <a:lstStyle/>
              <a:p>
                <a:pPr>
                  <a:defRPr sz="1500" baseline="0">
                    <a:latin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Лист1!$A$2:$A$7</c:f>
              <c:strCach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 (план)</c:v>
                </c:pt>
                <c:pt idx="5">
                  <c:v>2019 (отчет)</c:v>
                </c:pt>
              </c:strCache>
            </c:strRef>
          </c:cat>
          <c:val>
            <c:numRef>
              <c:f>Лист1!$E$2:$E$7</c:f>
              <c:numCache>
                <c:formatCode>#,##0.0</c:formatCode>
                <c:ptCount val="6"/>
                <c:pt idx="0">
                  <c:v>19656</c:v>
                </c:pt>
                <c:pt idx="1">
                  <c:v>23289.7</c:v>
                </c:pt>
                <c:pt idx="2">
                  <c:v>25516.6</c:v>
                </c:pt>
                <c:pt idx="3">
                  <c:v>29655</c:v>
                </c:pt>
                <c:pt idx="4">
                  <c:v>27256.7</c:v>
                </c:pt>
                <c:pt idx="5">
                  <c:v>27562.3</c:v>
                </c:pt>
              </c:numCache>
            </c:numRef>
          </c:val>
          <c:smooth val="0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351029248"/>
        <c:axId val="351412224"/>
      </c:lineChart>
      <c:catAx>
        <c:axId val="3510292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 b="1" baseline="0">
                <a:latin typeface="Times New Roman" pitchFamily="18" charset="0"/>
              </a:defRPr>
            </a:pPr>
            <a:endParaRPr lang="ru-RU"/>
          </a:p>
        </c:txPr>
        <c:crossAx val="351412224"/>
        <c:crosses val="autoZero"/>
        <c:auto val="1"/>
        <c:lblAlgn val="ctr"/>
        <c:lblOffset val="100"/>
        <c:noMultiLvlLbl val="0"/>
      </c:catAx>
      <c:valAx>
        <c:axId val="351412224"/>
        <c:scaling>
          <c:orientation val="minMax"/>
        </c:scaling>
        <c:delete val="0"/>
        <c:axPos val="l"/>
        <c:majorGridlines/>
        <c:numFmt formatCode="#,##0.0" sourceLinked="1"/>
        <c:majorTickMark val="out"/>
        <c:minorTickMark val="none"/>
        <c:tickLblPos val="nextTo"/>
        <c:txPr>
          <a:bodyPr/>
          <a:lstStyle/>
          <a:p>
            <a:pPr>
              <a:defRPr sz="1200" b="1" i="0" baseline="0">
                <a:latin typeface="Times New Roman" pitchFamily="18" charset="0"/>
              </a:defRPr>
            </a:pPr>
            <a:endParaRPr lang="ru-RU"/>
          </a:p>
        </c:txPr>
        <c:crossAx val="351029248"/>
        <c:crosses val="autoZero"/>
        <c:crossBetween val="between"/>
      </c:valAx>
    </c:plotArea>
    <c:plotVisOnly val="1"/>
    <c:dispBlanksAs val="gap"/>
    <c:showDLblsOverMax val="0"/>
  </c:chart>
  <c:spPr>
    <a:noFill/>
  </c:spPr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2.8758158094526028E-2"/>
          <c:y val="5.5773030116887522E-2"/>
          <c:w val="0.94248368381094305"/>
          <c:h val="0.8256714035316030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1401</c:v>
                </c:pt>
              </c:strCache>
            </c:strRef>
          </c:tx>
          <c:spPr>
            <a:solidFill>
              <a:srgbClr val="FF3399"/>
            </a:solidFill>
          </c:spPr>
          <c:invertIfNegative val="0"/>
          <c:dLbls>
            <c:txPr>
              <a:bodyPr/>
              <a:lstStyle/>
              <a:p>
                <a:pPr>
                  <a:defRPr sz="9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2019 (отчет)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strCache>
            </c:strRef>
          </c:cat>
          <c:val>
            <c:numRef>
              <c:f>Лист1!$B$2:$B$5</c:f>
              <c:numCache>
                <c:formatCode>#,##0.0</c:formatCode>
                <c:ptCount val="4"/>
                <c:pt idx="0">
                  <c:v>3341.5</c:v>
                </c:pt>
                <c:pt idx="1">
                  <c:v>26078.2</c:v>
                </c:pt>
                <c:pt idx="2">
                  <c:v>25261.5</c:v>
                </c:pt>
                <c:pt idx="3">
                  <c:v>24632.7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1402</c:v>
                </c:pt>
              </c:strCache>
            </c:strRef>
          </c:tx>
          <c:spPr>
            <a:solidFill>
              <a:srgbClr val="49D749"/>
            </a:solidFill>
          </c:spPr>
          <c:invertIfNegative val="0"/>
          <c:dLbls>
            <c:dLbl>
              <c:idx val="0"/>
              <c:layout>
                <c:manualLayout>
                  <c:x val="1.5686268051559652E-2"/>
                  <c:y val="6.971354291037600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5686062195023543E-2"/>
                  <c:y val="2.44007006761382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9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2019 (отчет)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 formatCode="#,##0.0">
                  <c:v>24510.799999999999</c:v>
                </c:pt>
                <c:pt idx="2" formatCode="#,##0.0">
                  <c:v>21847.9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1403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Lbls>
            <c:dLbl>
              <c:idx val="1"/>
              <c:delete val="1"/>
            </c:dLbl>
            <c:dLbl>
              <c:idx val="2"/>
              <c:delete val="1"/>
            </c:dLbl>
            <c:dLbl>
              <c:idx val="3"/>
              <c:delete val="1"/>
            </c:dLbl>
            <c:txPr>
              <a:bodyPr/>
              <a:lstStyle/>
              <a:p>
                <a:pPr>
                  <a:defRPr sz="9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2019 (отчет)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strCache>
            </c:strRef>
          </c:cat>
          <c:val>
            <c:numRef>
              <c:f>Лист1!$D$2:$D$5</c:f>
              <c:numCache>
                <c:formatCode>#,##0.0</c:formatCode>
                <c:ptCount val="4"/>
                <c:pt idx="0">
                  <c:v>5292.6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51129088"/>
        <c:axId val="351413952"/>
      </c:barChart>
      <c:catAx>
        <c:axId val="3511290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351413952"/>
        <c:crosses val="autoZero"/>
        <c:auto val="1"/>
        <c:lblAlgn val="ctr"/>
        <c:lblOffset val="100"/>
        <c:noMultiLvlLbl val="0"/>
      </c:catAx>
      <c:valAx>
        <c:axId val="351413952"/>
        <c:scaling>
          <c:orientation val="minMax"/>
        </c:scaling>
        <c:delete val="1"/>
        <c:axPos val="l"/>
        <c:numFmt formatCode="#,##0.0" sourceLinked="1"/>
        <c:majorTickMark val="out"/>
        <c:minorTickMark val="none"/>
        <c:tickLblPos val="none"/>
        <c:crossAx val="35112908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0"/>
      <c:rotY val="0"/>
      <c:rAngAx val="0"/>
      <c:perspective val="1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7948346930139948E-2"/>
          <c:y val="2.4444376008746091E-2"/>
          <c:w val="0.90784100303975179"/>
          <c:h val="0.74727319882970633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B0F0"/>
            </a:solidFill>
            <a:ln w="12700" cap="flat" cmpd="sng" algn="ctr">
              <a:solidFill>
                <a:schemeClr val="accent1"/>
              </a:solidFill>
              <a:prstDash val="solid"/>
            </a:ln>
            <a:effectLst>
              <a:glow rad="101600">
                <a:schemeClr val="accent1">
                  <a:alpha val="60000"/>
                </a:schemeClr>
              </a:glow>
            </a:effectLst>
            <a:scene3d>
              <a:camera prst="isometricLeftDown" fov="0">
                <a:rot lat="0" lon="0" rev="0"/>
              </a:camera>
              <a:lightRig rig="harsh" dir="tl">
                <a:rot lat="0" lon="0" rev="14280000"/>
              </a:lightRig>
            </a:scene3d>
            <a:sp3d prstMaterial="flat">
              <a:bevelT w="38100" h="50800" prst="softRound"/>
            </a:sp3d>
          </c:spPr>
          <c:invertIfNegative val="0"/>
          <c:dLbls>
            <c:dLbl>
              <c:idx val="1"/>
              <c:layout>
                <c:manualLayout>
                  <c:x val="1.4693145797887749E-3"/>
                  <c:y val="-1.373381027984724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0"/>
                  <c:y val="6.866905139923513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0"/>
                  <c:y val="-1.37338102798472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General" sourceLinked="0"/>
            <c:txPr>
              <a:bodyPr/>
              <a:lstStyle/>
              <a:p>
                <a:pPr>
                  <a:defRPr sz="13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Лист1!$A$2:$A$13</c:f>
              <c:strCache>
                <c:ptCount val="12"/>
                <c:pt idx="0">
                  <c:v>Байгильдинский</c:v>
                </c:pt>
                <c:pt idx="1">
                  <c:v>Баш-Шидинский</c:v>
                </c:pt>
                <c:pt idx="2">
                  <c:v>Красногорский</c:v>
                </c:pt>
                <c:pt idx="3">
                  <c:v>Красноключевский</c:v>
                </c:pt>
                <c:pt idx="4">
                  <c:v>Никольский</c:v>
                </c:pt>
                <c:pt idx="5">
                  <c:v>Новокулевский</c:v>
                </c:pt>
                <c:pt idx="6">
                  <c:v>Новосубаевский</c:v>
                </c:pt>
                <c:pt idx="7">
                  <c:v>Павловский</c:v>
                </c:pt>
                <c:pt idx="8">
                  <c:v>Первомайский</c:v>
                </c:pt>
                <c:pt idx="9">
                  <c:v>Сарвинский</c:v>
                </c:pt>
                <c:pt idx="10">
                  <c:v>Старобедеевский</c:v>
                </c:pt>
                <c:pt idx="11">
                  <c:v>Староисаевский</c:v>
                </c:pt>
              </c:strCache>
            </c:strRef>
          </c:cat>
          <c:val>
            <c:numRef>
              <c:f>Лист1!$B$2:$B$13</c:f>
              <c:numCache>
                <c:formatCode>0.0</c:formatCode>
                <c:ptCount val="12"/>
                <c:pt idx="0">
                  <c:v>74.8</c:v>
                </c:pt>
                <c:pt idx="1">
                  <c:v>80.599999999999994</c:v>
                </c:pt>
                <c:pt idx="2">
                  <c:v>33.5</c:v>
                </c:pt>
                <c:pt idx="3">
                  <c:v>64.400000000000006</c:v>
                </c:pt>
                <c:pt idx="4">
                  <c:v>86.2</c:v>
                </c:pt>
                <c:pt idx="5">
                  <c:v>69.400000000000006</c:v>
                </c:pt>
                <c:pt idx="6">
                  <c:v>90.7</c:v>
                </c:pt>
                <c:pt idx="7">
                  <c:v>56.8</c:v>
                </c:pt>
                <c:pt idx="8">
                  <c:v>96.5</c:v>
                </c:pt>
                <c:pt idx="9">
                  <c:v>92.6</c:v>
                </c:pt>
                <c:pt idx="10">
                  <c:v>89.4</c:v>
                </c:pt>
                <c:pt idx="11">
                  <c:v>83.7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351743488"/>
        <c:axId val="351415680"/>
        <c:axId val="0"/>
      </c:bar3DChart>
      <c:catAx>
        <c:axId val="351743488"/>
        <c:scaling>
          <c:orientation val="minMax"/>
        </c:scaling>
        <c:delete val="0"/>
        <c:axPos val="b"/>
        <c:majorTickMark val="out"/>
        <c:minorTickMark val="none"/>
        <c:tickLblPos val="nextTo"/>
        <c:spPr>
          <a:solidFill>
            <a:prstClr val="white">
              <a:alpha val="45000"/>
            </a:prstClr>
          </a:solidFill>
        </c:spPr>
        <c:txPr>
          <a:bodyPr/>
          <a:lstStyle/>
          <a:p>
            <a:pPr>
              <a:defRPr sz="13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351415680"/>
        <c:crosses val="autoZero"/>
        <c:auto val="1"/>
        <c:lblAlgn val="ctr"/>
        <c:lblOffset val="100"/>
        <c:noMultiLvlLbl val="0"/>
      </c:catAx>
      <c:valAx>
        <c:axId val="351415680"/>
        <c:scaling>
          <c:orientation val="minMax"/>
        </c:scaling>
        <c:delete val="1"/>
        <c:axPos val="l"/>
        <c:majorGridlines/>
        <c:numFmt formatCode="0.0" sourceLinked="1"/>
        <c:majorTickMark val="out"/>
        <c:minorTickMark val="none"/>
        <c:tickLblPos val="none"/>
        <c:crossAx val="35174348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13184891732283471"/>
          <c:y val="1.8749999999999999E-2"/>
        </c:manualLayout>
      </c:layout>
      <c:overlay val="0"/>
      <c:txPr>
        <a:bodyPr/>
        <a:lstStyle/>
        <a:p>
          <a:pPr>
            <a:defRPr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Общий объем программных расходов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dLbls>
            <c:dLbl>
              <c:idx val="0"/>
              <c:layout>
                <c:manualLayout>
                  <c:x val="2.2916666666666686E-2"/>
                  <c:y val="-3.4375000000000058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642 356,8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5000000000000001E-2"/>
                  <c:y val="-3.7500000000000006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627 731,2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2.2916666666666672E-2"/>
                  <c:y val="-3.7500000000000006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663 143,7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</c:numCache>
            </c:numRef>
          </c:cat>
          <c:val>
            <c:numRef>
              <c:f>Лист1!$B$2:$B$4</c:f>
              <c:numCache>
                <c:formatCode>#,##0.0</c:formatCode>
                <c:ptCount val="3"/>
                <c:pt idx="0">
                  <c:v>638328.19999999879</c:v>
                </c:pt>
                <c:pt idx="1">
                  <c:v>627583.6</c:v>
                </c:pt>
                <c:pt idx="2">
                  <c:v>663032.4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354282496"/>
        <c:axId val="187627136"/>
        <c:axId val="0"/>
      </c:bar3DChart>
      <c:catAx>
        <c:axId val="3542824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87627136"/>
        <c:crosses val="autoZero"/>
        <c:auto val="1"/>
        <c:lblAlgn val="ctr"/>
        <c:lblOffset val="100"/>
        <c:noMultiLvlLbl val="0"/>
      </c:catAx>
      <c:valAx>
        <c:axId val="187627136"/>
        <c:scaling>
          <c:orientation val="minMax"/>
        </c:scaling>
        <c:delete val="1"/>
        <c:axPos val="l"/>
        <c:majorGridlines/>
        <c:numFmt formatCode="#,##0.0" sourceLinked="1"/>
        <c:majorTickMark val="out"/>
        <c:minorTickMark val="none"/>
        <c:tickLblPos val="none"/>
        <c:crossAx val="35428249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1"/>
    <c:view3D>
      <c:rotX val="6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1.1137808666465269E-2"/>
          <c:y val="0.12311019654306"/>
          <c:w val="0.5288985823337109"/>
          <c:h val="0.82577132486389992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rgbClr val="002060"/>
              </a:solidFill>
            </c:spPr>
          </c:dPt>
          <c:dPt>
            <c:idx val="1"/>
            <c:bubble3D val="0"/>
            <c:spPr>
              <a:solidFill>
                <a:schemeClr val="bg2"/>
              </a:solidFill>
            </c:spPr>
          </c:dPt>
          <c:dPt>
            <c:idx val="2"/>
            <c:bubble3D val="0"/>
            <c:spPr>
              <a:solidFill>
                <a:schemeClr val="bg1">
                  <a:lumMod val="50000"/>
                </a:schemeClr>
              </a:solidFill>
            </c:spPr>
          </c:dPt>
          <c:dPt>
            <c:idx val="3"/>
            <c:bubble3D val="0"/>
            <c:spPr>
              <a:solidFill>
                <a:srgbClr val="990099"/>
              </a:solidFill>
            </c:spPr>
          </c:dPt>
          <c:dPt>
            <c:idx val="4"/>
            <c:bubble3D val="0"/>
            <c:spPr>
              <a:solidFill>
                <a:srgbClr val="C00000"/>
              </a:solidFill>
            </c:spPr>
          </c:dPt>
          <c:dPt>
            <c:idx val="5"/>
            <c:bubble3D val="0"/>
            <c:spPr>
              <a:solidFill>
                <a:schemeClr val="tx1">
                  <a:lumMod val="95000"/>
                  <a:lumOff val="5000"/>
                </a:schemeClr>
              </a:solidFill>
            </c:spPr>
          </c:dPt>
          <c:dPt>
            <c:idx val="6"/>
            <c:bubble3D val="0"/>
            <c:spPr>
              <a:solidFill>
                <a:srgbClr val="FFCC66"/>
              </a:solidFill>
            </c:spPr>
          </c:dPt>
          <c:dPt>
            <c:idx val="7"/>
            <c:bubble3D val="0"/>
            <c:spPr>
              <a:solidFill>
                <a:srgbClr val="0070C0"/>
              </a:solidFill>
            </c:spPr>
          </c:dPt>
          <c:dPt>
            <c:idx val="8"/>
            <c:bubble3D val="0"/>
            <c:spPr>
              <a:solidFill>
                <a:srgbClr val="92D050"/>
              </a:solidFill>
            </c:spPr>
          </c:dPt>
          <c:dPt>
            <c:idx val="9"/>
            <c:bubble3D val="0"/>
            <c:spPr>
              <a:solidFill>
                <a:srgbClr val="F250AD"/>
              </a:solidFill>
            </c:spPr>
          </c:dPt>
          <c:dPt>
            <c:idx val="10"/>
            <c:bubble3D val="0"/>
            <c:spPr>
              <a:solidFill>
                <a:srgbClr val="00B0F0"/>
              </a:solidFill>
            </c:spPr>
          </c:dPt>
          <c:dPt>
            <c:idx val="11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</c:spPr>
          </c:dPt>
          <c:dPt>
            <c:idx val="12"/>
            <c:bubble3D val="0"/>
            <c:spPr>
              <a:solidFill>
                <a:srgbClr val="00B050"/>
              </a:solidFill>
            </c:spPr>
          </c:dPt>
          <c:dPt>
            <c:idx val="13"/>
            <c:bubble3D val="0"/>
            <c:spPr>
              <a:solidFill>
                <a:srgbClr val="FF0000"/>
              </a:solidFill>
            </c:spPr>
          </c:dPt>
          <c:dPt>
            <c:idx val="14"/>
            <c:bubble3D val="0"/>
            <c:spPr>
              <a:solidFill>
                <a:srgbClr val="FFFF00"/>
              </a:solidFill>
            </c:spPr>
          </c:dPt>
          <c:dLbls>
            <c:txPr>
              <a:bodyPr/>
              <a:lstStyle/>
              <a:p>
                <a:pPr>
                  <a:defRPr sz="14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Sheet1!$A$1:$O$1</c:f>
              <c:strCache>
                <c:ptCount val="15"/>
                <c:pt idx="0">
                  <c:v>Развитие сельского хозяйства </c:v>
                </c:pt>
                <c:pt idx="1">
                  <c:v>Обеспечение жильем молодых семей</c:v>
                </c:pt>
                <c:pt idx="2">
                  <c:v>Транспортное развитие в муниципальном районе</c:v>
                </c:pt>
                <c:pt idx="3">
                  <c:v>Развитие жилищно-коммунального хозяйства</c:v>
                </c:pt>
                <c:pt idx="4">
                  <c:v>Устойчивое развитие сельских территорий</c:v>
                </c:pt>
                <c:pt idx="5">
                  <c:v>Развитие малого и среднего предпринимательства</c:v>
                </c:pt>
                <c:pt idx="6">
                  <c:v>Совершенствование деятельности органов местного самоуправления</c:v>
                </c:pt>
                <c:pt idx="7">
                  <c:v>Развитие системы учета и  отчетности, системы муниципальных закупок</c:v>
                </c:pt>
                <c:pt idx="8">
                  <c:v>Социальная поддержка граждан</c:v>
                </c:pt>
                <c:pt idx="9">
                  <c:v>Развитие молодежной политики, физической культуры  и спорта</c:v>
                </c:pt>
                <c:pt idx="10">
                  <c:v>Развитие  образования</c:v>
                </c:pt>
                <c:pt idx="11">
                  <c:v>Развитие культуры и искусства</c:v>
                </c:pt>
                <c:pt idx="12">
                  <c:v>Управление муниципальными  финансами</c:v>
                </c:pt>
                <c:pt idx="13">
                  <c:v>Формирование здорового образа жизни и укрепления здоровья населения</c:v>
                </c:pt>
                <c:pt idx="14">
                  <c:v>Безопасная жизнь населения</c:v>
                </c:pt>
              </c:strCache>
            </c:strRef>
          </c:cat>
          <c:val>
            <c:numRef>
              <c:f>Sheet1!$A$2:$O$2</c:f>
              <c:numCache>
                <c:formatCode>General</c:formatCode>
                <c:ptCount val="15"/>
                <c:pt idx="0">
                  <c:v>1.4</c:v>
                </c:pt>
                <c:pt idx="1">
                  <c:v>0.2</c:v>
                </c:pt>
                <c:pt idx="2">
                  <c:v>2.9</c:v>
                </c:pt>
                <c:pt idx="3">
                  <c:v>0.4</c:v>
                </c:pt>
                <c:pt idx="4">
                  <c:v>0.9</c:v>
                </c:pt>
                <c:pt idx="5">
                  <c:v>0.1</c:v>
                </c:pt>
                <c:pt idx="6" formatCode="0.0">
                  <c:v>5.9</c:v>
                </c:pt>
                <c:pt idx="7">
                  <c:v>10</c:v>
                </c:pt>
                <c:pt idx="8">
                  <c:v>6.6</c:v>
                </c:pt>
                <c:pt idx="9">
                  <c:v>0.9</c:v>
                </c:pt>
                <c:pt idx="10" formatCode="0.0">
                  <c:v>50.1</c:v>
                </c:pt>
                <c:pt idx="11">
                  <c:v>8.4</c:v>
                </c:pt>
                <c:pt idx="12">
                  <c:v>11.5</c:v>
                </c:pt>
                <c:pt idx="13">
                  <c:v>0.01</c:v>
                </c:pt>
                <c:pt idx="14">
                  <c:v>0.4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l"/>
      <c:layout>
        <c:manualLayout>
          <c:xMode val="edge"/>
          <c:yMode val="edge"/>
          <c:x val="0.55500544123757356"/>
          <c:y val="3.1882477820178448E-4"/>
          <c:w val="0.44212361081158275"/>
          <c:h val="0.98656139551739797"/>
        </c:manualLayout>
      </c:layout>
      <c:overlay val="0"/>
      <c:txPr>
        <a:bodyPr/>
        <a:lstStyle/>
        <a:p>
          <a:pPr>
            <a:defRPr sz="12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1"/>
    <c:view3D>
      <c:rotX val="6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0"/>
          <c:w val="0.95587215617459564"/>
          <c:h val="1"/>
        </c:manualLayout>
      </c:layout>
      <c:pie3DChart>
        <c:varyColors val="1"/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1"/>
    <c:view3D>
      <c:rotX val="6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4.3790331498720823E-2"/>
          <c:y val="0"/>
          <c:w val="0.95587215617459598"/>
          <c:h val="1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rgbClr val="002060"/>
              </a:solidFill>
              <a:ln>
                <a:solidFill>
                  <a:srgbClr val="002060"/>
                </a:solidFill>
              </a:ln>
            </c:spPr>
          </c:dPt>
          <c:dPt>
            <c:idx val="1"/>
            <c:bubble3D val="0"/>
            <c:spPr>
              <a:solidFill>
                <a:schemeClr val="bg2"/>
              </a:solidFill>
            </c:spPr>
          </c:dPt>
          <c:dPt>
            <c:idx val="2"/>
            <c:bubble3D val="0"/>
            <c:spPr>
              <a:solidFill>
                <a:schemeClr val="bg1">
                  <a:lumMod val="50000"/>
                </a:schemeClr>
              </a:solidFill>
            </c:spPr>
          </c:dPt>
          <c:dPt>
            <c:idx val="3"/>
            <c:bubble3D val="0"/>
            <c:spPr>
              <a:solidFill>
                <a:srgbClr val="990099"/>
              </a:solidFill>
            </c:spPr>
          </c:dPt>
          <c:dPt>
            <c:idx val="4"/>
            <c:bubble3D val="0"/>
            <c:spPr>
              <a:solidFill>
                <a:srgbClr val="C00000"/>
              </a:solidFill>
            </c:spPr>
          </c:dPt>
          <c:dPt>
            <c:idx val="5"/>
            <c:bubble3D val="0"/>
            <c:spPr>
              <a:solidFill>
                <a:srgbClr val="FFFF00"/>
              </a:solidFill>
            </c:spPr>
          </c:dPt>
          <c:dPt>
            <c:idx val="6"/>
            <c:bubble3D val="0"/>
            <c:spPr>
              <a:solidFill>
                <a:srgbClr val="FFCC66"/>
              </a:solidFill>
            </c:spPr>
          </c:dPt>
          <c:dPt>
            <c:idx val="7"/>
            <c:bubble3D val="0"/>
            <c:spPr>
              <a:solidFill>
                <a:srgbClr val="0070C0"/>
              </a:solidFill>
            </c:spPr>
          </c:dPt>
          <c:dPt>
            <c:idx val="8"/>
            <c:bubble3D val="0"/>
            <c:spPr>
              <a:solidFill>
                <a:srgbClr val="92D050"/>
              </a:solidFill>
            </c:spPr>
          </c:dPt>
          <c:dPt>
            <c:idx val="9"/>
            <c:bubble3D val="0"/>
            <c:spPr>
              <a:solidFill>
                <a:srgbClr val="F250AD"/>
              </a:solidFill>
            </c:spPr>
          </c:dPt>
          <c:dPt>
            <c:idx val="10"/>
            <c:bubble3D val="0"/>
            <c:spPr>
              <a:solidFill>
                <a:srgbClr val="00B0F0"/>
              </a:solidFill>
            </c:spPr>
          </c:dPt>
          <c:dPt>
            <c:idx val="11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</c:spPr>
          </c:dPt>
          <c:dPt>
            <c:idx val="12"/>
            <c:bubble3D val="0"/>
            <c:spPr>
              <a:solidFill>
                <a:srgbClr val="00B050"/>
              </a:solidFill>
            </c:spPr>
          </c:dPt>
          <c:dPt>
            <c:idx val="13"/>
            <c:bubble3D val="0"/>
            <c:spPr>
              <a:solidFill>
                <a:schemeClr val="bg2">
                  <a:lumMod val="50000"/>
                </a:schemeClr>
              </a:solidFill>
            </c:spPr>
          </c:dPt>
          <c:dPt>
            <c:idx val="14"/>
            <c:bubble3D val="0"/>
            <c:spPr>
              <a:solidFill>
                <a:srgbClr val="FFFF00"/>
              </a:solidFill>
            </c:spPr>
          </c:dPt>
          <c:dLbls>
            <c:dLbl>
              <c:idx val="5"/>
              <c:delete val="1"/>
            </c:dLbl>
            <c:txPr>
              <a:bodyPr/>
              <a:lstStyle/>
              <a:p>
                <a:pPr>
                  <a:defRPr sz="14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Sheet1!$A$1:$O$1</c:f>
              <c:strCache>
                <c:ptCount val="15"/>
                <c:pt idx="0">
                  <c:v>Развитие сельского хозяйства </c:v>
                </c:pt>
                <c:pt idx="1">
                  <c:v>Обеспечение качественным и доступным  жильем</c:v>
                </c:pt>
                <c:pt idx="2">
                  <c:v>Транспортное развитие в муниципальном районе</c:v>
                </c:pt>
                <c:pt idx="3">
                  <c:v>Развитие жилищно-коммунального хозяйства</c:v>
                </c:pt>
                <c:pt idx="4">
                  <c:v>Устойчивое развитие сельских территорий</c:v>
                </c:pt>
                <c:pt idx="5">
                  <c:v>Развитие малого и среднего предпринимательства</c:v>
                </c:pt>
                <c:pt idx="6">
                  <c:v>Совершенствование деятельности органов местного самоуправления</c:v>
                </c:pt>
                <c:pt idx="7">
                  <c:v>Развитие системы учета и  отчетности, системы муниципальных закупок</c:v>
                </c:pt>
                <c:pt idx="8">
                  <c:v>Социальная поддержка граждан</c:v>
                </c:pt>
                <c:pt idx="9">
                  <c:v>Развитие молодежной политики, физической культуры  и спорта</c:v>
                </c:pt>
                <c:pt idx="10">
                  <c:v>Развитие  образования</c:v>
                </c:pt>
                <c:pt idx="11">
                  <c:v>Развитие культуры и искусства</c:v>
                </c:pt>
                <c:pt idx="12">
                  <c:v>Управление муниципальными  финансами</c:v>
                </c:pt>
                <c:pt idx="13">
                  <c:v>Формирование здорового образа жизни и укрепления здоровья населения</c:v>
                </c:pt>
                <c:pt idx="14">
                  <c:v>Безопастная жизнь населения</c:v>
                </c:pt>
              </c:strCache>
            </c:strRef>
          </c:cat>
          <c:val>
            <c:numRef>
              <c:f>Sheet1!$A$2:$O$2</c:f>
              <c:numCache>
                <c:formatCode>General</c:formatCode>
                <c:ptCount val="15"/>
                <c:pt idx="0">
                  <c:v>1.3</c:v>
                </c:pt>
                <c:pt idx="1">
                  <c:v>0.1</c:v>
                </c:pt>
                <c:pt idx="2">
                  <c:v>3.9</c:v>
                </c:pt>
                <c:pt idx="3">
                  <c:v>0.4</c:v>
                </c:pt>
                <c:pt idx="4">
                  <c:v>1.1000000000000001</c:v>
                </c:pt>
                <c:pt idx="5">
                  <c:v>0</c:v>
                </c:pt>
                <c:pt idx="6">
                  <c:v>5.7</c:v>
                </c:pt>
                <c:pt idx="7">
                  <c:v>9.7000000000000011</c:v>
                </c:pt>
                <c:pt idx="8">
                  <c:v>6.5</c:v>
                </c:pt>
                <c:pt idx="9">
                  <c:v>0.60000000000000009</c:v>
                </c:pt>
                <c:pt idx="10">
                  <c:v>50.7</c:v>
                </c:pt>
                <c:pt idx="11">
                  <c:v>8.5</c:v>
                </c:pt>
                <c:pt idx="12">
                  <c:v>10.7</c:v>
                </c:pt>
                <c:pt idx="13">
                  <c:v>1.0000000000000002E-2</c:v>
                </c:pt>
                <c:pt idx="14">
                  <c:v>0.4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1"/>
    <c:view3D>
      <c:rotX val="6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0"/>
          <c:w val="0.95587215617459642"/>
          <c:h val="1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rgbClr val="002060"/>
              </a:solidFill>
            </c:spPr>
          </c:dPt>
          <c:dPt>
            <c:idx val="1"/>
            <c:bubble3D val="0"/>
            <c:spPr>
              <a:solidFill>
                <a:schemeClr val="bg2"/>
              </a:solidFill>
            </c:spPr>
          </c:dPt>
          <c:dPt>
            <c:idx val="2"/>
            <c:bubble3D val="0"/>
            <c:spPr>
              <a:solidFill>
                <a:schemeClr val="bg1">
                  <a:lumMod val="50000"/>
                </a:schemeClr>
              </a:solidFill>
            </c:spPr>
          </c:dPt>
          <c:dPt>
            <c:idx val="3"/>
            <c:bubble3D val="0"/>
            <c:spPr>
              <a:solidFill>
                <a:srgbClr val="990099"/>
              </a:solidFill>
            </c:spPr>
          </c:dPt>
          <c:dPt>
            <c:idx val="4"/>
            <c:bubble3D val="0"/>
            <c:spPr>
              <a:solidFill>
                <a:srgbClr val="C00000"/>
              </a:solidFill>
            </c:spPr>
          </c:dPt>
          <c:dPt>
            <c:idx val="5"/>
            <c:bubble3D val="0"/>
            <c:spPr>
              <a:solidFill>
                <a:srgbClr val="FFFF00"/>
              </a:solidFill>
            </c:spPr>
          </c:dPt>
          <c:dPt>
            <c:idx val="6"/>
            <c:bubble3D val="0"/>
            <c:spPr>
              <a:solidFill>
                <a:srgbClr val="FFCC66"/>
              </a:solidFill>
            </c:spPr>
          </c:dPt>
          <c:dPt>
            <c:idx val="7"/>
            <c:bubble3D val="0"/>
            <c:spPr>
              <a:solidFill>
                <a:srgbClr val="0070C0"/>
              </a:solidFill>
            </c:spPr>
          </c:dPt>
          <c:dPt>
            <c:idx val="8"/>
            <c:bubble3D val="0"/>
            <c:spPr>
              <a:solidFill>
                <a:srgbClr val="92D050"/>
              </a:solidFill>
            </c:spPr>
          </c:dPt>
          <c:dPt>
            <c:idx val="9"/>
            <c:bubble3D val="0"/>
            <c:spPr>
              <a:solidFill>
                <a:srgbClr val="F250AD"/>
              </a:solidFill>
            </c:spPr>
          </c:dPt>
          <c:dPt>
            <c:idx val="10"/>
            <c:bubble3D val="0"/>
            <c:spPr>
              <a:solidFill>
                <a:srgbClr val="00B0F0"/>
              </a:solidFill>
            </c:spPr>
          </c:dPt>
          <c:dPt>
            <c:idx val="11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</c:spPr>
          </c:dPt>
          <c:dPt>
            <c:idx val="12"/>
            <c:bubble3D val="0"/>
            <c:spPr>
              <a:solidFill>
                <a:srgbClr val="00B050"/>
              </a:solidFill>
            </c:spPr>
          </c:dPt>
          <c:dPt>
            <c:idx val="13"/>
            <c:bubble3D val="0"/>
            <c:spPr>
              <a:solidFill>
                <a:schemeClr val="bg2">
                  <a:lumMod val="50000"/>
                </a:schemeClr>
              </a:solidFill>
            </c:spPr>
          </c:dPt>
          <c:dPt>
            <c:idx val="14"/>
            <c:bubble3D val="0"/>
            <c:spPr>
              <a:solidFill>
                <a:srgbClr val="FFFF00"/>
              </a:solidFill>
            </c:spPr>
          </c:dPt>
          <c:dLbls>
            <c:dLbl>
              <c:idx val="5"/>
              <c:delete val="1"/>
            </c:dLbl>
            <c:txPr>
              <a:bodyPr/>
              <a:lstStyle/>
              <a:p>
                <a:pPr>
                  <a:defRPr sz="14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Sheet1!$A$1:$O$1</c:f>
              <c:strCache>
                <c:ptCount val="15"/>
                <c:pt idx="0">
                  <c:v>Развитие сельского хозяйства </c:v>
                </c:pt>
                <c:pt idx="1">
                  <c:v>Обеспечение жильем молодых семей</c:v>
                </c:pt>
                <c:pt idx="2">
                  <c:v>Транспортное развитие в муниципальном районе</c:v>
                </c:pt>
                <c:pt idx="3">
                  <c:v>Развитие жилищно-коммунального хозяйства</c:v>
                </c:pt>
                <c:pt idx="4">
                  <c:v>Устойчивое развитие сельских территорий</c:v>
                </c:pt>
                <c:pt idx="5">
                  <c:v>Развитие малого и среднего предпринимательства</c:v>
                </c:pt>
                <c:pt idx="6">
                  <c:v>Совершенствование деятельности органов местного самоуправления</c:v>
                </c:pt>
                <c:pt idx="7">
                  <c:v>Развитие системы учета и  отчетности, системы муниципальных закупок</c:v>
                </c:pt>
                <c:pt idx="8">
                  <c:v>Социальная поддержка граждан</c:v>
                </c:pt>
                <c:pt idx="9">
                  <c:v>Развитие молодежной политики, физической культуры  и спорта</c:v>
                </c:pt>
                <c:pt idx="10">
                  <c:v>Развитие  образования</c:v>
                </c:pt>
                <c:pt idx="11">
                  <c:v>Развитие культуры и искусства</c:v>
                </c:pt>
                <c:pt idx="12">
                  <c:v>Управление муниципальными  финансами</c:v>
                </c:pt>
                <c:pt idx="13">
                  <c:v>Формирование здорового образа жизни и укрепления здоровья населения</c:v>
                </c:pt>
                <c:pt idx="14">
                  <c:v>Безопасная жизнь населения</c:v>
                </c:pt>
              </c:strCache>
            </c:strRef>
          </c:cat>
          <c:val>
            <c:numRef>
              <c:f>Sheet1!$A$2:$O$2</c:f>
              <c:numCache>
                <c:formatCode>General</c:formatCode>
                <c:ptCount val="15"/>
                <c:pt idx="0">
                  <c:v>1.4</c:v>
                </c:pt>
                <c:pt idx="1">
                  <c:v>0.1</c:v>
                </c:pt>
                <c:pt idx="2" formatCode="0.0">
                  <c:v>4</c:v>
                </c:pt>
                <c:pt idx="3">
                  <c:v>0.30000000000000004</c:v>
                </c:pt>
                <c:pt idx="4">
                  <c:v>0.4</c:v>
                </c:pt>
                <c:pt idx="5">
                  <c:v>0</c:v>
                </c:pt>
                <c:pt idx="6">
                  <c:v>6</c:v>
                </c:pt>
                <c:pt idx="7">
                  <c:v>10.200000000000001</c:v>
                </c:pt>
                <c:pt idx="8">
                  <c:v>6.9</c:v>
                </c:pt>
                <c:pt idx="9">
                  <c:v>0.70000000000000007</c:v>
                </c:pt>
                <c:pt idx="10">
                  <c:v>50.5</c:v>
                </c:pt>
                <c:pt idx="11">
                  <c:v>8.7000000000000011</c:v>
                </c:pt>
                <c:pt idx="12" formatCode="0.0">
                  <c:v>10.1</c:v>
                </c:pt>
                <c:pt idx="13" formatCode="0.00">
                  <c:v>1.0000000000000002E-2</c:v>
                </c:pt>
                <c:pt idx="14">
                  <c:v>0.4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txPr>
        <a:bodyPr/>
        <a:lstStyle/>
        <a:p>
          <a:pPr>
            <a:defRPr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Доходы собственные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2019 (отчет)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strCache>
            </c:strRef>
          </c:cat>
          <c:val>
            <c:numRef>
              <c:f>Лист1!$B$2:$B$5</c:f>
              <c:numCache>
                <c:formatCode>#,##0.0</c:formatCode>
                <c:ptCount val="4"/>
                <c:pt idx="0">
                  <c:v>179900.2</c:v>
                </c:pt>
                <c:pt idx="1">
                  <c:v>176522</c:v>
                </c:pt>
                <c:pt idx="2">
                  <c:v>178582</c:v>
                </c:pt>
                <c:pt idx="3">
                  <c:v>188617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pyramid"/>
        <c:axId val="189873152"/>
        <c:axId val="359553792"/>
        <c:axId val="0"/>
      </c:bar3DChart>
      <c:catAx>
        <c:axId val="18987315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359553792"/>
        <c:crosses val="autoZero"/>
        <c:auto val="1"/>
        <c:lblAlgn val="ctr"/>
        <c:lblOffset val="100"/>
        <c:noMultiLvlLbl val="0"/>
      </c:catAx>
      <c:valAx>
        <c:axId val="359553792"/>
        <c:scaling>
          <c:orientation val="minMax"/>
        </c:scaling>
        <c:delete val="1"/>
        <c:axPos val="b"/>
        <c:majorGridlines/>
        <c:numFmt formatCode="#,##0.0" sourceLinked="1"/>
        <c:majorTickMark val="out"/>
        <c:minorTickMark val="none"/>
        <c:tickLblPos val="none"/>
        <c:crossAx val="18987315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3813406257246006"/>
          <c:y val="3.437500000000001E-2"/>
          <c:w val="0.66131573877962424"/>
          <c:h val="0.8103880413385881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 sz="12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НДФЛ</c:v>
                </c:pt>
                <c:pt idx="1">
                  <c:v>Налог на им-во орг-ий</c:v>
                </c:pt>
                <c:pt idx="2">
                  <c:v>УСН</c:v>
                </c:pt>
              </c:strCache>
            </c:strRef>
          </c:cat>
          <c:val>
            <c:numRef>
              <c:f>Лист1!$B$2:$B$4</c:f>
              <c:numCache>
                <c:formatCode>0.0%</c:formatCode>
                <c:ptCount val="3"/>
                <c:pt idx="0">
                  <c:v>0.71199999999999997</c:v>
                </c:pt>
                <c:pt idx="1">
                  <c:v>1.2E-2</c:v>
                </c:pt>
                <c:pt idx="2">
                  <c:v>0.156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dLbls>
            <c:txPr>
              <a:bodyPr/>
              <a:lstStyle/>
              <a:p>
                <a:pPr>
                  <a:defRPr sz="12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НДФЛ</c:v>
                </c:pt>
                <c:pt idx="1">
                  <c:v>Налог на им-во орг-ий</c:v>
                </c:pt>
                <c:pt idx="2">
                  <c:v>УСН</c:v>
                </c:pt>
              </c:strCache>
            </c:strRef>
          </c:cat>
          <c:val>
            <c:numRef>
              <c:f>Лист1!$C$2:$C$4</c:f>
              <c:numCache>
                <c:formatCode>0.0%</c:formatCode>
                <c:ptCount val="3"/>
                <c:pt idx="0">
                  <c:v>0.74199999999999999</c:v>
                </c:pt>
                <c:pt idx="1">
                  <c:v>1.2E-2</c:v>
                </c:pt>
                <c:pt idx="2">
                  <c:v>0.14599999999999999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4">
                <a:lumMod val="40000"/>
                <a:lumOff val="60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 sz="12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НДФЛ</c:v>
                </c:pt>
                <c:pt idx="1">
                  <c:v>Налог на им-во орг-ий</c:v>
                </c:pt>
                <c:pt idx="2">
                  <c:v>УСН</c:v>
                </c:pt>
              </c:strCache>
            </c:strRef>
          </c:cat>
          <c:val>
            <c:numRef>
              <c:f>Лист1!$D$2:$D$4</c:f>
              <c:numCache>
                <c:formatCode>0.0%</c:formatCode>
                <c:ptCount val="3"/>
                <c:pt idx="0">
                  <c:v>0.75</c:v>
                </c:pt>
                <c:pt idx="1">
                  <c:v>1.2999999999999999E-2</c:v>
                </c:pt>
                <c:pt idx="2">
                  <c:v>0.14699999999999999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65813760"/>
        <c:axId val="357713600"/>
      </c:barChart>
      <c:catAx>
        <c:axId val="36581376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357713600"/>
        <c:crosses val="autoZero"/>
        <c:auto val="1"/>
        <c:lblAlgn val="ctr"/>
        <c:lblOffset val="100"/>
        <c:noMultiLvlLbl val="0"/>
      </c:catAx>
      <c:valAx>
        <c:axId val="357713600"/>
        <c:scaling>
          <c:orientation val="minMax"/>
        </c:scaling>
        <c:delete val="1"/>
        <c:axPos val="b"/>
        <c:numFmt formatCode="0.0%" sourceLinked="1"/>
        <c:majorTickMark val="out"/>
        <c:minorTickMark val="none"/>
        <c:tickLblPos val="none"/>
        <c:crossAx val="36581376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7909090909090924"/>
          <c:y val="3.437500000000001E-2"/>
          <c:w val="0.82090909090909503"/>
          <c:h val="0.9312500000000000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c:spPr>
          <c:invertIfNegative val="0"/>
          <c:dLbls>
            <c:txPr>
              <a:bodyPr/>
              <a:lstStyle/>
              <a:p>
                <a:pPr>
                  <a:defRPr sz="12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ЕСХН и патент</c:v>
                </c:pt>
                <c:pt idx="1">
                  <c:v>Гос. пошлина</c:v>
                </c:pt>
                <c:pt idx="2">
                  <c:v>Акцизы</c:v>
                </c:pt>
                <c:pt idx="3">
                  <c:v>ЕНВД</c:v>
                </c:pt>
              </c:strCache>
            </c:strRef>
          </c:cat>
          <c:val>
            <c:numRef>
              <c:f>Лист1!$B$2:$B$5</c:f>
              <c:numCache>
                <c:formatCode>0.0%</c:formatCode>
                <c:ptCount val="4"/>
                <c:pt idx="0">
                  <c:v>3.0000000000000001E-3</c:v>
                </c:pt>
                <c:pt idx="1">
                  <c:v>1.0999999999999999E-2</c:v>
                </c:pt>
                <c:pt idx="2">
                  <c:v>7.2999999999999995E-2</c:v>
                </c:pt>
                <c:pt idx="3">
                  <c:v>3.3000000000000002E-2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dLbls>
            <c:txPr>
              <a:bodyPr/>
              <a:lstStyle/>
              <a:p>
                <a:pPr>
                  <a:defRPr sz="12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ЕСХН и патент</c:v>
                </c:pt>
                <c:pt idx="1">
                  <c:v>Гос. пошлина</c:v>
                </c:pt>
                <c:pt idx="2">
                  <c:v>Акцизы</c:v>
                </c:pt>
                <c:pt idx="3">
                  <c:v>ЕНВД</c:v>
                </c:pt>
              </c:strCache>
            </c:strRef>
          </c:cat>
          <c:val>
            <c:numRef>
              <c:f>Лист1!$C$2:$C$5</c:f>
              <c:numCache>
                <c:formatCode>0.0%</c:formatCode>
                <c:ptCount val="4"/>
                <c:pt idx="0">
                  <c:v>4.0000000000000001E-3</c:v>
                </c:pt>
                <c:pt idx="1">
                  <c:v>1.0999999999999999E-2</c:v>
                </c:pt>
                <c:pt idx="2">
                  <c:v>7.8E-2</c:v>
                </c:pt>
                <c:pt idx="3">
                  <c:v>7.0000000000000001E-3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4">
                <a:lumMod val="40000"/>
                <a:lumOff val="60000"/>
              </a:schemeClr>
            </a:solidFill>
          </c:spPr>
          <c:invertIfNegative val="0"/>
          <c:dLbls>
            <c:dLbl>
              <c:idx val="2"/>
              <c:layout>
                <c:manualLayout>
                  <c:x val="6.0606060606060606E-3"/>
                  <c:y val="-1.56252460629921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ЕСХН и патент</c:v>
                </c:pt>
                <c:pt idx="1">
                  <c:v>Гос. пошлина</c:v>
                </c:pt>
                <c:pt idx="2">
                  <c:v>Акцизы</c:v>
                </c:pt>
                <c:pt idx="3">
                  <c:v>ЕНВД</c:v>
                </c:pt>
              </c:strCache>
            </c:strRef>
          </c:cat>
          <c:val>
            <c:numRef>
              <c:f>Лист1!$D$2:$D$5</c:f>
              <c:numCache>
                <c:formatCode>0.0%</c:formatCode>
                <c:ptCount val="4"/>
                <c:pt idx="0">
                  <c:v>5.0000000000000001E-3</c:v>
                </c:pt>
                <c:pt idx="1">
                  <c:v>0.01</c:v>
                </c:pt>
                <c:pt idx="2">
                  <c:v>7.4999999999999997E-2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56796416"/>
        <c:axId val="357715328"/>
      </c:barChart>
      <c:catAx>
        <c:axId val="356796416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10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357715328"/>
        <c:crosses val="autoZero"/>
        <c:auto val="1"/>
        <c:lblAlgn val="ctr"/>
        <c:lblOffset val="100"/>
        <c:noMultiLvlLbl val="0"/>
      </c:catAx>
      <c:valAx>
        <c:axId val="357715328"/>
        <c:scaling>
          <c:orientation val="minMax"/>
        </c:scaling>
        <c:delete val="1"/>
        <c:axPos val="b"/>
        <c:numFmt formatCode="0.0%" sourceLinked="1"/>
        <c:majorTickMark val="out"/>
        <c:minorTickMark val="none"/>
        <c:tickLblPos val="none"/>
        <c:crossAx val="356796416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"/>
          <c:y val="0.1522216877231182"/>
          <c:w val="0.96845900212142011"/>
          <c:h val="0.6184267159531106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3.065112646509971E-3"/>
                  <c:y val="4.992704557887165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Доходы от использования имущества, находящегося в государственной и муниципальной собственности</c:v>
                </c:pt>
                <c:pt idx="1">
                  <c:v>Доходы от продажи материальных и нематериальных активов</c:v>
                </c:pt>
                <c:pt idx="2">
                  <c:v>Платежи при пользовании природными ресурсами</c:v>
                </c:pt>
              </c:strCache>
            </c:strRef>
          </c:cat>
          <c:val>
            <c:numRef>
              <c:f>Лист1!$B$2:$B$4</c:f>
              <c:numCache>
                <c:formatCode>0.0%</c:formatCode>
                <c:ptCount val="3"/>
                <c:pt idx="0">
                  <c:v>0.871</c:v>
                </c:pt>
                <c:pt idx="1">
                  <c:v>0.122</c:v>
                </c:pt>
                <c:pt idx="2">
                  <c:v>7.0000000000000001E-3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4">
                <a:lumMod val="40000"/>
                <a:lumOff val="60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 sz="12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Доходы от использования имущества, находящегося в государственной и муниципальной собственности</c:v>
                </c:pt>
                <c:pt idx="1">
                  <c:v>Доходы от продажи материальных и нематериальных активов</c:v>
                </c:pt>
                <c:pt idx="2">
                  <c:v>Платежи при пользовании природными ресурсами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 formatCode="0.0%">
                  <c:v>0.98599999999999999</c:v>
                </c:pt>
                <c:pt idx="2" formatCode="0.0%">
                  <c:v>1.4E-2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tx2">
                <a:lumMod val="40000"/>
                <a:lumOff val="60000"/>
              </a:schemeClr>
            </a:solidFill>
            <a:ln w="9525" cap="flat" cmpd="sng" algn="ctr">
              <a:solidFill>
                <a:schemeClr val="accent6">
                  <a:shade val="50000"/>
                  <a:satMod val="103000"/>
                </a:schemeClr>
              </a:solidFill>
              <a:prstDash val="solid"/>
            </a:ln>
            <a:effectLst>
              <a:outerShdw blurRad="57150" dist="38100" dir="5400000" algn="ctr" rotWithShape="0">
                <a:schemeClr val="accent6">
                  <a:shade val="9000"/>
                  <a:satMod val="105000"/>
                  <a:alpha val="48000"/>
                </a:schemeClr>
              </a:outerShdw>
            </a:effectLst>
          </c:spPr>
          <c:invertIfNegative val="0"/>
          <c:dPt>
            <c:idx val="0"/>
            <c:invertIfNegative val="0"/>
            <c:bubble3D val="0"/>
          </c:dPt>
          <c:dLbls>
            <c:dLbl>
              <c:idx val="0"/>
              <c:layout>
                <c:manualLayout>
                  <c:x val="1.9923232202314827E-2"/>
                  <c:y val="4.99270455788716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Доходы от использования имущества, находящегося в государственной и муниципальной собственности</c:v>
                </c:pt>
                <c:pt idx="1">
                  <c:v>Доходы от продажи материальных и нематериальных активов</c:v>
                </c:pt>
                <c:pt idx="2">
                  <c:v>Платежи при пользовании природными ресурсами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0" formatCode="0.0%">
                  <c:v>0.98599999999999999</c:v>
                </c:pt>
                <c:pt idx="2" formatCode="0.0%">
                  <c:v>1.4E-2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365814272"/>
        <c:axId val="357712448"/>
      </c:barChart>
      <c:catAx>
        <c:axId val="3658142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1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357712448"/>
        <c:crosses val="autoZero"/>
        <c:auto val="1"/>
        <c:lblAlgn val="ctr"/>
        <c:lblOffset val="100"/>
        <c:noMultiLvlLbl val="0"/>
      </c:catAx>
      <c:valAx>
        <c:axId val="357712448"/>
        <c:scaling>
          <c:orientation val="minMax"/>
        </c:scaling>
        <c:delete val="1"/>
        <c:axPos val="l"/>
        <c:numFmt formatCode="0.0%" sourceLinked="1"/>
        <c:majorTickMark val="out"/>
        <c:minorTickMark val="none"/>
        <c:tickLblPos val="none"/>
        <c:crossAx val="365814272"/>
        <c:crosses val="autoZero"/>
        <c:crossBetween val="between"/>
      </c:valAx>
      <c:spPr>
        <a:noFill/>
      </c:spPr>
    </c:plotArea>
    <c:legend>
      <c:legendPos val="r"/>
      <c:legendEntry>
        <c:idx val="0"/>
        <c:txPr>
          <a:bodyPr/>
          <a:lstStyle/>
          <a:p>
            <a:pPr>
              <a:defRPr sz="16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sz="16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legendEntry>
      <c:legendEntry>
        <c:idx val="2"/>
        <c:txPr>
          <a:bodyPr/>
          <a:lstStyle/>
          <a:p>
            <a:pPr>
              <a:defRPr sz="16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legendEntry>
      <c:layout>
        <c:manualLayout>
          <c:xMode val="edge"/>
          <c:yMode val="edge"/>
          <c:x val="0.65996895306371994"/>
          <c:y val="7.2728373481033518E-2"/>
          <c:w val="0.33193761512912295"/>
          <c:h val="0.11114239372015798"/>
        </c:manualLayout>
      </c:layout>
      <c:overlay val="0"/>
      <c:txPr>
        <a:bodyPr/>
        <a:lstStyle/>
        <a:p>
          <a:pPr>
            <a:defRPr b="1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16"/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0512853644827207E-2"/>
          <c:y val="2.8915509034388727E-2"/>
          <c:w val="0.97948714635517364"/>
          <c:h val="0.75995308249953286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Иные МБТ</c:v>
                </c:pt>
              </c:strCache>
            </c:strRef>
          </c:tx>
          <c:spPr>
            <a:solidFill>
              <a:srgbClr val="008080"/>
            </a:solidFill>
          </c:spPr>
          <c:invertIfNegative val="0"/>
          <c:dLbls>
            <c:dLbl>
              <c:idx val="0"/>
              <c:layout>
                <c:manualLayout>
                  <c:x val="0.11487099087535829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.10940072833462906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0.10119587291400622"/>
                  <c:y val="-4.134337988315774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0.1066657047423586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9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2019 (отчет)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strCache>
            </c:strRef>
          </c:cat>
          <c:val>
            <c:numRef>
              <c:f>Лист1!$B$2:$B$5</c:f>
              <c:numCache>
                <c:formatCode>#,##0.0</c:formatCode>
                <c:ptCount val="4"/>
                <c:pt idx="0">
                  <c:v>11979.5</c:v>
                </c:pt>
                <c:pt idx="1">
                  <c:v>9578.5</c:v>
                </c:pt>
                <c:pt idx="2">
                  <c:v>6978.5</c:v>
                </c:pt>
                <c:pt idx="3">
                  <c:v>6978.5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Субвенции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Lbls>
            <c:dLbl>
              <c:idx val="0"/>
              <c:layout>
                <c:manualLayout>
                  <c:x val="0.10393068115008819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.11213596728308819"/>
                  <c:y val="2.48060279298946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0.11487099087535795"/>
                  <c:y val="8.268675976631625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0.11487077551916994"/>
                  <c:y val="4.134337988315774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9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2019 (отчет)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strCache>
            </c:strRef>
          </c:cat>
          <c:val>
            <c:numRef>
              <c:f>Лист1!$C$2:$C$5</c:f>
              <c:numCache>
                <c:formatCode>#,##0.0</c:formatCode>
                <c:ptCount val="4"/>
                <c:pt idx="0">
                  <c:v>251483.9</c:v>
                </c:pt>
                <c:pt idx="1">
                  <c:v>255939.6</c:v>
                </c:pt>
                <c:pt idx="2">
                  <c:v>270298.7</c:v>
                </c:pt>
                <c:pt idx="3">
                  <c:v>284505.3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Субсидии</c:v>
                </c:pt>
              </c:strCache>
            </c:strRef>
          </c:tx>
          <c:spPr>
            <a:solidFill>
              <a:srgbClr val="92D050"/>
            </a:solidFill>
          </c:spPr>
          <c:invertIfNegative val="0"/>
          <c:dLbls>
            <c:dLbl>
              <c:idx val="0"/>
              <c:layout>
                <c:manualLayout>
                  <c:x val="0.11213596728308819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.11760601446762874"/>
                  <c:y val="-8.268675976631549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0.11487099087535795"/>
                  <c:y val="2.06716899415788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0.11213596728308819"/>
                  <c:y val="-2.06716899415788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9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2019 (отчет)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strCache>
            </c:strRef>
          </c:cat>
          <c:val>
            <c:numRef>
              <c:f>Лист1!$D$2:$D$5</c:f>
              <c:numCache>
                <c:formatCode>#,##0.0</c:formatCode>
                <c:ptCount val="4"/>
                <c:pt idx="0">
                  <c:v>191350.9</c:v>
                </c:pt>
                <c:pt idx="1">
                  <c:v>72527.8</c:v>
                </c:pt>
                <c:pt idx="2">
                  <c:v>70903.399999999994</c:v>
                </c:pt>
                <c:pt idx="3">
                  <c:v>79810.899999999994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Дотации</c:v>
                </c:pt>
              </c:strCache>
            </c:strRef>
          </c:tx>
          <c:spPr>
            <a:solidFill>
              <a:srgbClr val="E632B3"/>
            </a:solidFill>
          </c:spPr>
          <c:invertIfNegative val="0"/>
          <c:dLbls>
            <c:dLbl>
              <c:idx val="0"/>
              <c:layout>
                <c:manualLayout>
                  <c:x val="0.11760601446762876"/>
                  <c:y val="2.06716899415788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.12307584629598124"/>
                  <c:y val="-2.06716899415788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0.11760601446762874"/>
                  <c:y val="-2.48060279298946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0.11213596728308819"/>
                  <c:y val="-6.61494078130523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9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2019 (отчет)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strCache>
            </c:strRef>
          </c:cat>
          <c:val>
            <c:numRef>
              <c:f>Лист1!$E$2:$E$5</c:f>
              <c:numCache>
                <c:formatCode>#,##0.0</c:formatCode>
                <c:ptCount val="4"/>
                <c:pt idx="0">
                  <c:v>175542.8</c:v>
                </c:pt>
                <c:pt idx="1">
                  <c:v>130291.5</c:v>
                </c:pt>
                <c:pt idx="2">
                  <c:v>103163.5</c:v>
                </c:pt>
                <c:pt idx="3">
                  <c:v>105550.9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365883904"/>
        <c:axId val="357715904"/>
        <c:axId val="0"/>
      </c:bar3DChart>
      <c:catAx>
        <c:axId val="3658839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357715904"/>
        <c:crosses val="autoZero"/>
        <c:auto val="1"/>
        <c:lblAlgn val="ctr"/>
        <c:lblOffset val="100"/>
        <c:noMultiLvlLbl val="0"/>
      </c:catAx>
      <c:valAx>
        <c:axId val="357715904"/>
        <c:scaling>
          <c:orientation val="minMax"/>
        </c:scaling>
        <c:delete val="1"/>
        <c:axPos val="l"/>
        <c:majorGridlines/>
        <c:numFmt formatCode="#,##0.0" sourceLinked="1"/>
        <c:majorTickMark val="out"/>
        <c:minorTickMark val="none"/>
        <c:tickLblPos val="none"/>
        <c:crossAx val="36588390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>
                <a:latin typeface="Times New Roman" pitchFamily="18" charset="0"/>
                <a:cs typeface="Times New Roman" pitchFamily="18" charset="0"/>
              </a:defRPr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Структура</a:t>
            </a:r>
            <a:r>
              <a:rPr lang="ru-RU" sz="1400" baseline="0" dirty="0" smtClean="0">
                <a:latin typeface="Times New Roman" pitchFamily="18" charset="0"/>
                <a:cs typeface="Times New Roman" pitchFamily="18" charset="0"/>
              </a:rPr>
              <a:t> на 2020 год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c:rich>
      </c:tx>
      <c:layout>
        <c:manualLayout>
          <c:xMode val="edge"/>
          <c:yMode val="edge"/>
          <c:x val="0.27095912228475105"/>
          <c:y val="2.3722174196486163E-2"/>
        </c:manualLayout>
      </c:layout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9.6252627986439243E-2"/>
          <c:y val="0.20609392310333741"/>
          <c:w val="0.81666666666666654"/>
          <c:h val="0.70510925196851704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Структура</c:v>
                </c:pt>
              </c:strCache>
            </c:strRef>
          </c:tx>
          <c:dPt>
            <c:idx val="0"/>
            <c:bubble3D val="0"/>
            <c:spPr>
              <a:solidFill>
                <a:srgbClr val="E632B3"/>
              </a:solidFill>
            </c:spPr>
          </c:dPt>
          <c:dPt>
            <c:idx val="1"/>
            <c:bubble3D val="0"/>
            <c:spPr>
              <a:solidFill>
                <a:srgbClr val="FFC000"/>
              </a:solidFill>
            </c:spPr>
          </c:dPt>
          <c:dPt>
            <c:idx val="2"/>
            <c:bubble3D val="0"/>
            <c:spPr>
              <a:solidFill>
                <a:srgbClr val="92D050"/>
              </a:solidFill>
            </c:spPr>
          </c:dPt>
          <c:dPt>
            <c:idx val="3"/>
            <c:bubble3D val="0"/>
            <c:spPr>
              <a:solidFill>
                <a:srgbClr val="008080"/>
              </a:solidFill>
            </c:spPr>
          </c:dPt>
          <c:dLbls>
            <c:dLbl>
              <c:idx val="0"/>
              <c:layout>
                <c:manualLayout>
                  <c:x val="-5.253973142211895E-2"/>
                  <c:y val="-4.01229788957839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3.877499281205992E-2"/>
                  <c:y val="-4.21695799211412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2.0159783353041843E-2"/>
                  <c:y val="4.124626689574276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Лист1!$A$2:$A$5</c:f>
              <c:strCache>
                <c:ptCount val="4"/>
                <c:pt idx="0">
                  <c:v>Дотации</c:v>
                </c:pt>
                <c:pt idx="1">
                  <c:v>Субвенции</c:v>
                </c:pt>
                <c:pt idx="2">
                  <c:v>Субсидии</c:v>
                </c:pt>
                <c:pt idx="3">
                  <c:v>Иные МБТ</c:v>
                </c:pt>
              </c:strCache>
            </c:strRef>
          </c:cat>
          <c:val>
            <c:numRef>
              <c:f>Лист1!$B$2:$B$5</c:f>
              <c:numCache>
                <c:formatCode>0.0</c:formatCode>
                <c:ptCount val="4"/>
                <c:pt idx="0">
                  <c:v>27.8</c:v>
                </c:pt>
                <c:pt idx="1">
                  <c:v>54.7</c:v>
                </c:pt>
                <c:pt idx="2">
                  <c:v>15.5</c:v>
                </c:pt>
                <c:pt idx="3">
                  <c:v>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3">
  <dgm:title val=""/>
  <dgm:desc val=""/>
  <dgm:catLst>
    <dgm:cat type="accent6" pri="11300"/>
  </dgm:catLst>
  <dgm:styleLbl name="node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shade val="80000"/>
      </a:schemeClr>
      <a:schemeClr val="accent6">
        <a:tint val="7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/>
    <dgm:txEffectClrLst/>
  </dgm:styleLbl>
  <dgm:styleLbl name="ln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9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8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AFB2B4E-080B-4CC8-8B3B-39ECCE942D22}" type="doc">
      <dgm:prSet loTypeId="urn:microsoft.com/office/officeart/2005/8/layout/hierarchy1" loCatId="hierarchy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ru-RU"/>
        </a:p>
      </dgm:t>
    </dgm:pt>
    <dgm:pt modelId="{B51B600F-A9B8-487E-8F64-62E4935F9890}">
      <dgm:prSet phldrT="[Текст]" custT="1"/>
      <dgm:spPr/>
      <dgm:t>
        <a:bodyPr/>
        <a:lstStyle/>
        <a:p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На 01.01.2021 г.</a:t>
          </a:r>
        </a:p>
        <a:p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5 000,0</a:t>
          </a:r>
          <a:endParaRPr lang="ru-RU" sz="1800" b="1" dirty="0">
            <a:latin typeface="Times New Roman" pitchFamily="18" charset="0"/>
            <a:cs typeface="Times New Roman" pitchFamily="18" charset="0"/>
          </a:endParaRPr>
        </a:p>
      </dgm:t>
    </dgm:pt>
    <dgm:pt modelId="{D21CAD98-1A82-4EBE-A8AE-9FD51AB68D65}" type="parTrans" cxnId="{D63E8147-ECEB-4E0E-A5E6-6B71DF2AE43E}">
      <dgm:prSet/>
      <dgm:spPr/>
      <dgm:t>
        <a:bodyPr/>
        <a:lstStyle/>
        <a:p>
          <a:endParaRPr lang="ru-RU"/>
        </a:p>
      </dgm:t>
    </dgm:pt>
    <dgm:pt modelId="{3418CA09-02BF-4551-92FE-E1F54A77DC8F}" type="sibTrans" cxnId="{D63E8147-ECEB-4E0E-A5E6-6B71DF2AE43E}">
      <dgm:prSet/>
      <dgm:spPr/>
      <dgm:t>
        <a:bodyPr/>
        <a:lstStyle/>
        <a:p>
          <a:endParaRPr lang="ru-RU"/>
        </a:p>
      </dgm:t>
    </dgm:pt>
    <dgm:pt modelId="{8A9D7CB1-B6B2-42BF-B043-ADF1C5BEE41A}" type="pres">
      <dgm:prSet presAssocID="{BAFB2B4E-080B-4CC8-8B3B-39ECCE942D22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DC3E8D1-C231-4A4D-917C-38B43682E58B}" type="pres">
      <dgm:prSet presAssocID="{B51B600F-A9B8-487E-8F64-62E4935F9890}" presName="hierRoot1" presStyleCnt="0"/>
      <dgm:spPr/>
      <dgm:t>
        <a:bodyPr/>
        <a:lstStyle/>
        <a:p>
          <a:endParaRPr lang="ru-RU"/>
        </a:p>
      </dgm:t>
    </dgm:pt>
    <dgm:pt modelId="{296F9EAE-A02C-4A9A-930F-1CACA7AD5C6D}" type="pres">
      <dgm:prSet presAssocID="{B51B600F-A9B8-487E-8F64-62E4935F9890}" presName="composite" presStyleCnt="0"/>
      <dgm:spPr/>
      <dgm:t>
        <a:bodyPr/>
        <a:lstStyle/>
        <a:p>
          <a:endParaRPr lang="ru-RU"/>
        </a:p>
      </dgm:t>
    </dgm:pt>
    <dgm:pt modelId="{65F8D749-9F3F-4F42-8516-FD61BA029C40}" type="pres">
      <dgm:prSet presAssocID="{B51B600F-A9B8-487E-8F64-62E4935F9890}" presName="background" presStyleLbl="node0" presStyleIdx="0" presStyleCnt="1"/>
      <dgm:spPr>
        <a:solidFill>
          <a:srgbClr val="99CCFF"/>
        </a:solidFill>
      </dgm:spPr>
      <dgm:t>
        <a:bodyPr/>
        <a:lstStyle/>
        <a:p>
          <a:endParaRPr lang="ru-RU"/>
        </a:p>
      </dgm:t>
    </dgm:pt>
    <dgm:pt modelId="{9C7753FC-881D-4807-9196-A6AA45F75C92}" type="pres">
      <dgm:prSet presAssocID="{B51B600F-A9B8-487E-8F64-62E4935F9890}" presName="text" presStyleLbl="fgAcc0" presStyleIdx="0" presStyleCnt="1" custScaleY="10378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E3CA534-0259-4EC2-A248-3989B9EE3587}" type="pres">
      <dgm:prSet presAssocID="{B51B600F-A9B8-487E-8F64-62E4935F9890}" presName="hierChild2" presStyleCnt="0"/>
      <dgm:spPr/>
      <dgm:t>
        <a:bodyPr/>
        <a:lstStyle/>
        <a:p>
          <a:endParaRPr lang="ru-RU"/>
        </a:p>
      </dgm:t>
    </dgm:pt>
  </dgm:ptLst>
  <dgm:cxnLst>
    <dgm:cxn modelId="{D63E8147-ECEB-4E0E-A5E6-6B71DF2AE43E}" srcId="{BAFB2B4E-080B-4CC8-8B3B-39ECCE942D22}" destId="{B51B600F-A9B8-487E-8F64-62E4935F9890}" srcOrd="0" destOrd="0" parTransId="{D21CAD98-1A82-4EBE-A8AE-9FD51AB68D65}" sibTransId="{3418CA09-02BF-4551-92FE-E1F54A77DC8F}"/>
    <dgm:cxn modelId="{640D8587-9AB8-464F-BA8A-811E46AF0E63}" type="presOf" srcId="{BAFB2B4E-080B-4CC8-8B3B-39ECCE942D22}" destId="{8A9D7CB1-B6B2-42BF-B043-ADF1C5BEE41A}" srcOrd="0" destOrd="0" presId="urn:microsoft.com/office/officeart/2005/8/layout/hierarchy1"/>
    <dgm:cxn modelId="{11665AAC-1FBC-43EE-AE16-BD52895347DD}" type="presOf" srcId="{B51B600F-A9B8-487E-8F64-62E4935F9890}" destId="{9C7753FC-881D-4807-9196-A6AA45F75C92}" srcOrd="0" destOrd="0" presId="urn:microsoft.com/office/officeart/2005/8/layout/hierarchy1"/>
    <dgm:cxn modelId="{FC535BAF-7459-43E4-9539-766CF9CC23EF}" type="presParOf" srcId="{8A9D7CB1-B6B2-42BF-B043-ADF1C5BEE41A}" destId="{4DC3E8D1-C231-4A4D-917C-38B43682E58B}" srcOrd="0" destOrd="0" presId="urn:microsoft.com/office/officeart/2005/8/layout/hierarchy1"/>
    <dgm:cxn modelId="{9628139E-3E11-41DF-B316-07EE34B2FB87}" type="presParOf" srcId="{4DC3E8D1-C231-4A4D-917C-38B43682E58B}" destId="{296F9EAE-A02C-4A9A-930F-1CACA7AD5C6D}" srcOrd="0" destOrd="0" presId="urn:microsoft.com/office/officeart/2005/8/layout/hierarchy1"/>
    <dgm:cxn modelId="{AFF89CD5-EC36-44F5-B201-36338766A9D0}" type="presParOf" srcId="{296F9EAE-A02C-4A9A-930F-1CACA7AD5C6D}" destId="{65F8D749-9F3F-4F42-8516-FD61BA029C40}" srcOrd="0" destOrd="0" presId="urn:microsoft.com/office/officeart/2005/8/layout/hierarchy1"/>
    <dgm:cxn modelId="{28522C43-7244-480B-A6F9-9C33E2243B89}" type="presParOf" srcId="{296F9EAE-A02C-4A9A-930F-1CACA7AD5C6D}" destId="{9C7753FC-881D-4807-9196-A6AA45F75C92}" srcOrd="1" destOrd="0" presId="urn:microsoft.com/office/officeart/2005/8/layout/hierarchy1"/>
    <dgm:cxn modelId="{3B6DBC17-5B2F-4C7B-8927-BAEB1BDA7BB4}" type="presParOf" srcId="{4DC3E8D1-C231-4A4D-917C-38B43682E58B}" destId="{1E3CA534-0259-4EC2-A248-3989B9EE3587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AFB2B4E-080B-4CC8-8B3B-39ECCE942D22}" type="doc">
      <dgm:prSet loTypeId="urn:microsoft.com/office/officeart/2005/8/layout/hierarchy1" loCatId="hierarchy" qsTypeId="urn:microsoft.com/office/officeart/2005/8/quickstyle/simple1" qsCatId="simple" csTypeId="urn:microsoft.com/office/officeart/2005/8/colors/accent6_3" csCatId="accent6" phldr="1"/>
      <dgm:spPr/>
      <dgm:t>
        <a:bodyPr/>
        <a:lstStyle/>
        <a:p>
          <a:endParaRPr lang="ru-RU"/>
        </a:p>
      </dgm:t>
    </dgm:pt>
    <dgm:pt modelId="{B51B600F-A9B8-487E-8F64-62E4935F9890}">
      <dgm:prSet phldrT="[Текст]" custT="1"/>
      <dgm:spPr/>
      <dgm:t>
        <a:bodyPr/>
        <a:lstStyle/>
        <a:p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На 01.01.2020 г.</a:t>
          </a:r>
        </a:p>
        <a:p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6 000,0</a:t>
          </a:r>
          <a:endParaRPr lang="ru-RU" sz="1800" b="1" dirty="0">
            <a:latin typeface="Times New Roman" pitchFamily="18" charset="0"/>
            <a:cs typeface="Times New Roman" pitchFamily="18" charset="0"/>
          </a:endParaRPr>
        </a:p>
      </dgm:t>
    </dgm:pt>
    <dgm:pt modelId="{D21CAD98-1A82-4EBE-A8AE-9FD51AB68D65}" type="parTrans" cxnId="{D63E8147-ECEB-4E0E-A5E6-6B71DF2AE43E}">
      <dgm:prSet/>
      <dgm:spPr/>
      <dgm:t>
        <a:bodyPr/>
        <a:lstStyle/>
        <a:p>
          <a:endParaRPr lang="ru-RU"/>
        </a:p>
      </dgm:t>
    </dgm:pt>
    <dgm:pt modelId="{3418CA09-02BF-4551-92FE-E1F54A77DC8F}" type="sibTrans" cxnId="{D63E8147-ECEB-4E0E-A5E6-6B71DF2AE43E}">
      <dgm:prSet/>
      <dgm:spPr/>
      <dgm:t>
        <a:bodyPr/>
        <a:lstStyle/>
        <a:p>
          <a:endParaRPr lang="ru-RU"/>
        </a:p>
      </dgm:t>
    </dgm:pt>
    <dgm:pt modelId="{8A9D7CB1-B6B2-42BF-B043-ADF1C5BEE41A}" type="pres">
      <dgm:prSet presAssocID="{BAFB2B4E-080B-4CC8-8B3B-39ECCE942D22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DC3E8D1-C231-4A4D-917C-38B43682E58B}" type="pres">
      <dgm:prSet presAssocID="{B51B600F-A9B8-487E-8F64-62E4935F9890}" presName="hierRoot1" presStyleCnt="0"/>
      <dgm:spPr/>
      <dgm:t>
        <a:bodyPr/>
        <a:lstStyle/>
        <a:p>
          <a:endParaRPr lang="ru-RU"/>
        </a:p>
      </dgm:t>
    </dgm:pt>
    <dgm:pt modelId="{296F9EAE-A02C-4A9A-930F-1CACA7AD5C6D}" type="pres">
      <dgm:prSet presAssocID="{B51B600F-A9B8-487E-8F64-62E4935F9890}" presName="composite" presStyleCnt="0"/>
      <dgm:spPr/>
      <dgm:t>
        <a:bodyPr/>
        <a:lstStyle/>
        <a:p>
          <a:endParaRPr lang="ru-RU"/>
        </a:p>
      </dgm:t>
    </dgm:pt>
    <dgm:pt modelId="{65F8D749-9F3F-4F42-8516-FD61BA029C40}" type="pres">
      <dgm:prSet presAssocID="{B51B600F-A9B8-487E-8F64-62E4935F9890}" presName="background" presStyleLbl="node0" presStyleIdx="0" presStyleCnt="1"/>
      <dgm:spPr>
        <a:solidFill>
          <a:srgbClr val="99CCFF"/>
        </a:solidFill>
      </dgm:spPr>
      <dgm:t>
        <a:bodyPr/>
        <a:lstStyle/>
        <a:p>
          <a:endParaRPr lang="ru-RU"/>
        </a:p>
      </dgm:t>
    </dgm:pt>
    <dgm:pt modelId="{9C7753FC-881D-4807-9196-A6AA45F75C92}" type="pres">
      <dgm:prSet presAssocID="{B51B600F-A9B8-487E-8F64-62E4935F9890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E3CA534-0259-4EC2-A248-3989B9EE3587}" type="pres">
      <dgm:prSet presAssocID="{B51B600F-A9B8-487E-8F64-62E4935F9890}" presName="hierChild2" presStyleCnt="0"/>
      <dgm:spPr/>
      <dgm:t>
        <a:bodyPr/>
        <a:lstStyle/>
        <a:p>
          <a:endParaRPr lang="ru-RU"/>
        </a:p>
      </dgm:t>
    </dgm:pt>
  </dgm:ptLst>
  <dgm:cxnLst>
    <dgm:cxn modelId="{312BF448-47B0-406A-BFD7-EE709FC84ABF}" type="presOf" srcId="{BAFB2B4E-080B-4CC8-8B3B-39ECCE942D22}" destId="{8A9D7CB1-B6B2-42BF-B043-ADF1C5BEE41A}" srcOrd="0" destOrd="0" presId="urn:microsoft.com/office/officeart/2005/8/layout/hierarchy1"/>
    <dgm:cxn modelId="{0D466431-8DAB-443C-B43A-EB7C6C76B281}" type="presOf" srcId="{B51B600F-A9B8-487E-8F64-62E4935F9890}" destId="{9C7753FC-881D-4807-9196-A6AA45F75C92}" srcOrd="0" destOrd="0" presId="urn:microsoft.com/office/officeart/2005/8/layout/hierarchy1"/>
    <dgm:cxn modelId="{D63E8147-ECEB-4E0E-A5E6-6B71DF2AE43E}" srcId="{BAFB2B4E-080B-4CC8-8B3B-39ECCE942D22}" destId="{B51B600F-A9B8-487E-8F64-62E4935F9890}" srcOrd="0" destOrd="0" parTransId="{D21CAD98-1A82-4EBE-A8AE-9FD51AB68D65}" sibTransId="{3418CA09-02BF-4551-92FE-E1F54A77DC8F}"/>
    <dgm:cxn modelId="{2E3B4FB4-F6AD-4A72-B705-143E0DE41A7E}" type="presParOf" srcId="{8A9D7CB1-B6B2-42BF-B043-ADF1C5BEE41A}" destId="{4DC3E8D1-C231-4A4D-917C-38B43682E58B}" srcOrd="0" destOrd="0" presId="urn:microsoft.com/office/officeart/2005/8/layout/hierarchy1"/>
    <dgm:cxn modelId="{B12E3954-DD02-41A7-806D-F7B6738BC472}" type="presParOf" srcId="{4DC3E8D1-C231-4A4D-917C-38B43682E58B}" destId="{296F9EAE-A02C-4A9A-930F-1CACA7AD5C6D}" srcOrd="0" destOrd="0" presId="urn:microsoft.com/office/officeart/2005/8/layout/hierarchy1"/>
    <dgm:cxn modelId="{DAE8DA3C-FB18-4744-8D79-E954A6DEF4E6}" type="presParOf" srcId="{296F9EAE-A02C-4A9A-930F-1CACA7AD5C6D}" destId="{65F8D749-9F3F-4F42-8516-FD61BA029C40}" srcOrd="0" destOrd="0" presId="urn:microsoft.com/office/officeart/2005/8/layout/hierarchy1"/>
    <dgm:cxn modelId="{642AA80B-66F5-488C-8ED7-A5BBB28F85E2}" type="presParOf" srcId="{296F9EAE-A02C-4A9A-930F-1CACA7AD5C6D}" destId="{9C7753FC-881D-4807-9196-A6AA45F75C92}" srcOrd="1" destOrd="0" presId="urn:microsoft.com/office/officeart/2005/8/layout/hierarchy1"/>
    <dgm:cxn modelId="{CBCA4E3E-9DCF-46C3-A008-92275EA9706A}" type="presParOf" srcId="{4DC3E8D1-C231-4A4D-917C-38B43682E58B}" destId="{1E3CA534-0259-4EC2-A248-3989B9EE3587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AFB2B4E-080B-4CC8-8B3B-39ECCE942D22}" type="doc">
      <dgm:prSet loTypeId="urn:microsoft.com/office/officeart/2005/8/layout/hierarchy1" loCatId="hierarchy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ru-RU"/>
        </a:p>
      </dgm:t>
    </dgm:pt>
    <dgm:pt modelId="{B51B600F-A9B8-487E-8F64-62E4935F9890}">
      <dgm:prSet phldrT="[Текст]" custT="1"/>
      <dgm:spPr/>
      <dgm:t>
        <a:bodyPr/>
        <a:lstStyle/>
        <a:p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На 01.01.2022 г.</a:t>
          </a:r>
        </a:p>
        <a:p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3 000,0</a:t>
          </a:r>
          <a:endParaRPr lang="ru-RU" sz="1800" b="1" dirty="0">
            <a:latin typeface="Times New Roman" pitchFamily="18" charset="0"/>
            <a:cs typeface="Times New Roman" pitchFamily="18" charset="0"/>
          </a:endParaRPr>
        </a:p>
      </dgm:t>
    </dgm:pt>
    <dgm:pt modelId="{D21CAD98-1A82-4EBE-A8AE-9FD51AB68D65}" type="parTrans" cxnId="{D63E8147-ECEB-4E0E-A5E6-6B71DF2AE43E}">
      <dgm:prSet/>
      <dgm:spPr/>
      <dgm:t>
        <a:bodyPr/>
        <a:lstStyle/>
        <a:p>
          <a:endParaRPr lang="ru-RU"/>
        </a:p>
      </dgm:t>
    </dgm:pt>
    <dgm:pt modelId="{3418CA09-02BF-4551-92FE-E1F54A77DC8F}" type="sibTrans" cxnId="{D63E8147-ECEB-4E0E-A5E6-6B71DF2AE43E}">
      <dgm:prSet/>
      <dgm:spPr/>
      <dgm:t>
        <a:bodyPr/>
        <a:lstStyle/>
        <a:p>
          <a:endParaRPr lang="ru-RU"/>
        </a:p>
      </dgm:t>
    </dgm:pt>
    <dgm:pt modelId="{8A9D7CB1-B6B2-42BF-B043-ADF1C5BEE41A}" type="pres">
      <dgm:prSet presAssocID="{BAFB2B4E-080B-4CC8-8B3B-39ECCE942D22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DC3E8D1-C231-4A4D-917C-38B43682E58B}" type="pres">
      <dgm:prSet presAssocID="{B51B600F-A9B8-487E-8F64-62E4935F9890}" presName="hierRoot1" presStyleCnt="0"/>
      <dgm:spPr/>
      <dgm:t>
        <a:bodyPr/>
        <a:lstStyle/>
        <a:p>
          <a:endParaRPr lang="ru-RU"/>
        </a:p>
      </dgm:t>
    </dgm:pt>
    <dgm:pt modelId="{296F9EAE-A02C-4A9A-930F-1CACA7AD5C6D}" type="pres">
      <dgm:prSet presAssocID="{B51B600F-A9B8-487E-8F64-62E4935F9890}" presName="composite" presStyleCnt="0"/>
      <dgm:spPr/>
      <dgm:t>
        <a:bodyPr/>
        <a:lstStyle/>
        <a:p>
          <a:endParaRPr lang="ru-RU"/>
        </a:p>
      </dgm:t>
    </dgm:pt>
    <dgm:pt modelId="{65F8D749-9F3F-4F42-8516-FD61BA029C40}" type="pres">
      <dgm:prSet presAssocID="{B51B600F-A9B8-487E-8F64-62E4935F9890}" presName="background" presStyleLbl="node0" presStyleIdx="0" presStyleCnt="1"/>
      <dgm:spPr>
        <a:solidFill>
          <a:srgbClr val="99CCFF"/>
        </a:solidFill>
      </dgm:spPr>
      <dgm:t>
        <a:bodyPr/>
        <a:lstStyle/>
        <a:p>
          <a:endParaRPr lang="ru-RU"/>
        </a:p>
      </dgm:t>
    </dgm:pt>
    <dgm:pt modelId="{9C7753FC-881D-4807-9196-A6AA45F75C92}" type="pres">
      <dgm:prSet presAssocID="{B51B600F-A9B8-487E-8F64-62E4935F9890}" presName="text" presStyleLbl="fgAcc0" presStyleIdx="0" presStyleCnt="1" custLinFactNeighborX="1432" custLinFactNeighborY="106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E3CA534-0259-4EC2-A248-3989B9EE3587}" type="pres">
      <dgm:prSet presAssocID="{B51B600F-A9B8-487E-8F64-62E4935F9890}" presName="hierChild2" presStyleCnt="0"/>
      <dgm:spPr/>
      <dgm:t>
        <a:bodyPr/>
        <a:lstStyle/>
        <a:p>
          <a:endParaRPr lang="ru-RU"/>
        </a:p>
      </dgm:t>
    </dgm:pt>
  </dgm:ptLst>
  <dgm:cxnLst>
    <dgm:cxn modelId="{88941F5F-8E21-4CC4-B113-5C4005082CF5}" type="presOf" srcId="{B51B600F-A9B8-487E-8F64-62E4935F9890}" destId="{9C7753FC-881D-4807-9196-A6AA45F75C92}" srcOrd="0" destOrd="0" presId="urn:microsoft.com/office/officeart/2005/8/layout/hierarchy1"/>
    <dgm:cxn modelId="{D63E8147-ECEB-4E0E-A5E6-6B71DF2AE43E}" srcId="{BAFB2B4E-080B-4CC8-8B3B-39ECCE942D22}" destId="{B51B600F-A9B8-487E-8F64-62E4935F9890}" srcOrd="0" destOrd="0" parTransId="{D21CAD98-1A82-4EBE-A8AE-9FD51AB68D65}" sibTransId="{3418CA09-02BF-4551-92FE-E1F54A77DC8F}"/>
    <dgm:cxn modelId="{0303358A-9ECA-450F-9C29-337BC3673269}" type="presOf" srcId="{BAFB2B4E-080B-4CC8-8B3B-39ECCE942D22}" destId="{8A9D7CB1-B6B2-42BF-B043-ADF1C5BEE41A}" srcOrd="0" destOrd="0" presId="urn:microsoft.com/office/officeart/2005/8/layout/hierarchy1"/>
    <dgm:cxn modelId="{FCE3C40B-EDDB-43F3-B513-1568083D82C8}" type="presParOf" srcId="{8A9D7CB1-B6B2-42BF-B043-ADF1C5BEE41A}" destId="{4DC3E8D1-C231-4A4D-917C-38B43682E58B}" srcOrd="0" destOrd="0" presId="urn:microsoft.com/office/officeart/2005/8/layout/hierarchy1"/>
    <dgm:cxn modelId="{6C527B52-9353-4F19-988A-6C1790C76B06}" type="presParOf" srcId="{4DC3E8D1-C231-4A4D-917C-38B43682E58B}" destId="{296F9EAE-A02C-4A9A-930F-1CACA7AD5C6D}" srcOrd="0" destOrd="0" presId="urn:microsoft.com/office/officeart/2005/8/layout/hierarchy1"/>
    <dgm:cxn modelId="{A9CBE647-EE43-456F-BE82-7561793EF5D3}" type="presParOf" srcId="{296F9EAE-A02C-4A9A-930F-1CACA7AD5C6D}" destId="{65F8D749-9F3F-4F42-8516-FD61BA029C40}" srcOrd="0" destOrd="0" presId="urn:microsoft.com/office/officeart/2005/8/layout/hierarchy1"/>
    <dgm:cxn modelId="{EBC47C84-7FD9-4023-B7F8-1B12B600E645}" type="presParOf" srcId="{296F9EAE-A02C-4A9A-930F-1CACA7AD5C6D}" destId="{9C7753FC-881D-4807-9196-A6AA45F75C92}" srcOrd="1" destOrd="0" presId="urn:microsoft.com/office/officeart/2005/8/layout/hierarchy1"/>
    <dgm:cxn modelId="{00AEB711-E305-47E1-AE63-108C3361DAFA}" type="presParOf" srcId="{4DC3E8D1-C231-4A4D-917C-38B43682E58B}" destId="{1E3CA534-0259-4EC2-A248-3989B9EE3587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AFB2B4E-080B-4CC8-8B3B-39ECCE942D22}" type="doc">
      <dgm:prSet loTypeId="urn:microsoft.com/office/officeart/2005/8/layout/hierarchy1" loCatId="hierarchy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ru-RU"/>
        </a:p>
      </dgm:t>
    </dgm:pt>
    <dgm:pt modelId="{B51B600F-A9B8-487E-8F64-62E4935F9890}">
      <dgm:prSet phldrT="[Текст]" custT="1"/>
      <dgm:spPr/>
      <dgm:t>
        <a:bodyPr/>
        <a:lstStyle/>
        <a:p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На 01.01.2023г.</a:t>
          </a:r>
        </a:p>
        <a:p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0,0</a:t>
          </a:r>
          <a:endParaRPr lang="ru-RU" sz="1800" b="1" dirty="0">
            <a:latin typeface="Times New Roman" pitchFamily="18" charset="0"/>
            <a:cs typeface="Times New Roman" pitchFamily="18" charset="0"/>
          </a:endParaRPr>
        </a:p>
      </dgm:t>
    </dgm:pt>
    <dgm:pt modelId="{D21CAD98-1A82-4EBE-A8AE-9FD51AB68D65}" type="parTrans" cxnId="{D63E8147-ECEB-4E0E-A5E6-6B71DF2AE43E}">
      <dgm:prSet/>
      <dgm:spPr/>
      <dgm:t>
        <a:bodyPr/>
        <a:lstStyle/>
        <a:p>
          <a:endParaRPr lang="ru-RU"/>
        </a:p>
      </dgm:t>
    </dgm:pt>
    <dgm:pt modelId="{3418CA09-02BF-4551-92FE-E1F54A77DC8F}" type="sibTrans" cxnId="{D63E8147-ECEB-4E0E-A5E6-6B71DF2AE43E}">
      <dgm:prSet/>
      <dgm:spPr/>
      <dgm:t>
        <a:bodyPr/>
        <a:lstStyle/>
        <a:p>
          <a:endParaRPr lang="ru-RU"/>
        </a:p>
      </dgm:t>
    </dgm:pt>
    <dgm:pt modelId="{8A9D7CB1-B6B2-42BF-B043-ADF1C5BEE41A}" type="pres">
      <dgm:prSet presAssocID="{BAFB2B4E-080B-4CC8-8B3B-39ECCE942D22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DC3E8D1-C231-4A4D-917C-38B43682E58B}" type="pres">
      <dgm:prSet presAssocID="{B51B600F-A9B8-487E-8F64-62E4935F9890}" presName="hierRoot1" presStyleCnt="0"/>
      <dgm:spPr/>
      <dgm:t>
        <a:bodyPr/>
        <a:lstStyle/>
        <a:p>
          <a:endParaRPr lang="ru-RU"/>
        </a:p>
      </dgm:t>
    </dgm:pt>
    <dgm:pt modelId="{296F9EAE-A02C-4A9A-930F-1CACA7AD5C6D}" type="pres">
      <dgm:prSet presAssocID="{B51B600F-A9B8-487E-8F64-62E4935F9890}" presName="composite" presStyleCnt="0"/>
      <dgm:spPr/>
      <dgm:t>
        <a:bodyPr/>
        <a:lstStyle/>
        <a:p>
          <a:endParaRPr lang="ru-RU"/>
        </a:p>
      </dgm:t>
    </dgm:pt>
    <dgm:pt modelId="{65F8D749-9F3F-4F42-8516-FD61BA029C40}" type="pres">
      <dgm:prSet presAssocID="{B51B600F-A9B8-487E-8F64-62E4935F9890}" presName="background" presStyleLbl="node0" presStyleIdx="0" presStyleCnt="1"/>
      <dgm:spPr>
        <a:solidFill>
          <a:srgbClr val="99CCFF"/>
        </a:solidFill>
      </dgm:spPr>
      <dgm:t>
        <a:bodyPr/>
        <a:lstStyle/>
        <a:p>
          <a:endParaRPr lang="ru-RU"/>
        </a:p>
      </dgm:t>
    </dgm:pt>
    <dgm:pt modelId="{9C7753FC-881D-4807-9196-A6AA45F75C92}" type="pres">
      <dgm:prSet presAssocID="{B51B600F-A9B8-487E-8F64-62E4935F9890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E3CA534-0259-4EC2-A248-3989B9EE3587}" type="pres">
      <dgm:prSet presAssocID="{B51B600F-A9B8-487E-8F64-62E4935F9890}" presName="hierChild2" presStyleCnt="0"/>
      <dgm:spPr/>
      <dgm:t>
        <a:bodyPr/>
        <a:lstStyle/>
        <a:p>
          <a:endParaRPr lang="ru-RU"/>
        </a:p>
      </dgm:t>
    </dgm:pt>
  </dgm:ptLst>
  <dgm:cxnLst>
    <dgm:cxn modelId="{D63E8147-ECEB-4E0E-A5E6-6B71DF2AE43E}" srcId="{BAFB2B4E-080B-4CC8-8B3B-39ECCE942D22}" destId="{B51B600F-A9B8-487E-8F64-62E4935F9890}" srcOrd="0" destOrd="0" parTransId="{D21CAD98-1A82-4EBE-A8AE-9FD51AB68D65}" sibTransId="{3418CA09-02BF-4551-92FE-E1F54A77DC8F}"/>
    <dgm:cxn modelId="{E3EF1575-1B3E-4123-8540-E9EE15A914C5}" type="presOf" srcId="{B51B600F-A9B8-487E-8F64-62E4935F9890}" destId="{9C7753FC-881D-4807-9196-A6AA45F75C92}" srcOrd="0" destOrd="0" presId="urn:microsoft.com/office/officeart/2005/8/layout/hierarchy1"/>
    <dgm:cxn modelId="{4EA693EE-B248-45BA-AB52-CA677B1254EF}" type="presOf" srcId="{BAFB2B4E-080B-4CC8-8B3B-39ECCE942D22}" destId="{8A9D7CB1-B6B2-42BF-B043-ADF1C5BEE41A}" srcOrd="0" destOrd="0" presId="urn:microsoft.com/office/officeart/2005/8/layout/hierarchy1"/>
    <dgm:cxn modelId="{ECC00391-E7E3-4A2A-AE94-1504D6E4824C}" type="presParOf" srcId="{8A9D7CB1-B6B2-42BF-B043-ADF1C5BEE41A}" destId="{4DC3E8D1-C231-4A4D-917C-38B43682E58B}" srcOrd="0" destOrd="0" presId="urn:microsoft.com/office/officeart/2005/8/layout/hierarchy1"/>
    <dgm:cxn modelId="{0B27E673-3B8D-4634-9682-0C3AE10BD3BC}" type="presParOf" srcId="{4DC3E8D1-C231-4A4D-917C-38B43682E58B}" destId="{296F9EAE-A02C-4A9A-930F-1CACA7AD5C6D}" srcOrd="0" destOrd="0" presId="urn:microsoft.com/office/officeart/2005/8/layout/hierarchy1"/>
    <dgm:cxn modelId="{C870479A-3FF5-44FC-93DC-7684589BD842}" type="presParOf" srcId="{296F9EAE-A02C-4A9A-930F-1CACA7AD5C6D}" destId="{65F8D749-9F3F-4F42-8516-FD61BA029C40}" srcOrd="0" destOrd="0" presId="urn:microsoft.com/office/officeart/2005/8/layout/hierarchy1"/>
    <dgm:cxn modelId="{3D963C2C-E4C4-4F13-A871-3DBF51C3F209}" type="presParOf" srcId="{296F9EAE-A02C-4A9A-930F-1CACA7AD5C6D}" destId="{9C7753FC-881D-4807-9196-A6AA45F75C92}" srcOrd="1" destOrd="0" presId="urn:microsoft.com/office/officeart/2005/8/layout/hierarchy1"/>
    <dgm:cxn modelId="{4090E192-0F5A-4189-90BD-C8EC6190E6E0}" type="presParOf" srcId="{4DC3E8D1-C231-4A4D-917C-38B43682E58B}" destId="{1E3CA534-0259-4EC2-A248-3989B9EE3587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F8D749-9F3F-4F42-8516-FD61BA029C40}">
      <dsp:nvSpPr>
        <dsp:cNvPr id="0" name=""/>
        <dsp:cNvSpPr/>
      </dsp:nvSpPr>
      <dsp:spPr>
        <a:xfrm>
          <a:off x="58879" y="432"/>
          <a:ext cx="2908648" cy="1916863"/>
        </a:xfrm>
        <a:prstGeom prst="roundRect">
          <a:avLst>
            <a:gd name="adj" fmla="val 10000"/>
          </a:avLst>
        </a:prstGeom>
        <a:solidFill>
          <a:srgbClr val="99CC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7753FC-881D-4807-9196-A6AA45F75C92}">
      <dsp:nvSpPr>
        <dsp:cNvPr id="0" name=""/>
        <dsp:cNvSpPr/>
      </dsp:nvSpPr>
      <dsp:spPr>
        <a:xfrm>
          <a:off x="382062" y="307456"/>
          <a:ext cx="2908648" cy="191686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Times New Roman" pitchFamily="18" charset="0"/>
              <a:cs typeface="Times New Roman" pitchFamily="18" charset="0"/>
            </a:rPr>
            <a:t>На 01.01.2021 г.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Times New Roman" pitchFamily="18" charset="0"/>
              <a:cs typeface="Times New Roman" pitchFamily="18" charset="0"/>
            </a:rPr>
            <a:t>5 000,0</a:t>
          </a:r>
          <a:endParaRPr lang="ru-RU" sz="18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438205" y="363599"/>
        <a:ext cx="2796362" cy="180457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F8D749-9F3F-4F42-8516-FD61BA029C40}">
      <dsp:nvSpPr>
        <dsp:cNvPr id="0" name=""/>
        <dsp:cNvSpPr/>
      </dsp:nvSpPr>
      <dsp:spPr>
        <a:xfrm>
          <a:off x="72078" y="334"/>
          <a:ext cx="3110619" cy="1975243"/>
        </a:xfrm>
        <a:prstGeom prst="roundRect">
          <a:avLst>
            <a:gd name="adj" fmla="val 10000"/>
          </a:avLst>
        </a:prstGeom>
        <a:solidFill>
          <a:srgbClr val="99CC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7753FC-881D-4807-9196-A6AA45F75C92}">
      <dsp:nvSpPr>
        <dsp:cNvPr id="0" name=""/>
        <dsp:cNvSpPr/>
      </dsp:nvSpPr>
      <dsp:spPr>
        <a:xfrm>
          <a:off x="417702" y="328678"/>
          <a:ext cx="3110619" cy="197524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Times New Roman" pitchFamily="18" charset="0"/>
              <a:cs typeface="Times New Roman" pitchFamily="18" charset="0"/>
            </a:rPr>
            <a:t>На 01.01.2020 г.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Times New Roman" pitchFamily="18" charset="0"/>
              <a:cs typeface="Times New Roman" pitchFamily="18" charset="0"/>
            </a:rPr>
            <a:t>6 000,0</a:t>
          </a:r>
          <a:endParaRPr lang="ru-RU" sz="18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475555" y="386531"/>
        <a:ext cx="2994913" cy="185953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F8D749-9F3F-4F42-8516-FD61BA029C40}">
      <dsp:nvSpPr>
        <dsp:cNvPr id="0" name=""/>
        <dsp:cNvSpPr/>
      </dsp:nvSpPr>
      <dsp:spPr>
        <a:xfrm>
          <a:off x="116622" y="669"/>
          <a:ext cx="3110619" cy="1975243"/>
        </a:xfrm>
        <a:prstGeom prst="roundRect">
          <a:avLst>
            <a:gd name="adj" fmla="val 10000"/>
          </a:avLst>
        </a:prstGeom>
        <a:solidFill>
          <a:srgbClr val="99CCFF"/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7753FC-881D-4807-9196-A6AA45F75C92}">
      <dsp:nvSpPr>
        <dsp:cNvPr id="0" name=""/>
        <dsp:cNvSpPr/>
      </dsp:nvSpPr>
      <dsp:spPr>
        <a:xfrm>
          <a:off x="462246" y="329012"/>
          <a:ext cx="3110619" cy="1975243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Times New Roman" pitchFamily="18" charset="0"/>
              <a:cs typeface="Times New Roman" pitchFamily="18" charset="0"/>
            </a:rPr>
            <a:t>На 01.01.2022 г.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Times New Roman" pitchFamily="18" charset="0"/>
              <a:cs typeface="Times New Roman" pitchFamily="18" charset="0"/>
            </a:rPr>
            <a:t>3 000,0</a:t>
          </a:r>
          <a:endParaRPr lang="ru-RU" sz="18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520099" y="386865"/>
        <a:ext cx="2994913" cy="185953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F8D749-9F3F-4F42-8516-FD61BA029C40}">
      <dsp:nvSpPr>
        <dsp:cNvPr id="0" name=""/>
        <dsp:cNvSpPr/>
      </dsp:nvSpPr>
      <dsp:spPr>
        <a:xfrm>
          <a:off x="72078" y="334"/>
          <a:ext cx="3110619" cy="1975243"/>
        </a:xfrm>
        <a:prstGeom prst="roundRect">
          <a:avLst>
            <a:gd name="adj" fmla="val 10000"/>
          </a:avLst>
        </a:prstGeom>
        <a:solidFill>
          <a:srgbClr val="99CCFF"/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7753FC-881D-4807-9196-A6AA45F75C92}">
      <dsp:nvSpPr>
        <dsp:cNvPr id="0" name=""/>
        <dsp:cNvSpPr/>
      </dsp:nvSpPr>
      <dsp:spPr>
        <a:xfrm>
          <a:off x="417702" y="328678"/>
          <a:ext cx="3110619" cy="1975243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Times New Roman" pitchFamily="18" charset="0"/>
              <a:cs typeface="Times New Roman" pitchFamily="18" charset="0"/>
            </a:rPr>
            <a:t>На 01.01.2023г.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Times New Roman" pitchFamily="18" charset="0"/>
              <a:cs typeface="Times New Roman" pitchFamily="18" charset="0"/>
            </a:rPr>
            <a:t>0,0</a:t>
          </a:r>
          <a:endParaRPr lang="ru-RU" sz="18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475555" y="386531"/>
        <a:ext cx="2994913" cy="18595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47.jpeg"/></Relationships>
</file>

<file path=ppt/drawings/_rels/drawing5.xml.rels><?xml version="1.0" encoding="UTF-8" standalone="yes"?>
<Relationships xmlns="http://schemas.openxmlformats.org/package/2006/relationships"><Relationship Id="rId1" Type="http://schemas.openxmlformats.org/officeDocument/2006/relationships/image" Target="../media/image50.jpeg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emf"/><Relationship Id="rId1" Type="http://schemas.openxmlformats.org/officeDocument/2006/relationships/image" Target="../media/image24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0.8077</cdr:y>
    </cdr:from>
    <cdr:to>
      <cdr:x>0.31219</cdr:x>
      <cdr:y>0.96154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0" y="1500198"/>
          <a:ext cx="914400" cy="2857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2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0.025</cdr:x>
      <cdr:y>0.8077</cdr:y>
    </cdr:from>
    <cdr:to>
      <cdr:x>0.345</cdr:x>
      <cdr:y>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71438" y="1500198"/>
          <a:ext cx="914400" cy="35716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3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0.025</cdr:x>
      <cdr:y>0.81094</cdr:y>
    </cdr:from>
    <cdr:to>
      <cdr:x>0.15</cdr:x>
      <cdr:y>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71438" y="1531982"/>
          <a:ext cx="357190" cy="35716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ru-RU" sz="1800" dirty="0">
              <a:latin typeface="Times New Roman" pitchFamily="18" charset="0"/>
              <a:cs typeface="Times New Roman" pitchFamily="18" charset="0"/>
            </a:rPr>
            <a:t>4</a:t>
          </a: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1</cdr:x>
      <cdr:y>1</cdr:y>
    </cdr:to>
    <cdr:pic>
      <cdr:nvPicPr>
        <cdr:cNvPr id="3" name="Рисунок 2" descr="Рисунок122.jpg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0" y="0"/>
          <a:ext cx="9144000" cy="6094675"/>
        </a:xfrm>
        <a:prstGeom xmlns:a="http://schemas.openxmlformats.org/drawingml/2006/main" prst="rect">
          <a:avLst/>
        </a:prstGeom>
      </cdr:spPr>
    </cdr:pic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0.26146</cdr:x>
      <cdr:y>0.72007</cdr:y>
    </cdr:from>
    <cdr:to>
      <cdr:x>0.36354</cdr:x>
      <cdr:y>0.95278</cdr:y>
    </cdr:to>
    <cdr:pic>
      <cdr:nvPicPr>
        <cdr:cNvPr id="2" name="Рисунок 1" descr="4444444444.JPG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 cstate="print"/>
        <a:srcRect xmlns:a="http://schemas.openxmlformats.org/drawingml/2006/main" l="66875"/>
        <a:stretch xmlns:a="http://schemas.openxmlformats.org/drawingml/2006/main">
          <a:fillRect/>
        </a:stretch>
      </cdr:blipFill>
      <cdr:spPr>
        <a:xfrm xmlns:a="http://schemas.openxmlformats.org/drawingml/2006/main">
          <a:off x="2390775" y="4938244"/>
          <a:ext cx="933450" cy="1595906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0.2625</cdr:x>
      <cdr:y>0.95961</cdr:y>
    </cdr:from>
    <cdr:to>
      <cdr:x>0.37346</cdr:x>
      <cdr:y>1</cdr:y>
    </cdr:to>
    <cdr:sp macro="" textlink="">
      <cdr:nvSpPr>
        <cdr:cNvPr id="3" name="TextBox 14"/>
        <cdr:cNvSpPr txBox="1"/>
      </cdr:nvSpPr>
      <cdr:spPr>
        <a:xfrm xmlns:a="http://schemas.openxmlformats.org/drawingml/2006/main">
          <a:off x="2400300" y="6581001"/>
          <a:ext cx="1014573" cy="2769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latinLnBrk="0">
            <a:defRPr sz="1800" kern="1200">
              <a:solidFill>
                <a:sysClr val="windowText" lastClr="000000"/>
              </a:solidFill>
              <a:latin typeface="Calibri"/>
            </a:defRPr>
          </a:lvl1pPr>
          <a:lvl2pPr marL="457200" algn="l" defTabSz="914400" rtl="0" latinLnBrk="0">
            <a:defRPr sz="1800" kern="1200">
              <a:solidFill>
                <a:sysClr val="windowText" lastClr="000000"/>
              </a:solidFill>
              <a:latin typeface="Calibri"/>
            </a:defRPr>
          </a:lvl2pPr>
          <a:lvl3pPr marL="914400" algn="l" defTabSz="914400" rtl="0" latinLnBrk="0">
            <a:defRPr sz="1800" kern="1200">
              <a:solidFill>
                <a:sysClr val="windowText" lastClr="000000"/>
              </a:solidFill>
              <a:latin typeface="Calibri"/>
            </a:defRPr>
          </a:lvl3pPr>
          <a:lvl4pPr marL="1371600" algn="l" defTabSz="914400" rtl="0" latinLnBrk="0">
            <a:defRPr sz="1800" kern="1200">
              <a:solidFill>
                <a:sysClr val="windowText" lastClr="000000"/>
              </a:solidFill>
              <a:latin typeface="Calibri"/>
            </a:defRPr>
          </a:lvl4pPr>
          <a:lvl5pPr marL="1828800" algn="l" defTabSz="914400" rtl="0" latinLnBrk="0">
            <a:defRPr sz="1800" kern="1200">
              <a:solidFill>
                <a:sysClr val="windowText" lastClr="000000"/>
              </a:solidFill>
              <a:latin typeface="Calibri"/>
            </a:defRPr>
          </a:lvl5pPr>
          <a:lvl6pPr marL="2286000" algn="l" defTabSz="914400" rtl="0" latinLnBrk="0">
            <a:defRPr sz="1800" kern="1200">
              <a:solidFill>
                <a:sysClr val="windowText" lastClr="000000"/>
              </a:solidFill>
              <a:latin typeface="Calibri"/>
            </a:defRPr>
          </a:lvl6pPr>
          <a:lvl7pPr marL="2743200" algn="l" defTabSz="914400" rtl="0" latinLnBrk="0">
            <a:defRPr sz="1800" kern="1200">
              <a:solidFill>
                <a:sysClr val="windowText" lastClr="000000"/>
              </a:solidFill>
              <a:latin typeface="Calibri"/>
            </a:defRPr>
          </a:lvl7pPr>
          <a:lvl8pPr marL="3200400" algn="l" defTabSz="914400" rtl="0" latinLnBrk="0">
            <a:defRPr sz="1800" kern="1200">
              <a:solidFill>
                <a:sysClr val="windowText" lastClr="000000"/>
              </a:solidFill>
              <a:latin typeface="Calibri"/>
            </a:defRPr>
          </a:lvl8pPr>
          <a:lvl9pPr marL="3657600" algn="l" defTabSz="914400" rtl="0" latinLnBrk="0">
            <a:defRPr sz="1800" kern="12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r>
            <a:rPr lang="ru-RU" sz="1200" b="1" dirty="0" smtClean="0">
              <a:latin typeface="Times New Roman" pitchFamily="18" charset="0"/>
              <a:cs typeface="Times New Roman" pitchFamily="18" charset="0"/>
            </a:rPr>
            <a:t>2019 (отчет)</a:t>
          </a:r>
          <a:endParaRPr lang="ru-RU" sz="1200" b="1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0.27917</cdr:x>
      <cdr:y>0.68333</cdr:y>
    </cdr:from>
    <cdr:to>
      <cdr:x>0.33723</cdr:x>
      <cdr:y>0.72372</cdr:y>
    </cdr:to>
    <cdr:sp macro="" textlink="">
      <cdr:nvSpPr>
        <cdr:cNvPr id="4" name="TextBox 19"/>
        <cdr:cNvSpPr txBox="1"/>
      </cdr:nvSpPr>
      <cdr:spPr>
        <a:xfrm xmlns:a="http://schemas.openxmlformats.org/drawingml/2006/main">
          <a:off x="2552730" y="4686277"/>
          <a:ext cx="530915" cy="2769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ru-RU" sz="1200" b="1" dirty="0" smtClean="0">
              <a:latin typeface="Times New Roman" pitchFamily="18" charset="0"/>
              <a:cs typeface="Times New Roman" pitchFamily="18" charset="0"/>
            </a:rPr>
            <a:t>701,7</a:t>
          </a:r>
          <a:endParaRPr lang="ru-RU" sz="1200" b="1" dirty="0"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0.14876</cdr:x>
      <cdr:y>0.91416</cdr:y>
    </cdr:from>
    <cdr:to>
      <cdr:x>0.20884</cdr:x>
      <cdr:y>0.96738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285884" y="5072098"/>
          <a:ext cx="519330" cy="29528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endParaRPr lang="ru-RU" sz="1400" b="1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8247DAA-F212-46A3-A03B-70753984F529}" type="datetimeFigureOut">
              <a:rPr lang="ru-RU"/>
              <a:pPr>
                <a:defRPr/>
              </a:pPr>
              <a:t>31.03.2020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E2EB8D6-99E1-41E8-910F-E6EF79D0CBF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68258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DB753A-9603-4D06-BEEC-8734AE56D756}" type="slidenum">
              <a:rPr lang="ru-RU" smtClean="0"/>
              <a:pPr>
                <a:defRPr/>
              </a:pPr>
              <a:t>45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DB753A-9603-4D06-BEEC-8734AE56D756}" type="slidenum">
              <a:rPr lang="ru-RU" smtClean="0"/>
              <a:pPr>
                <a:defRPr/>
              </a:pPr>
              <a:t>48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61443" name="Номер слайда 3"/>
          <p:cNvSpPr txBox="1">
            <a:spLocks noGrp="1"/>
          </p:cNvSpPr>
          <p:nvPr/>
        </p:nvSpPr>
        <p:spPr bwMode="auto">
          <a:xfrm>
            <a:off x="3849689" y="9428164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4467A6AE-E4FD-41A7-B269-43ABECEE3093}" type="slidenum">
              <a:rPr lang="ru-RU" sz="1200">
                <a:latin typeface="Calibri" pitchFamily="34" charset="0"/>
              </a:rPr>
              <a:pPr algn="r"/>
              <a:t>49</a:t>
            </a:fld>
            <a:endParaRPr lang="ru-RU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5060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05BEFA5-4AC5-4AFD-921B-C564DC768825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7108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0166958-05FE-4404-A91E-8762EC42A2A1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</a:t>
            </a:fld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DB753A-9603-4D06-BEEC-8734AE56D756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625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D825515-2FB3-4B9A-BE45-ECBC1CA17278}" type="slidenum">
              <a:rPr lang="ru-RU" smtClean="0"/>
              <a:pPr>
                <a:defRPr/>
              </a:pPr>
              <a:t>31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DB753A-9603-4D06-BEEC-8734AE56D756}" type="slidenum">
              <a:rPr lang="ru-RU" smtClean="0"/>
              <a:pPr>
                <a:defRPr/>
              </a:pPr>
              <a:t>32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DB753A-9603-4D06-BEEC-8734AE56D756}" type="slidenum">
              <a:rPr lang="ru-RU" smtClean="0"/>
              <a:pPr>
                <a:defRPr/>
              </a:pPr>
              <a:t>33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DB753A-9603-4D06-BEEC-8734AE56D756}" type="slidenum">
              <a:rPr lang="ru-RU" smtClean="0"/>
              <a:pPr>
                <a:defRPr/>
              </a:pPr>
              <a:t>40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DB753A-9603-4D06-BEEC-8734AE56D756}" type="slidenum">
              <a:rPr lang="ru-RU" smtClean="0"/>
              <a:pPr>
                <a:defRPr/>
              </a:pPr>
              <a:t>44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A577F0E-CC4E-479D-971E-55ED78C1D582}" type="datetime1">
              <a:rPr lang="ru-RU" smtClean="0"/>
              <a:pPr>
                <a:defRPr/>
              </a:pPr>
              <a:t>31.03.2020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A6F8AA-2830-45F3-9FCA-8CE773768F4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742860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A10ABB7-83DD-4FDE-96E0-6CD5409A5563}" type="datetime1">
              <a:rPr lang="ru-RU" smtClean="0"/>
              <a:pPr>
                <a:defRPr/>
              </a:pPr>
              <a:t>31.03.2020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CC3AA89-BD17-4E29-931C-2BD9A4FE3AB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8868724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9ED2C37-A4B7-4577-B54F-304EFF4BD3BE}" type="datetime1">
              <a:rPr lang="ru-RU" smtClean="0"/>
              <a:pPr>
                <a:defRPr/>
              </a:pPr>
              <a:t>31.03.2020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77F03C-65FC-453E-AEE7-CB0DCE667D9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511387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6EC9C81-F77E-4D2E-BCB6-EB4A49B96A56}" type="datetime1">
              <a:rPr lang="ru-RU" smtClean="0"/>
              <a:pPr>
                <a:defRPr/>
              </a:pPr>
              <a:t>31.03.2020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C345F2-93D2-4609-B2AF-4C21B8B9B4C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5466576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076866-5797-4A1D-99E4-6ACD1BB78D33}" type="datetime1">
              <a:rPr lang="ru-RU" smtClean="0"/>
              <a:pPr>
                <a:defRPr/>
              </a:pPr>
              <a:t>31.03.2020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4CCE64-B65A-4F5B-A83B-7BD6FA15BD1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1833636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29D36CF-63BB-4B8F-AEF6-4325E31BE6AA}" type="datetime1">
              <a:rPr lang="ru-RU" smtClean="0"/>
              <a:pPr>
                <a:defRPr/>
              </a:pPr>
              <a:t>31.03.2020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9C3956E-4123-4D56-AB54-9AE3B78535A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2948777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53E5F16-E05F-4FD0-BBE1-CFC356C404E8}" type="datetime1">
              <a:rPr lang="ru-RU" smtClean="0"/>
              <a:pPr>
                <a:defRPr/>
              </a:pPr>
              <a:t>31.03.2020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1CD4F9-DB01-49C8-A19E-89E2B25DAF6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326199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108A44-18F1-4FCB-A51A-42E799DE2CEF}" type="datetime1">
              <a:rPr lang="ru-RU" smtClean="0"/>
              <a:pPr>
                <a:defRPr/>
              </a:pPr>
              <a:t>31.03.2020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431473-B857-4A39-93DA-A318CB12178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6179224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FA95E1E-209E-4CD9-BA9E-D1E643118D43}" type="datetime1">
              <a:rPr lang="ru-RU" smtClean="0"/>
              <a:pPr>
                <a:defRPr/>
              </a:pPr>
              <a:t>31.03.2020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DE1667-DEF3-4849-8148-7DFBD75EAB2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4018799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488F08A-1B13-4546-A28E-33117AAD7E46}" type="datetime1">
              <a:rPr lang="ru-RU" smtClean="0"/>
              <a:pPr>
                <a:defRPr/>
              </a:pPr>
              <a:t>31.03.2020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C945E2-72EE-40C8-A1B5-C08657F2FC9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6924248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C476CB9-D0E3-4AA4-9813-34EF06AF4272}" type="datetime1">
              <a:rPr lang="ru-RU" smtClean="0"/>
              <a:pPr>
                <a:defRPr/>
              </a:pPr>
              <a:t>31.03.2020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6CD2BE5-BF9F-44A3-B2B1-CFE54AF54F1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9893650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3430F35-60A9-41E3-9AF9-511AFE7495F8}" type="datetime1">
              <a:rPr lang="ru-RU" smtClean="0"/>
              <a:pPr>
                <a:defRPr/>
              </a:pPr>
              <a:t>31.03.2020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5C1FFBB-4CE8-4F44-9920-275482D1035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5259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78" r:id="rId2"/>
    <p:sldLayoutId id="2147483779" r:id="rId3"/>
    <p:sldLayoutId id="2147483780" r:id="rId4"/>
    <p:sldLayoutId id="2147483781" r:id="rId5"/>
    <p:sldLayoutId id="2147483782" r:id="rId6"/>
    <p:sldLayoutId id="2147483783" r:id="rId7"/>
    <p:sldLayoutId id="2147483784" r:id="rId8"/>
    <p:sldLayoutId id="2147483785" r:id="rId9"/>
    <p:sldLayoutId id="2147483786" r:id="rId10"/>
    <p:sldLayoutId id="2147483787" r:id="rId11"/>
  </p:sldLayoutIdLst>
  <p:transition spd="med">
    <p:cover/>
  </p:transition>
  <p:timing>
    <p:tnLst>
      <p:par>
        <p:cTn id="1" dur="indefinite" restart="never" nodeType="tmRoot"/>
      </p:par>
    </p:tnLst>
  </p:timing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4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Microsoft_Excel_97-2003_Worksheet2.xls"/><Relationship Id="rId3" Type="http://schemas.openxmlformats.org/officeDocument/2006/relationships/notesSlide" Target="../notesSlides/notesSlide4.xml"/><Relationship Id="rId7" Type="http://schemas.openxmlformats.org/officeDocument/2006/relationships/oleObject" Target="../embeddings/oleObject2.bin"/><Relationship Id="rId12" Type="http://schemas.openxmlformats.org/officeDocument/2006/relationships/image" Target="../media/image26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4.emf"/><Relationship Id="rId11" Type="http://schemas.openxmlformats.org/officeDocument/2006/relationships/oleObject" Target="../embeddings/Microsoft_Excel_97-2003_Worksheet3.xls"/><Relationship Id="rId5" Type="http://schemas.openxmlformats.org/officeDocument/2006/relationships/oleObject" Target="../embeddings/Microsoft_Excel_97-2003_Worksheet1.xls"/><Relationship Id="rId10" Type="http://schemas.openxmlformats.org/officeDocument/2006/relationships/oleObject" Target="../embeddings/oleObject3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25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7.xml"/><Relationship Id="rId3" Type="http://schemas.openxmlformats.org/officeDocument/2006/relationships/chart" Target="../charts/chart12.xml"/><Relationship Id="rId7" Type="http://schemas.openxmlformats.org/officeDocument/2006/relationships/chart" Target="../charts/chart16.xml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15.xml"/><Relationship Id="rId5" Type="http://schemas.openxmlformats.org/officeDocument/2006/relationships/chart" Target="../charts/chart14.xml"/><Relationship Id="rId4" Type="http://schemas.openxmlformats.org/officeDocument/2006/relationships/chart" Target="../charts/char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2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4.xml"/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jpeg"/><Relationship Id="rId7" Type="http://schemas.openxmlformats.org/officeDocument/2006/relationships/image" Target="../media/image41.png"/><Relationship Id="rId12" Type="http://schemas.openxmlformats.org/officeDocument/2006/relationships/image" Target="../media/image46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jpeg"/><Relationship Id="rId11" Type="http://schemas.openxmlformats.org/officeDocument/2006/relationships/image" Target="../media/image45.png"/><Relationship Id="rId5" Type="http://schemas.openxmlformats.org/officeDocument/2006/relationships/image" Target="../media/image39.jpeg"/><Relationship Id="rId10" Type="http://schemas.openxmlformats.org/officeDocument/2006/relationships/image" Target="../media/image44.png"/><Relationship Id="rId4" Type="http://schemas.openxmlformats.org/officeDocument/2006/relationships/image" Target="../media/image38.jpeg"/><Relationship Id="rId9" Type="http://schemas.openxmlformats.org/officeDocument/2006/relationships/image" Target="../media/image43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2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7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9.xml"/><Relationship Id="rId2" Type="http://schemas.openxmlformats.org/officeDocument/2006/relationships/chart" Target="../charts/chart2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0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1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diagramLayout" Target="../diagrams/layout3.xml"/><Relationship Id="rId18" Type="http://schemas.openxmlformats.org/officeDocument/2006/relationships/diagramLayout" Target="../diagrams/layout4.xml"/><Relationship Id="rId3" Type="http://schemas.openxmlformats.org/officeDocument/2006/relationships/diagramLayout" Target="../diagrams/layout1.xml"/><Relationship Id="rId21" Type="http://schemas.microsoft.com/office/2007/relationships/diagramDrawing" Target="../diagrams/drawing4.xml"/><Relationship Id="rId7" Type="http://schemas.openxmlformats.org/officeDocument/2006/relationships/diagramData" Target="../diagrams/data2.xml"/><Relationship Id="rId12" Type="http://schemas.openxmlformats.org/officeDocument/2006/relationships/diagramData" Target="../diagrams/data3.xml"/><Relationship Id="rId17" Type="http://schemas.openxmlformats.org/officeDocument/2006/relationships/diagramData" Target="../diagrams/data4.xml"/><Relationship Id="rId2" Type="http://schemas.openxmlformats.org/officeDocument/2006/relationships/diagramData" Target="../diagrams/data1.xml"/><Relationship Id="rId16" Type="http://schemas.microsoft.com/office/2007/relationships/diagramDrawing" Target="../diagrams/drawing3.xml"/><Relationship Id="rId20" Type="http://schemas.openxmlformats.org/officeDocument/2006/relationships/diagramColors" Target="../diagrams/colors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5" Type="http://schemas.openxmlformats.org/officeDocument/2006/relationships/diagramColors" Target="../diagrams/colors3.xml"/><Relationship Id="rId10" Type="http://schemas.openxmlformats.org/officeDocument/2006/relationships/diagramColors" Target="../diagrams/colors2.xml"/><Relationship Id="rId19" Type="http://schemas.openxmlformats.org/officeDocument/2006/relationships/diagramQuickStyle" Target="../diagrams/quickStyle4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diagramQuickStyle" Target="../diagrams/quickStyle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3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4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6.xml"/><Relationship Id="rId2" Type="http://schemas.openxmlformats.org/officeDocument/2006/relationships/chart" Target="../charts/chart35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3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13" Type="http://schemas.openxmlformats.org/officeDocument/2006/relationships/image" Target="../media/image18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12" Type="http://schemas.openxmlformats.org/officeDocument/2006/relationships/image" Target="../media/image17.tiff"/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tiff"/><Relationship Id="rId11" Type="http://schemas.openxmlformats.org/officeDocument/2006/relationships/image" Target="../media/image16.jpe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jpeg"/><Relationship Id="rId9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1538" y="1000108"/>
            <a:ext cx="7338676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500" b="1" dirty="0" smtClean="0">
                <a:ln w="3175" cmpd="sng">
                  <a:solidFill>
                    <a:schemeClr val="accent1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БЮДЖЕТ ДЛЯ ГРАЖДАН</a:t>
            </a:r>
            <a:endParaRPr lang="ru-RU" sz="4500" b="1" dirty="0">
              <a:ln w="3175" cmpd="sng">
                <a:solidFill>
                  <a:schemeClr val="accent1">
                    <a:lumMod val="20000"/>
                    <a:lumOff val="80000"/>
                  </a:schemeClr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115616" y="2132856"/>
            <a:ext cx="712879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nstantia" pitchFamily="18" charset="0"/>
              </a:rPr>
              <a:t>к 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nstantia" pitchFamily="18" charset="0"/>
              </a:rPr>
              <a:t>решению Совета</a:t>
            </a: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nstantia" pitchFamily="18" charset="0"/>
              </a:rPr>
              <a:t> 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nstantia" pitchFamily="18" charset="0"/>
              </a:rPr>
              <a:t>муниципального района Нуримановский район Республики 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nstantia" pitchFamily="18" charset="0"/>
              </a:rPr>
              <a:t>Башкортостан от 27 декабря 2019 года №28/7</a:t>
            </a:r>
            <a:endParaRPr lang="en-US" sz="24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nstantia" pitchFamily="18" charset="0"/>
            </a:endParaRPr>
          </a:p>
          <a:p>
            <a:pPr algn="ctr">
              <a:defRPr/>
            </a:pP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nstantia" pitchFamily="18" charset="0"/>
              </a:rPr>
              <a:t>«О бюджете муниципального района Нуримановский район Республики Башкортостан на 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nstantia" pitchFamily="18" charset="0"/>
              </a:rPr>
              <a:t>20</a:t>
            </a: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nstantia" pitchFamily="18" charset="0"/>
              </a:rPr>
              <a:t>20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nstantia" pitchFamily="18" charset="0"/>
              </a:rPr>
              <a:t> год 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nstantia" pitchFamily="18" charset="0"/>
              </a:rPr>
              <a:t>и на плановый период 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nstantia" pitchFamily="18" charset="0"/>
              </a:rPr>
              <a:t>202</a:t>
            </a: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nstantia" pitchFamily="18" charset="0"/>
              </a:rPr>
              <a:t>1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nstantia" pitchFamily="18" charset="0"/>
              </a:rPr>
              <a:t> 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nstantia" pitchFamily="18" charset="0"/>
              </a:rPr>
              <a:t>и 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nstantia" pitchFamily="18" charset="0"/>
              </a:rPr>
              <a:t>202</a:t>
            </a: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nstantia" pitchFamily="18" charset="0"/>
              </a:rPr>
              <a:t>2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nstantia" pitchFamily="18" charset="0"/>
              </a:rPr>
              <a:t> 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nstantia" pitchFamily="18" charset="0"/>
              </a:rPr>
              <a:t>годов»</a:t>
            </a:r>
          </a:p>
        </p:txBody>
      </p:sp>
    </p:spTree>
    <p:extLst>
      <p:ext uri="{BB962C8B-B14F-4D97-AF65-F5344CB8AC3E}">
        <p14:creationId xmlns:p14="http://schemas.microsoft.com/office/powerpoint/2010/main" val="384211751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AD33FC-CFB2-4C9E-9E90-385C6970F446}" type="slidenum">
              <a:rPr lang="ru-RU" smtClean="0"/>
              <a:pPr>
                <a:defRPr/>
              </a:pPr>
              <a:t>10</a:t>
            </a:fld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150615" y="1124744"/>
            <a:ext cx="8064896" cy="1246495"/>
          </a:xfrm>
          <a:prstGeom prst="rect">
            <a:avLst/>
          </a:prstGeom>
          <a:solidFill>
            <a:schemeClr val="bg1">
              <a:alpha val="69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  <a:tabLst>
                <a:tab pos="977900" algn="l"/>
                <a:tab pos="3441700" algn="l"/>
              </a:tabLst>
            </a:pPr>
            <a:r>
              <a:rPr lang="en-US" altLang="zh-CN" sz="3200" b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宋体"/>
                <a:cs typeface="Times New Roman" pitchFamily="18" charset="0"/>
              </a:rPr>
              <a:t>Доходы</a:t>
            </a:r>
            <a:r>
              <a:rPr lang="en-US" altLang="zh-CN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宋体"/>
                <a:cs typeface="Times New Roman" pitchFamily="18" charset="0"/>
              </a:rPr>
              <a:t> </a:t>
            </a:r>
            <a:r>
              <a:rPr lang="en-US" altLang="zh-CN" sz="3200" b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宋体"/>
                <a:cs typeface="Times New Roman" pitchFamily="18" charset="0"/>
              </a:rPr>
              <a:t>бюджета</a:t>
            </a:r>
            <a:r>
              <a:rPr lang="en-US" altLang="zh-CN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宋体"/>
                <a:cs typeface="Times New Roman" pitchFamily="18" charset="0"/>
              </a:rPr>
              <a:t> –</a:t>
            </a:r>
            <a:r>
              <a:rPr lang="ru-RU" altLang="zh-CN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宋体"/>
                <a:cs typeface="Times New Roman" pitchFamily="18" charset="0"/>
              </a:rPr>
              <a:t> </a:t>
            </a:r>
            <a:r>
              <a:rPr lang="en-US" altLang="zh-CN" sz="3200" b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宋体"/>
                <a:cs typeface="Times New Roman" pitchFamily="18" charset="0"/>
              </a:rPr>
              <a:t>безвозмездные</a:t>
            </a:r>
            <a:r>
              <a:rPr lang="en-US" altLang="zh-CN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宋体"/>
                <a:cs typeface="Times New Roman" pitchFamily="18" charset="0"/>
              </a:rPr>
              <a:t> и </a:t>
            </a:r>
            <a:r>
              <a:rPr lang="en-US" altLang="zh-CN" sz="3200" b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宋体"/>
                <a:cs typeface="Times New Roman" pitchFamily="18" charset="0"/>
              </a:rPr>
              <a:t>безвозвратные</a:t>
            </a:r>
            <a:r>
              <a:rPr lang="en-US" altLang="zh-CN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宋体"/>
                <a:cs typeface="Times New Roman" pitchFamily="18" charset="0"/>
              </a:rPr>
              <a:t> </a:t>
            </a:r>
            <a:r>
              <a:rPr lang="en-US" altLang="zh-CN" sz="3200" b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宋体"/>
                <a:cs typeface="Times New Roman" pitchFamily="18" charset="0"/>
              </a:rPr>
              <a:t>поступления</a:t>
            </a:r>
            <a:r>
              <a:rPr lang="en-US" altLang="zh-CN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宋体"/>
                <a:cs typeface="Times New Roman" pitchFamily="18" charset="0"/>
              </a:rPr>
              <a:t> </a:t>
            </a:r>
            <a:r>
              <a:rPr lang="en-US" altLang="zh-CN" sz="3200" b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宋体"/>
                <a:cs typeface="Times New Roman" pitchFamily="18" charset="0"/>
              </a:rPr>
              <a:t>денежных</a:t>
            </a:r>
            <a:r>
              <a:rPr lang="en-US" altLang="zh-CN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宋体"/>
                <a:cs typeface="Times New Roman" pitchFamily="18" charset="0"/>
              </a:rPr>
              <a:t> </a:t>
            </a:r>
            <a:r>
              <a:rPr lang="en-US" altLang="zh-CN" sz="3200" b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宋体"/>
                <a:cs typeface="Times New Roman" pitchFamily="18" charset="0"/>
              </a:rPr>
              <a:t>средств</a:t>
            </a:r>
            <a:r>
              <a:rPr lang="en-US" altLang="zh-CN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宋体"/>
                <a:cs typeface="Times New Roman" pitchFamily="18" charset="0"/>
              </a:rPr>
              <a:t> в </a:t>
            </a:r>
            <a:r>
              <a:rPr lang="en-US" altLang="zh-CN" sz="3200" b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宋体"/>
                <a:cs typeface="Times New Roman" pitchFamily="18" charset="0"/>
              </a:rPr>
              <a:t>бюджет</a:t>
            </a:r>
            <a:r>
              <a:rPr lang="ru-RU" altLang="zh-CN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宋体"/>
                <a:cs typeface="Times New Roman" pitchFamily="18" charset="0"/>
              </a:rPr>
              <a:t>.</a:t>
            </a:r>
            <a:endParaRPr lang="en-US" altLang="zh-CN" sz="32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ea typeface="宋体"/>
              <a:cs typeface="Times New Roman" pitchFamily="18" charset="0"/>
            </a:endParaRPr>
          </a:p>
        </p:txBody>
      </p:sp>
      <p:sp>
        <p:nvSpPr>
          <p:cNvPr id="14" name="AutoShape 8"/>
          <p:cNvSpPr>
            <a:spLocks noChangeArrowheads="1"/>
          </p:cNvSpPr>
          <p:nvPr/>
        </p:nvSpPr>
        <p:spPr bwMode="gray">
          <a:xfrm flipH="1">
            <a:off x="755576" y="5472418"/>
            <a:ext cx="8245966" cy="1268950"/>
          </a:xfrm>
          <a:prstGeom prst="homePlate">
            <a:avLst>
              <a:gd name="adj" fmla="val 42044"/>
            </a:avLst>
          </a:prstGeom>
          <a:gradFill rotWithShape="1">
            <a:gsLst>
              <a:gs pos="0">
                <a:srgbClr val="2EB9B6"/>
              </a:gs>
              <a:gs pos="100000">
                <a:srgbClr val="7AECD4"/>
              </a:gs>
            </a:gsLst>
            <a:lin ang="0" scaled="1"/>
          </a:gradFill>
          <a:ln>
            <a:noFill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2EB9B6"/>
            </a:extrusionClr>
          </a:sp3d>
          <a:extLst>
            <a:ext uri="{91240B29-F687-4F45-9708-019B960494DF}">
              <a14:hiddenLine xmlns:a14="http://schemas.microsoft.com/office/drawing/2010/main" w="9525" algn="ctr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pPr algn="r">
              <a:defRPr/>
            </a:pPr>
            <a:r>
              <a:rPr lang="ru-RU" sz="1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БЕЗВОЗМЕЗДНЫЕ ПОСТУПЛЕНИЯ - поступления в бюджет на безвозмездной и </a:t>
            </a:r>
          </a:p>
          <a:p>
            <a:pPr algn="r">
              <a:defRPr/>
            </a:pPr>
            <a:r>
              <a:rPr lang="ru-RU" sz="1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безвозвратной основе из бюджета Республики Башкортостан (субсидии, субвенции), а также</a:t>
            </a:r>
          </a:p>
          <a:p>
            <a:pPr algn="r">
              <a:defRPr/>
            </a:pPr>
            <a:r>
              <a:rPr lang="ru-RU" sz="1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перечисления от физических и юридических лиц (кроме налоговых и неналоговых доходов).</a:t>
            </a:r>
            <a:endParaRPr lang="ru-RU" sz="15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AutoShape 15"/>
          <p:cNvSpPr>
            <a:spLocks noChangeArrowheads="1"/>
          </p:cNvSpPr>
          <p:nvPr/>
        </p:nvSpPr>
        <p:spPr bwMode="gray">
          <a:xfrm flipH="1">
            <a:off x="1331640" y="4223318"/>
            <a:ext cx="7668348" cy="1066800"/>
          </a:xfrm>
          <a:prstGeom prst="homePlate">
            <a:avLst>
              <a:gd name="adj" fmla="val 44955"/>
            </a:avLst>
          </a:prstGeom>
          <a:gradFill rotWithShape="1">
            <a:gsLst>
              <a:gs pos="0">
                <a:srgbClr val="92D365"/>
              </a:gs>
              <a:gs pos="100000">
                <a:srgbClr val="CCFF99"/>
              </a:gs>
            </a:gsLst>
            <a:lin ang="0" scaled="1"/>
          </a:gradFill>
          <a:ln>
            <a:noFill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92D365"/>
            </a:extrusionClr>
          </a:sp3d>
          <a:extLst>
            <a:ext uri="{91240B29-F687-4F45-9708-019B960494DF}">
              <a14:hiddenLine xmlns:a14="http://schemas.microsoft.com/office/drawing/2010/main" w="9525" algn="ctr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pPr algn="r">
              <a:tabLst>
                <a:tab pos="50800" algn="l"/>
                <a:tab pos="152400" algn="l"/>
                <a:tab pos="203200" algn="l"/>
                <a:tab pos="254000" algn="l"/>
                <a:tab pos="381000" algn="l"/>
                <a:tab pos="469900" algn="l"/>
                <a:tab pos="673100" algn="l"/>
              </a:tabLst>
              <a:defRPr/>
            </a:pPr>
            <a:r>
              <a:rPr lang="ru-RU" altLang="zh-CN" sz="1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НЕНАЛОГОВЫЕ ДОХОДЫ - </a:t>
            </a:r>
            <a:r>
              <a:rPr lang="ru-RU" altLang="zh-CN" sz="1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п</a:t>
            </a:r>
            <a:r>
              <a:rPr lang="en-US" altLang="zh-CN" sz="1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латежи</a:t>
            </a:r>
            <a:r>
              <a:rPr lang="en-US" altLang="zh-CN" sz="1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, </a:t>
            </a:r>
            <a:r>
              <a:rPr lang="en-US" altLang="zh-CN" sz="1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которые</a:t>
            </a:r>
            <a:r>
              <a:rPr lang="en-US" altLang="zh-CN" sz="1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 </a:t>
            </a:r>
            <a:r>
              <a:rPr lang="en-US" altLang="zh-CN" sz="1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включают</a:t>
            </a:r>
            <a:r>
              <a:rPr lang="en-US" altLang="zh-CN" sz="1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в</a:t>
            </a:r>
            <a:r>
              <a:rPr lang="ru-RU" altLang="zh-CN" sz="1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</a:t>
            </a:r>
            <a:r>
              <a:rPr lang="en-US" altLang="zh-CN" sz="1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себя</a:t>
            </a:r>
            <a:r>
              <a:rPr lang="en-US" altLang="zh-CN" sz="1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</a:t>
            </a:r>
            <a:r>
              <a:rPr lang="en-US" altLang="zh-CN" sz="1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возмездные</a:t>
            </a:r>
            <a:r>
              <a:rPr lang="en-US" altLang="zh-CN" sz="1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</a:t>
            </a:r>
            <a:endParaRPr lang="ru-RU" altLang="zh-CN" sz="15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ea typeface="宋体" pitchFamily="2" charset="-122"/>
              <a:cs typeface="Times New Roman" pitchFamily="18" charset="0"/>
            </a:endParaRPr>
          </a:p>
          <a:p>
            <a:pPr algn="r">
              <a:tabLst>
                <a:tab pos="50800" algn="l"/>
                <a:tab pos="152400" algn="l"/>
                <a:tab pos="203200" algn="l"/>
                <a:tab pos="254000" algn="l"/>
                <a:tab pos="381000" algn="l"/>
                <a:tab pos="469900" algn="l"/>
                <a:tab pos="673100" algn="l"/>
              </a:tabLst>
              <a:defRPr/>
            </a:pPr>
            <a:r>
              <a:rPr lang="en-US" altLang="zh-CN" sz="1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операции</a:t>
            </a:r>
            <a:r>
              <a:rPr lang="en-US" altLang="zh-CN" sz="1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</a:t>
            </a:r>
            <a:r>
              <a:rPr lang="en-US" altLang="zh-CN" sz="1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от</a:t>
            </a:r>
            <a:r>
              <a:rPr lang="ru-RU" altLang="zh-CN" sz="1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</a:t>
            </a:r>
            <a:r>
              <a:rPr lang="en-US" altLang="zh-CN" sz="1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прямого</a:t>
            </a:r>
            <a:r>
              <a:rPr lang="en-US" altLang="zh-CN" sz="1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предоставления</a:t>
            </a:r>
            <a:r>
              <a:rPr lang="ru-RU" altLang="zh-CN" sz="1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муниципальным образованием</a:t>
            </a:r>
            <a:r>
              <a:rPr lang="en-US" altLang="zh-CN" sz="1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в </a:t>
            </a:r>
            <a:r>
              <a:rPr lang="en-US" altLang="zh-CN" sz="1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пользование</a:t>
            </a:r>
            <a:endParaRPr lang="ru-RU" altLang="zh-CN" sz="15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ea typeface="宋体" pitchFamily="2" charset="-122"/>
              <a:cs typeface="Times New Roman" pitchFamily="18" charset="0"/>
            </a:endParaRPr>
          </a:p>
          <a:p>
            <a:pPr algn="r">
              <a:tabLst>
                <a:tab pos="50800" algn="l"/>
                <a:tab pos="152400" algn="l"/>
                <a:tab pos="203200" algn="l"/>
                <a:tab pos="254000" algn="l"/>
                <a:tab pos="381000" algn="l"/>
                <a:tab pos="469900" algn="l"/>
                <a:tab pos="673100" algn="l"/>
              </a:tabLst>
              <a:defRPr/>
            </a:pPr>
            <a:r>
              <a:rPr lang="en-US" altLang="zh-CN" sz="1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имущества</a:t>
            </a:r>
            <a:r>
              <a:rPr lang="en-US" altLang="zh-CN" sz="1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и </a:t>
            </a:r>
            <a:r>
              <a:rPr lang="ru-RU" altLang="zh-CN" sz="1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земельных участков</a:t>
            </a:r>
            <a:r>
              <a:rPr lang="en-US" altLang="zh-CN" sz="1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, </a:t>
            </a:r>
            <a:r>
              <a:rPr lang="en-US" altLang="zh-CN" sz="1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от</a:t>
            </a:r>
            <a:r>
              <a:rPr lang="en-US" altLang="zh-CN" sz="1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</a:t>
            </a:r>
            <a:r>
              <a:rPr lang="en-US" altLang="zh-CN" sz="1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различного</a:t>
            </a:r>
            <a:r>
              <a:rPr lang="en-US" altLang="zh-CN" sz="1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</a:t>
            </a:r>
            <a:r>
              <a:rPr lang="en-US" altLang="zh-CN" sz="1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вида</a:t>
            </a:r>
            <a:r>
              <a:rPr lang="en-US" altLang="zh-CN" sz="1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</a:t>
            </a:r>
            <a:r>
              <a:rPr lang="en-US" altLang="zh-CN" sz="1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услуг</a:t>
            </a:r>
            <a:r>
              <a:rPr lang="en-US" altLang="zh-CN" sz="1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, а </a:t>
            </a:r>
            <a:r>
              <a:rPr lang="ru-RU" altLang="zh-CN" sz="1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та</a:t>
            </a:r>
            <a:r>
              <a:rPr lang="en-US" altLang="zh-CN" sz="1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кже</a:t>
            </a:r>
            <a:r>
              <a:rPr lang="ru-RU" altLang="zh-CN" sz="1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</a:t>
            </a:r>
            <a:r>
              <a:rPr lang="en-US" altLang="zh-CN" sz="1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платежи</a:t>
            </a:r>
            <a:r>
              <a:rPr lang="en-US" altLang="zh-CN" sz="1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в </a:t>
            </a:r>
            <a:r>
              <a:rPr lang="en-US" altLang="zh-CN" sz="1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виде</a:t>
            </a:r>
            <a:r>
              <a:rPr lang="en-US" altLang="zh-CN" sz="1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</a:t>
            </a:r>
            <a:endParaRPr lang="ru-RU" altLang="zh-CN" sz="15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ea typeface="宋体" pitchFamily="2" charset="-122"/>
              <a:cs typeface="Times New Roman" pitchFamily="18" charset="0"/>
            </a:endParaRPr>
          </a:p>
          <a:p>
            <a:pPr algn="r">
              <a:tabLst>
                <a:tab pos="50800" algn="l"/>
                <a:tab pos="152400" algn="l"/>
                <a:tab pos="203200" algn="l"/>
                <a:tab pos="254000" algn="l"/>
                <a:tab pos="381000" algn="l"/>
                <a:tab pos="469900" algn="l"/>
                <a:tab pos="673100" algn="l"/>
              </a:tabLst>
              <a:defRPr/>
            </a:pPr>
            <a:r>
              <a:rPr lang="en-US" altLang="zh-CN" sz="1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штрафов</a:t>
            </a:r>
            <a:r>
              <a:rPr lang="en-US" altLang="zh-CN" sz="1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</a:t>
            </a:r>
            <a:r>
              <a:rPr lang="en-US" altLang="zh-CN" sz="1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или</a:t>
            </a:r>
            <a:r>
              <a:rPr lang="en-US" altLang="zh-CN" sz="1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</a:t>
            </a:r>
            <a:r>
              <a:rPr lang="en-US" altLang="zh-CN" sz="1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иных</a:t>
            </a:r>
            <a:r>
              <a:rPr lang="ru-RU" altLang="zh-CN" sz="1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с</a:t>
            </a:r>
            <a:r>
              <a:rPr lang="en-US" altLang="zh-CN" sz="1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анкций</a:t>
            </a:r>
            <a:r>
              <a:rPr lang="en-US" altLang="zh-CN" sz="1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</a:t>
            </a:r>
            <a:r>
              <a:rPr lang="en-US" altLang="zh-CN" sz="1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за</a:t>
            </a:r>
            <a:r>
              <a:rPr lang="en-US" altLang="zh-CN" sz="1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</a:t>
            </a:r>
            <a:r>
              <a:rPr lang="ru-RU" altLang="zh-CN" sz="1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н</a:t>
            </a:r>
            <a:r>
              <a:rPr lang="en-US" altLang="zh-CN" sz="1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арушение</a:t>
            </a:r>
            <a:r>
              <a:rPr lang="ru-RU" altLang="zh-CN" sz="1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</a:t>
            </a:r>
            <a:r>
              <a:rPr lang="en-US" altLang="zh-CN" sz="1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законодательства</a:t>
            </a:r>
            <a:r>
              <a:rPr lang="ru-RU" altLang="zh-CN" sz="1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и другие.</a:t>
            </a:r>
            <a:endParaRPr lang="ru-RU" sz="15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ea typeface="宋体" pitchFamily="2" charset="-122"/>
              <a:cs typeface="Times New Roman" pitchFamily="18" charset="0"/>
            </a:endParaRPr>
          </a:p>
        </p:txBody>
      </p:sp>
      <p:sp>
        <p:nvSpPr>
          <p:cNvPr id="16" name="AutoShape 22"/>
          <p:cNvSpPr>
            <a:spLocks noChangeArrowheads="1"/>
          </p:cNvSpPr>
          <p:nvPr/>
        </p:nvSpPr>
        <p:spPr bwMode="gray">
          <a:xfrm flipH="1">
            <a:off x="2123728" y="2924944"/>
            <a:ext cx="6867872" cy="1139794"/>
          </a:xfrm>
          <a:prstGeom prst="homePlate">
            <a:avLst>
              <a:gd name="adj" fmla="val 39083"/>
            </a:avLst>
          </a:prstGeom>
          <a:gradFill rotWithShape="1">
            <a:gsLst>
              <a:gs pos="0">
                <a:srgbClr val="5491D4"/>
              </a:gs>
              <a:gs pos="100000">
                <a:srgbClr val="99CCFF"/>
              </a:gs>
            </a:gsLst>
            <a:lin ang="0" scaled="1"/>
          </a:gradFill>
          <a:ln>
            <a:noFill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5491D4"/>
            </a:extrusionClr>
          </a:sp3d>
          <a:extLst>
            <a:ext uri="{91240B29-F687-4F45-9708-019B960494DF}">
              <a14:hiddenLine xmlns:a14="http://schemas.microsoft.com/office/drawing/2010/main" w="9525" algn="ctr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pPr algn="r">
              <a:defRPr/>
            </a:pPr>
            <a:r>
              <a:rPr lang="ru-RU" sz="15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НАЛОГОВЫЕ ДОХОДЫ - поступления от уплаты налогов, </a:t>
            </a:r>
          </a:p>
          <a:p>
            <a:pPr algn="r">
              <a:defRPr/>
            </a:pPr>
            <a:r>
              <a:rPr lang="ru-RU" sz="15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установленных Налоговым кодексом Российской Федерации (налог на доходы </a:t>
            </a:r>
          </a:p>
          <a:p>
            <a:pPr algn="r">
              <a:defRPr/>
            </a:pPr>
            <a:r>
              <a:rPr lang="ru-RU" sz="15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физических лиц; земельный налог; налог на имущество физических лиц</a:t>
            </a:r>
            <a:r>
              <a:rPr lang="en-US" sz="15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r>
              <a:rPr lang="ru-RU" sz="15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r">
              <a:defRPr/>
            </a:pPr>
            <a:r>
              <a:rPr lang="ru-RU" sz="15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госпошлина; налоги</a:t>
            </a:r>
            <a:r>
              <a:rPr lang="en-US" sz="15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5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взимаемые по специальным</a:t>
            </a:r>
            <a:r>
              <a:rPr lang="en-US" sz="15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налоговым режимам)</a:t>
            </a:r>
            <a:endParaRPr lang="ru-RU" sz="15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83300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AD33FC-CFB2-4C9E-9E90-385C6970F446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5" y="528506"/>
            <a:ext cx="8928991" cy="6572774"/>
          </a:xfrm>
          <a:prstGeom prst="rect">
            <a:avLst/>
          </a:prstGeom>
        </p:spPr>
      </p:pic>
      <p:sp>
        <p:nvSpPr>
          <p:cNvPr id="23" name="Прямоугольник 22"/>
          <p:cNvSpPr/>
          <p:nvPr/>
        </p:nvSpPr>
        <p:spPr>
          <a:xfrm>
            <a:off x="429184" y="3312548"/>
            <a:ext cx="2093053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Дотации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(от лат. «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Dotatio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» - дар, пожертвование) </a:t>
            </a:r>
          </a:p>
          <a:p>
            <a:pPr algn="ctr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Предоставляются без определения конкретной цели их использования</a:t>
            </a:r>
            <a:endParaRPr lang="ru-RU" sz="13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698549" y="692974"/>
            <a:ext cx="609455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3038"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Виды межбюджетных трансфертов</a:t>
            </a:r>
            <a:endParaRPr lang="ru-RU" sz="2800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3433194" y="2992564"/>
            <a:ext cx="2277611" cy="18928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3038" algn="ctr"/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Субвенции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(от лат. «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Subvenire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» -</a:t>
            </a:r>
            <a:r>
              <a:rPr lang="en-US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приходить на помощь)</a:t>
            </a:r>
          </a:p>
          <a:p>
            <a:pPr algn="ctr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   Предоставляются на финансирование</a:t>
            </a:r>
            <a:r>
              <a:rPr lang="en-US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«переданных» другим публично-</a:t>
            </a:r>
            <a:r>
              <a:rPr lang="en-US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правовым образованиям     </a:t>
            </a:r>
          </a:p>
          <a:p>
            <a:pPr algn="ctr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   полномочий</a:t>
            </a:r>
            <a:endParaRPr lang="ru-RU" sz="13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6710401" y="3019722"/>
            <a:ext cx="2076275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3038" algn="ctr"/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Субсидии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(от лат. «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Subsidium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» -поддержка)</a:t>
            </a:r>
            <a:r>
              <a:rPr lang="en-US" sz="13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173038" algn="ctr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Предоставляются на условиях долевого</a:t>
            </a:r>
            <a:r>
              <a:rPr lang="en-US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софинансирования</a:t>
            </a:r>
            <a:r>
              <a:rPr lang="en-US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расходов других</a:t>
            </a:r>
            <a:r>
              <a:rPr lang="en-US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бюджетов</a:t>
            </a:r>
            <a:endParaRPr lang="ru-RU" sz="13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1056935" y="5353406"/>
            <a:ext cx="747459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lnSpc>
                <a:spcPts val="2400"/>
              </a:lnSpc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Межбюджетные трансферты – основной вид безвозмездных перечислений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b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lnSpc>
                <a:spcPts val="2400"/>
              </a:lnSpc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Это денежные средства, перечисляемые из одного бюджета бюджетной системы Российской Федерации другому.</a:t>
            </a:r>
            <a:endParaRPr lang="ru-RU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095378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Рисунок 41" descr="1505740177_lgotyi-po-nalogu-na-imushhestvo-201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57269" y="3726611"/>
            <a:ext cx="5986732" cy="3131389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573459" y="897422"/>
            <a:ext cx="5167619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Основные направления </a:t>
            </a:r>
          </a:p>
          <a:p>
            <a:pPr algn="ctr"/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бюджетной политики района</a:t>
            </a:r>
          </a:p>
          <a:p>
            <a:pPr algn="ctr"/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на 2020 – 2022 годы</a:t>
            </a:r>
            <a:endParaRPr lang="ru-RU" sz="2000" b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AD33FC-CFB2-4C9E-9E90-385C6970F446}" type="slidenum">
              <a:rPr lang="ru-RU" smtClean="0"/>
              <a:pPr>
                <a:defRPr/>
              </a:pPr>
              <a:t>12</a:t>
            </a:fld>
            <a:endParaRPr lang="ru-RU" dirty="0"/>
          </a:p>
        </p:txBody>
      </p:sp>
      <p:grpSp>
        <p:nvGrpSpPr>
          <p:cNvPr id="22" name="组合 1"/>
          <p:cNvGrpSpPr/>
          <p:nvPr/>
        </p:nvGrpSpPr>
        <p:grpSpPr>
          <a:xfrm>
            <a:off x="0" y="1098956"/>
            <a:ext cx="9143999" cy="5759044"/>
            <a:chOff x="515437" y="-794248"/>
            <a:chExt cx="9551316" cy="6736287"/>
          </a:xfrm>
        </p:grpSpPr>
        <p:sp>
          <p:nvSpPr>
            <p:cNvPr id="24" name="Rektangel 23"/>
            <p:cNvSpPr>
              <a:spLocks noChangeArrowheads="1"/>
            </p:cNvSpPr>
            <p:nvPr/>
          </p:nvSpPr>
          <p:spPr bwMode="auto">
            <a:xfrm flipH="1">
              <a:off x="515437" y="5110765"/>
              <a:ext cx="3307941" cy="831274"/>
            </a:xfrm>
            <a:prstGeom prst="rect">
              <a:avLst/>
            </a:prstGeom>
            <a:gradFill rotWithShape="1">
              <a:gsLst>
                <a:gs pos="0">
                  <a:srgbClr val="FFE0DD"/>
                </a:gs>
                <a:gs pos="100000">
                  <a:srgbClr val="806D6E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indent="-342900" algn="ctr" fontAlgn="auto">
                <a:spcBef>
                  <a:spcPts val="0"/>
                </a:spcBef>
                <a:spcAft>
                  <a:spcPts val="0"/>
                </a:spcAft>
              </a:pPr>
              <a:endParaRPr lang="zh-CN" altLang="en-US" sz="1400" b="1" noProof="1">
                <a:solidFill>
                  <a:srgbClr val="FFFFFF"/>
                </a:solidFill>
                <a:latin typeface="微软雅黑"/>
                <a:ea typeface="微软雅黑"/>
              </a:endParaRPr>
            </a:p>
          </p:txBody>
        </p:sp>
        <p:sp>
          <p:nvSpPr>
            <p:cNvPr id="25" name="Ligebenet trapez 25"/>
            <p:cNvSpPr/>
            <p:nvPr/>
          </p:nvSpPr>
          <p:spPr bwMode="auto">
            <a:xfrm flipH="1">
              <a:off x="515437" y="4869935"/>
              <a:ext cx="2850576" cy="266439"/>
            </a:xfrm>
            <a:prstGeom prst="trapezoid">
              <a:avLst>
                <a:gd name="adj" fmla="val 160887"/>
              </a:avLst>
            </a:prstGeom>
            <a:gradFill flip="none" rotWithShape="1">
              <a:gsLst>
                <a:gs pos="69000">
                  <a:sysClr val="window" lastClr="FFFFFF">
                    <a:lumMod val="95000"/>
                  </a:sysClr>
                </a:gs>
                <a:gs pos="37000">
                  <a:sysClr val="window" lastClr="FFFFFF">
                    <a:lumMod val="85000"/>
                  </a:sysClr>
                </a:gs>
                <a:gs pos="0">
                  <a:sysClr val="window" lastClr="FFFFFF">
                    <a:lumMod val="75000"/>
                  </a:sysClr>
                </a:gs>
              </a:gsLst>
              <a:lin ang="5400000" scaled="1"/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indent="-3429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400" b="1" noProof="1">
                <a:solidFill>
                  <a:srgbClr val="FFFFFF"/>
                </a:solidFill>
                <a:latin typeface="微软雅黑"/>
                <a:ea typeface="微软雅黑"/>
              </a:endParaRPr>
            </a:p>
          </p:txBody>
        </p:sp>
        <p:grpSp>
          <p:nvGrpSpPr>
            <p:cNvPr id="26" name="Gruppe 81"/>
            <p:cNvGrpSpPr>
              <a:grpSpLocks/>
            </p:cNvGrpSpPr>
            <p:nvPr/>
          </p:nvGrpSpPr>
          <p:grpSpPr bwMode="auto">
            <a:xfrm flipH="1">
              <a:off x="1553496" y="3953478"/>
              <a:ext cx="3354083" cy="1173143"/>
              <a:chOff x="-1549341" y="4980313"/>
              <a:chExt cx="11815401" cy="761963"/>
            </a:xfrm>
          </p:grpSpPr>
          <p:sp>
            <p:nvSpPr>
              <p:cNvPr id="72" name="Rektangel 23"/>
              <p:cNvSpPr>
                <a:spLocks noChangeArrowheads="1"/>
              </p:cNvSpPr>
              <p:nvPr/>
            </p:nvSpPr>
            <p:spPr bwMode="auto">
              <a:xfrm>
                <a:off x="-1549341" y="5153536"/>
                <a:ext cx="11696909" cy="588740"/>
              </a:xfrm>
              <a:prstGeom prst="rect">
                <a:avLst/>
              </a:prstGeom>
              <a:gradFill rotWithShape="1">
                <a:gsLst>
                  <a:gs pos="0">
                    <a:srgbClr val="FFBAB7"/>
                  </a:gs>
                  <a:gs pos="100000">
                    <a:srgbClr val="805A5E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indent="-342900" algn="ctr" fontAlgn="auto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400" b="1" noProof="1">
                  <a:solidFill>
                    <a:srgbClr val="FFFFFF"/>
                  </a:solidFill>
                  <a:latin typeface="微软雅黑"/>
                  <a:ea typeface="微软雅黑"/>
                </a:endParaRPr>
              </a:p>
            </p:txBody>
          </p:sp>
          <p:sp>
            <p:nvSpPr>
              <p:cNvPr id="73" name="Ligebenet trapez 25"/>
              <p:cNvSpPr/>
              <p:nvPr/>
            </p:nvSpPr>
            <p:spPr>
              <a:xfrm>
                <a:off x="2028642" y="4980313"/>
                <a:ext cx="8237418" cy="168067"/>
              </a:xfrm>
              <a:prstGeom prst="trapezoid">
                <a:avLst>
                  <a:gd name="adj" fmla="val 160887"/>
                </a:avLst>
              </a:prstGeom>
              <a:gradFill flip="none" rotWithShape="1">
                <a:gsLst>
                  <a:gs pos="69000">
                    <a:sysClr val="window" lastClr="FFFFFF">
                      <a:lumMod val="95000"/>
                    </a:sysClr>
                  </a:gs>
                  <a:gs pos="37000">
                    <a:sysClr val="window" lastClr="FFFFFF">
                      <a:lumMod val="85000"/>
                    </a:sysClr>
                  </a:gs>
                  <a:gs pos="0">
                    <a:sysClr val="window" lastClr="FFFFFF">
                      <a:lumMod val="75000"/>
                    </a:sysClr>
                  </a:gs>
                </a:gsLst>
                <a:lin ang="5400000" scaled="1"/>
                <a:tileRect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indent="-34290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400" b="1" noProof="1">
                  <a:solidFill>
                    <a:srgbClr val="FFFFFF"/>
                  </a:solidFill>
                  <a:latin typeface="微软雅黑"/>
                  <a:ea typeface="微软雅黑"/>
                </a:endParaRPr>
              </a:p>
            </p:txBody>
          </p:sp>
        </p:grpSp>
        <p:grpSp>
          <p:nvGrpSpPr>
            <p:cNvPr id="27" name="Gruppe 81"/>
            <p:cNvGrpSpPr>
              <a:grpSpLocks/>
            </p:cNvGrpSpPr>
            <p:nvPr/>
          </p:nvGrpSpPr>
          <p:grpSpPr bwMode="auto">
            <a:xfrm flipH="1">
              <a:off x="2544819" y="3054950"/>
              <a:ext cx="3380234" cy="1178384"/>
              <a:chOff x="-1644009" y="4708096"/>
              <a:chExt cx="11907527" cy="765366"/>
            </a:xfrm>
          </p:grpSpPr>
          <p:sp>
            <p:nvSpPr>
              <p:cNvPr id="70" name="Rektangel 23"/>
              <p:cNvSpPr>
                <a:spLocks noChangeArrowheads="1"/>
              </p:cNvSpPr>
              <p:nvPr/>
            </p:nvSpPr>
            <p:spPr bwMode="auto">
              <a:xfrm>
                <a:off x="-1644009" y="4877193"/>
                <a:ext cx="11845485" cy="596269"/>
              </a:xfrm>
              <a:prstGeom prst="rect">
                <a:avLst/>
              </a:prstGeom>
              <a:gradFill rotWithShape="1">
                <a:gsLst>
                  <a:gs pos="0">
                    <a:srgbClr val="FF9494"/>
                  </a:gs>
                  <a:gs pos="100000">
                    <a:srgbClr val="80474A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indent="-342900" algn="ctr" fontAlgn="auto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400" b="1" noProof="1">
                  <a:solidFill>
                    <a:srgbClr val="FFFFFF"/>
                  </a:solidFill>
                  <a:latin typeface="微软雅黑"/>
                  <a:ea typeface="微软雅黑"/>
                </a:endParaRPr>
              </a:p>
            </p:txBody>
          </p:sp>
          <p:sp>
            <p:nvSpPr>
              <p:cNvPr id="71" name="Ligebenet trapez 25"/>
              <p:cNvSpPr/>
              <p:nvPr/>
            </p:nvSpPr>
            <p:spPr>
              <a:xfrm>
                <a:off x="2026097" y="4708096"/>
                <a:ext cx="8237421" cy="168067"/>
              </a:xfrm>
              <a:prstGeom prst="trapezoid">
                <a:avLst>
                  <a:gd name="adj" fmla="val 160887"/>
                </a:avLst>
              </a:prstGeom>
              <a:gradFill flip="none" rotWithShape="1">
                <a:gsLst>
                  <a:gs pos="69000">
                    <a:sysClr val="window" lastClr="FFFFFF">
                      <a:lumMod val="95000"/>
                    </a:sysClr>
                  </a:gs>
                  <a:gs pos="37000">
                    <a:sysClr val="window" lastClr="FFFFFF">
                      <a:lumMod val="85000"/>
                    </a:sysClr>
                  </a:gs>
                  <a:gs pos="0">
                    <a:sysClr val="window" lastClr="FFFFFF">
                      <a:lumMod val="75000"/>
                    </a:sysClr>
                  </a:gs>
                </a:gsLst>
                <a:lin ang="5400000" scaled="1"/>
                <a:tileRect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indent="-34290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400" b="1" noProof="1">
                  <a:solidFill>
                    <a:srgbClr val="FFFFFF"/>
                  </a:solidFill>
                  <a:latin typeface="微软雅黑"/>
                  <a:ea typeface="微软雅黑"/>
                </a:endParaRPr>
              </a:p>
            </p:txBody>
          </p:sp>
        </p:grpSp>
        <p:grpSp>
          <p:nvGrpSpPr>
            <p:cNvPr id="28" name="Gruppe 81"/>
            <p:cNvGrpSpPr>
              <a:grpSpLocks/>
            </p:cNvGrpSpPr>
            <p:nvPr/>
          </p:nvGrpSpPr>
          <p:grpSpPr bwMode="auto">
            <a:xfrm flipH="1">
              <a:off x="3623664" y="2158004"/>
              <a:ext cx="3358818" cy="1188123"/>
              <a:chOff x="-2147857" y="4435875"/>
              <a:chExt cx="11832084" cy="771690"/>
            </a:xfrm>
          </p:grpSpPr>
          <p:sp>
            <p:nvSpPr>
              <p:cNvPr id="68" name="Rektangel 23"/>
              <p:cNvSpPr>
                <a:spLocks noChangeArrowheads="1"/>
              </p:cNvSpPr>
              <p:nvPr/>
            </p:nvSpPr>
            <p:spPr bwMode="auto">
              <a:xfrm>
                <a:off x="-2147857" y="4605133"/>
                <a:ext cx="11769349" cy="602432"/>
              </a:xfrm>
              <a:prstGeom prst="rect">
                <a:avLst/>
              </a:prstGeom>
              <a:gradFill rotWithShape="1">
                <a:gsLst>
                  <a:gs pos="0">
                    <a:srgbClr val="FF6461"/>
                  </a:gs>
                  <a:gs pos="100000">
                    <a:srgbClr val="803234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indent="-342900" algn="ctr" fontAlgn="auto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400" b="1" noProof="1">
                  <a:solidFill>
                    <a:srgbClr val="FFFFFF"/>
                  </a:solidFill>
                  <a:latin typeface="微软雅黑"/>
                  <a:ea typeface="微软雅黑"/>
                </a:endParaRPr>
              </a:p>
            </p:txBody>
          </p:sp>
          <p:sp>
            <p:nvSpPr>
              <p:cNvPr id="69" name="Ligebenet trapez 25"/>
              <p:cNvSpPr/>
              <p:nvPr/>
            </p:nvSpPr>
            <p:spPr>
              <a:xfrm>
                <a:off x="1446805" y="4435875"/>
                <a:ext cx="8237422" cy="168067"/>
              </a:xfrm>
              <a:prstGeom prst="trapezoid">
                <a:avLst>
                  <a:gd name="adj" fmla="val 160887"/>
                </a:avLst>
              </a:prstGeom>
              <a:gradFill flip="none" rotWithShape="1">
                <a:gsLst>
                  <a:gs pos="69000">
                    <a:sysClr val="window" lastClr="FFFFFF">
                      <a:lumMod val="95000"/>
                    </a:sysClr>
                  </a:gs>
                  <a:gs pos="37000">
                    <a:sysClr val="window" lastClr="FFFFFF">
                      <a:lumMod val="85000"/>
                    </a:sysClr>
                  </a:gs>
                  <a:gs pos="0">
                    <a:sysClr val="window" lastClr="FFFFFF">
                      <a:lumMod val="75000"/>
                    </a:sysClr>
                  </a:gs>
                </a:gsLst>
                <a:lin ang="5400000" scaled="1"/>
                <a:tileRect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indent="-34290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400" b="1" noProof="1">
                  <a:solidFill>
                    <a:srgbClr val="FFFFFF"/>
                  </a:solidFill>
                  <a:latin typeface="微软雅黑"/>
                  <a:ea typeface="微软雅黑"/>
                </a:endParaRPr>
              </a:p>
            </p:txBody>
          </p:sp>
        </p:grpSp>
        <p:grpSp>
          <p:nvGrpSpPr>
            <p:cNvPr id="29" name="Gruppe 81"/>
            <p:cNvGrpSpPr>
              <a:grpSpLocks/>
            </p:cNvGrpSpPr>
            <p:nvPr/>
          </p:nvGrpSpPr>
          <p:grpSpPr bwMode="auto">
            <a:xfrm flipH="1">
              <a:off x="4597190" y="1152254"/>
              <a:ext cx="3404576" cy="1265959"/>
              <a:chOff x="-2517335" y="4094041"/>
              <a:chExt cx="11993277" cy="822248"/>
            </a:xfrm>
          </p:grpSpPr>
          <p:sp>
            <p:nvSpPr>
              <p:cNvPr id="66" name="Rektangel 23"/>
              <p:cNvSpPr>
                <a:spLocks noChangeArrowheads="1"/>
              </p:cNvSpPr>
              <p:nvPr/>
            </p:nvSpPr>
            <p:spPr bwMode="auto">
              <a:xfrm>
                <a:off x="-2517335" y="4258072"/>
                <a:ext cx="11915803" cy="658217"/>
              </a:xfrm>
              <a:prstGeom prst="rect">
                <a:avLst/>
              </a:prstGeom>
              <a:gradFill rotWithShape="1">
                <a:gsLst>
                  <a:gs pos="0">
                    <a:srgbClr val="FF4E4B"/>
                  </a:gs>
                  <a:gs pos="100000">
                    <a:srgbClr val="802424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indent="-342900" algn="ctr" fontAlgn="auto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400" b="1" noProof="1">
                  <a:solidFill>
                    <a:srgbClr val="FFFFFF"/>
                  </a:solidFill>
                  <a:latin typeface="微软雅黑"/>
                  <a:ea typeface="微软雅黑"/>
                </a:endParaRPr>
              </a:p>
            </p:txBody>
          </p:sp>
          <p:sp>
            <p:nvSpPr>
              <p:cNvPr id="67" name="Ligebenet trapez 25"/>
              <p:cNvSpPr/>
              <p:nvPr/>
            </p:nvSpPr>
            <p:spPr>
              <a:xfrm>
                <a:off x="1238520" y="4094041"/>
                <a:ext cx="8237422" cy="168068"/>
              </a:xfrm>
              <a:prstGeom prst="trapezoid">
                <a:avLst>
                  <a:gd name="adj" fmla="val 160887"/>
                </a:avLst>
              </a:prstGeom>
              <a:gradFill flip="none" rotWithShape="1">
                <a:gsLst>
                  <a:gs pos="69000">
                    <a:sysClr val="window" lastClr="FFFFFF">
                      <a:lumMod val="95000"/>
                    </a:sysClr>
                  </a:gs>
                  <a:gs pos="37000">
                    <a:sysClr val="window" lastClr="FFFFFF">
                      <a:lumMod val="85000"/>
                    </a:sysClr>
                  </a:gs>
                  <a:gs pos="0">
                    <a:sysClr val="window" lastClr="FFFFFF">
                      <a:lumMod val="75000"/>
                    </a:sysClr>
                  </a:gs>
                </a:gsLst>
                <a:lin ang="5400000" scaled="1"/>
                <a:tileRect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indent="-34290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400" b="1" noProof="1">
                  <a:solidFill>
                    <a:srgbClr val="FFFFFF"/>
                  </a:solidFill>
                  <a:latin typeface="微软雅黑"/>
                  <a:ea typeface="微软雅黑"/>
                </a:endParaRPr>
              </a:p>
            </p:txBody>
          </p:sp>
        </p:grpSp>
        <p:grpSp>
          <p:nvGrpSpPr>
            <p:cNvPr id="30" name="Gruppe 81"/>
            <p:cNvGrpSpPr>
              <a:grpSpLocks/>
            </p:cNvGrpSpPr>
            <p:nvPr/>
          </p:nvGrpSpPr>
          <p:grpSpPr bwMode="auto">
            <a:xfrm flipH="1">
              <a:off x="5668047" y="134512"/>
              <a:ext cx="3324771" cy="1277291"/>
              <a:chOff x="-2787358" y="3736147"/>
              <a:chExt cx="11712143" cy="829607"/>
            </a:xfrm>
          </p:grpSpPr>
          <p:sp>
            <p:nvSpPr>
              <p:cNvPr id="64" name="Rektangel 23"/>
              <p:cNvSpPr>
                <a:spLocks noChangeArrowheads="1"/>
              </p:cNvSpPr>
              <p:nvPr/>
            </p:nvSpPr>
            <p:spPr bwMode="auto">
              <a:xfrm>
                <a:off x="-2787358" y="3897706"/>
                <a:ext cx="11653898" cy="668048"/>
              </a:xfrm>
              <a:prstGeom prst="rect">
                <a:avLst/>
              </a:prstGeom>
              <a:gradFill rotWithShape="1">
                <a:gsLst>
                  <a:gs pos="0">
                    <a:srgbClr val="FF2C2C"/>
                  </a:gs>
                  <a:gs pos="100000">
                    <a:srgbClr val="801413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indent="-342900" algn="ctr" fontAlgn="auto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400" b="1" noProof="1">
                  <a:solidFill>
                    <a:srgbClr val="FFFFFF"/>
                  </a:solidFill>
                  <a:latin typeface="微软雅黑"/>
                  <a:ea typeface="微软雅黑"/>
                </a:endParaRPr>
              </a:p>
            </p:txBody>
          </p:sp>
          <p:sp>
            <p:nvSpPr>
              <p:cNvPr id="65" name="Ligebenet trapez 25"/>
              <p:cNvSpPr/>
              <p:nvPr/>
            </p:nvSpPr>
            <p:spPr>
              <a:xfrm>
                <a:off x="687363" y="3736147"/>
                <a:ext cx="8237422" cy="168068"/>
              </a:xfrm>
              <a:prstGeom prst="trapezoid">
                <a:avLst>
                  <a:gd name="adj" fmla="val 160887"/>
                </a:avLst>
              </a:prstGeom>
              <a:gradFill flip="none" rotWithShape="1">
                <a:gsLst>
                  <a:gs pos="69000">
                    <a:sysClr val="window" lastClr="FFFFFF">
                      <a:lumMod val="95000"/>
                    </a:sysClr>
                  </a:gs>
                  <a:gs pos="37000">
                    <a:sysClr val="window" lastClr="FFFFFF">
                      <a:lumMod val="85000"/>
                    </a:sysClr>
                  </a:gs>
                  <a:gs pos="0">
                    <a:sysClr val="window" lastClr="FFFFFF">
                      <a:lumMod val="75000"/>
                    </a:sysClr>
                  </a:gs>
                </a:gsLst>
                <a:lin ang="5400000" scaled="1"/>
                <a:tileRect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indent="-34290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400" b="1" noProof="1">
                  <a:solidFill>
                    <a:srgbClr val="FFFFFF"/>
                  </a:solidFill>
                  <a:latin typeface="微软雅黑"/>
                  <a:ea typeface="微软雅黑"/>
                </a:endParaRPr>
              </a:p>
            </p:txBody>
          </p:sp>
        </p:grpSp>
        <p:grpSp>
          <p:nvGrpSpPr>
            <p:cNvPr id="31" name="Gruppe 81"/>
            <p:cNvGrpSpPr>
              <a:grpSpLocks/>
            </p:cNvGrpSpPr>
            <p:nvPr/>
          </p:nvGrpSpPr>
          <p:grpSpPr bwMode="auto">
            <a:xfrm flipH="1">
              <a:off x="6465158" y="-794248"/>
              <a:ext cx="3601595" cy="1188981"/>
              <a:chOff x="-3718434" y="3444304"/>
              <a:chExt cx="12687307" cy="772250"/>
            </a:xfrm>
          </p:grpSpPr>
          <p:sp>
            <p:nvSpPr>
              <p:cNvPr id="62" name="Rektangel 23"/>
              <p:cNvSpPr>
                <a:spLocks noChangeArrowheads="1"/>
              </p:cNvSpPr>
              <p:nvPr/>
            </p:nvSpPr>
            <p:spPr bwMode="auto">
              <a:xfrm>
                <a:off x="-3348015" y="3597262"/>
                <a:ext cx="12265561" cy="619292"/>
              </a:xfrm>
              <a:prstGeom prst="rect">
                <a:avLst/>
              </a:prstGeom>
              <a:gradFill rotWithShape="1">
                <a:gsLst>
                  <a:gs pos="0">
                    <a:srgbClr val="FF0000"/>
                  </a:gs>
                  <a:gs pos="100000">
                    <a:srgbClr val="800000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ru-RU" sz="14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algn="ctr"/>
                <a:r>
                  <a:rPr lang="ru-RU" sz="14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Обеспечение </a:t>
                </a:r>
              </a:p>
              <a:p>
                <a:pPr algn="ctr"/>
                <a:r>
                  <a:rPr lang="ru-RU" sz="14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сбалансированности бюджета  </a:t>
                </a:r>
              </a:p>
              <a:p>
                <a:pPr indent="-342900" algn="ctr" fontAlgn="auto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400" b="1" noProof="1">
                  <a:solidFill>
                    <a:schemeClr val="bg1"/>
                  </a:solidFill>
                  <a:latin typeface="微软雅黑"/>
                  <a:ea typeface="微软雅黑"/>
                </a:endParaRPr>
              </a:p>
            </p:txBody>
          </p:sp>
          <p:sp>
            <p:nvSpPr>
              <p:cNvPr id="63" name="Ligebenet trapez 25"/>
              <p:cNvSpPr/>
              <p:nvPr/>
            </p:nvSpPr>
            <p:spPr>
              <a:xfrm>
                <a:off x="-3718434" y="3444304"/>
                <a:ext cx="12687307" cy="168068"/>
              </a:xfrm>
              <a:prstGeom prst="trapezoid">
                <a:avLst>
                  <a:gd name="adj" fmla="val 160887"/>
                </a:avLst>
              </a:prstGeom>
              <a:gradFill flip="none" rotWithShape="1">
                <a:gsLst>
                  <a:gs pos="69000">
                    <a:sysClr val="window" lastClr="FFFFFF">
                      <a:lumMod val="95000"/>
                    </a:sysClr>
                  </a:gs>
                  <a:gs pos="37000">
                    <a:sysClr val="window" lastClr="FFFFFF">
                      <a:lumMod val="85000"/>
                    </a:sysClr>
                  </a:gs>
                  <a:gs pos="0">
                    <a:sysClr val="window" lastClr="FFFFFF">
                      <a:lumMod val="75000"/>
                    </a:sysClr>
                  </a:gs>
                </a:gsLst>
                <a:lin ang="5400000" scaled="1"/>
                <a:tileRect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indent="-34290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400" b="1" noProof="1">
                  <a:solidFill>
                    <a:srgbClr val="FFFFFF"/>
                  </a:solidFill>
                  <a:latin typeface="微软雅黑"/>
                  <a:ea typeface="微软雅黑"/>
                </a:endParaRPr>
              </a:p>
            </p:txBody>
          </p:sp>
        </p:grpSp>
        <p:sp>
          <p:nvSpPr>
            <p:cNvPr id="33" name="TextBox 32"/>
            <p:cNvSpPr txBox="1">
              <a:spLocks noChangeArrowheads="1"/>
            </p:cNvSpPr>
            <p:nvPr/>
          </p:nvSpPr>
          <p:spPr bwMode="auto">
            <a:xfrm>
              <a:off x="515437" y="5348879"/>
              <a:ext cx="3297909" cy="3060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r>
                <a:rPr lang="ru-RU" sz="1100" b="1" dirty="0" smtClean="0">
                  <a:latin typeface="Times New Roman" pitchFamily="18" charset="0"/>
                  <a:cs typeface="Times New Roman" pitchFamily="18" charset="0"/>
                </a:rPr>
                <a:t>Проведение </a:t>
              </a: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взвешенной долговой политики</a:t>
              </a:r>
            </a:p>
          </p:txBody>
        </p:sp>
        <p:sp>
          <p:nvSpPr>
            <p:cNvPr id="34" name="TextBox 33"/>
            <p:cNvSpPr txBox="1">
              <a:spLocks noChangeArrowheads="1"/>
            </p:cNvSpPr>
            <p:nvPr/>
          </p:nvSpPr>
          <p:spPr bwMode="auto">
            <a:xfrm>
              <a:off x="1736114" y="4398138"/>
              <a:ext cx="3007957" cy="7020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r>
                <a:rPr lang="ru-RU" sz="1100" b="1" dirty="0" smtClean="0">
                  <a:latin typeface="Times New Roman" pitchFamily="18" charset="0"/>
                  <a:cs typeface="Times New Roman" pitchFamily="18" charset="0"/>
                </a:rPr>
                <a:t>Реализация </a:t>
              </a: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стратегических направлений социально-экономического развития Республики Башкортостан </a:t>
              </a:r>
            </a:p>
          </p:txBody>
        </p:sp>
        <p:sp>
          <p:nvSpPr>
            <p:cNvPr id="35" name="TextBox 34"/>
            <p:cNvSpPr txBox="1">
              <a:spLocks noChangeArrowheads="1"/>
            </p:cNvSpPr>
            <p:nvPr/>
          </p:nvSpPr>
          <p:spPr bwMode="auto">
            <a:xfrm>
              <a:off x="2646618" y="3477493"/>
              <a:ext cx="3162652" cy="7020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r>
                <a:rPr lang="ru-RU" sz="1100" b="1" dirty="0" smtClean="0">
                  <a:latin typeface="Times New Roman" pitchFamily="18" charset="0"/>
                  <a:cs typeface="Times New Roman" pitchFamily="18" charset="0"/>
                </a:rPr>
                <a:t>Развитие </a:t>
              </a: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инициативного бюджетирования путем вовлечения большего количества населенных </a:t>
              </a:r>
              <a:r>
                <a:rPr lang="ru-RU" sz="1100" b="1" dirty="0" smtClean="0">
                  <a:latin typeface="Times New Roman" pitchFamily="18" charset="0"/>
                  <a:cs typeface="Times New Roman" pitchFamily="18" charset="0"/>
                </a:rPr>
                <a:t>пунктов</a:t>
              </a:r>
              <a:endParaRPr lang="ru-RU" sz="11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6" name="TextBox 35"/>
            <p:cNvSpPr txBox="1">
              <a:spLocks noChangeArrowheads="1"/>
            </p:cNvSpPr>
            <p:nvPr/>
          </p:nvSpPr>
          <p:spPr bwMode="auto">
            <a:xfrm>
              <a:off x="3641472" y="2455491"/>
              <a:ext cx="3341010" cy="9000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r>
                <a:rPr lang="ru-RU" sz="1100" b="1" dirty="0" smtClean="0">
                  <a:latin typeface="Times New Roman" pitchFamily="18" charset="0"/>
                  <a:cs typeface="Times New Roman" pitchFamily="18" charset="0"/>
                </a:rPr>
                <a:t>Применение </a:t>
              </a: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обоснованных нормативных затрат на оказание муниципальных услуг и работ, расчетов целевых субсидий, </a:t>
              </a:r>
            </a:p>
            <a:p>
              <a:pPr algn="ctr"/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а также </a:t>
              </a:r>
              <a:r>
                <a:rPr lang="ru-RU" sz="1100" b="1" dirty="0" smtClean="0">
                  <a:latin typeface="Times New Roman" pitchFamily="18" charset="0"/>
                  <a:cs typeface="Times New Roman" pitchFamily="18" charset="0"/>
                </a:rPr>
                <a:t>контроль </a:t>
              </a: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за </a:t>
              </a:r>
              <a:r>
                <a:rPr lang="ru-RU" sz="1100" b="1" dirty="0" smtClean="0">
                  <a:latin typeface="Times New Roman" pitchFamily="18" charset="0"/>
                  <a:cs typeface="Times New Roman" pitchFamily="18" charset="0"/>
                </a:rPr>
                <a:t>использованием субсидий</a:t>
              </a:r>
              <a:endParaRPr lang="ru-RU" sz="11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7" name="TextBox 36"/>
            <p:cNvSpPr txBox="1">
              <a:spLocks noChangeArrowheads="1"/>
            </p:cNvSpPr>
            <p:nvPr/>
          </p:nvSpPr>
          <p:spPr bwMode="auto">
            <a:xfrm>
              <a:off x="4594645" y="1455994"/>
              <a:ext cx="3422555" cy="1008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r>
                <a:rPr lang="ru-RU" sz="10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Повышение </a:t>
              </a:r>
              <a:r>
                <a:rPr lang="ru-RU" sz="1000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эффективности бюджетных расходов, в том числе путем проведения обзоров бюджетных расходов, актуализации норм и правил определения расходных обязательств, повышения операционной эффективности бюджетных расходов</a:t>
              </a:r>
              <a:endParaRPr lang="en-US" altLang="ko-KR" sz="1000" b="1" dirty="0" smtClean="0">
                <a:solidFill>
                  <a:srgbClr val="DDDDDD"/>
                </a:solidFill>
                <a:latin typeface="Times New Roman" pitchFamily="18" charset="0"/>
                <a:ea typeface="굴림" pitchFamily="50" charset="-127"/>
                <a:cs typeface="Times New Roman" pitchFamily="18" charset="0"/>
              </a:endParaRPr>
            </a:p>
          </p:txBody>
        </p:sp>
        <p:sp>
          <p:nvSpPr>
            <p:cNvPr id="38" name="TextBox 37"/>
            <p:cNvSpPr txBox="1">
              <a:spLocks noChangeArrowheads="1"/>
            </p:cNvSpPr>
            <p:nvPr/>
          </p:nvSpPr>
          <p:spPr bwMode="auto">
            <a:xfrm>
              <a:off x="5963632" y="419322"/>
              <a:ext cx="2844668" cy="9000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lvl="0" algn="ctr"/>
              <a:r>
                <a:rPr lang="ru-RU" sz="1100" b="1" dirty="0">
                  <a:solidFill>
                    <a:srgbClr val="EAEAEA"/>
                  </a:solidFill>
                  <a:latin typeface="Times New Roman" pitchFamily="18" charset="0"/>
                  <a:cs typeface="Times New Roman" pitchFamily="18" charset="0"/>
                </a:rPr>
                <a:t>Достижение наилучших темпов наращивания налогового потенциала </a:t>
              </a:r>
            </a:p>
            <a:p>
              <a:pPr lvl="0" algn="ctr"/>
              <a:r>
                <a:rPr lang="ru-RU" sz="1100" b="1" dirty="0">
                  <a:solidFill>
                    <a:srgbClr val="EAEAEA"/>
                  </a:solidFill>
                  <a:latin typeface="Times New Roman" pitchFamily="18" charset="0"/>
                  <a:cs typeface="Times New Roman" pitchFamily="18" charset="0"/>
                </a:rPr>
                <a:t>за счет улучшения качества администрирования доходов бюджета</a:t>
              </a:r>
            </a:p>
          </p:txBody>
        </p:sp>
        <p:sp>
          <p:nvSpPr>
            <p:cNvPr id="60" name="Ellipse 59"/>
            <p:cNvSpPr/>
            <p:nvPr/>
          </p:nvSpPr>
          <p:spPr bwMode="auto">
            <a:xfrm>
              <a:off x="1917169" y="721842"/>
              <a:ext cx="3104102" cy="294967"/>
            </a:xfrm>
            <a:prstGeom prst="ellipse">
              <a:avLst/>
            </a:prstGeom>
            <a:gradFill flip="none" rotWithShape="1">
              <a:gsLst>
                <a:gs pos="24000">
                  <a:sysClr val="windowText" lastClr="000000">
                    <a:alpha val="22000"/>
                  </a:sysClr>
                </a:gs>
                <a:gs pos="100000">
                  <a:sysClr val="window" lastClr="FFFFFF">
                    <a:alpha val="0"/>
                  </a:sysClr>
                </a:gs>
              </a:gsLst>
              <a:path path="shape">
                <a:fillToRect l="50000" t="50000" r="50000" b="50000"/>
              </a:path>
              <a:tileRect/>
            </a:gradFill>
            <a:ln w="9525" cap="flat" cmpd="sng" algn="ctr">
              <a:noFill/>
              <a:prstDash val="solid"/>
            </a:ln>
            <a:effectLst/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/>
                <a:ea typeface="微软雅黑"/>
              </a:endParaRPr>
            </a:p>
          </p:txBody>
        </p:sp>
        <p:sp>
          <p:nvSpPr>
            <p:cNvPr id="47" name="Rektangel 64"/>
            <p:cNvSpPr>
              <a:spLocks noChangeArrowheads="1"/>
            </p:cNvSpPr>
            <p:nvPr/>
          </p:nvSpPr>
          <p:spPr bwMode="auto">
            <a:xfrm>
              <a:off x="1798640" y="2763837"/>
              <a:ext cx="1441452" cy="3039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defTabSz="801688" fontAlgn="auto">
                <a:spcBef>
                  <a:spcPct val="20000"/>
                </a:spcBef>
                <a:spcAft>
                  <a:spcPts val="0"/>
                </a:spcAft>
              </a:pPr>
              <a:endParaRPr lang="zh-CN" altLang="en-US" sz="1100" b="1" noProof="1">
                <a:solidFill>
                  <a:srgbClr val="080808"/>
                </a:solidFill>
                <a:latin typeface="微软雅黑"/>
                <a:ea typeface="微软雅黑"/>
                <a:cs typeface="Arial" charset="0"/>
              </a:endParaRPr>
            </a:p>
          </p:txBody>
        </p:sp>
        <p:sp>
          <p:nvSpPr>
            <p:cNvPr id="55" name="Rektangel 64"/>
            <p:cNvSpPr>
              <a:spLocks noChangeArrowheads="1"/>
            </p:cNvSpPr>
            <p:nvPr/>
          </p:nvSpPr>
          <p:spPr bwMode="auto">
            <a:xfrm>
              <a:off x="5478465" y="838200"/>
              <a:ext cx="1441452" cy="3039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defTabSz="801688" fontAlgn="auto">
                <a:spcBef>
                  <a:spcPct val="20000"/>
                </a:spcBef>
                <a:spcAft>
                  <a:spcPts val="0"/>
                </a:spcAft>
              </a:pPr>
              <a:endParaRPr lang="zh-CN" altLang="en-US" sz="1100" b="1" noProof="1">
                <a:solidFill>
                  <a:srgbClr val="080808"/>
                </a:solidFill>
                <a:latin typeface="微软雅黑"/>
                <a:ea typeface="微软雅黑"/>
                <a:cs typeface="Arial" charset="0"/>
              </a:endParaRPr>
            </a:p>
          </p:txBody>
        </p:sp>
        <p:sp>
          <p:nvSpPr>
            <p:cNvPr id="59" name="Rektangel 64"/>
            <p:cNvSpPr>
              <a:spLocks noChangeArrowheads="1"/>
            </p:cNvSpPr>
            <p:nvPr/>
          </p:nvSpPr>
          <p:spPr bwMode="auto">
            <a:xfrm>
              <a:off x="7070700" y="177800"/>
              <a:ext cx="1441452" cy="3039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defTabSz="801688" fontAlgn="auto">
                <a:spcBef>
                  <a:spcPct val="20000"/>
                </a:spcBef>
                <a:spcAft>
                  <a:spcPts val="0"/>
                </a:spcAft>
              </a:pPr>
              <a:endParaRPr lang="zh-CN" altLang="en-US" sz="1100" b="1" noProof="1">
                <a:solidFill>
                  <a:srgbClr val="080808"/>
                </a:solidFill>
                <a:latin typeface="微软雅黑"/>
                <a:ea typeface="微软雅黑"/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408335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043608" y="188640"/>
            <a:ext cx="643889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Основные направления налоговой</a:t>
            </a:r>
          </a:p>
          <a:p>
            <a:pPr algn="ctr"/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политики района на 2020-2022 годы</a:t>
            </a:r>
            <a:endParaRPr lang="ru-RU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7176" y="1007198"/>
            <a:ext cx="8886824" cy="58706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 Укрепление 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взаимодействия с крупнейшими </a:t>
            </a:r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налогоплательщиками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 Повышение качества администрирования доходов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 Обеспечение 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полноты и корректности сведений в базах данных республиканских органов исполнительной власти, территориальных органов федеральных органов исполнительной власти в Республике </a:t>
            </a:r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Башкортостан и 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органов местного самоуправления Республики </a:t>
            </a:r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Башкортостан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Реализация 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налогового потенциала, выявленного в результате проведения инвентаризации земельных участков и объектов капитального </a:t>
            </a:r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строительства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 Ведение 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реестра налоговых льгот и оценка их </a:t>
            </a:r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эффективности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 Оптимизация 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налоговых </a:t>
            </a:r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расходов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 Выявление 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недобросовестных налогоплательщиков, в том числе являющихся </a:t>
            </a:r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исполнителями по 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муниципальным контрактам, получателями бюджетных </a:t>
            </a:r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средств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ыявление 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лиц, осуществляющих незаконную предпринимательскую деятельность</a:t>
            </a:r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, в целях их 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регистрации и постановки на налоговый </a:t>
            </a:r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учет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 Усиление 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мер по легализации объектов налогообложения в рамках работы Межведомственной комиссии по вопросам, связанным с легализацией объектов </a:t>
            </a:r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налогообложения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 Реализация 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Комплексного плана </a:t>
            </a:r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мероприятий по 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увеличению поступлений налоговых и неналоговых доходов консолидированного бюджета муниципального района Нуримановский район Республики Башкортостан и </a:t>
            </a:r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поддержка его 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актуальном </a:t>
            </a:r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состоянии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49174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WordArt 37"/>
          <p:cNvSpPr>
            <a:spLocks noChangeArrowheads="1" noChangeShapeType="1" noTextEdit="1"/>
          </p:cNvSpPr>
          <p:nvPr/>
        </p:nvSpPr>
        <p:spPr bwMode="auto">
          <a:xfrm>
            <a:off x="755576" y="692696"/>
            <a:ext cx="7632848" cy="117784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834"/>
              </a:avLst>
            </a:prstTxWarp>
          </a:bodyPr>
          <a:lstStyle/>
          <a:p>
            <a:pPr algn="ctr"/>
            <a:r>
              <a:rPr lang="ru-RU" sz="2800" kern="10" dirty="0">
                <a:ln w="9525">
                  <a:noFill/>
                  <a:round/>
                  <a:headEnd/>
                  <a:tailEnd/>
                </a:ln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Основные параметры </a:t>
            </a:r>
            <a:endParaRPr lang="ru-RU" sz="2800" kern="10" dirty="0" smtClean="0">
              <a:ln w="9525">
                <a:noFill/>
                <a:round/>
                <a:headEnd/>
                <a:tailEnd/>
              </a:ln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kern="10" dirty="0" smtClean="0">
                <a:ln w="9525">
                  <a:noFill/>
                  <a:round/>
                  <a:headEnd/>
                  <a:tailEnd/>
                </a:ln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бюджета района</a:t>
            </a:r>
            <a:endParaRPr lang="ru-RU" sz="2800" kern="10" dirty="0">
              <a:ln w="9525">
                <a:noFill/>
                <a:round/>
                <a:headEnd/>
                <a:tailEnd/>
              </a:ln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Номер слайда 19"/>
          <p:cNvSpPr>
            <a:spLocks noGrp="1"/>
          </p:cNvSpPr>
          <p:nvPr>
            <p:ph type="sldNum" sz="quarter" idx="12"/>
          </p:nvPr>
        </p:nvSpPr>
        <p:spPr>
          <a:xfrm>
            <a:off x="6553200" y="6143625"/>
            <a:ext cx="2233613" cy="577850"/>
          </a:xfrm>
        </p:spPr>
        <p:txBody>
          <a:bodyPr/>
          <a:lstStyle/>
          <a:p>
            <a:pPr>
              <a:defRPr/>
            </a:pPr>
            <a:fld id="{5318242B-46B6-4482-98E7-7D71AA53BEF4}" type="slidenum">
              <a:rPr lang="ru-RU"/>
              <a:pPr>
                <a:defRPr/>
              </a:pPr>
              <a:t>14</a:t>
            </a:fld>
            <a:endParaRPr lang="ru-RU" dirty="0"/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2723641685"/>
              </p:ext>
            </p:extLst>
          </p:nvPr>
        </p:nvGraphicFramePr>
        <p:xfrm>
          <a:off x="683568" y="1767290"/>
          <a:ext cx="8208912" cy="48982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11"/>
          <p:cNvSpPr txBox="1">
            <a:spLocks noChangeArrowheads="1"/>
          </p:cNvSpPr>
          <p:nvPr/>
        </p:nvSpPr>
        <p:spPr bwMode="auto">
          <a:xfrm>
            <a:off x="7522638" y="1786326"/>
            <a:ext cx="150018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 dirty="0">
                <a:latin typeface="Constantia" pitchFamily="18" charset="0"/>
              </a:rPr>
              <a:t>Тыс. руб.</a:t>
            </a:r>
          </a:p>
        </p:txBody>
      </p:sp>
    </p:spTree>
    <p:extLst>
      <p:ext uri="{BB962C8B-B14F-4D97-AF65-F5344CB8AC3E}">
        <p14:creationId xmlns:p14="http://schemas.microsoft.com/office/powerpoint/2010/main" val="273431042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7" name="Rectangle 3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34828" name="Rectangle 35"/>
          <p:cNvSpPr>
            <a:spLocks noChangeArrowheads="1"/>
          </p:cNvSpPr>
          <p:nvPr/>
        </p:nvSpPr>
        <p:spPr bwMode="auto">
          <a:xfrm>
            <a:off x="0" y="23383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34831" name="TextBox 22"/>
          <p:cNvSpPr txBox="1">
            <a:spLocks noChangeArrowheads="1"/>
          </p:cNvSpPr>
          <p:nvPr/>
        </p:nvSpPr>
        <p:spPr bwMode="auto">
          <a:xfrm>
            <a:off x="714375" y="2500313"/>
            <a:ext cx="5715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5F5381-8D12-4803-B337-263FCCA5FFC5}" type="slidenum">
              <a:rPr lang="ru-RU"/>
              <a:pPr>
                <a:defRPr/>
              </a:pPr>
              <a:t>15</a:t>
            </a:fld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714375" y="350641"/>
            <a:ext cx="842962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Структура  доходов </a:t>
            </a:r>
          </a:p>
          <a:p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муниципального района на 2020 год </a:t>
            </a:r>
            <a:endParaRPr lang="ru-RU" sz="32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 descr="бюджет-отрадное-доходы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72986" y="1419226"/>
            <a:ext cx="6766187" cy="51816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629025" y="2057400"/>
            <a:ext cx="10966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НДФЛ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118 481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,0 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114675" y="3009900"/>
            <a:ext cx="9925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УСН  </a:t>
            </a:r>
          </a:p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987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0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867275" y="3562350"/>
            <a:ext cx="10807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Акцизы </a:t>
            </a:r>
          </a:p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12 120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,0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295525" y="3848100"/>
            <a:ext cx="8803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ЕНВД 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619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,0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71675" y="4819650"/>
            <a:ext cx="16705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Аренда земли </a:t>
            </a:r>
          </a:p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38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,0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762500" y="4781550"/>
            <a:ext cx="1446230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Налог на </a:t>
            </a:r>
          </a:p>
          <a:p>
            <a:pPr algn="ctr"/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имущество </a:t>
            </a:r>
          </a:p>
          <a:p>
            <a:pPr algn="ctr"/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организаций</a:t>
            </a:r>
          </a:p>
          <a:p>
            <a:pPr algn="ctr"/>
            <a:r>
              <a:rPr lang="en-US" sz="1700" b="1" dirty="0" smtClean="0">
                <a:latin typeface="Times New Roman" pitchFamily="18" charset="0"/>
                <a:cs typeface="Times New Roman" pitchFamily="18" charset="0"/>
              </a:rPr>
              <a:t>1 969</a:t>
            </a: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,0</a:t>
            </a:r>
            <a:endParaRPr lang="ru-RU" sz="17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495675" y="4867275"/>
            <a:ext cx="121789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Аренда 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имущества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309,0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571875" y="5591175"/>
            <a:ext cx="113422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Доходы от 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продажи 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имущества </a:t>
            </a:r>
          </a:p>
          <a:p>
            <a:pPr algn="ctr"/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1 23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0,0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429000" y="3905250"/>
            <a:ext cx="147989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Государствен-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ная пошлина 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1 7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64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,0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172325" y="4429126"/>
            <a:ext cx="10419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468 337,4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486650" y="5600700"/>
            <a:ext cx="1181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644 859,4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400924" y="1419226"/>
            <a:ext cx="15716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тыс.рублей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452558" y="5374257"/>
            <a:ext cx="1035170" cy="7591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Итого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949564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Диаграмма 12"/>
          <p:cNvGraphicFramePr/>
          <p:nvPr/>
        </p:nvGraphicFramePr>
        <p:xfrm>
          <a:off x="0" y="0"/>
          <a:ext cx="9143999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4827" name="Rectangle 3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34828" name="Rectangle 35"/>
          <p:cNvSpPr>
            <a:spLocks noChangeArrowheads="1"/>
          </p:cNvSpPr>
          <p:nvPr/>
        </p:nvSpPr>
        <p:spPr bwMode="auto">
          <a:xfrm>
            <a:off x="0" y="23383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34830" name="TextBox 11"/>
          <p:cNvSpPr txBox="1">
            <a:spLocks noChangeArrowheads="1"/>
          </p:cNvSpPr>
          <p:nvPr/>
        </p:nvSpPr>
        <p:spPr bwMode="auto">
          <a:xfrm>
            <a:off x="7856766" y="1612068"/>
            <a:ext cx="113917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600" b="1" dirty="0">
                <a:latin typeface="Constantia" pitchFamily="18" charset="0"/>
              </a:rPr>
              <a:t>Тыс. руб.</a:t>
            </a:r>
          </a:p>
        </p:txBody>
      </p:sp>
      <p:sp>
        <p:nvSpPr>
          <p:cNvPr id="34831" name="TextBox 22"/>
          <p:cNvSpPr txBox="1">
            <a:spLocks noChangeArrowheads="1"/>
          </p:cNvSpPr>
          <p:nvPr/>
        </p:nvSpPr>
        <p:spPr bwMode="auto">
          <a:xfrm>
            <a:off x="714375" y="2500313"/>
            <a:ext cx="5715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5F5381-8D12-4803-B337-263FCCA5FFC5}" type="slidenum">
              <a:rPr lang="ru-RU"/>
              <a:pPr>
                <a:defRPr/>
              </a:pPr>
              <a:t>16</a:t>
            </a:fld>
            <a:endParaRPr lang="ru-RU" dirty="0"/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2814159630"/>
              </p:ext>
            </p:extLst>
          </p:nvPr>
        </p:nvGraphicFramePr>
        <p:xfrm>
          <a:off x="2114550" y="4324758"/>
          <a:ext cx="6886575" cy="24032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2176676613"/>
              </p:ext>
            </p:extLst>
          </p:nvPr>
        </p:nvGraphicFramePr>
        <p:xfrm>
          <a:off x="971550" y="1717180"/>
          <a:ext cx="6934200" cy="24032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395536" y="759956"/>
            <a:ext cx="87484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Доходы бюджета муниципального района</a:t>
            </a:r>
            <a:endParaRPr lang="ru-RU" sz="32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5271601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99" name="Object 3"/>
          <p:cNvGraphicFramePr>
            <a:graphicFrameLocks/>
          </p:cNvGraphicFramePr>
          <p:nvPr/>
        </p:nvGraphicFramePr>
        <p:xfrm>
          <a:off x="5643570" y="1142984"/>
          <a:ext cx="2786082" cy="14287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50" name="Worksheet" r:id="rId5" imgW="3419475" imgH="1600200" progId="Excel.Sheet.8">
                  <p:embed/>
                </p:oleObj>
              </mc:Choice>
              <mc:Fallback>
                <p:oleObj name="Worksheet" r:id="rId5" imgW="3419475" imgH="1600200" progId="Excel.Shee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43570" y="1142984"/>
                        <a:ext cx="2786082" cy="142876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6516216" y="5157192"/>
            <a:ext cx="360040" cy="288032"/>
          </a:xfrm>
          <a:prstGeom prst="rect">
            <a:avLst/>
          </a:prstGeom>
          <a:solidFill>
            <a:srgbClr val="FF0000"/>
          </a:solidFill>
          <a:ln>
            <a:noFill/>
          </a:ln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516216" y="3861048"/>
            <a:ext cx="360039" cy="288032"/>
          </a:xfrm>
          <a:prstGeom prst="rect">
            <a:avLst/>
          </a:prstGeom>
          <a:solidFill>
            <a:srgbClr val="002060"/>
          </a:solidFill>
          <a:ln>
            <a:noFill/>
          </a:ln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grpSp>
        <p:nvGrpSpPr>
          <p:cNvPr id="3" name="Группа 50"/>
          <p:cNvGrpSpPr>
            <a:grpSpLocks/>
          </p:cNvGrpSpPr>
          <p:nvPr/>
        </p:nvGrpSpPr>
        <p:grpSpPr bwMode="auto">
          <a:xfrm>
            <a:off x="6010261" y="2500307"/>
            <a:ext cx="776318" cy="428627"/>
            <a:chOff x="3273526" y="2248510"/>
            <a:chExt cx="786839" cy="432048"/>
          </a:xfrm>
        </p:grpSpPr>
        <p:sp>
          <p:nvSpPr>
            <p:cNvPr id="12" name="Овал 11"/>
            <p:cNvSpPr/>
            <p:nvPr/>
          </p:nvSpPr>
          <p:spPr>
            <a:xfrm>
              <a:off x="3292269" y="2248510"/>
              <a:ext cx="504056" cy="432048"/>
            </a:xfrm>
            <a:prstGeom prst="ellipse">
              <a:avLst/>
            </a:prstGeom>
            <a:solidFill>
              <a:srgbClr val="D1CE4F"/>
            </a:solidFill>
            <a:ln>
              <a:noFill/>
            </a:ln>
            <a:effectLst>
              <a:glow rad="63500">
                <a:schemeClr val="accent3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127000" h="127000"/>
              <a:bevelB w="12700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4148" name="TextBox 52"/>
            <p:cNvSpPr txBox="1">
              <a:spLocks noChangeArrowheads="1"/>
            </p:cNvSpPr>
            <p:nvPr/>
          </p:nvSpPr>
          <p:spPr bwMode="auto">
            <a:xfrm>
              <a:off x="3273526" y="2320221"/>
              <a:ext cx="786839" cy="2615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1100" b="1" dirty="0" smtClean="0">
                  <a:latin typeface="Times New Roman" pitchFamily="18" charset="0"/>
                </a:rPr>
                <a:t>95,6%</a:t>
              </a:r>
              <a:endParaRPr lang="ru-RU" sz="1100" b="1" dirty="0">
                <a:latin typeface="Times New Roman" pitchFamily="18" charset="0"/>
              </a:endParaRPr>
            </a:p>
          </p:txBody>
        </p:sp>
      </p:grpSp>
      <p:grpSp>
        <p:nvGrpSpPr>
          <p:cNvPr id="4" name="Группа 50"/>
          <p:cNvGrpSpPr>
            <a:grpSpLocks/>
          </p:cNvGrpSpPr>
          <p:nvPr/>
        </p:nvGrpSpPr>
        <p:grpSpPr bwMode="auto">
          <a:xfrm>
            <a:off x="3857620" y="3714752"/>
            <a:ext cx="785109" cy="431050"/>
            <a:chOff x="3273524" y="2248510"/>
            <a:chExt cx="786990" cy="432048"/>
          </a:xfrm>
        </p:grpSpPr>
        <p:sp>
          <p:nvSpPr>
            <p:cNvPr id="18" name="Овал 17"/>
            <p:cNvSpPr/>
            <p:nvPr/>
          </p:nvSpPr>
          <p:spPr>
            <a:xfrm>
              <a:off x="3292267" y="2248510"/>
              <a:ext cx="504056" cy="432048"/>
            </a:xfrm>
            <a:prstGeom prst="ellipse">
              <a:avLst/>
            </a:prstGeom>
            <a:solidFill>
              <a:srgbClr val="D1CE4F"/>
            </a:solidFill>
            <a:ln>
              <a:noFill/>
            </a:ln>
            <a:effectLst>
              <a:glow rad="63500">
                <a:schemeClr val="accent3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127000" h="127000"/>
              <a:bevelB w="12700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4144" name="TextBox 52"/>
            <p:cNvSpPr txBox="1">
              <a:spLocks noChangeArrowheads="1"/>
            </p:cNvSpPr>
            <p:nvPr/>
          </p:nvSpPr>
          <p:spPr bwMode="auto">
            <a:xfrm>
              <a:off x="3273524" y="2320193"/>
              <a:ext cx="786990" cy="2622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1100" b="1" dirty="0" smtClean="0">
                  <a:latin typeface="Times New Roman" pitchFamily="18" charset="0"/>
                </a:rPr>
                <a:t>95,6%</a:t>
              </a:r>
              <a:endParaRPr lang="ru-RU" sz="1100" b="1" dirty="0">
                <a:latin typeface="Times New Roman" pitchFamily="18" charset="0"/>
              </a:endParaRPr>
            </a:p>
          </p:txBody>
        </p:sp>
      </p:grpSp>
      <p:grpSp>
        <p:nvGrpSpPr>
          <p:cNvPr id="5" name="Группа 50"/>
          <p:cNvGrpSpPr>
            <a:grpSpLocks/>
          </p:cNvGrpSpPr>
          <p:nvPr/>
        </p:nvGrpSpPr>
        <p:grpSpPr bwMode="auto">
          <a:xfrm>
            <a:off x="7143768" y="1000108"/>
            <a:ext cx="766497" cy="431050"/>
            <a:chOff x="3292267" y="2248510"/>
            <a:chExt cx="768265" cy="432048"/>
          </a:xfrm>
        </p:grpSpPr>
        <p:sp>
          <p:nvSpPr>
            <p:cNvPr id="21" name="Овал 20"/>
            <p:cNvSpPr/>
            <p:nvPr/>
          </p:nvSpPr>
          <p:spPr>
            <a:xfrm>
              <a:off x="3292267" y="2248510"/>
              <a:ext cx="504056" cy="432048"/>
            </a:xfrm>
            <a:prstGeom prst="ellipse">
              <a:avLst/>
            </a:prstGeom>
            <a:solidFill>
              <a:srgbClr val="D1CE4F"/>
            </a:solidFill>
            <a:ln>
              <a:noFill/>
            </a:ln>
            <a:effectLst>
              <a:glow rad="63500">
                <a:schemeClr val="accent3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127000" h="127000"/>
              <a:bevelB w="12700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4140" name="TextBox 52"/>
            <p:cNvSpPr txBox="1">
              <a:spLocks noChangeArrowheads="1"/>
            </p:cNvSpPr>
            <p:nvPr/>
          </p:nvSpPr>
          <p:spPr bwMode="auto">
            <a:xfrm>
              <a:off x="3335377" y="2320098"/>
              <a:ext cx="725155" cy="2622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1100" b="1" dirty="0" smtClean="0">
                  <a:latin typeface="Times New Roman" pitchFamily="18" charset="0"/>
                </a:rPr>
                <a:t>4,4%</a:t>
              </a:r>
              <a:endParaRPr lang="ru-RU" sz="1100" b="1" dirty="0">
                <a:latin typeface="Times New Roman" pitchFamily="18" charset="0"/>
              </a:endParaRPr>
            </a:p>
          </p:txBody>
        </p:sp>
      </p:grpSp>
      <p:grpSp>
        <p:nvGrpSpPr>
          <p:cNvPr id="6" name="Группа 50"/>
          <p:cNvGrpSpPr>
            <a:grpSpLocks/>
          </p:cNvGrpSpPr>
          <p:nvPr/>
        </p:nvGrpSpPr>
        <p:grpSpPr bwMode="auto">
          <a:xfrm>
            <a:off x="5076056" y="2132856"/>
            <a:ext cx="785468" cy="432221"/>
            <a:chOff x="3273527" y="2248510"/>
            <a:chExt cx="786935" cy="432048"/>
          </a:xfrm>
        </p:grpSpPr>
        <p:sp>
          <p:nvSpPr>
            <p:cNvPr id="24" name="Овал 23"/>
            <p:cNvSpPr/>
            <p:nvPr/>
          </p:nvSpPr>
          <p:spPr>
            <a:xfrm>
              <a:off x="3292267" y="2248510"/>
              <a:ext cx="504056" cy="432048"/>
            </a:xfrm>
            <a:prstGeom prst="ellipse">
              <a:avLst/>
            </a:prstGeom>
            <a:solidFill>
              <a:srgbClr val="D1CE4F"/>
            </a:solidFill>
            <a:ln>
              <a:noFill/>
            </a:ln>
            <a:effectLst>
              <a:glow rad="63500">
                <a:schemeClr val="accent3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127000" h="127000"/>
              <a:bevelB w="12700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4136" name="TextBox 52"/>
            <p:cNvSpPr txBox="1">
              <a:spLocks noChangeArrowheads="1"/>
            </p:cNvSpPr>
            <p:nvPr/>
          </p:nvSpPr>
          <p:spPr bwMode="auto">
            <a:xfrm>
              <a:off x="3273527" y="2320277"/>
              <a:ext cx="786935" cy="2615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1100" b="1" dirty="0" smtClean="0">
                  <a:latin typeface="Times New Roman" pitchFamily="18" charset="0"/>
                </a:rPr>
                <a:t>4,4%</a:t>
              </a:r>
              <a:endParaRPr lang="ru-RU" sz="1100" b="1" dirty="0">
                <a:latin typeface="Times New Roman" pitchFamily="18" charset="0"/>
              </a:endParaRPr>
            </a:p>
          </p:txBody>
        </p:sp>
      </p:grpSp>
      <p:grpSp>
        <p:nvGrpSpPr>
          <p:cNvPr id="9" name="Группа 50"/>
          <p:cNvGrpSpPr>
            <a:grpSpLocks/>
          </p:cNvGrpSpPr>
          <p:nvPr/>
        </p:nvGrpSpPr>
        <p:grpSpPr bwMode="auto">
          <a:xfrm>
            <a:off x="1249904" y="5072074"/>
            <a:ext cx="857054" cy="428628"/>
            <a:chOff x="3273530" y="2248510"/>
            <a:chExt cx="858428" cy="432048"/>
          </a:xfrm>
        </p:grpSpPr>
        <p:sp>
          <p:nvSpPr>
            <p:cNvPr id="27" name="Овал 26"/>
            <p:cNvSpPr/>
            <p:nvPr/>
          </p:nvSpPr>
          <p:spPr>
            <a:xfrm>
              <a:off x="3292267" y="2248510"/>
              <a:ext cx="504056" cy="432048"/>
            </a:xfrm>
            <a:prstGeom prst="ellipse">
              <a:avLst/>
            </a:prstGeom>
            <a:solidFill>
              <a:srgbClr val="D1CE4F"/>
            </a:solidFill>
            <a:ln>
              <a:noFill/>
            </a:ln>
            <a:effectLst>
              <a:glow rad="63500">
                <a:schemeClr val="accent3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127000" h="127000"/>
              <a:bevelB w="12700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4132" name="TextBox 52"/>
            <p:cNvSpPr txBox="1">
              <a:spLocks noChangeArrowheads="1"/>
            </p:cNvSpPr>
            <p:nvPr/>
          </p:nvSpPr>
          <p:spPr bwMode="auto">
            <a:xfrm>
              <a:off x="3273530" y="2319826"/>
              <a:ext cx="858428" cy="2622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1100" b="1" dirty="0" smtClean="0">
                  <a:latin typeface="Times New Roman" pitchFamily="18" charset="0"/>
                </a:rPr>
                <a:t>94,3%</a:t>
              </a:r>
              <a:endParaRPr lang="ru-RU" sz="1100" b="1" dirty="0">
                <a:latin typeface="Times New Roman" pitchFamily="18" charset="0"/>
              </a:endParaRPr>
            </a:p>
          </p:txBody>
        </p:sp>
      </p:grpSp>
      <p:grpSp>
        <p:nvGrpSpPr>
          <p:cNvPr id="10" name="Группа 50"/>
          <p:cNvGrpSpPr>
            <a:grpSpLocks/>
          </p:cNvGrpSpPr>
          <p:nvPr/>
        </p:nvGrpSpPr>
        <p:grpSpPr bwMode="auto">
          <a:xfrm>
            <a:off x="2571736" y="3429000"/>
            <a:ext cx="913695" cy="432037"/>
            <a:chOff x="3289501" y="2248510"/>
            <a:chExt cx="914358" cy="432048"/>
          </a:xfrm>
        </p:grpSpPr>
        <p:sp>
          <p:nvSpPr>
            <p:cNvPr id="30" name="Овал 29"/>
            <p:cNvSpPr/>
            <p:nvPr/>
          </p:nvSpPr>
          <p:spPr>
            <a:xfrm>
              <a:off x="3292267" y="2248510"/>
              <a:ext cx="504056" cy="432048"/>
            </a:xfrm>
            <a:prstGeom prst="ellipse">
              <a:avLst/>
            </a:prstGeom>
            <a:solidFill>
              <a:srgbClr val="D1CE4F"/>
            </a:solidFill>
            <a:ln>
              <a:noFill/>
            </a:ln>
            <a:effectLst>
              <a:glow rad="63500">
                <a:schemeClr val="accent3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127000" h="127000"/>
              <a:bevelB w="12700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4128" name="TextBox 52"/>
            <p:cNvSpPr txBox="1">
              <a:spLocks noChangeArrowheads="1"/>
            </p:cNvSpPr>
            <p:nvPr/>
          </p:nvSpPr>
          <p:spPr bwMode="auto">
            <a:xfrm>
              <a:off x="3289501" y="2320520"/>
              <a:ext cx="914358" cy="2616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1100" b="1" dirty="0" smtClean="0">
                  <a:latin typeface="Times New Roman" pitchFamily="18" charset="0"/>
                </a:rPr>
                <a:t>5,7%</a:t>
              </a:r>
              <a:endParaRPr lang="ru-RU" sz="1100" b="1" dirty="0">
                <a:latin typeface="Times New Roman" pitchFamily="18" charset="0"/>
              </a:endParaRPr>
            </a:p>
          </p:txBody>
        </p:sp>
      </p:grpSp>
      <p:sp>
        <p:nvSpPr>
          <p:cNvPr id="4115" name="TextBox 31"/>
          <p:cNvSpPr txBox="1">
            <a:spLocks noChangeArrowheads="1"/>
          </p:cNvSpPr>
          <p:nvPr/>
        </p:nvSpPr>
        <p:spPr bwMode="auto">
          <a:xfrm>
            <a:off x="6948264" y="5157192"/>
            <a:ext cx="25908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Неналоговые доходы</a:t>
            </a:r>
          </a:p>
        </p:txBody>
      </p:sp>
      <p:sp>
        <p:nvSpPr>
          <p:cNvPr id="4116" name="TextBox 32"/>
          <p:cNvSpPr txBox="1">
            <a:spLocks noChangeArrowheads="1"/>
          </p:cNvSpPr>
          <p:nvPr/>
        </p:nvSpPr>
        <p:spPr bwMode="auto">
          <a:xfrm>
            <a:off x="6948264" y="3861048"/>
            <a:ext cx="170444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Налоговые доходы</a:t>
            </a:r>
          </a:p>
        </p:txBody>
      </p:sp>
      <p:sp>
        <p:nvSpPr>
          <p:cNvPr id="4117" name="Rectangle 37"/>
          <p:cNvSpPr>
            <a:spLocks noChangeArrowheads="1"/>
          </p:cNvSpPr>
          <p:nvPr/>
        </p:nvSpPr>
        <p:spPr bwMode="auto">
          <a:xfrm>
            <a:off x="939567" y="1408350"/>
            <a:ext cx="3000375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r>
              <a:rPr lang="ru-RU" sz="1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ДОХОДЫ всего: </a:t>
            </a:r>
            <a:br>
              <a:rPr lang="ru-RU" sz="1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2020 </a:t>
            </a:r>
            <a:r>
              <a:rPr lang="ru-RU" sz="1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176 522,0</a:t>
            </a:r>
            <a:r>
              <a:rPr lang="en-US" sz="1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тыс.рублей </a:t>
            </a:r>
            <a:r>
              <a:rPr lang="ru-RU" sz="9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endParaRPr lang="ru-RU" sz="9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1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2021 </a:t>
            </a:r>
            <a:r>
              <a:rPr lang="ru-RU" sz="1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178 582,0</a:t>
            </a:r>
            <a:r>
              <a:rPr lang="en-US" sz="1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тыс.рублей</a:t>
            </a:r>
            <a:endParaRPr lang="ru-RU" sz="16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1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022 </a:t>
            </a:r>
            <a:r>
              <a:rPr lang="ru-RU" sz="1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188 617,0</a:t>
            </a:r>
            <a:r>
              <a:rPr lang="en-US" sz="1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тыс.рублей</a:t>
            </a:r>
            <a:endParaRPr lang="ru-RU" sz="16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18" name="TextBox 40"/>
          <p:cNvSpPr txBox="1">
            <a:spLocks noChangeArrowheads="1"/>
          </p:cNvSpPr>
          <p:nvPr/>
        </p:nvSpPr>
        <p:spPr bwMode="auto">
          <a:xfrm>
            <a:off x="6372200" y="4221088"/>
            <a:ext cx="272773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2020 </a:t>
            </a:r>
            <a:r>
              <a:rPr lang="ru-RU" sz="1600" b="1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6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166 458,0 тыс.рублей</a:t>
            </a:r>
            <a:endParaRPr lang="ru-RU" sz="1600" b="1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2021 </a:t>
            </a:r>
            <a:r>
              <a:rPr lang="ru-RU" sz="1600" b="1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6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170 646,0 тыс.рублей</a:t>
            </a:r>
            <a:endParaRPr lang="ru-RU" sz="1600" b="1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2022  </a:t>
            </a:r>
            <a:r>
              <a:rPr lang="ru-RU" sz="1600" b="1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6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180 364,0 тыс.рублей</a:t>
            </a:r>
            <a:endParaRPr lang="ru-RU" sz="1600" b="1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19" name="TextBox 41"/>
          <p:cNvSpPr txBox="1">
            <a:spLocks noChangeArrowheads="1"/>
          </p:cNvSpPr>
          <p:nvPr/>
        </p:nvSpPr>
        <p:spPr bwMode="auto">
          <a:xfrm>
            <a:off x="6372200" y="5589240"/>
            <a:ext cx="265880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2020 </a:t>
            </a:r>
            <a:r>
              <a:rPr lang="ru-RU" sz="1600" b="1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 </a:t>
            </a:r>
            <a:r>
              <a:rPr lang="ru-RU" sz="16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10 064,0 тыс.рублей</a:t>
            </a:r>
            <a:endParaRPr lang="ru-RU" sz="1600" b="1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2021 </a:t>
            </a:r>
            <a:r>
              <a:rPr lang="ru-RU" sz="1600" b="1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6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7 936,0 тыс.рублей</a:t>
            </a:r>
            <a:endParaRPr lang="ru-RU" sz="1600" b="1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2022  </a:t>
            </a:r>
            <a:r>
              <a:rPr lang="ru-RU" sz="1600" b="1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6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8 253,0 тыс.рублей</a:t>
            </a:r>
            <a:endParaRPr lang="ru-RU" sz="1600" b="1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20" name="TextBox 42"/>
          <p:cNvSpPr txBox="1">
            <a:spLocks noChangeArrowheads="1"/>
          </p:cNvSpPr>
          <p:nvPr/>
        </p:nvSpPr>
        <p:spPr bwMode="auto">
          <a:xfrm>
            <a:off x="2428860" y="5286388"/>
            <a:ext cx="69691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2020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21" name="TextBox 43"/>
          <p:cNvSpPr txBox="1">
            <a:spLocks noChangeArrowheads="1"/>
          </p:cNvSpPr>
          <p:nvPr/>
        </p:nvSpPr>
        <p:spPr bwMode="auto">
          <a:xfrm>
            <a:off x="7072330" y="2500306"/>
            <a:ext cx="69691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2022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22" name="TextBox 44"/>
          <p:cNvSpPr txBox="1">
            <a:spLocks noChangeArrowheads="1"/>
          </p:cNvSpPr>
          <p:nvPr/>
        </p:nvSpPr>
        <p:spPr bwMode="auto">
          <a:xfrm>
            <a:off x="4929190" y="3714752"/>
            <a:ext cx="69691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2021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6" name="Object 4"/>
          <p:cNvGraphicFramePr>
            <a:graphicFrameLocks/>
          </p:cNvGraphicFramePr>
          <p:nvPr/>
        </p:nvGraphicFramePr>
        <p:xfrm>
          <a:off x="962025" y="3848100"/>
          <a:ext cx="2886075" cy="1476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51" name="Worksheet" r:id="rId8" imgW="3390900" imgH="1733550" progId="Excel.Sheet.8">
                  <p:embed/>
                </p:oleObj>
              </mc:Choice>
              <mc:Fallback>
                <p:oleObj name="Worksheet" r:id="rId8" imgW="3390900" imgH="1733550" progId="Excel.Shee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62025" y="3848100"/>
                        <a:ext cx="2886075" cy="1476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" name="Номер слайда 3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AD33FC-CFB2-4C9E-9E90-385C6970F446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  <p:graphicFrame>
        <p:nvGraphicFramePr>
          <p:cNvPr id="2" name="Object 15"/>
          <p:cNvGraphicFramePr>
            <a:graphicFrameLocks/>
          </p:cNvGraphicFramePr>
          <p:nvPr/>
        </p:nvGraphicFramePr>
        <p:xfrm>
          <a:off x="3357554" y="2357430"/>
          <a:ext cx="2876550" cy="1476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52" name="Worksheet" r:id="rId11" imgW="3429000" imgH="1762125" progId="Excel.Sheet.8">
                  <p:embed/>
                </p:oleObj>
              </mc:Choice>
              <mc:Fallback>
                <p:oleObj name="Worksheet" r:id="rId11" imgW="3429000" imgH="1762125" progId="Excel.Shee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7554" y="2357430"/>
                        <a:ext cx="2876550" cy="1476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" name="Rectangle 22"/>
          <p:cNvSpPr>
            <a:spLocks noChangeArrowheads="1"/>
          </p:cNvSpPr>
          <p:nvPr/>
        </p:nvSpPr>
        <p:spPr bwMode="auto">
          <a:xfrm>
            <a:off x="939567" y="113839"/>
            <a:ext cx="8055977" cy="87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Структура 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налоговых и неналоговых  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доходов </a:t>
            </a:r>
            <a:endParaRPr lang="en-US" sz="24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бюджета 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муниципального района в </a:t>
            </a: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-20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22 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гг.</a:t>
            </a:r>
          </a:p>
        </p:txBody>
      </p:sp>
    </p:spTree>
    <p:extLst>
      <p:ext uri="{BB962C8B-B14F-4D97-AF65-F5344CB8AC3E}">
        <p14:creationId xmlns:p14="http://schemas.microsoft.com/office/powerpoint/2010/main" val="60577114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Diagram 2"/>
          <p:cNvGrpSpPr>
            <a:grpSpLocks noChangeAspect="1"/>
          </p:cNvGrpSpPr>
          <p:nvPr/>
        </p:nvGrpSpPr>
        <p:grpSpPr bwMode="auto">
          <a:xfrm>
            <a:off x="5105400" y="1600200"/>
            <a:ext cx="4038600" cy="2185988"/>
            <a:chOff x="1934" y="1913"/>
            <a:chExt cx="1892" cy="1044"/>
          </a:xfrm>
        </p:grpSpPr>
      </p:grpSp>
      <p:sp>
        <p:nvSpPr>
          <p:cNvPr id="5130" name="Rectangle 3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5131" name="Rectangle 35"/>
          <p:cNvSpPr>
            <a:spLocks noChangeArrowheads="1"/>
          </p:cNvSpPr>
          <p:nvPr/>
        </p:nvSpPr>
        <p:spPr bwMode="auto">
          <a:xfrm>
            <a:off x="0" y="23383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5132" name="Rectangle 22"/>
          <p:cNvSpPr>
            <a:spLocks noChangeArrowheads="1"/>
          </p:cNvSpPr>
          <p:nvPr/>
        </p:nvSpPr>
        <p:spPr bwMode="auto">
          <a:xfrm>
            <a:off x="1088022" y="620688"/>
            <a:ext cx="8055977" cy="87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Структура налоговых доходов </a:t>
            </a:r>
            <a:endParaRPr lang="en-US" sz="28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бюджета 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муниципального района в </a:t>
            </a:r>
            <a:r>
              <a:rPr lang="en-US" sz="2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en-US" sz="2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-20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22 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гг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Номер слайда 19"/>
          <p:cNvSpPr>
            <a:spLocks noGrp="1"/>
          </p:cNvSpPr>
          <p:nvPr>
            <p:ph type="sldNum" sz="quarter" idx="12"/>
          </p:nvPr>
        </p:nvSpPr>
        <p:spPr>
          <a:xfrm>
            <a:off x="6553200" y="5572140"/>
            <a:ext cx="2590800" cy="1149335"/>
          </a:xfrm>
        </p:spPr>
        <p:txBody>
          <a:bodyPr/>
          <a:lstStyle/>
          <a:p>
            <a:pPr>
              <a:defRPr/>
            </a:pPr>
            <a:fld id="{F0AD33FC-CFB2-4C9E-9E90-385C6970F446}" type="slidenum">
              <a:rPr lang="ru-RU" smtClean="0"/>
              <a:pPr>
                <a:defRPr/>
              </a:pPr>
              <a:t>18</a:t>
            </a:fld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0" y="2139126"/>
            <a:ext cx="131091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dirty="0" smtClean="0">
                <a:latin typeface="Times New Roman" pitchFamily="18" charset="0"/>
                <a:cs typeface="Times New Roman" pitchFamily="18" charset="0"/>
              </a:rPr>
              <a:t>Норматив зачисления в доход бюджета района:</a:t>
            </a:r>
            <a:endParaRPr lang="ru-RU" sz="1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763688" y="6237312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3" name="TextBox 22"/>
          <p:cNvSpPr txBox="1"/>
          <p:nvPr/>
        </p:nvSpPr>
        <p:spPr>
          <a:xfrm>
            <a:off x="0" y="5267514"/>
            <a:ext cx="5760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98</a:t>
            </a:r>
            <a:r>
              <a:rPr lang="ru-RU" sz="1400" b="1" dirty="0" smtClean="0"/>
              <a:t>%</a:t>
            </a:r>
            <a:endParaRPr lang="ru-RU" sz="1400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0" y="4156323"/>
            <a:ext cx="6480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1400" b="1" dirty="0" smtClean="0"/>
              <a:t>%</a:t>
            </a:r>
            <a:endParaRPr lang="ru-RU" sz="1400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0" y="3027654"/>
            <a:ext cx="6480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1400" b="1" dirty="0" smtClean="0"/>
              <a:t>%</a:t>
            </a:r>
            <a:endParaRPr lang="ru-RU" sz="1400" b="1" dirty="0"/>
          </a:p>
        </p:txBody>
      </p:sp>
      <p:sp>
        <p:nvSpPr>
          <p:cNvPr id="27" name="TextBox 26"/>
          <p:cNvSpPr txBox="1"/>
          <p:nvPr/>
        </p:nvSpPr>
        <p:spPr>
          <a:xfrm>
            <a:off x="4492173" y="2716737"/>
            <a:ext cx="6480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1400" b="1" dirty="0" smtClean="0"/>
              <a:t>%</a:t>
            </a:r>
            <a:endParaRPr lang="ru-RU" sz="1400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4541519" y="4654157"/>
            <a:ext cx="6480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1400" b="1" dirty="0" smtClean="0"/>
              <a:t>%</a:t>
            </a:r>
            <a:endParaRPr lang="ru-RU" sz="1400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4500562" y="5500702"/>
            <a:ext cx="6480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70</a:t>
            </a:r>
            <a:r>
              <a:rPr lang="ru-RU" sz="1400" b="1" dirty="0" smtClean="0"/>
              <a:t>%</a:t>
            </a:r>
            <a:endParaRPr lang="ru-RU" sz="1400" b="1" dirty="0"/>
          </a:p>
        </p:txBody>
      </p:sp>
      <p:sp>
        <p:nvSpPr>
          <p:cNvPr id="30" name="TextBox 29"/>
          <p:cNvSpPr txBox="1"/>
          <p:nvPr/>
        </p:nvSpPr>
        <p:spPr>
          <a:xfrm>
            <a:off x="4274502" y="3724552"/>
            <a:ext cx="12858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     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1,01</a:t>
            </a:r>
            <a:r>
              <a:rPr lang="ru-RU" sz="1400" b="1" dirty="0" smtClean="0"/>
              <a:t> %</a:t>
            </a:r>
            <a:endParaRPr lang="ru-RU" sz="1400" b="1" dirty="0"/>
          </a:p>
        </p:txBody>
      </p:sp>
      <p:graphicFrame>
        <p:nvGraphicFramePr>
          <p:cNvPr id="21" name="Диаграмма 20"/>
          <p:cNvGraphicFramePr/>
          <p:nvPr>
            <p:extLst>
              <p:ext uri="{D42A27DB-BD31-4B8C-83A1-F6EECF244321}">
                <p14:modId xmlns:p14="http://schemas.microsoft.com/office/powerpoint/2010/main" val="1749196117"/>
              </p:ext>
            </p:extLst>
          </p:nvPr>
        </p:nvGraphicFramePr>
        <p:xfrm>
          <a:off x="665438" y="2508803"/>
          <a:ext cx="3976382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6" name="TextBox 25"/>
          <p:cNvSpPr txBox="1"/>
          <p:nvPr/>
        </p:nvSpPr>
        <p:spPr>
          <a:xfrm>
            <a:off x="4136733" y="1969074"/>
            <a:ext cx="13324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dirty="0" smtClean="0">
                <a:latin typeface="Times New Roman" pitchFamily="18" charset="0"/>
                <a:cs typeface="Times New Roman" pitchFamily="18" charset="0"/>
              </a:rPr>
              <a:t>Норматив зачисления в доход бюджета района:</a:t>
            </a:r>
            <a:endParaRPr lang="ru-RU" sz="10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2" name="Диаграмма 31"/>
          <p:cNvGraphicFramePr/>
          <p:nvPr>
            <p:extLst>
              <p:ext uri="{D42A27DB-BD31-4B8C-83A1-F6EECF244321}">
                <p14:modId xmlns:p14="http://schemas.microsoft.com/office/powerpoint/2010/main" val="3098201541"/>
              </p:ext>
            </p:extLst>
          </p:nvPr>
        </p:nvGraphicFramePr>
        <p:xfrm>
          <a:off x="4953000" y="2329052"/>
          <a:ext cx="4191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4500562" y="5715016"/>
            <a:ext cx="6480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1400" b="1" dirty="0" smtClean="0"/>
              <a:t>%</a:t>
            </a:r>
            <a:endParaRPr lang="ru-RU" sz="1400" b="1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6167587" y="1691299"/>
            <a:ext cx="142876" cy="14287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6998865" y="1686608"/>
            <a:ext cx="142876" cy="142876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7741492" y="1696074"/>
            <a:ext cx="142876" cy="14287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6348933" y="1633746"/>
            <a:ext cx="54373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2020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7150919" y="1633746"/>
            <a:ext cx="54373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2021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7884368" y="1629013"/>
            <a:ext cx="54373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2022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077706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0" name="Text Box 4"/>
          <p:cNvSpPr txBox="1">
            <a:spLocks noChangeArrowheads="1"/>
          </p:cNvSpPr>
          <p:nvPr/>
        </p:nvSpPr>
        <p:spPr bwMode="auto">
          <a:xfrm>
            <a:off x="6341" y="-263157"/>
            <a:ext cx="9131318" cy="6154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50000"/>
              </a:spcBef>
            </a:pPr>
            <a:endParaRPr lang="ru-RU" sz="1600" b="1">
              <a:solidFill>
                <a:schemeClr val="bg1"/>
              </a:solidFill>
            </a:endParaRPr>
          </a:p>
        </p:txBody>
      </p:sp>
      <p:grpSp>
        <p:nvGrpSpPr>
          <p:cNvPr id="3" name="Diagram 2"/>
          <p:cNvGrpSpPr>
            <a:grpSpLocks noChangeAspect="1"/>
          </p:cNvGrpSpPr>
          <p:nvPr/>
        </p:nvGrpSpPr>
        <p:grpSpPr bwMode="auto">
          <a:xfrm>
            <a:off x="5105400" y="1600200"/>
            <a:ext cx="4038600" cy="2185988"/>
            <a:chOff x="1934" y="1913"/>
            <a:chExt cx="1892" cy="1044"/>
          </a:xfrm>
        </p:grpSpPr>
      </p:grpSp>
      <p:sp>
        <p:nvSpPr>
          <p:cNvPr id="6154" name="Rectangle 3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6155" name="Rectangle 35"/>
          <p:cNvSpPr>
            <a:spLocks noChangeArrowheads="1"/>
          </p:cNvSpPr>
          <p:nvPr/>
        </p:nvSpPr>
        <p:spPr bwMode="auto">
          <a:xfrm>
            <a:off x="0" y="23383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pSp>
        <p:nvGrpSpPr>
          <p:cNvPr id="4" name="Группа 16"/>
          <p:cNvGrpSpPr/>
          <p:nvPr/>
        </p:nvGrpSpPr>
        <p:grpSpPr>
          <a:xfrm>
            <a:off x="513514" y="620688"/>
            <a:ext cx="8363351" cy="5711391"/>
            <a:chOff x="142844" y="646567"/>
            <a:chExt cx="8868036" cy="5711391"/>
          </a:xfrm>
        </p:grpSpPr>
        <p:sp>
          <p:nvSpPr>
            <p:cNvPr id="6156" name="Rectangle 22"/>
            <p:cNvSpPr>
              <a:spLocks noChangeArrowheads="1"/>
            </p:cNvSpPr>
            <p:nvPr/>
          </p:nvSpPr>
          <p:spPr bwMode="auto">
            <a:xfrm>
              <a:off x="781280" y="646567"/>
              <a:ext cx="8229600" cy="8758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r"/>
              <a:r>
                <a:rPr lang="ru-RU" sz="2600" b="1" dirty="0">
                  <a:solidFill>
                    <a:schemeClr val="accent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Структура неналоговых доходов </a:t>
              </a:r>
              <a:endParaRPr lang="en-US" sz="26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r"/>
              <a:r>
                <a:rPr lang="ru-RU" sz="2600" b="1" dirty="0">
                  <a:solidFill>
                    <a:schemeClr val="accent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бюджета </a:t>
              </a:r>
              <a:r>
                <a:rPr lang="ru-RU" sz="2600" b="1" dirty="0" smtClean="0">
                  <a:solidFill>
                    <a:schemeClr val="accent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муниципального района в </a:t>
              </a:r>
              <a:r>
                <a:rPr lang="en-US" sz="2600" b="1" dirty="0" smtClean="0">
                  <a:solidFill>
                    <a:schemeClr val="accent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20</a:t>
              </a:r>
              <a:r>
                <a:rPr lang="ru-RU" sz="2600" b="1" dirty="0" smtClean="0">
                  <a:solidFill>
                    <a:schemeClr val="accent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20</a:t>
              </a:r>
              <a:r>
                <a:rPr lang="en-US" sz="2600" b="1" dirty="0" smtClean="0">
                  <a:solidFill>
                    <a:schemeClr val="accent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-20</a:t>
              </a:r>
              <a:r>
                <a:rPr lang="ru-RU" sz="2600" b="1" dirty="0" smtClean="0">
                  <a:solidFill>
                    <a:schemeClr val="accent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22 гг</a:t>
              </a:r>
              <a:r>
                <a:rPr lang="ru-RU" sz="2600" b="1" dirty="0">
                  <a:solidFill>
                    <a:schemeClr val="accent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</a:p>
          </p:txBody>
        </p:sp>
        <p:graphicFrame>
          <p:nvGraphicFramePr>
            <p:cNvPr id="16" name="Диаграмма 21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575031259"/>
                </p:ext>
              </p:extLst>
            </p:nvPr>
          </p:nvGraphicFramePr>
          <p:xfrm>
            <a:off x="142844" y="1270535"/>
            <a:ext cx="8786874" cy="508742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</p:grpSp>
      <p:sp>
        <p:nvSpPr>
          <p:cNvPr id="20" name="Номер слайда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AD33FC-CFB2-4C9E-9E90-385C6970F446}" type="slidenum">
              <a:rPr lang="ru-RU" smtClean="0"/>
              <a:pPr>
                <a:defRPr/>
              </a:pPr>
              <a:t>19</a:t>
            </a:fld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0" y="5996250"/>
            <a:ext cx="88552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dirty="0" smtClean="0">
                <a:latin typeface="Times New Roman" pitchFamily="18" charset="0"/>
                <a:cs typeface="Times New Roman" pitchFamily="18" charset="0"/>
              </a:rPr>
              <a:t>Норматив зачисления в доход бюджета района:</a:t>
            </a:r>
            <a:endParaRPr lang="ru-RU" sz="1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285852" y="6335933"/>
            <a:ext cx="6904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1400" b="1" dirty="0" smtClean="0"/>
              <a:t>%</a:t>
            </a:r>
            <a:endParaRPr lang="ru-RU" sz="1400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3714744" y="6335933"/>
            <a:ext cx="7143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100%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072330" y="6335933"/>
            <a:ext cx="7858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55%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557765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214313" y="2781300"/>
            <a:ext cx="8715375" cy="3887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4000" rIns="54000"/>
          <a:lstStyle/>
          <a:p>
            <a:pPr marL="1588" indent="361950" algn="just">
              <a:spcBef>
                <a:spcPct val="20000"/>
              </a:spcBef>
              <a:buFont typeface="Wingdings" pitchFamily="2" charset="2"/>
              <a:buNone/>
            </a:pPr>
            <a:endParaRPr lang="ru-RU" b="1" dirty="0">
              <a:latin typeface="Calibri" pitchFamily="34" charset="0"/>
            </a:endParaRPr>
          </a:p>
        </p:txBody>
      </p:sp>
      <p:sp>
        <p:nvSpPr>
          <p:cNvPr id="16390" name="WordArt 8"/>
          <p:cNvSpPr>
            <a:spLocks noChangeArrowheads="1" noChangeShapeType="1" noTextEdit="1"/>
          </p:cNvSpPr>
          <p:nvPr/>
        </p:nvSpPr>
        <p:spPr bwMode="auto">
          <a:xfrm>
            <a:off x="683568" y="730968"/>
            <a:ext cx="8208911" cy="857839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412"/>
              </a:avLst>
            </a:prstTxWarp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3600" b="1" kern="10" spc="150" dirty="0" smtClean="0">
                <a:ln w="11430"/>
                <a:solidFill>
                  <a:schemeClr val="accent3">
                    <a:lumMod val="75000"/>
                  </a:schemeClr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Constantia" pitchFamily="18" charset="0"/>
              </a:rPr>
              <a:t> </a:t>
            </a:r>
            <a:r>
              <a:rPr lang="ru-RU" sz="3600" b="1" kern="10" spc="150" dirty="0" smtClean="0">
                <a:ln w="11430"/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Уважаемые </a:t>
            </a:r>
            <a:r>
              <a:rPr lang="ru-RU" sz="3600" b="1" kern="10" spc="150" dirty="0">
                <a:ln w="11430"/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жители </a:t>
            </a:r>
            <a:r>
              <a:rPr lang="ru-RU" sz="3600" b="1" kern="10" spc="150" dirty="0" smtClean="0">
                <a:ln w="11430"/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Нуримановского района!</a:t>
            </a:r>
            <a:endParaRPr lang="ru-RU" sz="3600" b="1" kern="10" spc="150" dirty="0">
              <a:ln w="11430"/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928662" y="500042"/>
            <a:ext cx="7326684" cy="82867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0" i="0" u="none" strike="noStrike" kern="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83568" y="1328717"/>
            <a:ext cx="8100392" cy="5432256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6350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endParaRPr lang="ru-RU" sz="1200" i="1" dirty="0" smtClean="0">
              <a:latin typeface="+mj-lt"/>
            </a:endParaRPr>
          </a:p>
          <a:p>
            <a:pPr algn="just"/>
            <a:r>
              <a:rPr lang="ru-RU" sz="17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700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 районе проводится большая </a:t>
            </a:r>
            <a:r>
              <a:rPr lang="ru-RU" sz="17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работа по совершенствованию открытости бюджета. Современные информационные </a:t>
            </a:r>
            <a:r>
              <a:rPr lang="ru-RU" sz="1700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технологии  </a:t>
            </a:r>
            <a:r>
              <a:rPr lang="ru-RU" sz="17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во многом обеспечивают доступность к информации о </a:t>
            </a:r>
            <a:r>
              <a:rPr lang="ru-RU" sz="1700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составлении и исполнении бюджета. </a:t>
            </a:r>
            <a:endParaRPr lang="ru-RU" sz="17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700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Финансовый орган Администрации муниципального района регулярно составляет  </a:t>
            </a:r>
            <a:r>
              <a:rPr lang="ru-RU" sz="17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аналитический документ «Бюджет для граждан», который </a:t>
            </a:r>
            <a:r>
              <a:rPr lang="ru-RU" sz="1700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содержит основные </a:t>
            </a:r>
            <a:r>
              <a:rPr lang="ru-RU" sz="17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положения проекта </a:t>
            </a:r>
            <a:r>
              <a:rPr lang="ru-RU" sz="1700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решения о </a:t>
            </a:r>
            <a:r>
              <a:rPr lang="ru-RU" sz="17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бюджете и отчета о его исполнении в доступной и понятной форме.</a:t>
            </a:r>
          </a:p>
          <a:p>
            <a:pPr algn="just"/>
            <a:r>
              <a:rPr lang="ru-RU" sz="1700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По </a:t>
            </a:r>
            <a:r>
              <a:rPr lang="ru-RU" sz="17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своей сути бюджет для граждан - это упрощенная версия бюджетного документа, которая </a:t>
            </a:r>
            <a:r>
              <a:rPr lang="ru-RU" sz="1700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использует доступные </a:t>
            </a:r>
            <a:r>
              <a:rPr lang="ru-RU" sz="17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форматы, чтобы облегчить для граждан понимание бюджета, объяснить им планы и действия </a:t>
            </a:r>
            <a:r>
              <a:rPr lang="ru-RU" sz="1700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Администрации района во </a:t>
            </a:r>
            <a:r>
              <a:rPr lang="ru-RU" sz="17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время бюджетного года и показать формы их возможного взаимодействия с </a:t>
            </a:r>
            <a:r>
              <a:rPr lang="ru-RU" sz="1700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каждым гражданином района </a:t>
            </a:r>
            <a:r>
              <a:rPr lang="ru-RU" sz="17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 вопросам расходования общественных финансов. </a:t>
            </a:r>
            <a:endParaRPr lang="ru-RU" sz="1700" i="1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7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Информацию о бюджетном процессе муниципального района и аналитический материал доступен на сайте </a:t>
            </a:r>
            <a:endParaRPr lang="ru-RU" sz="1700" i="1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7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700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Очень надеемся, что «Бюджет </a:t>
            </a:r>
            <a:r>
              <a:rPr lang="ru-RU" sz="17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1700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граждан», </a:t>
            </a:r>
            <a:r>
              <a:rPr lang="ru-RU" sz="17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разработанный </a:t>
            </a:r>
            <a:r>
              <a:rPr lang="ru-RU" sz="1700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финансовым управлением Администрации муниципального района, станет </a:t>
            </a:r>
            <a:r>
              <a:rPr lang="ru-RU" sz="17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доступным источником для повышения финансовой </a:t>
            </a:r>
            <a:r>
              <a:rPr lang="ru-RU" sz="1700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грамотности </a:t>
            </a:r>
            <a:r>
              <a:rPr lang="ru-RU" sz="17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жителей </a:t>
            </a:r>
            <a:r>
              <a:rPr lang="ru-RU" sz="17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нашего </a:t>
            </a:r>
            <a:r>
              <a:rPr lang="ru-RU" sz="1700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района </a:t>
            </a:r>
            <a:r>
              <a:rPr lang="ru-RU" sz="17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и активизации общественного контроля за </a:t>
            </a:r>
            <a:r>
              <a:rPr lang="ru-RU" sz="1700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муниципальными расходами.</a:t>
            </a:r>
            <a:endParaRPr lang="ru-RU" sz="17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AD33FC-CFB2-4C9E-9E90-385C6970F446}" type="slidenum">
              <a:rPr lang="ru-RU" smtClean="0"/>
              <a:pPr>
                <a:defRPr/>
              </a:pPr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294035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857365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1071537" y="0"/>
            <a:ext cx="8072463" cy="132343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r" fontAlgn="auto">
              <a:lnSpc>
                <a:spcPts val="2400"/>
              </a:lnSpc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Сведения </a:t>
            </a:r>
          </a:p>
          <a:p>
            <a:pPr algn="r" fontAlgn="auto">
              <a:lnSpc>
                <a:spcPts val="2400"/>
              </a:lnSpc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 безвозмездным поступлениям </a:t>
            </a:r>
          </a:p>
          <a:p>
            <a:pPr algn="r" fontAlgn="auto">
              <a:lnSpc>
                <a:spcPts val="2400"/>
              </a:lnSpc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муниципальный бюджет из бюджета Республики Башкортостан в 2020-20</a:t>
            </a:r>
            <a:r>
              <a:rPr lang="en-US" sz="2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 годах</a:t>
            </a:r>
            <a:endParaRPr lang="ru-RU" sz="28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1757875"/>
              </p:ext>
            </p:extLst>
          </p:nvPr>
        </p:nvGraphicFramePr>
        <p:xfrm>
          <a:off x="0" y="1428736"/>
          <a:ext cx="9144000" cy="15101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43306"/>
                <a:gridCol w="1357322"/>
                <a:gridCol w="1357322"/>
                <a:gridCol w="1357322"/>
                <a:gridCol w="1428728"/>
              </a:tblGrid>
              <a:tr h="258901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2019</a:t>
                      </a:r>
                      <a:r>
                        <a:rPr lang="en-US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(отчет)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2020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2021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2022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258901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Дотации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E632B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175 542,8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E632B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130 291,5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E632B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103 163,5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E632B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105 550,9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E632B3"/>
                    </a:solidFill>
                  </a:tcPr>
                </a:tc>
              </a:tr>
              <a:tr h="337199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Субвенции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251 483,9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255 939,6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270 298,7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284 505,3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  <a:tr h="269691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Субсидии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191 350,9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72 527,8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70 903,4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79 810,9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34999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Иные МБТ и прочие безвозмездные поступления   </a:t>
                      </a:r>
                    </a:p>
                  </a:txBody>
                  <a:tcPr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11 979,5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9 578,5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6 978,5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6 978,5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808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Диаграмма 11"/>
          <p:cNvGraphicFramePr/>
          <p:nvPr>
            <p:extLst>
              <p:ext uri="{D42A27DB-BD31-4B8C-83A1-F6EECF244321}">
                <p14:modId xmlns:p14="http://schemas.microsoft.com/office/powerpoint/2010/main" val="2354467302"/>
              </p:ext>
            </p:extLst>
          </p:nvPr>
        </p:nvGraphicFramePr>
        <p:xfrm>
          <a:off x="0" y="3429000"/>
          <a:ext cx="4643470" cy="30718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Диаграмма 12"/>
          <p:cNvGraphicFramePr/>
          <p:nvPr>
            <p:extLst>
              <p:ext uri="{D42A27DB-BD31-4B8C-83A1-F6EECF244321}">
                <p14:modId xmlns:p14="http://schemas.microsoft.com/office/powerpoint/2010/main" val="1733068104"/>
              </p:ext>
            </p:extLst>
          </p:nvPr>
        </p:nvGraphicFramePr>
        <p:xfrm>
          <a:off x="4643406" y="3143248"/>
          <a:ext cx="4500594" cy="3500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5929322" y="500042"/>
            <a:ext cx="3367079" cy="55399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ru-RU" sz="3000" b="1" dirty="0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71604" y="3071810"/>
            <a:ext cx="1068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Динамика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5042461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628" name="Group 5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4730785"/>
              </p:ext>
            </p:extLst>
          </p:nvPr>
        </p:nvGraphicFramePr>
        <p:xfrm>
          <a:off x="186526" y="814403"/>
          <a:ext cx="8828270" cy="5757419"/>
        </p:xfrm>
        <a:graphic>
          <a:graphicData uri="http://schemas.openxmlformats.org/drawingml/2006/table">
            <a:tbl>
              <a:tblPr>
                <a:tableStyleId>{8799B23B-EC83-4686-B30A-512413B5E67A}</a:tableStyleId>
              </a:tblPr>
              <a:tblGrid>
                <a:gridCol w="518796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7367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7367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1928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87367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325877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Наименование межбюджетных трансфертов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201</a:t>
                      </a:r>
                      <a:r>
                        <a:rPr lang="en-US" sz="1600" b="1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r>
                        <a:rPr lang="ru-RU" sz="1600" b="1" u="none" strike="noStrike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год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r>
                        <a:rPr lang="en-US" sz="1600" b="1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r>
                        <a:rPr lang="ru-RU" sz="1600" b="1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 год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202</a:t>
                      </a:r>
                      <a:r>
                        <a:rPr lang="en-US" sz="1600" b="1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lang="ru-RU" sz="1600" b="1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 год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202</a:t>
                      </a:r>
                      <a:r>
                        <a:rPr lang="en-US" sz="1600" b="1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ru-RU" sz="1600" b="1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 год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7939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Дотации бюджету муниципального района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123 492,8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130 291,5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103 163,5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105 550,9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57939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Субсидии на </a:t>
                      </a:r>
                      <a:r>
                        <a:rPr lang="ru-RU" sz="1200" b="0" i="0" u="none" strike="noStrike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софинансирование</a:t>
                      </a:r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расходов муниципальных образований, возникающих при доведении средней заработной платы педагогических работников муниципальных учреждений дополнительного образования до средней заработной платы учителей в Республике Башкортостан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6 043,2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6 373,3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7 027,2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7 610,9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257939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Субсидии на </a:t>
                      </a:r>
                      <a:r>
                        <a:rPr lang="ru-RU" sz="1200" b="0" i="0" u="none" strike="noStrike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софинансирование</a:t>
                      </a:r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расходов муниципальных образований, возникающих при доведении средней заработной платы работников муниципальных учреждений культуры до среднемесячной начисленной заработной платы наемных работников в организациях, у индивидуальных предпринимателей и физических лиц (среднемесячного дохода от трудовой деятельности) в Республике Башкортостан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18 067,6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20 417,9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22 517,2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24 330,3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257939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Субсидии на улучшение жилищных условий граждан, проживающих в сельской местности, в том числе молодых семей и молодых специалистов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8 445,4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257939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Субсидии на реализацию мероприятий по обеспечению жильем молодых семей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704,7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314,4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314,5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313,5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257939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Субсидии </a:t>
                      </a:r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 </a:t>
                      </a:r>
                      <a:r>
                        <a:rPr lang="ru-RU" sz="1200" u="none" strike="noStrike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софинансирование</a:t>
                      </a:r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расходов по </a:t>
                      </a:r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содержанию автомобильных дорог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11 274,0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12 332,0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12 159,0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12 406,0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257939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Субсидии на </a:t>
                      </a:r>
                      <a:r>
                        <a:rPr lang="ru-RU" sz="1200" u="none" strike="noStrike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софинансирование</a:t>
                      </a:r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вопросов местного значения (реальные дела)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1 968,7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2 177,3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2 177,3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2 177,3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257939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Субсидия</a:t>
                      </a:r>
                      <a:r>
                        <a:rPr lang="ru-RU" sz="12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на формирование современной городской среды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7 321,0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10 555,2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10 555,2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11 004,8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257939"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Субсидии на обеспечение питанием,</a:t>
                      </a:r>
                      <a:r>
                        <a:rPr lang="ru-RU" sz="1200" u="none" strike="noStrike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обучающихся с ограниченными возможностями здоровья в муниципальных образовательных организациях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5 070,6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5 961,6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5 961,6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5 961,6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257939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Субсидии на проведение кадастровых работ по межеванию земельных участков в целях их предоставления гражданам для ИЖС однократно</a:t>
                      </a:r>
                      <a:r>
                        <a:rPr lang="ru-RU" sz="1200" u="none" strike="noStrike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и бесплатно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27,0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27,0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54,0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90,0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257939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Субсидии на создание в общеобразовательных организациях, расположенных в сельской местности, условий для занятий физической культурой и спортом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573,8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552,6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508,4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404,9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257939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Субсидии бюджетам муниципальных районов на обеспечение комплексного развития сельских территорий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 </a:t>
                      </a:r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621,7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2 459,5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6 142,8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45093" name="TextBox 14"/>
          <p:cNvSpPr txBox="1">
            <a:spLocks noChangeArrowheads="1"/>
          </p:cNvSpPr>
          <p:nvPr/>
        </p:nvSpPr>
        <p:spPr bwMode="auto">
          <a:xfrm>
            <a:off x="8143868" y="302618"/>
            <a:ext cx="100013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400" dirty="0" smtClean="0"/>
              <a:t>  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Тыс.руб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AD33FC-CFB2-4C9E-9E90-385C6970F446}" type="slidenum">
              <a:rPr lang="ru-RU" smtClean="0"/>
              <a:pPr>
                <a:defRPr/>
              </a:pPr>
              <a:t>21</a:t>
            </a:fld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0" y="102563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r" fontAlgn="auto">
              <a:lnSpc>
                <a:spcPts val="2400"/>
              </a:lnSpc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Финансовая помощь из бюджета Республики Башкортостан в 2020-20</a:t>
            </a:r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 годах</a:t>
            </a:r>
            <a:endParaRPr lang="ru-RU" sz="20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88396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AD33FC-CFB2-4C9E-9E90-385C6970F446}" type="slidenum">
              <a:rPr lang="ru-RU" smtClean="0"/>
              <a:pPr>
                <a:defRPr/>
              </a:pPr>
              <a:t>22</a:t>
            </a:fld>
            <a:endParaRPr lang="ru-RU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9894278"/>
              </p:ext>
            </p:extLst>
          </p:nvPr>
        </p:nvGraphicFramePr>
        <p:xfrm>
          <a:off x="179512" y="188640"/>
          <a:ext cx="8837796" cy="6318613"/>
        </p:xfrm>
        <a:graphic>
          <a:graphicData uri="http://schemas.openxmlformats.org/drawingml/2006/table">
            <a:tbl>
              <a:tblPr>
                <a:tableStyleId>{8799B23B-EC83-4686-B30A-512413B5E67A}</a:tableStyleId>
              </a:tblPr>
              <a:tblGrid>
                <a:gridCol w="519112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0104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5803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0104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78653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419681">
                <a:tc>
                  <a:txBody>
                    <a:bodyPr/>
                    <a:lstStyle/>
                    <a:p>
                      <a:pPr algn="l" fontAlgn="t"/>
                      <a:r>
                        <a:rPr kumimoji="0" lang="ru-RU" sz="12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Субсидии на обеспечение</a:t>
                      </a:r>
                      <a:r>
                        <a:rPr kumimoji="0" lang="ru-RU" sz="12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условий для реализации Всероссийского физкультурно-спортивного комплекса «Готов к труду»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315,1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418753">
                <a:tc>
                  <a:txBody>
                    <a:bodyPr/>
                    <a:lstStyle/>
                    <a:p>
                      <a:pPr algn="l" fontAlgn="t"/>
                      <a:r>
                        <a:rPr kumimoji="0" lang="ru-RU" sz="12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Субсидии на предоставление социальных выплат молодым семьям при рождении (усыновлении) ребенка (детей)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1 132,6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423491">
                <a:tc>
                  <a:txBody>
                    <a:bodyPr/>
                    <a:lstStyle/>
                    <a:p>
                      <a:pPr algn="l" fontAlgn="t"/>
                      <a:r>
                        <a:rPr kumimoji="0" lang="ru-RU" sz="12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Субсидии на реализацию мероприятий по развитию образовательных организациях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970,7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970,7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970,7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90525">
                <a:tc>
                  <a:txBody>
                    <a:bodyPr/>
                    <a:lstStyle/>
                    <a:p>
                      <a:pPr algn="l" fontAlgn="t"/>
                      <a:r>
                        <a:rPr kumimoji="0" lang="ru-RU" sz="12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Субсидии на обеспечение устойчивого функционирования коммунальных организаций, поставляющих коммунальные ресурсы для предоставления коммунальных услуг населению по тарифам, не обеспечивающим возмещение издержек, и подготовка объектов коммунального хозяйства к работе в осенне-зимний период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1 617,2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1 617,2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2 632,5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98963"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Субсидии на мероприятия по улучшению систем наружного освещения населенных пунктов Республики Башкортостан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2 420,2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2 420,2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2 420,2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45424">
                <a:tc>
                  <a:txBody>
                    <a:bodyPr/>
                    <a:lstStyle/>
                    <a:p>
                      <a:pPr algn="l" fontAlgn="t"/>
                      <a:r>
                        <a:rPr kumimoji="0" lang="ru-RU" sz="12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Субсидии на реализацию проектов по благоустройству дворовых территорий, основанных на местных инициативах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3 739,0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2 161,4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2 161,4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72346">
                <a:tc>
                  <a:txBody>
                    <a:bodyPr/>
                    <a:lstStyle/>
                    <a:p>
                      <a:pPr algn="l" fontAlgn="t"/>
                      <a:r>
                        <a:rPr kumimoji="0" lang="ru-RU" sz="12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Субсидии бюджетам муниципальных районов на проведение комплексных кадастровых работ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1 184,0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66152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Субвенции на оплату труда административно управленческого и вспомогательного персонала муниципальных  дошкольных образовательных организаций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12 516,3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11 968,2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12 716,5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13 131,5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66152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Субвенции на приобретение учебников и учебных пособий, средств обучения, игр, игрушек муниципальных дошкольных образовательных организаций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538,2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540,0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560,0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560,0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66152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Субвенции на оплату труда педагогических работников муниципальных общеобразовательных организаций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121 753,9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135 048,8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144 361,5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154 899,9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87723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Субвенции на приобретение учебников и учебных пособий, средств обучения, игр, игрушек муниципальных общеобразовательных организаций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2 752,9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3 954,0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3 954,0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lang="ru-RU" sz="1200" b="0" i="0" u="none" strike="noStrike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954,0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87723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Субвенции на оплату труда педагогических работников муниципальных дошкольных образовательных организаций и муниципальных общеобразовательных организаций, предоставляющих дошкольное образование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35 845,8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34 054,5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36 094,1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38 501,3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87723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Субвенции на оплату труда административно управленческого и вспомогательного персонала муниципальных  общеобразовательных организаций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13 510,6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14 137,5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14 949,1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15 132,3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120324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AD33FC-CFB2-4C9E-9E90-385C6970F446}" type="slidenum">
              <a:rPr lang="ru-RU" smtClean="0"/>
              <a:pPr>
                <a:defRPr/>
              </a:pPr>
              <a:t>23</a:t>
            </a:fld>
            <a:endParaRPr lang="ru-RU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1168093"/>
              </p:ext>
            </p:extLst>
          </p:nvPr>
        </p:nvGraphicFramePr>
        <p:xfrm>
          <a:off x="179512" y="332656"/>
          <a:ext cx="8837796" cy="6149340"/>
        </p:xfrm>
        <a:graphic>
          <a:graphicData uri="http://schemas.openxmlformats.org/drawingml/2006/table">
            <a:tbl>
              <a:tblPr>
                <a:tableStyleId>{8799B23B-EC83-4686-B30A-512413B5E67A}</a:tableStyleId>
              </a:tblPr>
              <a:tblGrid>
                <a:gridCol w="519112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0104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5803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0104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78653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366152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Субвенции на организацию отдыха и оздоровление детей (за исключением организации отдыха детей в каникулярное время)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4 488,3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4 537,3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4 718,3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4 926,0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66152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Субвенции на организацию отдыха и оздоровление детей-сирот и детей, оставшихся без попечения родителей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1 243,9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1 656,2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1 722,5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1 798,3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66152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Субвенции на проведение мероприятий по отлову и содержанию безнадзорных животных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500,3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616,4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616,4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616,4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87723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Субвенции на обустройство и содержание скотомогильников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432,3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432,3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432,3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432,3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87723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Субвенции на социальную поддержку учащихся общеобразовательных учреждений из многодетных малоимущих семей по обеспечению  школьной формой либо заменяющим ее комплектом детской одежды для посещения школьных занятий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1 789,8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1 694,4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1 898,9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1 898,9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87723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Субвенции на образование и обеспечение деятельности комиссий по делам несовершеннолетних и защите их прав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659,8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688,1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714,6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735,9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87723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Субвенции на создание и обеспечение деятельности административных комиссий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330,0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688,1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714,6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735,8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87723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Субвенции на организацию и осуществление деятельности по опеке и попечительству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1 666,0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1 730,4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1 791,0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1 839,6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87723"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Субвенция на осуществление государственных полномочий по социальной поддержке детей-сирот и детей, оставшихся без попечения родителей </a:t>
                      </a:r>
                    </a:p>
                    <a:p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(за исключением детей, обучающихся в федеральных образовательных организациях), кроме полномочий по содержанию детей-сирот и детей, оставшихся без попечения родителей, в государственных образовательных организациях и медицинских организациях государственной системы здравоохранения для детей-сирот и детей, оставшихся без попечения родителей, в части ежемесячного пособия на содержание детей, переданных на воспитание в приемную и патронатную семью, вознаграждения, причитающегося приемным и патронатным родителям, пособий на содержание детей, переданных под опеку и попечительство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15 268,3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15 878,6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16 513,6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16 513,6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87723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Субвенция на выплату </a:t>
                      </a:r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компенсации части родительской </a:t>
                      </a:r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платы</a:t>
                      </a:r>
                      <a:r>
                        <a:rPr lang="ru-RU" sz="1200" u="none" strike="noStrike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в ДДУ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3 967,1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4 407,9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4 584,2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4 767,6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87723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Субвенции на осуществление государственных полномочий по обеспечению детей-сирот и детей, оставшихся без попечения родителей, лиц из числа детей-сирот и детей, оставшихся без попечения родителей, жилыми помещениями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12 337,5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11 841,2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12 152,2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12 043,0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87723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Субвенции </a:t>
                      </a:r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 </a:t>
                      </a:r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выплату дотаций бюджетам поселений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1 925,5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1 918,7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</a:t>
                      </a:r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918,7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</a:t>
                      </a:r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918,7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150835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AD33FC-CFB2-4C9E-9E90-385C6970F446}" type="slidenum">
              <a:rPr lang="ru-RU" smtClean="0"/>
              <a:pPr>
                <a:defRPr/>
              </a:pPr>
              <a:t>24</a:t>
            </a:fld>
            <a:endParaRPr lang="ru-RU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2895395"/>
              </p:ext>
            </p:extLst>
          </p:nvPr>
        </p:nvGraphicFramePr>
        <p:xfrm>
          <a:off x="179512" y="548680"/>
          <a:ext cx="8856846" cy="5790201"/>
        </p:xfrm>
        <a:graphic>
          <a:graphicData uri="http://schemas.openxmlformats.org/drawingml/2006/table">
            <a:tbl>
              <a:tblPr>
                <a:tableStyleId>{8799B23B-EC83-4686-B30A-512413B5E67A}</a:tableStyleId>
              </a:tblPr>
              <a:tblGrid>
                <a:gridCol w="521017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0104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5803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0104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78653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538207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Субвенции на социальную поддержку учащихся муниципальных общеобразовательных учреждений из многодетных малоимущих семей по обеспечению бесплатным питанием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6 296,4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6 296,4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6 296,4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6 296,4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218076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Субвенции </a:t>
                      </a:r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бюджетам </a:t>
                      </a:r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 </a:t>
                      </a:r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осуществление первичного воинского </a:t>
                      </a:r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учета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1 642,8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1 653,7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1 665,1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1 718,1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538207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Субвенции бюджетам муниципальных районов на выплату единовременного пособия при всех формах устройства детей, лишенных родительского попечения, в семью 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915,9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627,0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652,1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678,1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890889">
                <a:tc>
                  <a:txBody>
                    <a:bodyPr/>
                    <a:lstStyle/>
                    <a:p>
                      <a:pPr algn="just" fontAlgn="t"/>
                      <a:r>
                        <a:rPr kumimoji="0" lang="ru-RU" sz="12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Субвенции на осуществление государственных полномочий по обеспечению жилыми помещениями инвалидов и семей, имеющих детей-инвалидов, нуждающихся в жилых помещениях, предоставляемых по договорам социального найма, вставших на учет после 1 января 2005 года и страдающих тяжелыми формами хронических заболеваний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956,9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956,9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956,9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714548">
                <a:tc>
                  <a:txBody>
                    <a:bodyPr/>
                    <a:lstStyle/>
                    <a:p>
                      <a:pPr algn="just" fontAlgn="t"/>
                      <a:r>
                        <a:rPr kumimoji="0" lang="ru-RU" sz="12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Субвенции на социальную поддержку учащихся муниципальных общеобразовательных организаций из многодетных малоимущих семей по предоставлению набора школьно-письменных принадлежностей первоклассникам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287,7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298,1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309,1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61866">
                <a:tc>
                  <a:txBody>
                    <a:bodyPr/>
                    <a:lstStyle/>
                    <a:p>
                      <a:pPr algn="just" fontAlgn="t"/>
                      <a:r>
                        <a:rPr kumimoji="0" lang="ru-RU" sz="12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Субвенции бюджетам муниципальных районов на проведение Всероссийской переписи населения 2020 года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308,9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538207">
                <a:tc>
                  <a:txBody>
                    <a:bodyPr/>
                    <a:lstStyle/>
                    <a:p>
                      <a:pPr algn="just" fontAlgn="t"/>
                      <a:r>
                        <a:rPr kumimoji="0" lang="ru-RU" sz="12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Субвенции бюджетам на осуществление полномочий по составлению (изменению) списков кандидатов в присяжные заседатели федеральных судов общей юрисдикции в Российской Федерации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16,4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17,6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141,6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61866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Иные межбюджетные трансферты на финансирование мероприятий по </a:t>
                      </a:r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благоустройству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6 200,0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r>
                        <a:rPr lang="ru-RU" sz="1200" u="none" strike="noStrike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8</a:t>
                      </a:r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00,0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6 200,0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6 200,0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714548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Межбюджетные трансферты,</a:t>
                      </a:r>
                      <a:r>
                        <a:rPr lang="ru-RU" sz="1200" u="none" strike="noStrike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передаваемые бюджетам муниципальных районов из бюджетов поселений на осуществление части полномочий по решению вопросов местного значения в соответствии с заключенными соглашениями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743,0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778,5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778,5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778,5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714548"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1" i="0" u="none" strike="noStrike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Общий объем финансовой помощи</a:t>
                      </a:r>
                    </a:p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1" i="0" u="none" strike="noStrike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1" i="0" u="none" strike="noStrike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430</a:t>
                      </a:r>
                      <a:r>
                        <a:rPr lang="ru-RU" sz="1200" b="1" i="0" u="none" strike="noStrike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313,4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468 337,4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451 344,1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476 845,6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6180253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7" name="Rectangle 3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34828" name="Rectangle 35"/>
          <p:cNvSpPr>
            <a:spLocks noChangeArrowheads="1"/>
          </p:cNvSpPr>
          <p:nvPr/>
        </p:nvSpPr>
        <p:spPr bwMode="auto">
          <a:xfrm>
            <a:off x="0" y="23383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34830" name="TextBox 11"/>
          <p:cNvSpPr txBox="1">
            <a:spLocks noChangeArrowheads="1"/>
          </p:cNvSpPr>
          <p:nvPr/>
        </p:nvSpPr>
        <p:spPr bwMode="auto">
          <a:xfrm>
            <a:off x="7843101" y="1489434"/>
            <a:ext cx="111089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600" b="1" dirty="0">
                <a:latin typeface="Constantia" pitchFamily="18" charset="0"/>
              </a:rPr>
              <a:t>Тыс. руб.</a:t>
            </a:r>
          </a:p>
        </p:txBody>
      </p:sp>
      <p:sp>
        <p:nvSpPr>
          <p:cNvPr id="34831" name="TextBox 22"/>
          <p:cNvSpPr txBox="1">
            <a:spLocks noChangeArrowheads="1"/>
          </p:cNvSpPr>
          <p:nvPr/>
        </p:nvSpPr>
        <p:spPr bwMode="auto">
          <a:xfrm>
            <a:off x="714375" y="2500313"/>
            <a:ext cx="5715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5F5381-8D12-4803-B337-263FCCA5FFC5}" type="slidenum">
              <a:rPr lang="ru-RU"/>
              <a:pPr>
                <a:defRPr/>
              </a:pPr>
              <a:t>25</a:t>
            </a:fld>
            <a:endParaRPr lang="ru-RU"/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1384906390"/>
              </p:ext>
            </p:extLst>
          </p:nvPr>
        </p:nvGraphicFramePr>
        <p:xfrm>
          <a:off x="251520" y="1404143"/>
          <a:ext cx="6480720" cy="25622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851124" y="620688"/>
            <a:ext cx="82452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Расходы бюджета муниципального района</a:t>
            </a:r>
            <a:endParaRPr lang="ru-RU" sz="32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3" name="Диаграмма 12"/>
          <p:cNvGraphicFramePr/>
          <p:nvPr>
            <p:extLst>
              <p:ext uri="{D42A27DB-BD31-4B8C-83A1-F6EECF244321}">
                <p14:modId xmlns:p14="http://schemas.microsoft.com/office/powerpoint/2010/main" val="1188422937"/>
              </p:ext>
            </p:extLst>
          </p:nvPr>
        </p:nvGraphicFramePr>
        <p:xfrm>
          <a:off x="2627784" y="4005064"/>
          <a:ext cx="6134101" cy="25622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935687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857365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4015435"/>
              </p:ext>
            </p:extLst>
          </p:nvPr>
        </p:nvGraphicFramePr>
        <p:xfrm>
          <a:off x="0" y="2670428"/>
          <a:ext cx="9144000" cy="2342748"/>
        </p:xfrm>
        <a:graphic>
          <a:graphicData uri="http://schemas.openxmlformats.org/drawingml/2006/table">
            <a:tbl>
              <a:tblPr/>
              <a:tblGrid>
                <a:gridCol w="323655"/>
                <a:gridCol w="5583541"/>
                <a:gridCol w="1132893"/>
                <a:gridCol w="1051973"/>
                <a:gridCol w="1051938"/>
              </a:tblGrid>
              <a:tr h="266701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Вид</a:t>
                      </a: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</a:t>
                      </a: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144308">
                <a:tc gridSpan="2">
                  <a:txBody>
                    <a:bodyPr/>
                    <a:lstStyle/>
                    <a:p>
                      <a:pPr algn="l" fontAlgn="t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Вид</a:t>
                      </a:r>
                    </a:p>
                  </a:txBody>
                  <a:tcPr marL="7447" marR="7447" marT="7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ru-RU" sz="9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463644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Расходы на выплаты персоналу в целях обеспечения выполнения функций государственными (муниципальными) органами, казенными учреждениями, органами управления государственными внебюджетными фондами</a:t>
                      </a:r>
                    </a:p>
                  </a:txBody>
                  <a:tcPr marL="7447" marR="7447" marT="7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56 085,6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55 735,6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55 735,6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213873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Закупка товаров, работ и услуг для обеспечения государственных (муниципальных) нужд</a:t>
                      </a:r>
                    </a:p>
                  </a:txBody>
                  <a:tcPr marL="7447" marR="7447" marT="7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52 840,8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56 562,7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58 966,3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204574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Социальное обеспечение и иные выплаты населению</a:t>
                      </a:r>
                    </a:p>
                  </a:txBody>
                  <a:tcPr marL="7447" marR="7447" marT="7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28 770,6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25 166,6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29 017,1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223172">
                <a:tc>
                  <a:txBody>
                    <a:bodyPr/>
                    <a:lstStyle/>
                    <a:p>
                      <a:pPr algn="ctr" fontAlgn="t"/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Капитальные вложения в объекты государственной (муниципальной) собственности</a:t>
                      </a:r>
                    </a:p>
                  </a:txBody>
                  <a:tcPr marL="7447" marR="7447" marT="7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13 038,7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13 109,1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12 999,9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178812">
                <a:tc>
                  <a:txBody>
                    <a:bodyPr/>
                    <a:lstStyle/>
                    <a:p>
                      <a:pPr algn="ctr" fontAlgn="t"/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Межбюджетные трансферты</a:t>
                      </a:r>
                    </a:p>
                  </a:txBody>
                  <a:tcPr marL="7447" marR="7447" marT="7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49 244,6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33 126,6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32 550,8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205601">
                <a:tc>
                  <a:txBody>
                    <a:bodyPr/>
                    <a:lstStyle/>
                    <a:p>
                      <a:pPr algn="ctr" fontAlgn="t"/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Предоставление субсидий бюджетным, автономным учреждениям и иным некоммерческим организациям</a:t>
                      </a:r>
                    </a:p>
                  </a:txBody>
                  <a:tcPr marL="7447" marR="7447" marT="7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439 292,5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434 446,3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455 736,6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152553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Обслуживание государственного (муниципального) долга</a:t>
                      </a:r>
                    </a:p>
                  </a:txBody>
                  <a:tcPr marL="7447" marR="7447" marT="7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6,0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5,0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2,0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144308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Иные бюджетные ассигнования</a:t>
                      </a:r>
                    </a:p>
                  </a:txBody>
                  <a:tcPr marL="7447" marR="7447" marT="7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5 580,6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4 730,6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5 745,9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119460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Иные средства</a:t>
                      </a:r>
                    </a:p>
                  </a:txBody>
                  <a:tcPr marL="7447" marR="7447" marT="7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7 043,6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14 708,4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</a:tbl>
          </a:graphicData>
        </a:graphic>
      </p:graphicFrame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2029327024"/>
              </p:ext>
            </p:extLst>
          </p:nvPr>
        </p:nvGraphicFramePr>
        <p:xfrm>
          <a:off x="114300" y="908720"/>
          <a:ext cx="2857487" cy="17249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2803418036"/>
              </p:ext>
            </p:extLst>
          </p:nvPr>
        </p:nvGraphicFramePr>
        <p:xfrm>
          <a:off x="3071802" y="908720"/>
          <a:ext cx="2928958" cy="17249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2529279951"/>
              </p:ext>
            </p:extLst>
          </p:nvPr>
        </p:nvGraphicFramePr>
        <p:xfrm>
          <a:off x="6143636" y="908720"/>
          <a:ext cx="2857520" cy="17180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1152400456"/>
              </p:ext>
            </p:extLst>
          </p:nvPr>
        </p:nvGraphicFramePr>
        <p:xfrm>
          <a:off x="3071802" y="5085184"/>
          <a:ext cx="2857520" cy="17728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360286826"/>
              </p:ext>
            </p:extLst>
          </p:nvPr>
        </p:nvGraphicFramePr>
        <p:xfrm>
          <a:off x="6072198" y="5085184"/>
          <a:ext cx="2938452" cy="17728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2863182386"/>
              </p:ext>
            </p:extLst>
          </p:nvPr>
        </p:nvGraphicFramePr>
        <p:xfrm>
          <a:off x="123825" y="5085185"/>
          <a:ext cx="2857552" cy="17728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3430498" y="116632"/>
            <a:ext cx="573483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Расходы бюджета по видам расходов на </a:t>
            </a:r>
          </a:p>
          <a:p>
            <a:pPr algn="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2020-2022 годы, тыс.руб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3825" y="2257424"/>
            <a:ext cx="3571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071802" y="64886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5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643966" y="64886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6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0603140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0378909"/>
              </p:ext>
            </p:extLst>
          </p:nvPr>
        </p:nvGraphicFramePr>
        <p:xfrm>
          <a:off x="21779" y="1162411"/>
          <a:ext cx="9086726" cy="56955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62468"/>
                <a:gridCol w="1348820"/>
                <a:gridCol w="1348820"/>
                <a:gridCol w="1277830"/>
                <a:gridCol w="1348788"/>
              </a:tblGrid>
              <a:tr h="338470">
                <a:tc rowSpan="2"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  <a:endParaRPr lang="ru-RU" sz="16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 (отчет)</a:t>
                      </a:r>
                      <a:endParaRPr lang="ru-RU" sz="16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Решение</a:t>
                      </a:r>
                      <a:endParaRPr lang="ru-RU" sz="16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8556">
                <a:tc v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</a:t>
                      </a:r>
                      <a:endParaRPr lang="ru-RU" sz="16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</a:t>
                      </a:r>
                      <a:endParaRPr lang="ru-RU" sz="16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</a:t>
                      </a:r>
                      <a:endParaRPr lang="ru-RU" sz="16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06137">
                <a:tc>
                  <a:txBody>
                    <a:bodyPr/>
                    <a:lstStyle/>
                    <a:p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Общегосударственные вопросы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75 994,7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61 250,4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60 706,3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60 921,4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2315">
                <a:tc>
                  <a:txBody>
                    <a:bodyPr/>
                    <a:lstStyle/>
                    <a:p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Национальная оборона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1 642,8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1 653,7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1 665,1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1 718,1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2320">
                <a:tc>
                  <a:txBody>
                    <a:bodyPr/>
                    <a:lstStyle/>
                    <a:p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Национальная безопасность и правоохранительная</a:t>
                      </a:r>
                      <a:r>
                        <a:rPr lang="ru-RU" sz="13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деятельность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3 148,0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2 392,0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2 392,0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2 392,0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2315">
                <a:tc>
                  <a:txBody>
                    <a:bodyPr/>
                    <a:lstStyle/>
                    <a:p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Национальная экономика</a:t>
                      </a:r>
                      <a:endParaRPr lang="ru-RU" sz="13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109 088,5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82 436,6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82 278,0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84 016,9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2315">
                <a:tc>
                  <a:txBody>
                    <a:bodyPr/>
                    <a:lstStyle/>
                    <a:p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Жилищно-коммунальное хозяйство</a:t>
                      </a:r>
                      <a:endParaRPr lang="ru-RU" sz="13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85 119,2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32 403,2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23 162,1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25 148,7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2315">
                <a:tc>
                  <a:txBody>
                    <a:bodyPr/>
                    <a:lstStyle/>
                    <a:p>
                      <a:r>
                        <a:rPr lang="ru-RU" sz="1300" b="0" i="0" dirty="0" smtClean="0">
                          <a:latin typeface="Times New Roman" pitchFamily="18" charset="0"/>
                          <a:cs typeface="Times New Roman" pitchFamily="18" charset="0"/>
                        </a:rPr>
                        <a:t>Охрана окружающей среды</a:t>
                      </a:r>
                      <a:endParaRPr lang="ru-RU" sz="1300" b="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4 839,1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2 600,0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2315">
                <a:tc>
                  <a:txBody>
                    <a:bodyPr/>
                    <a:lstStyle/>
                    <a:p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Образование</a:t>
                      </a:r>
                      <a:endParaRPr lang="ru-RU" sz="13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383 778,1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335 712,9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330 368,5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349 717,7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2315">
                <a:tc>
                  <a:txBody>
                    <a:bodyPr/>
                    <a:lstStyle/>
                    <a:p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Культура, кинематография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54 617,3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46 878,1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47 049,4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48 862,5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2315">
                <a:tc>
                  <a:txBody>
                    <a:bodyPr/>
                    <a:lstStyle/>
                    <a:p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Социальная политика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60 125,9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51 983,2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49 544,6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52 892,2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2315">
                <a:tc>
                  <a:txBody>
                    <a:bodyPr/>
                    <a:lstStyle/>
                    <a:p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Физическая культура и спорт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701,7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1 015,1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2315">
                <a:tc>
                  <a:txBody>
                    <a:bodyPr/>
                    <a:lstStyle/>
                    <a:p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Средства массовой информации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513,7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450,0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450,0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450,0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2315">
                <a:tc>
                  <a:txBody>
                    <a:bodyPr/>
                    <a:lstStyle/>
                    <a:p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Обслуживание муниципального долга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61,6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6,0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5,0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2,0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2325">
                <a:tc>
                  <a:txBody>
                    <a:bodyPr/>
                    <a:lstStyle/>
                    <a:p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Межбюджетные трансферты</a:t>
                      </a:r>
                      <a:r>
                        <a:rPr lang="ru-RU" sz="13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общего характера бюджетам бюджетной системы Российской Федерации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33 144,9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26 078,2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25 261,5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24 632,7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2315">
                <a:tc>
                  <a:txBody>
                    <a:bodyPr/>
                    <a:lstStyle/>
                    <a:p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Условно утвержденные расходы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7 043,6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14 708,4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2315">
                <a:tc>
                  <a:txBody>
                    <a:bodyPr/>
                    <a:lstStyle/>
                    <a:p>
                      <a:r>
                        <a:rPr lang="ru-RU" sz="13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ВСЕГО:</a:t>
                      </a:r>
                      <a:endParaRPr lang="ru-RU" sz="13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latin typeface="Times New Roman" pitchFamily="18" charset="0"/>
                          <a:cs typeface="Times New Roman" pitchFamily="18" charset="0"/>
                        </a:rPr>
                        <a:t>812 775,5</a:t>
                      </a:r>
                      <a:endParaRPr lang="ru-RU" sz="13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644 859,4</a:t>
                      </a:r>
                      <a:endParaRPr lang="ru-RU" sz="13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629 926,1</a:t>
                      </a:r>
                      <a:endParaRPr lang="ru-RU" sz="13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665 462,6</a:t>
                      </a:r>
                      <a:endParaRPr lang="ru-RU" sz="13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1779" y="636449"/>
            <a:ext cx="91440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Расходы бюджета по разделам на 2020-2022 годы, тыс.руб.</a:t>
            </a:r>
            <a:endParaRPr lang="ru-RU" sz="26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329343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Рисунок 37" descr="IMG_0074.jpg"/>
          <p:cNvPicPr>
            <a:picLocks noChangeAspect="1"/>
          </p:cNvPicPr>
          <p:nvPr/>
        </p:nvPicPr>
        <p:blipFill>
          <a:blip r:embed="rId2" cstate="print"/>
          <a:srcRect r="6570"/>
          <a:stretch>
            <a:fillRect/>
          </a:stretch>
        </p:blipFill>
        <p:spPr>
          <a:xfrm>
            <a:off x="28253" y="1604398"/>
            <a:ext cx="9024731" cy="3164463"/>
          </a:xfrm>
          <a:prstGeom prst="rect">
            <a:avLst/>
          </a:prstGeom>
        </p:spPr>
      </p:pic>
      <p:sp>
        <p:nvSpPr>
          <p:cNvPr id="92161" name="Rectangle 3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2162" name="Rectangle 35"/>
          <p:cNvSpPr>
            <a:spLocks noChangeArrowheads="1"/>
          </p:cNvSpPr>
          <p:nvPr/>
        </p:nvSpPr>
        <p:spPr bwMode="auto">
          <a:xfrm>
            <a:off x="0" y="23383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B560E7-A140-4C0B-BE69-1E28AC47917A}" type="slidenum">
              <a:rPr lang="ru-RU"/>
              <a:pPr>
                <a:defRPr/>
              </a:pPr>
              <a:t>28</a:t>
            </a:fld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592372" y="318536"/>
            <a:ext cx="85683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Структура расходов </a:t>
            </a:r>
          </a:p>
          <a:p>
            <a:pPr algn="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бюджета муниципального района </a:t>
            </a:r>
          </a:p>
          <a:p>
            <a:pPr algn="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 разделам бюджетной классификации на 2020 год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0" y="4810541"/>
            <a:ext cx="1184744" cy="47707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Общегосударственные вопросы</a:t>
            </a:r>
            <a:endParaRPr lang="ru-RU" sz="7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432559" y="4811866"/>
            <a:ext cx="1184744" cy="47707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Национальная безопасность и правоохранительная деятельность </a:t>
            </a:r>
            <a:endParaRPr lang="ru-RU" sz="7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391480" y="3021494"/>
            <a:ext cx="3770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9,5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86463" y="5417490"/>
            <a:ext cx="1184744" cy="47707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Национальная оборона</a:t>
            </a:r>
            <a:endParaRPr lang="ru-RU" sz="7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995777" y="3570135"/>
            <a:ext cx="3770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0,3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498034" y="3468094"/>
            <a:ext cx="3770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0,4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032095" y="3183172"/>
            <a:ext cx="4539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12,8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141550" y="5417490"/>
            <a:ext cx="1184744" cy="47707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Национальная экономика</a:t>
            </a:r>
            <a:endParaRPr lang="ru-RU" sz="7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2904877" y="4829095"/>
            <a:ext cx="1184744" cy="47707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Жилищно-коммунальное хозяйство</a:t>
            </a:r>
            <a:endParaRPr lang="ru-RU" sz="7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590013" y="3423037"/>
            <a:ext cx="3770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5,0</a:t>
            </a:r>
            <a:endParaRPr lang="ru-RU" sz="1200" b="1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3623144" y="5404239"/>
            <a:ext cx="1184744" cy="47707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МБТ общего характера бюджетам бюджетной системы РФ</a:t>
            </a:r>
            <a:endParaRPr lang="ru-RU" sz="7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593203" y="1372925"/>
            <a:ext cx="4539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52,1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5078234" y="5404238"/>
            <a:ext cx="1184744" cy="47707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Культура, </a:t>
            </a:r>
          </a:p>
          <a:p>
            <a:pPr algn="ctr"/>
            <a:r>
              <a:rPr lang="ru-RU" sz="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кинематография</a:t>
            </a:r>
            <a:endParaRPr lang="ru-RU" sz="7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5826980" y="4825116"/>
            <a:ext cx="1184744" cy="47707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Социальная политика</a:t>
            </a:r>
            <a:endParaRPr lang="ru-RU" sz="7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6535974" y="5394960"/>
            <a:ext cx="1184744" cy="47707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Физическая культура и спорт</a:t>
            </a:r>
            <a:endParaRPr lang="ru-RU" sz="7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7324476" y="4811866"/>
            <a:ext cx="1184744" cy="47707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Средства массовой информации</a:t>
            </a:r>
            <a:endParaRPr lang="ru-RU" sz="7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7959256" y="5384360"/>
            <a:ext cx="1184744" cy="47707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Обслуживание государственного и муниципального долга</a:t>
            </a:r>
            <a:endParaRPr lang="ru-RU" sz="7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4358638" y="4819815"/>
            <a:ext cx="1184744" cy="47707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Образование</a:t>
            </a:r>
            <a:endParaRPr lang="ru-RU" sz="7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159069" y="3155343"/>
            <a:ext cx="3770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7,3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110823" y="3236181"/>
            <a:ext cx="3770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4,0</a:t>
            </a:r>
            <a:endParaRPr lang="ru-RU" sz="1200" b="1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780596" y="3093058"/>
            <a:ext cx="3770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8,1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202015" y="3522427"/>
            <a:ext cx="3770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0,2</a:t>
            </a:r>
            <a:endParaRPr lang="ru-RU" sz="1200" b="1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718851" y="3546282"/>
            <a:ext cx="4539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0,07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299295" y="3562184"/>
            <a:ext cx="1847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Выгнутая вниз стрелка 38"/>
          <p:cNvSpPr/>
          <p:nvPr/>
        </p:nvSpPr>
        <p:spPr>
          <a:xfrm>
            <a:off x="4047214" y="4476585"/>
            <a:ext cx="445273" cy="182880"/>
          </a:xfrm>
          <a:prstGeom prst="curvedUp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0" name="Выгнутая вниз стрелка 39"/>
          <p:cNvSpPr/>
          <p:nvPr/>
        </p:nvSpPr>
        <p:spPr>
          <a:xfrm rot="10800000">
            <a:off x="4032636" y="4231419"/>
            <a:ext cx="445273" cy="182880"/>
          </a:xfrm>
          <a:prstGeom prst="curvedUp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3" name="Овал 42"/>
          <p:cNvSpPr/>
          <p:nvPr/>
        </p:nvSpPr>
        <p:spPr>
          <a:xfrm>
            <a:off x="4174434" y="4373217"/>
            <a:ext cx="166977" cy="16697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12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Овал 43"/>
          <p:cNvSpPr/>
          <p:nvPr/>
        </p:nvSpPr>
        <p:spPr>
          <a:xfrm>
            <a:off x="4293704" y="4293704"/>
            <a:ext cx="63611" cy="63611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115601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2" name="Скругленная соединительная линия 101"/>
          <p:cNvCxnSpPr/>
          <p:nvPr/>
        </p:nvCxnSpPr>
        <p:spPr>
          <a:xfrm rot="16200000" flipH="1">
            <a:off x="5500694" y="3143248"/>
            <a:ext cx="1428760" cy="1285884"/>
          </a:xfrm>
          <a:prstGeom prst="curvedConnector3">
            <a:avLst>
              <a:gd name="adj1" fmla="val 50000"/>
            </a:avLst>
          </a:prstGeom>
          <a:ln w="25400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>
            <a:off x="0" y="1857365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Freeform 101"/>
          <p:cNvSpPr/>
          <p:nvPr/>
        </p:nvSpPr>
        <p:spPr bwMode="auto">
          <a:xfrm>
            <a:off x="3406357" y="3067170"/>
            <a:ext cx="1094723" cy="1568386"/>
          </a:xfrm>
          <a:custGeom>
            <a:avLst/>
            <a:gdLst>
              <a:gd name="T0" fmla="*/ 765 w 765"/>
              <a:gd name="T1" fmla="*/ 1096 h 1096"/>
              <a:gd name="T2" fmla="*/ 231 w 765"/>
              <a:gd name="T3" fmla="*/ 563 h 1096"/>
              <a:gd name="T4" fmla="*/ 231 w 765"/>
              <a:gd name="T5" fmla="*/ 231 h 1096"/>
              <a:gd name="T6" fmla="*/ 0 w 765"/>
              <a:gd name="T7" fmla="*/ 0 h 10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65" h="1096">
                <a:moveTo>
                  <a:pt x="765" y="1096"/>
                </a:moveTo>
                <a:lnTo>
                  <a:pt x="231" y="563"/>
                </a:lnTo>
                <a:lnTo>
                  <a:pt x="231" y="231"/>
                </a:lnTo>
                <a:lnTo>
                  <a:pt x="0" y="0"/>
                </a:lnTo>
              </a:path>
            </a:pathLst>
          </a:custGeom>
          <a:noFill/>
          <a:ln w="68263" cap="rnd">
            <a:solidFill>
              <a:srgbClr val="3F3F3F">
                <a:lumMod val="60000"/>
                <a:lumOff val="40000"/>
              </a:srgbClr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46" name="Freeform 102"/>
          <p:cNvSpPr/>
          <p:nvPr/>
        </p:nvSpPr>
        <p:spPr bwMode="auto">
          <a:xfrm>
            <a:off x="4775833" y="2114118"/>
            <a:ext cx="831417" cy="1765865"/>
          </a:xfrm>
          <a:custGeom>
            <a:avLst/>
            <a:gdLst>
              <a:gd name="T0" fmla="*/ 0 w 581"/>
              <a:gd name="T1" fmla="*/ 1234 h 1234"/>
              <a:gd name="T2" fmla="*/ 178 w 581"/>
              <a:gd name="T3" fmla="*/ 1057 h 1234"/>
              <a:gd name="T4" fmla="*/ 178 w 581"/>
              <a:gd name="T5" fmla="*/ 656 h 1234"/>
              <a:gd name="T6" fmla="*/ 581 w 581"/>
              <a:gd name="T7" fmla="*/ 253 h 1234"/>
              <a:gd name="T8" fmla="*/ 581 w 581"/>
              <a:gd name="T9" fmla="*/ 0 h 12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81" h="1234">
                <a:moveTo>
                  <a:pt x="0" y="1234"/>
                </a:moveTo>
                <a:lnTo>
                  <a:pt x="178" y="1057"/>
                </a:lnTo>
                <a:lnTo>
                  <a:pt x="178" y="656"/>
                </a:lnTo>
                <a:lnTo>
                  <a:pt x="581" y="253"/>
                </a:lnTo>
                <a:lnTo>
                  <a:pt x="581" y="0"/>
                </a:lnTo>
              </a:path>
            </a:pathLst>
          </a:custGeom>
          <a:noFill/>
          <a:ln w="68263" cap="rnd">
            <a:solidFill>
              <a:srgbClr val="3F3F3F">
                <a:lumMod val="60000"/>
                <a:lumOff val="40000"/>
              </a:srgbClr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47" name="Freeform 103"/>
          <p:cNvSpPr/>
          <p:nvPr/>
        </p:nvSpPr>
        <p:spPr bwMode="auto">
          <a:xfrm>
            <a:off x="5030552" y="3168772"/>
            <a:ext cx="870053" cy="330563"/>
          </a:xfrm>
          <a:custGeom>
            <a:avLst/>
            <a:gdLst>
              <a:gd name="T0" fmla="*/ 0 w 403"/>
              <a:gd name="T1" fmla="*/ 231 h 231"/>
              <a:gd name="T2" fmla="*/ 231 w 403"/>
              <a:gd name="T3" fmla="*/ 0 h 231"/>
              <a:gd name="T4" fmla="*/ 403 w 403"/>
              <a:gd name="T5" fmla="*/ 0 h 231"/>
              <a:gd name="connsiteX0" fmla="*/ 0 w 14145"/>
              <a:gd name="connsiteY0" fmla="*/ 10000 h 10000"/>
              <a:gd name="connsiteX1" fmla="*/ 5732 w 14145"/>
              <a:gd name="connsiteY1" fmla="*/ 0 h 10000"/>
              <a:gd name="connsiteX2" fmla="*/ 14145 w 14145"/>
              <a:gd name="connsiteY2" fmla="*/ 249 h 10000"/>
              <a:gd name="connsiteX0-1" fmla="*/ 0 w 15095"/>
              <a:gd name="connsiteY0-2" fmla="*/ 10013 h 10013"/>
              <a:gd name="connsiteX1-3" fmla="*/ 5732 w 15095"/>
              <a:gd name="connsiteY1-4" fmla="*/ 13 h 10013"/>
              <a:gd name="connsiteX2-5" fmla="*/ 15095 w 15095"/>
              <a:gd name="connsiteY2-6" fmla="*/ 0 h 1001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</a:cxnLst>
            <a:rect l="l" t="t" r="r" b="b"/>
            <a:pathLst>
              <a:path w="15095" h="10013">
                <a:moveTo>
                  <a:pt x="0" y="10013"/>
                </a:moveTo>
                <a:lnTo>
                  <a:pt x="5732" y="13"/>
                </a:lnTo>
                <a:lnTo>
                  <a:pt x="15095" y="0"/>
                </a:lnTo>
              </a:path>
            </a:pathLst>
          </a:custGeom>
          <a:noFill/>
          <a:ln w="68263" cap="rnd">
            <a:solidFill>
              <a:srgbClr val="3F3F3F">
                <a:lumMod val="60000"/>
                <a:lumOff val="40000"/>
              </a:srgbClr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48" name="Line 104"/>
          <p:cNvSpPr>
            <a:spLocks noChangeShapeType="1"/>
          </p:cNvSpPr>
          <p:nvPr/>
        </p:nvSpPr>
        <p:spPr bwMode="auto">
          <a:xfrm flipH="1">
            <a:off x="4051744" y="2948396"/>
            <a:ext cx="449337" cy="449337"/>
          </a:xfrm>
          <a:prstGeom prst="line">
            <a:avLst/>
          </a:prstGeom>
          <a:noFill/>
          <a:ln w="68263" cap="rnd">
            <a:solidFill>
              <a:srgbClr val="3F3F3F">
                <a:lumMod val="60000"/>
                <a:lumOff val="40000"/>
              </a:srgbClr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49" name="Freeform 105"/>
          <p:cNvSpPr/>
          <p:nvPr/>
        </p:nvSpPr>
        <p:spPr bwMode="auto">
          <a:xfrm>
            <a:off x="3658215" y="2570610"/>
            <a:ext cx="739832" cy="1565524"/>
          </a:xfrm>
          <a:custGeom>
            <a:avLst/>
            <a:gdLst>
              <a:gd name="T0" fmla="*/ 0 w 517"/>
              <a:gd name="T1" fmla="*/ 0 h 1094"/>
              <a:gd name="T2" fmla="*/ 275 w 517"/>
              <a:gd name="T3" fmla="*/ 275 h 1094"/>
              <a:gd name="T4" fmla="*/ 275 w 517"/>
              <a:gd name="T5" fmla="*/ 853 h 1094"/>
              <a:gd name="T6" fmla="*/ 517 w 517"/>
              <a:gd name="T7" fmla="*/ 1094 h 1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17" h="1094">
                <a:moveTo>
                  <a:pt x="0" y="0"/>
                </a:moveTo>
                <a:lnTo>
                  <a:pt x="275" y="275"/>
                </a:lnTo>
                <a:lnTo>
                  <a:pt x="275" y="853"/>
                </a:lnTo>
                <a:lnTo>
                  <a:pt x="517" y="1094"/>
                </a:lnTo>
              </a:path>
            </a:pathLst>
          </a:custGeom>
          <a:noFill/>
          <a:ln w="68263" cap="rnd">
            <a:solidFill>
              <a:srgbClr val="3F3F3F">
                <a:lumMod val="60000"/>
                <a:lumOff val="40000"/>
              </a:srgbClr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50" name="Line 106"/>
          <p:cNvSpPr>
            <a:spLocks noChangeShapeType="1"/>
          </p:cNvSpPr>
          <p:nvPr/>
        </p:nvSpPr>
        <p:spPr bwMode="auto">
          <a:xfrm flipH="1" flipV="1">
            <a:off x="4936105" y="2298718"/>
            <a:ext cx="425011" cy="423579"/>
          </a:xfrm>
          <a:prstGeom prst="line">
            <a:avLst/>
          </a:prstGeom>
          <a:noFill/>
          <a:ln w="68263" cap="rnd">
            <a:solidFill>
              <a:srgbClr val="3F3F3F">
                <a:lumMod val="60000"/>
                <a:lumOff val="40000"/>
              </a:srgbClr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51" name="Freeform 107"/>
          <p:cNvSpPr/>
          <p:nvPr/>
        </p:nvSpPr>
        <p:spPr bwMode="auto">
          <a:xfrm>
            <a:off x="4775832" y="3791260"/>
            <a:ext cx="477957" cy="808520"/>
          </a:xfrm>
          <a:custGeom>
            <a:avLst/>
            <a:gdLst>
              <a:gd name="T0" fmla="*/ 0 w 334"/>
              <a:gd name="T1" fmla="*/ 565 h 565"/>
              <a:gd name="T2" fmla="*/ 334 w 334"/>
              <a:gd name="T3" fmla="*/ 232 h 565"/>
              <a:gd name="T4" fmla="*/ 334 w 334"/>
              <a:gd name="T5" fmla="*/ 0 h 5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34" h="565">
                <a:moveTo>
                  <a:pt x="0" y="565"/>
                </a:moveTo>
                <a:lnTo>
                  <a:pt x="334" y="232"/>
                </a:lnTo>
                <a:lnTo>
                  <a:pt x="334" y="0"/>
                </a:lnTo>
              </a:path>
            </a:pathLst>
          </a:custGeom>
          <a:noFill/>
          <a:ln w="68263" cap="rnd">
            <a:solidFill>
              <a:srgbClr val="3F3F3F">
                <a:lumMod val="60000"/>
                <a:lumOff val="40000"/>
              </a:srgbClr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52" name="Line 108"/>
          <p:cNvSpPr>
            <a:spLocks noChangeShapeType="1"/>
          </p:cNvSpPr>
          <p:nvPr/>
        </p:nvSpPr>
        <p:spPr bwMode="auto">
          <a:xfrm flipH="1">
            <a:off x="3507961" y="3872827"/>
            <a:ext cx="228961" cy="0"/>
          </a:xfrm>
          <a:prstGeom prst="line">
            <a:avLst/>
          </a:prstGeom>
          <a:noFill/>
          <a:ln w="68263" cap="rnd">
            <a:solidFill>
              <a:srgbClr val="3F3F3F">
                <a:lumMod val="60000"/>
                <a:lumOff val="40000"/>
              </a:srgbClr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53" name="Line 109"/>
          <p:cNvSpPr>
            <a:spLocks noChangeShapeType="1"/>
          </p:cNvSpPr>
          <p:nvPr/>
        </p:nvSpPr>
        <p:spPr bwMode="auto">
          <a:xfrm>
            <a:off x="5253790" y="4123253"/>
            <a:ext cx="353460" cy="0"/>
          </a:xfrm>
          <a:prstGeom prst="line">
            <a:avLst/>
          </a:prstGeom>
          <a:noFill/>
          <a:ln w="68263" cap="rnd">
            <a:solidFill>
              <a:srgbClr val="3F3F3F">
                <a:lumMod val="60000"/>
                <a:lumOff val="40000"/>
              </a:srgbClr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54" name="Line 110"/>
          <p:cNvSpPr>
            <a:spLocks noChangeShapeType="1"/>
          </p:cNvSpPr>
          <p:nvPr/>
        </p:nvSpPr>
        <p:spPr bwMode="auto">
          <a:xfrm flipV="1">
            <a:off x="3858556" y="2393164"/>
            <a:ext cx="379219" cy="377786"/>
          </a:xfrm>
          <a:prstGeom prst="line">
            <a:avLst/>
          </a:prstGeom>
          <a:noFill/>
          <a:ln w="68263" cap="rnd">
            <a:solidFill>
              <a:srgbClr val="3F3F3F">
                <a:lumMod val="60000"/>
                <a:lumOff val="40000"/>
              </a:srgbClr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55" name="Freeform 111"/>
          <p:cNvSpPr/>
          <p:nvPr/>
        </p:nvSpPr>
        <p:spPr bwMode="auto">
          <a:xfrm>
            <a:off x="4169086" y="5461248"/>
            <a:ext cx="228961" cy="213221"/>
          </a:xfrm>
          <a:custGeom>
            <a:avLst/>
            <a:gdLst>
              <a:gd name="T0" fmla="*/ 66 w 90"/>
              <a:gd name="T1" fmla="*/ 6 h 84"/>
              <a:gd name="T2" fmla="*/ 0 w 90"/>
              <a:gd name="T3" fmla="*/ 84 h 84"/>
              <a:gd name="T4" fmla="*/ 90 w 90"/>
              <a:gd name="T5" fmla="*/ 84 h 84"/>
              <a:gd name="T6" fmla="*/ 66 w 90"/>
              <a:gd name="T7" fmla="*/ 0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90" h="84">
                <a:moveTo>
                  <a:pt x="66" y="6"/>
                </a:moveTo>
                <a:cubicBezTo>
                  <a:pt x="66" y="48"/>
                  <a:pt x="18" y="84"/>
                  <a:pt x="0" y="84"/>
                </a:cubicBezTo>
                <a:cubicBezTo>
                  <a:pt x="90" y="84"/>
                  <a:pt x="90" y="84"/>
                  <a:pt x="90" y="84"/>
                </a:cubicBezTo>
                <a:cubicBezTo>
                  <a:pt x="66" y="0"/>
                  <a:pt x="66" y="0"/>
                  <a:pt x="66" y="0"/>
                </a:cubicBezTo>
              </a:path>
            </a:pathLst>
          </a:custGeom>
          <a:solidFill>
            <a:srgbClr val="E7E6E6">
              <a:lumMod val="50000"/>
            </a:srgb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56" name="Freeform 112"/>
          <p:cNvSpPr/>
          <p:nvPr/>
        </p:nvSpPr>
        <p:spPr bwMode="auto">
          <a:xfrm>
            <a:off x="4788713" y="5462678"/>
            <a:ext cx="228961" cy="213221"/>
          </a:xfrm>
          <a:custGeom>
            <a:avLst/>
            <a:gdLst>
              <a:gd name="T0" fmla="*/ 24 w 90"/>
              <a:gd name="T1" fmla="*/ 5 h 84"/>
              <a:gd name="T2" fmla="*/ 90 w 90"/>
              <a:gd name="T3" fmla="*/ 84 h 84"/>
              <a:gd name="T4" fmla="*/ 0 w 90"/>
              <a:gd name="T5" fmla="*/ 84 h 84"/>
              <a:gd name="T6" fmla="*/ 24 w 90"/>
              <a:gd name="T7" fmla="*/ 0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90" h="84">
                <a:moveTo>
                  <a:pt x="24" y="5"/>
                </a:moveTo>
                <a:cubicBezTo>
                  <a:pt x="24" y="48"/>
                  <a:pt x="72" y="84"/>
                  <a:pt x="90" y="84"/>
                </a:cubicBezTo>
                <a:cubicBezTo>
                  <a:pt x="0" y="84"/>
                  <a:pt x="0" y="84"/>
                  <a:pt x="0" y="84"/>
                </a:cubicBezTo>
                <a:cubicBezTo>
                  <a:pt x="24" y="0"/>
                  <a:pt x="24" y="0"/>
                  <a:pt x="24" y="0"/>
                </a:cubicBezTo>
              </a:path>
            </a:pathLst>
          </a:custGeom>
          <a:solidFill>
            <a:srgbClr val="E7E6E6">
              <a:lumMod val="50000"/>
            </a:srgb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57" name="Oval 346"/>
          <p:cNvSpPr>
            <a:spLocks noChangeAspect="1"/>
          </p:cNvSpPr>
          <p:nvPr/>
        </p:nvSpPr>
        <p:spPr>
          <a:xfrm>
            <a:off x="5899175" y="2697481"/>
            <a:ext cx="942248" cy="942248"/>
          </a:xfrm>
          <a:prstGeom prst="ellipse">
            <a:avLst/>
          </a:prstGeom>
          <a:solidFill>
            <a:srgbClr val="00B05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ea"/>
              <a:sym typeface="+mn-lt"/>
            </a:endParaRPr>
          </a:p>
        </p:txBody>
      </p:sp>
      <p:sp>
        <p:nvSpPr>
          <p:cNvPr id="58" name="Oval 347"/>
          <p:cNvSpPr>
            <a:spLocks noChangeAspect="1"/>
          </p:cNvSpPr>
          <p:nvPr/>
        </p:nvSpPr>
        <p:spPr>
          <a:xfrm>
            <a:off x="5222501" y="1593388"/>
            <a:ext cx="1002435" cy="1002433"/>
          </a:xfrm>
          <a:prstGeom prst="ellipse">
            <a:avLst/>
          </a:prstGeom>
          <a:solidFill>
            <a:srgbClr val="2ADE5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ea"/>
              <a:sym typeface="+mn-lt"/>
            </a:endParaRPr>
          </a:p>
        </p:txBody>
      </p:sp>
      <p:sp>
        <p:nvSpPr>
          <p:cNvPr id="59" name="Oval 349"/>
          <p:cNvSpPr>
            <a:spLocks noChangeAspect="1"/>
          </p:cNvSpPr>
          <p:nvPr/>
        </p:nvSpPr>
        <p:spPr>
          <a:xfrm>
            <a:off x="2928926" y="1643050"/>
            <a:ext cx="1173429" cy="1101793"/>
          </a:xfrm>
          <a:prstGeom prst="ellipse">
            <a:avLst/>
          </a:prstGeom>
          <a:solidFill>
            <a:srgbClr val="00CC99"/>
          </a:solidFill>
          <a:ln w="254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25C5C5"/>
              </a:solidFill>
              <a:effectLst/>
              <a:uLnTx/>
              <a:uFillTx/>
              <a:latin typeface="Times New Roman" pitchFamily="18" charset="0"/>
              <a:ea typeface="微软雅黑"/>
              <a:cs typeface="Times New Roman" pitchFamily="18" charset="0"/>
              <a:sym typeface="+mn-lt"/>
            </a:endParaRPr>
          </a:p>
        </p:txBody>
      </p:sp>
      <p:sp>
        <p:nvSpPr>
          <p:cNvPr id="60" name="Oval 350"/>
          <p:cNvSpPr>
            <a:spLocks noChangeAspect="1"/>
          </p:cNvSpPr>
          <p:nvPr/>
        </p:nvSpPr>
        <p:spPr>
          <a:xfrm>
            <a:off x="5581492" y="3818182"/>
            <a:ext cx="585675" cy="585674"/>
          </a:xfrm>
          <a:prstGeom prst="ellipse">
            <a:avLst/>
          </a:prstGeom>
          <a:solidFill>
            <a:srgbClr val="CCFF3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ea"/>
              <a:sym typeface="+mn-lt"/>
            </a:endParaRPr>
          </a:p>
        </p:txBody>
      </p:sp>
      <p:sp>
        <p:nvSpPr>
          <p:cNvPr id="61" name="Oval 366"/>
          <p:cNvSpPr>
            <a:spLocks noChangeAspect="1"/>
          </p:cNvSpPr>
          <p:nvPr/>
        </p:nvSpPr>
        <p:spPr>
          <a:xfrm>
            <a:off x="4000496" y="1785926"/>
            <a:ext cx="785818" cy="785818"/>
          </a:xfrm>
          <a:prstGeom prst="ellipse">
            <a:avLst/>
          </a:prstGeom>
          <a:solidFill>
            <a:srgbClr val="66B02E"/>
          </a:solidFill>
          <a:ln w="254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lvl="0" algn="ctr">
              <a:defRPr/>
            </a:pPr>
            <a:r>
              <a:rPr lang="ru-RU" sz="1600" b="1" dirty="0" smtClean="0">
                <a:solidFill>
                  <a:prstClr val="white"/>
                </a:solidFill>
                <a:latin typeface="Times New Roman" pitchFamily="18" charset="0"/>
                <a:ea typeface="微软雅黑"/>
                <a:cs typeface="Times New Roman" pitchFamily="18" charset="0"/>
                <a:sym typeface="+mn-lt"/>
              </a:rPr>
              <a:t>16,4</a:t>
            </a:r>
            <a:endParaRPr lang="en-US" sz="1600" b="1" dirty="0">
              <a:solidFill>
                <a:prstClr val="white"/>
              </a:solidFill>
              <a:latin typeface="Times New Roman" pitchFamily="18" charset="0"/>
              <a:ea typeface="微软雅黑"/>
              <a:cs typeface="Times New Roman" pitchFamily="18" charset="0"/>
              <a:sym typeface="+mn-lt"/>
            </a:endParaRPr>
          </a:p>
        </p:txBody>
      </p:sp>
      <p:sp>
        <p:nvSpPr>
          <p:cNvPr id="62" name="Oval 367"/>
          <p:cNvSpPr>
            <a:spLocks noChangeAspect="1"/>
          </p:cNvSpPr>
          <p:nvPr/>
        </p:nvSpPr>
        <p:spPr>
          <a:xfrm>
            <a:off x="2643175" y="3441465"/>
            <a:ext cx="1000131" cy="1025008"/>
          </a:xfrm>
          <a:prstGeom prst="ellipse">
            <a:avLst/>
          </a:prstGeom>
          <a:solidFill>
            <a:srgbClr val="CCFF3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微软雅黑"/>
              <a:cs typeface="Times New Roman" pitchFamily="18" charset="0"/>
              <a:sym typeface="+mn-lt"/>
            </a:endParaRPr>
          </a:p>
        </p:txBody>
      </p:sp>
      <p:sp>
        <p:nvSpPr>
          <p:cNvPr id="63" name="Oval 368"/>
          <p:cNvSpPr>
            <a:spLocks noChangeAspect="1"/>
          </p:cNvSpPr>
          <p:nvPr/>
        </p:nvSpPr>
        <p:spPr>
          <a:xfrm>
            <a:off x="3790597" y="3061100"/>
            <a:ext cx="542584" cy="542583"/>
          </a:xfrm>
          <a:prstGeom prst="ellipse">
            <a:avLst/>
          </a:prstGeom>
          <a:solidFill>
            <a:srgbClr val="66B02E"/>
          </a:solidFill>
          <a:ln w="254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ea"/>
              <a:sym typeface="+mn-lt"/>
            </a:endParaRPr>
          </a:p>
        </p:txBody>
      </p:sp>
      <p:sp>
        <p:nvSpPr>
          <p:cNvPr id="64" name="Oval 369"/>
          <p:cNvSpPr>
            <a:spLocks noChangeAspect="1"/>
          </p:cNvSpPr>
          <p:nvPr/>
        </p:nvSpPr>
        <p:spPr>
          <a:xfrm>
            <a:off x="5072067" y="3571877"/>
            <a:ext cx="405577" cy="405575"/>
          </a:xfrm>
          <a:prstGeom prst="ellipse">
            <a:avLst/>
          </a:prstGeom>
          <a:solidFill>
            <a:srgbClr val="66B02E"/>
          </a:solidFill>
          <a:ln w="254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ea"/>
              <a:sym typeface="+mn-lt"/>
            </a:endParaRPr>
          </a:p>
        </p:txBody>
      </p:sp>
      <p:sp>
        <p:nvSpPr>
          <p:cNvPr id="65" name="Oval 370"/>
          <p:cNvSpPr>
            <a:spLocks noChangeAspect="1"/>
          </p:cNvSpPr>
          <p:nvPr/>
        </p:nvSpPr>
        <p:spPr>
          <a:xfrm>
            <a:off x="2551390" y="3280928"/>
            <a:ext cx="289567" cy="289566"/>
          </a:xfrm>
          <a:prstGeom prst="ellipse">
            <a:avLst/>
          </a:prstGeom>
          <a:solidFill>
            <a:srgbClr val="00CC99"/>
          </a:solidFill>
          <a:ln w="254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ea"/>
              <a:sym typeface="+mn-lt"/>
            </a:endParaRPr>
          </a:p>
        </p:txBody>
      </p:sp>
      <p:sp>
        <p:nvSpPr>
          <p:cNvPr id="66" name="Oval 371"/>
          <p:cNvSpPr>
            <a:spLocks noChangeAspect="1"/>
          </p:cNvSpPr>
          <p:nvPr/>
        </p:nvSpPr>
        <p:spPr>
          <a:xfrm>
            <a:off x="6276960" y="2198238"/>
            <a:ext cx="339933" cy="339931"/>
          </a:xfrm>
          <a:prstGeom prst="ellipse">
            <a:avLst/>
          </a:prstGeom>
          <a:solidFill>
            <a:srgbClr val="00B050"/>
          </a:solidFill>
          <a:ln w="254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ea"/>
              <a:sym typeface="+mn-lt"/>
            </a:endParaRPr>
          </a:p>
        </p:txBody>
      </p:sp>
      <p:sp>
        <p:nvSpPr>
          <p:cNvPr id="67" name="Oval 372"/>
          <p:cNvSpPr>
            <a:spLocks noChangeAspect="1"/>
          </p:cNvSpPr>
          <p:nvPr/>
        </p:nvSpPr>
        <p:spPr>
          <a:xfrm>
            <a:off x="3983522" y="1601502"/>
            <a:ext cx="242959" cy="242957"/>
          </a:xfrm>
          <a:prstGeom prst="ellipse">
            <a:avLst/>
          </a:prstGeom>
          <a:solidFill>
            <a:srgbClr val="2ADE59"/>
          </a:solidFill>
          <a:ln w="254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ea"/>
              <a:sym typeface="+mn-lt"/>
            </a:endParaRPr>
          </a:p>
        </p:txBody>
      </p:sp>
      <p:sp>
        <p:nvSpPr>
          <p:cNvPr id="68" name="Oval 373"/>
          <p:cNvSpPr>
            <a:spLocks noChangeAspect="1"/>
          </p:cNvSpPr>
          <p:nvPr/>
        </p:nvSpPr>
        <p:spPr>
          <a:xfrm>
            <a:off x="3789739" y="4266686"/>
            <a:ext cx="242959" cy="242957"/>
          </a:xfrm>
          <a:prstGeom prst="ellipse">
            <a:avLst/>
          </a:prstGeom>
          <a:solidFill>
            <a:srgbClr val="2ADE59"/>
          </a:solidFill>
          <a:ln w="254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ea"/>
              <a:sym typeface="+mn-lt"/>
            </a:endParaRPr>
          </a:p>
        </p:txBody>
      </p:sp>
      <p:sp>
        <p:nvSpPr>
          <p:cNvPr id="69" name="Oval 374"/>
          <p:cNvSpPr>
            <a:spLocks noChangeAspect="1"/>
          </p:cNvSpPr>
          <p:nvPr/>
        </p:nvSpPr>
        <p:spPr>
          <a:xfrm>
            <a:off x="6232727" y="3879982"/>
            <a:ext cx="162016" cy="162015"/>
          </a:xfrm>
          <a:prstGeom prst="ellipse">
            <a:avLst/>
          </a:prstGeom>
          <a:solidFill>
            <a:srgbClr val="2ADE59"/>
          </a:solidFill>
          <a:ln w="254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ea"/>
              <a:sym typeface="+mn-lt"/>
            </a:endParaRPr>
          </a:p>
        </p:txBody>
      </p:sp>
      <p:sp>
        <p:nvSpPr>
          <p:cNvPr id="70" name="Oval 348"/>
          <p:cNvSpPr>
            <a:spLocks noChangeAspect="1"/>
          </p:cNvSpPr>
          <p:nvPr/>
        </p:nvSpPr>
        <p:spPr>
          <a:xfrm>
            <a:off x="3087171" y="2709851"/>
            <a:ext cx="571080" cy="571078"/>
          </a:xfrm>
          <a:prstGeom prst="ellipse">
            <a:avLst/>
          </a:prstGeom>
          <a:solidFill>
            <a:srgbClr val="2ADE59"/>
          </a:solidFill>
          <a:ln w="254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ea"/>
              <a:sym typeface="+mn-lt"/>
            </a:endParaRPr>
          </a:p>
        </p:txBody>
      </p:sp>
      <p:sp>
        <p:nvSpPr>
          <p:cNvPr id="71" name="Oval 36"/>
          <p:cNvSpPr>
            <a:spLocks noChangeAspect="1"/>
          </p:cNvSpPr>
          <p:nvPr/>
        </p:nvSpPr>
        <p:spPr>
          <a:xfrm>
            <a:off x="5572132" y="3643314"/>
            <a:ext cx="162016" cy="162015"/>
          </a:xfrm>
          <a:prstGeom prst="ellipse">
            <a:avLst/>
          </a:prstGeom>
          <a:solidFill>
            <a:srgbClr val="99FF33"/>
          </a:solidFill>
          <a:ln w="254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ea"/>
              <a:sym typeface="+mn-lt"/>
            </a:endParaRPr>
          </a:p>
        </p:txBody>
      </p:sp>
      <p:sp>
        <p:nvSpPr>
          <p:cNvPr id="72" name="Oval 38"/>
          <p:cNvSpPr>
            <a:spLocks noChangeAspect="1"/>
          </p:cNvSpPr>
          <p:nvPr/>
        </p:nvSpPr>
        <p:spPr>
          <a:xfrm>
            <a:off x="2330719" y="2196099"/>
            <a:ext cx="942248" cy="942248"/>
          </a:xfrm>
          <a:prstGeom prst="ellipse">
            <a:avLst/>
          </a:prstGeom>
          <a:solidFill>
            <a:srgbClr val="99FF3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ea"/>
              <a:sym typeface="+mn-lt"/>
            </a:endParaRPr>
          </a:p>
        </p:txBody>
      </p:sp>
      <p:sp>
        <p:nvSpPr>
          <p:cNvPr id="73" name="Oval 39"/>
          <p:cNvSpPr>
            <a:spLocks noChangeAspect="1"/>
          </p:cNvSpPr>
          <p:nvPr/>
        </p:nvSpPr>
        <p:spPr>
          <a:xfrm>
            <a:off x="4739568" y="1544322"/>
            <a:ext cx="451345" cy="451342"/>
          </a:xfrm>
          <a:prstGeom prst="ellipse">
            <a:avLst/>
          </a:prstGeom>
          <a:solidFill>
            <a:srgbClr val="CCFF33"/>
          </a:solidFill>
          <a:ln w="254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ea"/>
              <a:sym typeface="+mn-lt"/>
            </a:endParaRPr>
          </a:p>
        </p:txBody>
      </p:sp>
      <p:sp>
        <p:nvSpPr>
          <p:cNvPr id="79" name="Oval 345"/>
          <p:cNvSpPr>
            <a:spLocks noChangeAspect="1"/>
          </p:cNvSpPr>
          <p:nvPr/>
        </p:nvSpPr>
        <p:spPr>
          <a:xfrm>
            <a:off x="4357686" y="2102686"/>
            <a:ext cx="1428759" cy="1428755"/>
          </a:xfrm>
          <a:prstGeom prst="ellipse">
            <a:avLst/>
          </a:prstGeom>
          <a:solidFill>
            <a:srgbClr val="92D05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微软雅黑"/>
                <a:cs typeface="Times New Roman" pitchFamily="18" charset="0"/>
                <a:sym typeface="+mn-lt"/>
              </a:rPr>
              <a:t>37 651,0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微软雅黑"/>
              <a:cs typeface="Times New Roman" pitchFamily="18" charset="0"/>
              <a:sym typeface="+mn-lt"/>
            </a:endParaRPr>
          </a:p>
        </p:txBody>
      </p:sp>
      <p:sp>
        <p:nvSpPr>
          <p:cNvPr id="80" name="Rectangle 100"/>
          <p:cNvSpPr>
            <a:spLocks noChangeArrowheads="1"/>
          </p:cNvSpPr>
          <p:nvPr/>
        </p:nvSpPr>
        <p:spPr bwMode="auto">
          <a:xfrm>
            <a:off x="4522544" y="3786966"/>
            <a:ext cx="160277" cy="1883208"/>
          </a:xfrm>
          <a:prstGeom prst="rect">
            <a:avLst/>
          </a:prstGeom>
          <a:solidFill>
            <a:srgbClr val="E7E6E6">
              <a:lumMod val="5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81" name="Rectangle 100"/>
          <p:cNvSpPr>
            <a:spLocks noChangeArrowheads="1"/>
          </p:cNvSpPr>
          <p:nvPr/>
        </p:nvSpPr>
        <p:spPr bwMode="auto">
          <a:xfrm>
            <a:off x="4357686" y="3786190"/>
            <a:ext cx="513733" cy="1883208"/>
          </a:xfrm>
          <a:prstGeom prst="rect">
            <a:avLst/>
          </a:prstGeom>
          <a:solidFill>
            <a:srgbClr val="E7E6E6">
              <a:lumMod val="50000"/>
            </a:srgb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285720" y="1500174"/>
            <a:ext cx="22538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Обеспечение проведения 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выборов и референдумов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7" name="TextBox 96"/>
          <p:cNvSpPr txBox="1"/>
          <p:nvPr/>
        </p:nvSpPr>
        <p:spPr>
          <a:xfrm>
            <a:off x="6004679" y="4500570"/>
            <a:ext cx="3139321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Функционирование Правительства 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Российской Федерации, высших 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исполнительных органов 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государственной власти субъектов 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Российской Федерации, местных 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администраций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9" name="Shape 98"/>
          <p:cNvCxnSpPr>
            <a:stCxn id="59" idx="1"/>
          </p:cNvCxnSpPr>
          <p:nvPr/>
        </p:nvCxnSpPr>
        <p:spPr>
          <a:xfrm rot="16200000" flipV="1">
            <a:off x="2719858" y="1423490"/>
            <a:ext cx="89916" cy="671911"/>
          </a:xfrm>
          <a:prstGeom prst="curvedConnector4">
            <a:avLst>
              <a:gd name="adj1" fmla="val 254237"/>
              <a:gd name="adj2" fmla="val 62788"/>
            </a:avLst>
          </a:prstGeom>
          <a:ln w="25400">
            <a:solidFill>
              <a:srgbClr val="00CC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Прямоугольник 74"/>
          <p:cNvSpPr/>
          <p:nvPr/>
        </p:nvSpPr>
        <p:spPr>
          <a:xfrm>
            <a:off x="0" y="3214686"/>
            <a:ext cx="25943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Другие общегосударственные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вопросы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7" name="Скругленная соединительная линия 76"/>
          <p:cNvCxnSpPr/>
          <p:nvPr/>
        </p:nvCxnSpPr>
        <p:spPr>
          <a:xfrm rot="16200000" flipV="1">
            <a:off x="2178827" y="3536157"/>
            <a:ext cx="785818" cy="714380"/>
          </a:xfrm>
          <a:prstGeom prst="curvedConnector3">
            <a:avLst>
              <a:gd name="adj1" fmla="val 48735"/>
            </a:avLst>
          </a:prstGeom>
          <a:ln w="25400">
            <a:solidFill>
              <a:srgbClr val="CCFF3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extBox 82"/>
          <p:cNvSpPr txBox="1"/>
          <p:nvPr/>
        </p:nvSpPr>
        <p:spPr>
          <a:xfrm>
            <a:off x="2714612" y="3786190"/>
            <a:ext cx="89146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20 011,6</a:t>
            </a:r>
          </a:p>
          <a:p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84" name="Прямоугольник 83"/>
          <p:cNvSpPr/>
          <p:nvPr/>
        </p:nvSpPr>
        <p:spPr>
          <a:xfrm>
            <a:off x="6643702" y="1500174"/>
            <a:ext cx="285750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Функционирование законодательных (представительных) органов государственной власти и представительных органов муниципальных образований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6000760" y="3000372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2 621,4</a:t>
            </a:r>
            <a:endParaRPr lang="ru-RU" sz="1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8" name="Скругленная соединительная линия 87"/>
          <p:cNvCxnSpPr/>
          <p:nvPr/>
        </p:nvCxnSpPr>
        <p:spPr>
          <a:xfrm flipV="1">
            <a:off x="6500826" y="2857496"/>
            <a:ext cx="785818" cy="500066"/>
          </a:xfrm>
          <a:prstGeom prst="curvedConnector3">
            <a:avLst>
              <a:gd name="adj1" fmla="val 50000"/>
            </a:avLst>
          </a:prstGeom>
          <a:ln w="254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05" name="Диаграмма 104"/>
          <p:cNvGraphicFramePr/>
          <p:nvPr>
            <p:extLst>
              <p:ext uri="{D42A27DB-BD31-4B8C-83A1-F6EECF244321}">
                <p14:modId xmlns:p14="http://schemas.microsoft.com/office/powerpoint/2010/main" val="979539851"/>
              </p:ext>
            </p:extLst>
          </p:nvPr>
        </p:nvGraphicFramePr>
        <p:xfrm>
          <a:off x="-32087" y="4370965"/>
          <a:ext cx="4714908" cy="24288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6" name="TextBox 105"/>
          <p:cNvSpPr txBox="1"/>
          <p:nvPr/>
        </p:nvSpPr>
        <p:spPr>
          <a:xfrm>
            <a:off x="1187624" y="271327"/>
            <a:ext cx="79563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Расходы бюджета на общегосударственные </a:t>
            </a:r>
          </a:p>
          <a:p>
            <a:pPr algn="r"/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вопросы в 2020-2022 годах, тыс. руб.</a:t>
            </a:r>
            <a:endParaRPr lang="ru-RU" sz="28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7" name="TextBox 106"/>
          <p:cNvSpPr txBox="1"/>
          <p:nvPr/>
        </p:nvSpPr>
        <p:spPr>
          <a:xfrm>
            <a:off x="4286248" y="4643446"/>
            <a:ext cx="5886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2020</a:t>
            </a:r>
          </a:p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год</a:t>
            </a:r>
            <a:endParaRPr lang="ru-RU" sz="1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6" name="Прямоугольник 75"/>
          <p:cNvSpPr/>
          <p:nvPr/>
        </p:nvSpPr>
        <p:spPr>
          <a:xfrm>
            <a:off x="428596" y="2428868"/>
            <a:ext cx="163621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Резервные фонды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2" name="Прямая со стрелкой 81"/>
          <p:cNvCxnSpPr>
            <a:stCxn id="72" idx="2"/>
          </p:cNvCxnSpPr>
          <p:nvPr/>
        </p:nvCxnSpPr>
        <p:spPr>
          <a:xfrm rot="10800000">
            <a:off x="2000233" y="2643183"/>
            <a:ext cx="330487" cy="24041"/>
          </a:xfrm>
          <a:prstGeom prst="straightConnector1">
            <a:avLst/>
          </a:prstGeom>
          <a:ln w="31750">
            <a:solidFill>
              <a:srgbClr val="99FF3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hape 77"/>
          <p:cNvCxnSpPr/>
          <p:nvPr/>
        </p:nvCxnSpPr>
        <p:spPr>
          <a:xfrm rot="16200000" flipV="1">
            <a:off x="3970022" y="1459209"/>
            <a:ext cx="589982" cy="243283"/>
          </a:xfrm>
          <a:prstGeom prst="curvedConnector3">
            <a:avLst>
              <a:gd name="adj1" fmla="val 50000"/>
            </a:avLst>
          </a:prstGeom>
          <a:ln w="25400">
            <a:solidFill>
              <a:srgbClr val="66B02E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Box 86"/>
          <p:cNvSpPr txBox="1"/>
          <p:nvPr/>
        </p:nvSpPr>
        <p:spPr>
          <a:xfrm>
            <a:off x="3214678" y="1071546"/>
            <a:ext cx="162961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Судебная система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2363501" y="2510507"/>
            <a:ext cx="6463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600,0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3212225" y="1980475"/>
            <a:ext cx="5886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350,0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7796971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305050" cy="365125"/>
          </a:xfrm>
        </p:spPr>
        <p:txBody>
          <a:bodyPr/>
          <a:lstStyle/>
          <a:p>
            <a:pPr>
              <a:defRPr/>
            </a:pPr>
            <a:fld id="{5248CE0B-340D-4818-872C-77B4F10B244D}" type="slidenum">
              <a:rPr lang="ru-RU"/>
              <a:pPr>
                <a:defRPr/>
              </a:pPr>
              <a:t>3</a:t>
            </a:fld>
            <a:endParaRPr lang="ru-RU" dirty="0"/>
          </a:p>
        </p:txBody>
      </p:sp>
      <p:sp>
        <p:nvSpPr>
          <p:cNvPr id="17409" name="Содержимое 2"/>
          <p:cNvSpPr>
            <a:spLocks noGrp="1"/>
          </p:cNvSpPr>
          <p:nvPr>
            <p:ph idx="4294967295"/>
          </p:nvPr>
        </p:nvSpPr>
        <p:spPr>
          <a:xfrm>
            <a:off x="835024" y="2117725"/>
            <a:ext cx="7193359" cy="3543300"/>
          </a:xfrm>
        </p:spPr>
        <p:txBody>
          <a:bodyPr>
            <a:normAutofit/>
          </a:bodyPr>
          <a:lstStyle/>
          <a:p>
            <a:pPr algn="just">
              <a:buFontTx/>
              <a:buNone/>
            </a:pPr>
            <a:r>
              <a:rPr lang="en-US" altLang="zh-CN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altLang="zh-CN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«Бюджет для граждан»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– аналитический документ, разрабатываемый в целях предоставления гражданам актуальной информации о проекте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бюджета муниципального района в формате, доступном для широкого круга пользователей. В представленной информации отражены положения бюджета муниципального района на предстоящие три года: 2020 год и 2021-20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 годы. </a:t>
            </a:r>
          </a:p>
          <a:p>
            <a:pPr algn="just">
              <a:buFontTx/>
              <a:buNone/>
            </a:pPr>
            <a:endParaRPr lang="en-US" altLang="zh-CN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        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«Бюджет для граждан» нацелен на получение обратной связи от граждан по интересующим их вопросам.</a:t>
            </a:r>
          </a:p>
          <a:p>
            <a:pPr algn="just">
              <a:buFontTx/>
              <a:buNone/>
            </a:pPr>
            <a:endParaRPr lang="ru-RU" sz="1600" i="1" dirty="0" smtClean="0">
              <a:solidFill>
                <a:srgbClr val="000000"/>
              </a:solidFill>
              <a:latin typeface="Times New Roman" pitchFamily="18" charset="0"/>
              <a:ea typeface="宋体"/>
              <a:cs typeface="Times New Roman" pitchFamily="18" charset="0"/>
            </a:endParaRPr>
          </a:p>
        </p:txBody>
      </p:sp>
      <p:sp>
        <p:nvSpPr>
          <p:cNvPr id="17412" name="Shape"/>
          <p:cNvSpPr>
            <a:spLocks noChangeArrowheads="1"/>
          </p:cNvSpPr>
          <p:nvPr/>
        </p:nvSpPr>
        <p:spPr bwMode="auto">
          <a:xfrm>
            <a:off x="1130060" y="1284568"/>
            <a:ext cx="6760656" cy="5184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28575" algn="ctr">
              <a:spcAft>
                <a:spcPts val="2100"/>
              </a:spcAft>
            </a:pPr>
            <a:r>
              <a:rPr lang="ru-RU" sz="22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  <a:t>ЧТО ТАКОЕ «БЮДЖЕТ ДЛЯ ГРАЖДАН»?</a:t>
            </a:r>
          </a:p>
        </p:txBody>
      </p:sp>
      <p:sp>
        <p:nvSpPr>
          <p:cNvPr id="17414" name="Shape"/>
          <p:cNvSpPr>
            <a:spLocks noChangeArrowheads="1"/>
          </p:cNvSpPr>
          <p:nvPr/>
        </p:nvSpPr>
        <p:spPr bwMode="auto">
          <a:xfrm>
            <a:off x="835025" y="5897563"/>
            <a:ext cx="7620000" cy="74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>
              <a:lnSpc>
                <a:spcPts val="2163"/>
              </a:lnSpc>
              <a:spcBef>
                <a:spcPts val="2100"/>
              </a:spcBef>
            </a:pPr>
            <a:endParaRPr lang="ru-RU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101974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90500" y="546301"/>
            <a:ext cx="89535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7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Расходы бюджета на национальную оборону в </a:t>
            </a:r>
          </a:p>
          <a:p>
            <a:pPr algn="r"/>
            <a:r>
              <a:rPr lang="ru-RU" sz="27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2020-2022 годах, тыс.руб.</a:t>
            </a:r>
            <a:endParaRPr lang="ru-RU" sz="27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414646" y="1643050"/>
            <a:ext cx="372935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Мобилизационная и 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вневойсковая подготовка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Freeform 9"/>
          <p:cNvSpPr>
            <a:spLocks noChangeAspect="1" noEditPoints="1"/>
          </p:cNvSpPr>
          <p:nvPr/>
        </p:nvSpPr>
        <p:spPr bwMode="auto">
          <a:xfrm>
            <a:off x="5005389" y="1643050"/>
            <a:ext cx="835199" cy="484422"/>
          </a:xfrm>
          <a:custGeom>
            <a:avLst/>
            <a:gdLst>
              <a:gd name="T0" fmla="*/ 114 w 132"/>
              <a:gd name="T1" fmla="*/ 26 h 67"/>
              <a:gd name="T2" fmla="*/ 108 w 132"/>
              <a:gd name="T3" fmla="*/ 32 h 67"/>
              <a:gd name="T4" fmla="*/ 110 w 132"/>
              <a:gd name="T5" fmla="*/ 37 h 67"/>
              <a:gd name="T6" fmla="*/ 99 w 132"/>
              <a:gd name="T7" fmla="*/ 55 h 67"/>
              <a:gd name="T8" fmla="*/ 100 w 132"/>
              <a:gd name="T9" fmla="*/ 55 h 67"/>
              <a:gd name="T10" fmla="*/ 107 w 132"/>
              <a:gd name="T11" fmla="*/ 49 h 67"/>
              <a:gd name="T12" fmla="*/ 104 w 132"/>
              <a:gd name="T13" fmla="*/ 67 h 67"/>
              <a:gd name="T14" fmla="*/ 110 w 132"/>
              <a:gd name="T15" fmla="*/ 67 h 67"/>
              <a:gd name="T16" fmla="*/ 114 w 132"/>
              <a:gd name="T17" fmla="*/ 60 h 67"/>
              <a:gd name="T18" fmla="*/ 119 w 132"/>
              <a:gd name="T19" fmla="*/ 67 h 67"/>
              <a:gd name="T20" fmla="*/ 124 w 132"/>
              <a:gd name="T21" fmla="*/ 67 h 67"/>
              <a:gd name="T22" fmla="*/ 121 w 132"/>
              <a:gd name="T23" fmla="*/ 49 h 67"/>
              <a:gd name="T24" fmla="*/ 128 w 132"/>
              <a:gd name="T25" fmla="*/ 55 h 67"/>
              <a:gd name="T26" fmla="*/ 130 w 132"/>
              <a:gd name="T27" fmla="*/ 55 h 67"/>
              <a:gd name="T28" fmla="*/ 118 w 132"/>
              <a:gd name="T29" fmla="*/ 37 h 67"/>
              <a:gd name="T30" fmla="*/ 121 w 132"/>
              <a:gd name="T31" fmla="*/ 32 h 67"/>
              <a:gd name="T32" fmla="*/ 114 w 132"/>
              <a:gd name="T33" fmla="*/ 26 h 67"/>
              <a:gd name="T34" fmla="*/ 18 w 132"/>
              <a:gd name="T35" fmla="*/ 26 h 67"/>
              <a:gd name="T36" fmla="*/ 11 w 132"/>
              <a:gd name="T37" fmla="*/ 32 h 67"/>
              <a:gd name="T38" fmla="*/ 13 w 132"/>
              <a:gd name="T39" fmla="*/ 37 h 67"/>
              <a:gd name="T40" fmla="*/ 2 w 132"/>
              <a:gd name="T41" fmla="*/ 55 h 67"/>
              <a:gd name="T42" fmla="*/ 3 w 132"/>
              <a:gd name="T43" fmla="*/ 55 h 67"/>
              <a:gd name="T44" fmla="*/ 11 w 132"/>
              <a:gd name="T45" fmla="*/ 49 h 67"/>
              <a:gd name="T46" fmla="*/ 7 w 132"/>
              <a:gd name="T47" fmla="*/ 67 h 67"/>
              <a:gd name="T48" fmla="*/ 13 w 132"/>
              <a:gd name="T49" fmla="*/ 67 h 67"/>
              <a:gd name="T50" fmla="*/ 18 w 132"/>
              <a:gd name="T51" fmla="*/ 60 h 67"/>
              <a:gd name="T52" fmla="*/ 22 w 132"/>
              <a:gd name="T53" fmla="*/ 67 h 67"/>
              <a:gd name="T54" fmla="*/ 28 w 132"/>
              <a:gd name="T55" fmla="*/ 67 h 67"/>
              <a:gd name="T56" fmla="*/ 24 w 132"/>
              <a:gd name="T57" fmla="*/ 49 h 67"/>
              <a:gd name="T58" fmla="*/ 32 w 132"/>
              <a:gd name="T59" fmla="*/ 55 h 67"/>
              <a:gd name="T60" fmla="*/ 33 w 132"/>
              <a:gd name="T61" fmla="*/ 55 h 67"/>
              <a:gd name="T62" fmla="*/ 22 w 132"/>
              <a:gd name="T63" fmla="*/ 37 h 67"/>
              <a:gd name="T64" fmla="*/ 24 w 132"/>
              <a:gd name="T65" fmla="*/ 32 h 67"/>
              <a:gd name="T66" fmla="*/ 18 w 132"/>
              <a:gd name="T67" fmla="*/ 26 h 67"/>
              <a:gd name="T68" fmla="*/ 67 w 132"/>
              <a:gd name="T69" fmla="*/ 0 h 67"/>
              <a:gd name="T70" fmla="*/ 57 w 132"/>
              <a:gd name="T71" fmla="*/ 10 h 67"/>
              <a:gd name="T72" fmla="*/ 60 w 132"/>
              <a:gd name="T73" fmla="*/ 18 h 67"/>
              <a:gd name="T74" fmla="*/ 42 w 132"/>
              <a:gd name="T75" fmla="*/ 47 h 67"/>
              <a:gd name="T76" fmla="*/ 44 w 132"/>
              <a:gd name="T77" fmla="*/ 48 h 67"/>
              <a:gd name="T78" fmla="*/ 56 w 132"/>
              <a:gd name="T79" fmla="*/ 38 h 67"/>
              <a:gd name="T80" fmla="*/ 50 w 132"/>
              <a:gd name="T81" fmla="*/ 67 h 67"/>
              <a:gd name="T82" fmla="*/ 60 w 132"/>
              <a:gd name="T83" fmla="*/ 67 h 67"/>
              <a:gd name="T84" fmla="*/ 67 w 132"/>
              <a:gd name="T85" fmla="*/ 55 h 67"/>
              <a:gd name="T86" fmla="*/ 74 w 132"/>
              <a:gd name="T87" fmla="*/ 67 h 67"/>
              <a:gd name="T88" fmla="*/ 84 w 132"/>
              <a:gd name="T89" fmla="*/ 67 h 67"/>
              <a:gd name="T90" fmla="*/ 78 w 132"/>
              <a:gd name="T91" fmla="*/ 38 h 67"/>
              <a:gd name="T92" fmla="*/ 90 w 132"/>
              <a:gd name="T93" fmla="*/ 48 h 67"/>
              <a:gd name="T94" fmla="*/ 92 w 132"/>
              <a:gd name="T95" fmla="*/ 47 h 67"/>
              <a:gd name="T96" fmla="*/ 74 w 132"/>
              <a:gd name="T97" fmla="*/ 18 h 67"/>
              <a:gd name="T98" fmla="*/ 77 w 132"/>
              <a:gd name="T99" fmla="*/ 10 h 67"/>
              <a:gd name="T100" fmla="*/ 67 w 132"/>
              <a:gd name="T101" fmla="*/ 0 h 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32" h="67">
                <a:moveTo>
                  <a:pt x="114" y="26"/>
                </a:moveTo>
                <a:cubicBezTo>
                  <a:pt x="111" y="26"/>
                  <a:pt x="108" y="29"/>
                  <a:pt x="108" y="32"/>
                </a:cubicBezTo>
                <a:cubicBezTo>
                  <a:pt x="108" y="34"/>
                  <a:pt x="109" y="36"/>
                  <a:pt x="110" y="37"/>
                </a:cubicBezTo>
                <a:cubicBezTo>
                  <a:pt x="104" y="40"/>
                  <a:pt x="96" y="53"/>
                  <a:pt x="99" y="55"/>
                </a:cubicBezTo>
                <a:cubicBezTo>
                  <a:pt x="99" y="55"/>
                  <a:pt x="100" y="55"/>
                  <a:pt x="100" y="55"/>
                </a:cubicBezTo>
                <a:cubicBezTo>
                  <a:pt x="102" y="55"/>
                  <a:pt x="105" y="52"/>
                  <a:pt x="107" y="49"/>
                </a:cubicBezTo>
                <a:cubicBezTo>
                  <a:pt x="106" y="55"/>
                  <a:pt x="105" y="62"/>
                  <a:pt x="104" y="67"/>
                </a:cubicBezTo>
                <a:cubicBezTo>
                  <a:pt x="110" y="67"/>
                  <a:pt x="110" y="67"/>
                  <a:pt x="110" y="67"/>
                </a:cubicBezTo>
                <a:cubicBezTo>
                  <a:pt x="110" y="64"/>
                  <a:pt x="112" y="60"/>
                  <a:pt x="114" y="60"/>
                </a:cubicBezTo>
                <a:cubicBezTo>
                  <a:pt x="116" y="60"/>
                  <a:pt x="119" y="64"/>
                  <a:pt x="119" y="67"/>
                </a:cubicBezTo>
                <a:cubicBezTo>
                  <a:pt x="124" y="67"/>
                  <a:pt x="124" y="67"/>
                  <a:pt x="124" y="67"/>
                </a:cubicBezTo>
                <a:cubicBezTo>
                  <a:pt x="124" y="62"/>
                  <a:pt x="123" y="55"/>
                  <a:pt x="121" y="49"/>
                </a:cubicBezTo>
                <a:cubicBezTo>
                  <a:pt x="123" y="52"/>
                  <a:pt x="126" y="55"/>
                  <a:pt x="128" y="55"/>
                </a:cubicBezTo>
                <a:cubicBezTo>
                  <a:pt x="129" y="55"/>
                  <a:pt x="129" y="55"/>
                  <a:pt x="130" y="55"/>
                </a:cubicBezTo>
                <a:cubicBezTo>
                  <a:pt x="132" y="53"/>
                  <a:pt x="125" y="40"/>
                  <a:pt x="118" y="37"/>
                </a:cubicBezTo>
                <a:cubicBezTo>
                  <a:pt x="120" y="36"/>
                  <a:pt x="121" y="34"/>
                  <a:pt x="121" y="32"/>
                </a:cubicBezTo>
                <a:cubicBezTo>
                  <a:pt x="121" y="29"/>
                  <a:pt x="118" y="26"/>
                  <a:pt x="114" y="26"/>
                </a:cubicBezTo>
                <a:moveTo>
                  <a:pt x="18" y="26"/>
                </a:moveTo>
                <a:cubicBezTo>
                  <a:pt x="14" y="26"/>
                  <a:pt x="11" y="29"/>
                  <a:pt x="11" y="32"/>
                </a:cubicBezTo>
                <a:cubicBezTo>
                  <a:pt x="11" y="34"/>
                  <a:pt x="12" y="36"/>
                  <a:pt x="13" y="37"/>
                </a:cubicBezTo>
                <a:cubicBezTo>
                  <a:pt x="7" y="40"/>
                  <a:pt x="0" y="53"/>
                  <a:pt x="2" y="55"/>
                </a:cubicBezTo>
                <a:cubicBezTo>
                  <a:pt x="3" y="55"/>
                  <a:pt x="3" y="55"/>
                  <a:pt x="3" y="55"/>
                </a:cubicBezTo>
                <a:cubicBezTo>
                  <a:pt x="6" y="55"/>
                  <a:pt x="8" y="52"/>
                  <a:pt x="11" y="49"/>
                </a:cubicBezTo>
                <a:cubicBezTo>
                  <a:pt x="9" y="55"/>
                  <a:pt x="8" y="62"/>
                  <a:pt x="7" y="67"/>
                </a:cubicBezTo>
                <a:cubicBezTo>
                  <a:pt x="13" y="67"/>
                  <a:pt x="13" y="67"/>
                  <a:pt x="13" y="67"/>
                </a:cubicBezTo>
                <a:cubicBezTo>
                  <a:pt x="13" y="64"/>
                  <a:pt x="15" y="60"/>
                  <a:pt x="18" y="60"/>
                </a:cubicBezTo>
                <a:cubicBezTo>
                  <a:pt x="20" y="60"/>
                  <a:pt x="22" y="64"/>
                  <a:pt x="22" y="67"/>
                </a:cubicBezTo>
                <a:cubicBezTo>
                  <a:pt x="28" y="67"/>
                  <a:pt x="28" y="67"/>
                  <a:pt x="28" y="67"/>
                </a:cubicBezTo>
                <a:cubicBezTo>
                  <a:pt x="27" y="62"/>
                  <a:pt x="26" y="55"/>
                  <a:pt x="24" y="49"/>
                </a:cubicBezTo>
                <a:cubicBezTo>
                  <a:pt x="27" y="52"/>
                  <a:pt x="29" y="55"/>
                  <a:pt x="32" y="55"/>
                </a:cubicBezTo>
                <a:cubicBezTo>
                  <a:pt x="32" y="55"/>
                  <a:pt x="33" y="55"/>
                  <a:pt x="33" y="55"/>
                </a:cubicBezTo>
                <a:cubicBezTo>
                  <a:pt x="35" y="53"/>
                  <a:pt x="28" y="40"/>
                  <a:pt x="22" y="37"/>
                </a:cubicBezTo>
                <a:cubicBezTo>
                  <a:pt x="23" y="36"/>
                  <a:pt x="24" y="34"/>
                  <a:pt x="24" y="32"/>
                </a:cubicBezTo>
                <a:cubicBezTo>
                  <a:pt x="24" y="29"/>
                  <a:pt x="21" y="26"/>
                  <a:pt x="18" y="26"/>
                </a:cubicBezTo>
                <a:moveTo>
                  <a:pt x="67" y="0"/>
                </a:moveTo>
                <a:cubicBezTo>
                  <a:pt x="61" y="0"/>
                  <a:pt x="57" y="5"/>
                  <a:pt x="57" y="10"/>
                </a:cubicBezTo>
                <a:cubicBezTo>
                  <a:pt x="57" y="14"/>
                  <a:pt x="58" y="17"/>
                  <a:pt x="60" y="18"/>
                </a:cubicBezTo>
                <a:cubicBezTo>
                  <a:pt x="50" y="22"/>
                  <a:pt x="38" y="43"/>
                  <a:pt x="42" y="47"/>
                </a:cubicBezTo>
                <a:cubicBezTo>
                  <a:pt x="43" y="48"/>
                  <a:pt x="43" y="48"/>
                  <a:pt x="44" y="48"/>
                </a:cubicBezTo>
                <a:cubicBezTo>
                  <a:pt x="48" y="48"/>
                  <a:pt x="52" y="43"/>
                  <a:pt x="56" y="38"/>
                </a:cubicBezTo>
                <a:cubicBezTo>
                  <a:pt x="53" y="47"/>
                  <a:pt x="51" y="58"/>
                  <a:pt x="50" y="67"/>
                </a:cubicBezTo>
                <a:cubicBezTo>
                  <a:pt x="60" y="67"/>
                  <a:pt x="60" y="67"/>
                  <a:pt x="60" y="67"/>
                </a:cubicBezTo>
                <a:cubicBezTo>
                  <a:pt x="60" y="62"/>
                  <a:pt x="63" y="55"/>
                  <a:pt x="67" y="55"/>
                </a:cubicBezTo>
                <a:cubicBezTo>
                  <a:pt x="71" y="55"/>
                  <a:pt x="74" y="62"/>
                  <a:pt x="74" y="67"/>
                </a:cubicBezTo>
                <a:cubicBezTo>
                  <a:pt x="84" y="67"/>
                  <a:pt x="84" y="67"/>
                  <a:pt x="84" y="67"/>
                </a:cubicBezTo>
                <a:cubicBezTo>
                  <a:pt x="83" y="58"/>
                  <a:pt x="81" y="47"/>
                  <a:pt x="78" y="38"/>
                </a:cubicBezTo>
                <a:cubicBezTo>
                  <a:pt x="82" y="43"/>
                  <a:pt x="87" y="48"/>
                  <a:pt x="90" y="48"/>
                </a:cubicBezTo>
                <a:cubicBezTo>
                  <a:pt x="91" y="48"/>
                  <a:pt x="91" y="48"/>
                  <a:pt x="92" y="47"/>
                </a:cubicBezTo>
                <a:cubicBezTo>
                  <a:pt x="96" y="43"/>
                  <a:pt x="84" y="22"/>
                  <a:pt x="74" y="18"/>
                </a:cubicBezTo>
                <a:cubicBezTo>
                  <a:pt x="76" y="17"/>
                  <a:pt x="77" y="14"/>
                  <a:pt x="77" y="10"/>
                </a:cubicBezTo>
                <a:cubicBezTo>
                  <a:pt x="77" y="5"/>
                  <a:pt x="73" y="0"/>
                  <a:pt x="67" y="0"/>
                </a:cubicBezTo>
              </a:path>
            </a:pathLst>
          </a:custGeom>
          <a:solidFill>
            <a:srgbClr val="00B050">
              <a:alpha val="88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graphicFrame>
        <p:nvGraphicFramePr>
          <p:cNvPr id="14" name="Диаграмма 13"/>
          <p:cNvGraphicFramePr/>
          <p:nvPr>
            <p:extLst>
              <p:ext uri="{D42A27DB-BD31-4B8C-83A1-F6EECF244321}">
                <p14:modId xmlns:p14="http://schemas.microsoft.com/office/powerpoint/2010/main" val="2975018972"/>
              </p:ext>
            </p:extLst>
          </p:nvPr>
        </p:nvGraphicFramePr>
        <p:xfrm>
          <a:off x="3843327" y="4165462"/>
          <a:ext cx="4981496" cy="25717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0" y="4648200"/>
            <a:ext cx="3886199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Защита населения и территории от чрезвычайных ситуаций природного и техногенного характера, гражданская оборона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Aft>
                <a:spcPts val="0"/>
              </a:spcAft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(содержание и обеспечение деятельности единой дежурной диспетчерской службы штатной численностью 6 единиц)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3487291"/>
            <a:ext cx="914400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fontAlgn="auto">
              <a:spcAft>
                <a:spcPts val="0"/>
              </a:spcAft>
              <a:defRPr/>
            </a:pPr>
            <a:r>
              <a:rPr lang="ru-RU" sz="25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Основные направления по отрасли «Национальная безопасность и правоохранительная деятельность», тыс.руб.</a:t>
            </a:r>
            <a:endParaRPr lang="ru-RU" sz="25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1" name="Диаграмма 10"/>
          <p:cNvGraphicFramePr/>
          <p:nvPr>
            <p:extLst>
              <p:ext uri="{D42A27DB-BD31-4B8C-83A1-F6EECF244321}">
                <p14:modId xmlns:p14="http://schemas.microsoft.com/office/powerpoint/2010/main" val="1056846325"/>
              </p:ext>
            </p:extLst>
          </p:nvPr>
        </p:nvGraphicFramePr>
        <p:xfrm>
          <a:off x="0" y="1469301"/>
          <a:ext cx="5005389" cy="21297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15723870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0BB2D9-4D69-4268-9334-13351B020C8C}" type="slidenum">
              <a:rPr lang="ru-RU"/>
              <a:pPr>
                <a:defRPr/>
              </a:pPr>
              <a:t>31</a:t>
            </a:fld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971600" y="620688"/>
            <a:ext cx="806489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Расходы бюджета на национальную экономику</a:t>
            </a:r>
          </a:p>
          <a:p>
            <a:pPr algn="r"/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в 2020-2022 годах, тыс.руб.</a:t>
            </a:r>
            <a:endParaRPr lang="ru-RU" sz="3200" dirty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1391537183"/>
              </p:ext>
            </p:extLst>
          </p:nvPr>
        </p:nvGraphicFramePr>
        <p:xfrm>
          <a:off x="1259632" y="1513478"/>
          <a:ext cx="6694097" cy="34696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Прямоугольник 12"/>
          <p:cNvSpPr/>
          <p:nvPr/>
        </p:nvSpPr>
        <p:spPr>
          <a:xfrm>
            <a:off x="133319" y="4691307"/>
            <a:ext cx="214314" cy="214314"/>
          </a:xfrm>
          <a:prstGeom prst="rect">
            <a:avLst/>
          </a:prstGeom>
          <a:solidFill>
            <a:srgbClr val="F250AD"/>
          </a:solidFill>
          <a:ln>
            <a:solidFill>
              <a:srgbClr val="F250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456080" y="4613798"/>
            <a:ext cx="38488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Сельское хозяйство и рыболовство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33319" y="5205425"/>
            <a:ext cx="214314" cy="214314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41945" y="5848459"/>
            <a:ext cx="214314" cy="214314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428596" y="563245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Другие вопросы в области национальной экономики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28596" y="5127916"/>
            <a:ext cx="43273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Дорожное хозяйство (дорожные фонды)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5839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483"/>
          <p:cNvGrpSpPr>
            <a:grpSpLocks/>
          </p:cNvGrpSpPr>
          <p:nvPr/>
        </p:nvGrpSpPr>
        <p:grpSpPr bwMode="auto">
          <a:xfrm>
            <a:off x="2604286" y="921271"/>
            <a:ext cx="639272" cy="614867"/>
            <a:chOff x="3446" y="464"/>
            <a:chExt cx="432" cy="432"/>
          </a:xfrm>
        </p:grpSpPr>
        <p:sp>
          <p:nvSpPr>
            <p:cNvPr id="32" name="Oval 4473"/>
            <p:cNvSpPr>
              <a:spLocks noChangeArrowheads="1"/>
            </p:cNvSpPr>
            <p:nvPr/>
          </p:nvSpPr>
          <p:spPr bwMode="auto">
            <a:xfrm>
              <a:off x="3446" y="464"/>
              <a:ext cx="432" cy="432"/>
            </a:xfrm>
            <a:prstGeom prst="ellipse">
              <a:avLst/>
            </a:prstGeom>
            <a:solidFill>
              <a:schemeClr val="bg1"/>
            </a:solidFill>
            <a:ln w="15875" cap="rnd" algn="ctr">
              <a:solidFill>
                <a:schemeClr val="bg2"/>
              </a:solidFill>
              <a:prstDash val="sysDot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  <p:sp>
          <p:nvSpPr>
            <p:cNvPr id="33" name="Rectangle 4472"/>
            <p:cNvSpPr>
              <a:spLocks noChangeArrowheads="1"/>
            </p:cNvSpPr>
            <p:nvPr/>
          </p:nvSpPr>
          <p:spPr bwMode="auto">
            <a:xfrm>
              <a:off x="3606" y="652"/>
              <a:ext cx="181" cy="1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folHlink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/>
            <a:p>
              <a:pPr lvl="0"/>
              <a:endParaRPr lang="ru-RU" sz="800" dirty="0"/>
            </a:p>
          </p:txBody>
        </p:sp>
      </p:grpSp>
      <p:grpSp>
        <p:nvGrpSpPr>
          <p:cNvPr id="3" name="Group 4483"/>
          <p:cNvGrpSpPr>
            <a:grpSpLocks/>
          </p:cNvGrpSpPr>
          <p:nvPr/>
        </p:nvGrpSpPr>
        <p:grpSpPr bwMode="auto">
          <a:xfrm>
            <a:off x="1391830" y="3406875"/>
            <a:ext cx="639272" cy="614867"/>
            <a:chOff x="3446" y="464"/>
            <a:chExt cx="432" cy="432"/>
          </a:xfrm>
        </p:grpSpPr>
        <p:sp>
          <p:nvSpPr>
            <p:cNvPr id="29" name="Oval 4473"/>
            <p:cNvSpPr>
              <a:spLocks noChangeArrowheads="1"/>
            </p:cNvSpPr>
            <p:nvPr/>
          </p:nvSpPr>
          <p:spPr bwMode="auto">
            <a:xfrm>
              <a:off x="3446" y="464"/>
              <a:ext cx="432" cy="432"/>
            </a:xfrm>
            <a:prstGeom prst="ellipse">
              <a:avLst/>
            </a:prstGeom>
            <a:solidFill>
              <a:schemeClr val="bg1"/>
            </a:solidFill>
            <a:ln w="15875" cap="rnd" algn="ctr">
              <a:solidFill>
                <a:schemeClr val="bg2"/>
              </a:solidFill>
              <a:prstDash val="sysDot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  <p:sp>
          <p:nvSpPr>
            <p:cNvPr id="30" name="Rectangle 4472"/>
            <p:cNvSpPr>
              <a:spLocks noChangeArrowheads="1"/>
            </p:cNvSpPr>
            <p:nvPr/>
          </p:nvSpPr>
          <p:spPr bwMode="auto">
            <a:xfrm>
              <a:off x="3606" y="652"/>
              <a:ext cx="181" cy="1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folHlink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/>
            <a:p>
              <a:pPr lvl="0"/>
              <a:endParaRPr lang="ru-RU" sz="800" dirty="0"/>
            </a:p>
          </p:txBody>
        </p:sp>
      </p:grp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BB592B-63AA-4DF0-BFD4-84C61079213E}" type="slidenum">
              <a:rPr lang="ru-RU" smtClean="0"/>
              <a:pPr>
                <a:defRPr/>
              </a:pPr>
              <a:t>32</a:t>
            </a:fld>
            <a:endParaRPr lang="ru-RU"/>
          </a:p>
        </p:txBody>
      </p:sp>
      <p:sp>
        <p:nvSpPr>
          <p:cNvPr id="10" name="Oval 4491"/>
          <p:cNvSpPr>
            <a:spLocks noChangeArrowheads="1"/>
          </p:cNvSpPr>
          <p:nvPr/>
        </p:nvSpPr>
        <p:spPr bwMode="auto">
          <a:xfrm>
            <a:off x="2884488" y="5653088"/>
            <a:ext cx="642937" cy="642937"/>
          </a:xfrm>
          <a:prstGeom prst="ellipse">
            <a:avLst/>
          </a:prstGeom>
          <a:solidFill>
            <a:schemeClr val="bg1"/>
          </a:solidFill>
          <a:ln w="15875" cap="rnd" algn="ctr">
            <a:solidFill>
              <a:schemeClr val="bg2"/>
            </a:solidFill>
            <a:prstDash val="sysDot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/>
          <a:p>
            <a:endParaRPr lang="en-US"/>
          </a:p>
        </p:txBody>
      </p:sp>
      <p:sp>
        <p:nvSpPr>
          <p:cNvPr id="12" name="Oval 4488"/>
          <p:cNvSpPr>
            <a:spLocks noChangeArrowheads="1"/>
          </p:cNvSpPr>
          <p:nvPr/>
        </p:nvSpPr>
        <p:spPr bwMode="auto">
          <a:xfrm>
            <a:off x="5476875" y="5653088"/>
            <a:ext cx="642938" cy="642937"/>
          </a:xfrm>
          <a:prstGeom prst="ellipse">
            <a:avLst/>
          </a:prstGeom>
          <a:solidFill>
            <a:schemeClr val="bg1"/>
          </a:solidFill>
          <a:ln w="15875" cap="rnd" algn="ctr">
            <a:solidFill>
              <a:schemeClr val="bg2"/>
            </a:solidFill>
            <a:prstDash val="sysDot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/>
          <a:p>
            <a:endParaRPr lang="en-US"/>
          </a:p>
        </p:txBody>
      </p:sp>
      <p:sp>
        <p:nvSpPr>
          <p:cNvPr id="13" name="Oval 4485"/>
          <p:cNvSpPr>
            <a:spLocks noChangeArrowheads="1"/>
          </p:cNvSpPr>
          <p:nvPr/>
        </p:nvSpPr>
        <p:spPr bwMode="auto">
          <a:xfrm>
            <a:off x="6794500" y="3254375"/>
            <a:ext cx="642938" cy="642938"/>
          </a:xfrm>
          <a:prstGeom prst="ellipse">
            <a:avLst/>
          </a:prstGeom>
          <a:solidFill>
            <a:schemeClr val="bg1"/>
          </a:solidFill>
          <a:ln w="15875" cap="rnd" algn="ctr">
            <a:solidFill>
              <a:schemeClr val="bg2"/>
            </a:solidFill>
            <a:prstDash val="sysDot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/>
          <a:p>
            <a:endParaRPr lang="en-US" dirty="0"/>
          </a:p>
        </p:txBody>
      </p:sp>
      <p:grpSp>
        <p:nvGrpSpPr>
          <p:cNvPr id="4" name="Group 4483"/>
          <p:cNvGrpSpPr>
            <a:grpSpLocks/>
          </p:cNvGrpSpPr>
          <p:nvPr/>
        </p:nvGrpSpPr>
        <p:grpSpPr bwMode="auto">
          <a:xfrm>
            <a:off x="5414961" y="1004888"/>
            <a:ext cx="3384116" cy="1019708"/>
            <a:chOff x="3446" y="464"/>
            <a:chExt cx="2275" cy="685"/>
          </a:xfrm>
        </p:grpSpPr>
        <p:sp>
          <p:nvSpPr>
            <p:cNvPr id="15" name="Oval 4473"/>
            <p:cNvSpPr>
              <a:spLocks noChangeArrowheads="1"/>
            </p:cNvSpPr>
            <p:nvPr/>
          </p:nvSpPr>
          <p:spPr bwMode="auto">
            <a:xfrm>
              <a:off x="3446" y="464"/>
              <a:ext cx="432" cy="432"/>
            </a:xfrm>
            <a:prstGeom prst="ellipse">
              <a:avLst/>
            </a:prstGeom>
            <a:solidFill>
              <a:schemeClr val="bg1"/>
            </a:solidFill>
            <a:ln w="15875" cap="rnd" algn="ctr">
              <a:solidFill>
                <a:schemeClr val="bg2"/>
              </a:solidFill>
              <a:prstDash val="sysDot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  <p:sp>
          <p:nvSpPr>
            <p:cNvPr id="16" name="Rectangle 4472"/>
            <p:cNvSpPr>
              <a:spLocks noChangeArrowheads="1"/>
            </p:cNvSpPr>
            <p:nvPr/>
          </p:nvSpPr>
          <p:spPr bwMode="auto">
            <a:xfrm>
              <a:off x="3606" y="652"/>
              <a:ext cx="2115" cy="4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folHlink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/>
            <a:p>
              <a:pPr lvl="0"/>
              <a:r>
                <a:rPr lang="ru-RU" sz="1400" b="1" dirty="0" smtClean="0">
                  <a:latin typeface="Times New Roman" pitchFamily="18" charset="0"/>
                  <a:cs typeface="Times New Roman" pitchFamily="18" charset="0"/>
                </a:rPr>
                <a:t>Обустройство, содержание </a:t>
              </a:r>
            </a:p>
            <a:p>
              <a:pPr lvl="0"/>
              <a:r>
                <a:rPr lang="ru-RU" sz="1400" b="1" dirty="0" smtClean="0">
                  <a:latin typeface="Times New Roman" pitchFamily="18" charset="0"/>
                  <a:cs typeface="Times New Roman" pitchFamily="18" charset="0"/>
                </a:rPr>
                <a:t>и реконструкция скотомогильников</a:t>
              </a:r>
            </a:p>
            <a:p>
              <a:pPr lvl="0"/>
              <a:r>
                <a:rPr lang="ru-RU" sz="1400" b="1" dirty="0" smtClean="0">
                  <a:latin typeface="Times New Roman" pitchFamily="18" charset="0"/>
                  <a:cs typeface="Times New Roman" pitchFamily="18" charset="0"/>
                </a:rPr>
                <a:t>432,3 тыс.руб.</a:t>
              </a:r>
              <a:endParaRPr lang="ru-RU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8" name="AutoShape 4438"/>
          <p:cNvSpPr>
            <a:spLocks noChangeArrowheads="1"/>
          </p:cNvSpPr>
          <p:nvPr/>
        </p:nvSpPr>
        <p:spPr bwMode="auto">
          <a:xfrm>
            <a:off x="3344863" y="2690813"/>
            <a:ext cx="2257425" cy="1952625"/>
          </a:xfrm>
          <a:prstGeom prst="hexagon">
            <a:avLst>
              <a:gd name="adj" fmla="val 28902"/>
              <a:gd name="vf" fmla="val 115470"/>
            </a:avLst>
          </a:prstGeom>
          <a:solidFill>
            <a:srgbClr val="5F5F5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/>
          <a:p>
            <a:pPr algn="ctr"/>
            <a:endParaRPr lang="en-US"/>
          </a:p>
        </p:txBody>
      </p:sp>
      <p:sp>
        <p:nvSpPr>
          <p:cNvPr id="19" name="Freeform 4433"/>
          <p:cNvSpPr>
            <a:spLocks/>
          </p:cNvSpPr>
          <p:nvPr/>
        </p:nvSpPr>
        <p:spPr bwMode="auto">
          <a:xfrm>
            <a:off x="5132388" y="3838575"/>
            <a:ext cx="1401762" cy="2149475"/>
          </a:xfrm>
          <a:custGeom>
            <a:avLst/>
            <a:gdLst>
              <a:gd name="T0" fmla="*/ 234 w 760"/>
              <a:gd name="T1" fmla="*/ 2 h 1166"/>
              <a:gd name="T2" fmla="*/ 152 w 760"/>
              <a:gd name="T3" fmla="*/ 662 h 1166"/>
              <a:gd name="T4" fmla="*/ 260 w 760"/>
              <a:gd name="T5" fmla="*/ 476 h 1166"/>
              <a:gd name="T6" fmla="*/ 262 w 760"/>
              <a:gd name="T7" fmla="*/ 474 h 1166"/>
              <a:gd name="T8" fmla="*/ 284 w 760"/>
              <a:gd name="T9" fmla="*/ 472 h 1166"/>
              <a:gd name="T10" fmla="*/ 330 w 760"/>
              <a:gd name="T11" fmla="*/ 482 h 1166"/>
              <a:gd name="T12" fmla="*/ 402 w 760"/>
              <a:gd name="T13" fmla="*/ 506 h 1166"/>
              <a:gd name="T14" fmla="*/ 424 w 760"/>
              <a:gd name="T15" fmla="*/ 516 h 1166"/>
              <a:gd name="T16" fmla="*/ 464 w 760"/>
              <a:gd name="T17" fmla="*/ 542 h 1166"/>
              <a:gd name="T18" fmla="*/ 502 w 760"/>
              <a:gd name="T19" fmla="*/ 574 h 1166"/>
              <a:gd name="T20" fmla="*/ 532 w 760"/>
              <a:gd name="T21" fmla="*/ 610 h 1166"/>
              <a:gd name="T22" fmla="*/ 546 w 760"/>
              <a:gd name="T23" fmla="*/ 630 h 1166"/>
              <a:gd name="T24" fmla="*/ 566 w 760"/>
              <a:gd name="T25" fmla="*/ 676 h 1166"/>
              <a:gd name="T26" fmla="*/ 576 w 760"/>
              <a:gd name="T27" fmla="*/ 726 h 1166"/>
              <a:gd name="T28" fmla="*/ 576 w 760"/>
              <a:gd name="T29" fmla="*/ 776 h 1166"/>
              <a:gd name="T30" fmla="*/ 570 w 760"/>
              <a:gd name="T31" fmla="*/ 830 h 1166"/>
              <a:gd name="T32" fmla="*/ 556 w 760"/>
              <a:gd name="T33" fmla="*/ 880 h 1166"/>
              <a:gd name="T34" fmla="*/ 538 w 760"/>
              <a:gd name="T35" fmla="*/ 930 h 1166"/>
              <a:gd name="T36" fmla="*/ 492 w 760"/>
              <a:gd name="T37" fmla="*/ 1020 h 1166"/>
              <a:gd name="T38" fmla="*/ 476 w 760"/>
              <a:gd name="T39" fmla="*/ 1042 h 1166"/>
              <a:gd name="T40" fmla="*/ 438 w 760"/>
              <a:gd name="T41" fmla="*/ 1084 h 1166"/>
              <a:gd name="T42" fmla="*/ 396 w 760"/>
              <a:gd name="T43" fmla="*/ 1124 h 1166"/>
              <a:gd name="T44" fmla="*/ 350 w 760"/>
              <a:gd name="T45" fmla="*/ 1154 h 1166"/>
              <a:gd name="T46" fmla="*/ 324 w 760"/>
              <a:gd name="T47" fmla="*/ 1166 h 1166"/>
              <a:gd name="T48" fmla="*/ 412 w 760"/>
              <a:gd name="T49" fmla="*/ 1122 h 1166"/>
              <a:gd name="T50" fmla="*/ 468 w 760"/>
              <a:gd name="T51" fmla="*/ 1086 h 1166"/>
              <a:gd name="T52" fmla="*/ 520 w 760"/>
              <a:gd name="T53" fmla="*/ 1048 h 1166"/>
              <a:gd name="T54" fmla="*/ 568 w 760"/>
              <a:gd name="T55" fmla="*/ 1004 h 1166"/>
              <a:gd name="T56" fmla="*/ 614 w 760"/>
              <a:gd name="T57" fmla="*/ 956 h 1166"/>
              <a:gd name="T58" fmla="*/ 652 w 760"/>
              <a:gd name="T59" fmla="*/ 904 h 1166"/>
              <a:gd name="T60" fmla="*/ 688 w 760"/>
              <a:gd name="T61" fmla="*/ 848 h 1166"/>
              <a:gd name="T62" fmla="*/ 702 w 760"/>
              <a:gd name="T63" fmla="*/ 820 h 1166"/>
              <a:gd name="T64" fmla="*/ 734 w 760"/>
              <a:gd name="T65" fmla="*/ 744 h 1166"/>
              <a:gd name="T66" fmla="*/ 752 w 760"/>
              <a:gd name="T67" fmla="*/ 662 h 1166"/>
              <a:gd name="T68" fmla="*/ 760 w 760"/>
              <a:gd name="T69" fmla="*/ 578 h 1166"/>
              <a:gd name="T70" fmla="*/ 750 w 760"/>
              <a:gd name="T71" fmla="*/ 496 h 1166"/>
              <a:gd name="T72" fmla="*/ 742 w 760"/>
              <a:gd name="T73" fmla="*/ 466 h 1166"/>
              <a:gd name="T74" fmla="*/ 714 w 760"/>
              <a:gd name="T75" fmla="*/ 410 h 1166"/>
              <a:gd name="T76" fmla="*/ 676 w 760"/>
              <a:gd name="T77" fmla="*/ 358 h 1166"/>
              <a:gd name="T78" fmla="*/ 632 w 760"/>
              <a:gd name="T79" fmla="*/ 314 h 1166"/>
              <a:gd name="T80" fmla="*/ 608 w 760"/>
              <a:gd name="T81" fmla="*/ 294 h 1166"/>
              <a:gd name="T82" fmla="*/ 518 w 760"/>
              <a:gd name="T83" fmla="*/ 228 h 1166"/>
              <a:gd name="T84" fmla="*/ 460 w 760"/>
              <a:gd name="T85" fmla="*/ 190 h 1166"/>
              <a:gd name="T86" fmla="*/ 434 w 760"/>
              <a:gd name="T87" fmla="*/ 178 h 1166"/>
              <a:gd name="T88" fmla="*/ 534 w 760"/>
              <a:gd name="T89" fmla="*/ 0 h 1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760" h="1166">
                <a:moveTo>
                  <a:pt x="534" y="0"/>
                </a:moveTo>
                <a:lnTo>
                  <a:pt x="234" y="2"/>
                </a:lnTo>
                <a:lnTo>
                  <a:pt x="0" y="407"/>
                </a:lnTo>
                <a:lnTo>
                  <a:pt x="152" y="662"/>
                </a:lnTo>
                <a:lnTo>
                  <a:pt x="152" y="662"/>
                </a:lnTo>
                <a:lnTo>
                  <a:pt x="260" y="476"/>
                </a:lnTo>
                <a:lnTo>
                  <a:pt x="260" y="476"/>
                </a:lnTo>
                <a:lnTo>
                  <a:pt x="262" y="474"/>
                </a:lnTo>
                <a:lnTo>
                  <a:pt x="268" y="472"/>
                </a:lnTo>
                <a:lnTo>
                  <a:pt x="284" y="472"/>
                </a:lnTo>
                <a:lnTo>
                  <a:pt x="306" y="476"/>
                </a:lnTo>
                <a:lnTo>
                  <a:pt x="330" y="482"/>
                </a:lnTo>
                <a:lnTo>
                  <a:pt x="376" y="496"/>
                </a:lnTo>
                <a:lnTo>
                  <a:pt x="402" y="506"/>
                </a:lnTo>
                <a:lnTo>
                  <a:pt x="402" y="506"/>
                </a:lnTo>
                <a:lnTo>
                  <a:pt x="424" y="516"/>
                </a:lnTo>
                <a:lnTo>
                  <a:pt x="444" y="528"/>
                </a:lnTo>
                <a:lnTo>
                  <a:pt x="464" y="542"/>
                </a:lnTo>
                <a:lnTo>
                  <a:pt x="484" y="556"/>
                </a:lnTo>
                <a:lnTo>
                  <a:pt x="502" y="574"/>
                </a:lnTo>
                <a:lnTo>
                  <a:pt x="518" y="590"/>
                </a:lnTo>
                <a:lnTo>
                  <a:pt x="532" y="610"/>
                </a:lnTo>
                <a:lnTo>
                  <a:pt x="546" y="630"/>
                </a:lnTo>
                <a:lnTo>
                  <a:pt x="546" y="630"/>
                </a:lnTo>
                <a:lnTo>
                  <a:pt x="556" y="652"/>
                </a:lnTo>
                <a:lnTo>
                  <a:pt x="566" y="676"/>
                </a:lnTo>
                <a:lnTo>
                  <a:pt x="572" y="700"/>
                </a:lnTo>
                <a:lnTo>
                  <a:pt x="576" y="726"/>
                </a:lnTo>
                <a:lnTo>
                  <a:pt x="576" y="752"/>
                </a:lnTo>
                <a:lnTo>
                  <a:pt x="576" y="776"/>
                </a:lnTo>
                <a:lnTo>
                  <a:pt x="574" y="804"/>
                </a:lnTo>
                <a:lnTo>
                  <a:pt x="570" y="830"/>
                </a:lnTo>
                <a:lnTo>
                  <a:pt x="564" y="856"/>
                </a:lnTo>
                <a:lnTo>
                  <a:pt x="556" y="880"/>
                </a:lnTo>
                <a:lnTo>
                  <a:pt x="548" y="906"/>
                </a:lnTo>
                <a:lnTo>
                  <a:pt x="538" y="930"/>
                </a:lnTo>
                <a:lnTo>
                  <a:pt x="516" y="978"/>
                </a:lnTo>
                <a:lnTo>
                  <a:pt x="492" y="1020"/>
                </a:lnTo>
                <a:lnTo>
                  <a:pt x="492" y="1020"/>
                </a:lnTo>
                <a:lnTo>
                  <a:pt x="476" y="1042"/>
                </a:lnTo>
                <a:lnTo>
                  <a:pt x="458" y="1064"/>
                </a:lnTo>
                <a:lnTo>
                  <a:pt x="438" y="1084"/>
                </a:lnTo>
                <a:lnTo>
                  <a:pt x="418" y="1104"/>
                </a:lnTo>
                <a:lnTo>
                  <a:pt x="396" y="1124"/>
                </a:lnTo>
                <a:lnTo>
                  <a:pt x="374" y="1140"/>
                </a:lnTo>
                <a:lnTo>
                  <a:pt x="350" y="1154"/>
                </a:lnTo>
                <a:lnTo>
                  <a:pt x="324" y="1166"/>
                </a:lnTo>
                <a:lnTo>
                  <a:pt x="324" y="1166"/>
                </a:lnTo>
                <a:lnTo>
                  <a:pt x="384" y="1138"/>
                </a:lnTo>
                <a:lnTo>
                  <a:pt x="412" y="1122"/>
                </a:lnTo>
                <a:lnTo>
                  <a:pt x="440" y="1104"/>
                </a:lnTo>
                <a:lnTo>
                  <a:pt x="468" y="1086"/>
                </a:lnTo>
                <a:lnTo>
                  <a:pt x="494" y="1068"/>
                </a:lnTo>
                <a:lnTo>
                  <a:pt x="520" y="1048"/>
                </a:lnTo>
                <a:lnTo>
                  <a:pt x="546" y="1026"/>
                </a:lnTo>
                <a:lnTo>
                  <a:pt x="568" y="1004"/>
                </a:lnTo>
                <a:lnTo>
                  <a:pt x="592" y="980"/>
                </a:lnTo>
                <a:lnTo>
                  <a:pt x="614" y="956"/>
                </a:lnTo>
                <a:lnTo>
                  <a:pt x="634" y="932"/>
                </a:lnTo>
                <a:lnTo>
                  <a:pt x="652" y="904"/>
                </a:lnTo>
                <a:lnTo>
                  <a:pt x="670" y="878"/>
                </a:lnTo>
                <a:lnTo>
                  <a:pt x="688" y="848"/>
                </a:lnTo>
                <a:lnTo>
                  <a:pt x="702" y="820"/>
                </a:lnTo>
                <a:lnTo>
                  <a:pt x="702" y="820"/>
                </a:lnTo>
                <a:lnTo>
                  <a:pt x="720" y="782"/>
                </a:lnTo>
                <a:lnTo>
                  <a:pt x="734" y="744"/>
                </a:lnTo>
                <a:lnTo>
                  <a:pt x="744" y="702"/>
                </a:lnTo>
                <a:lnTo>
                  <a:pt x="752" y="662"/>
                </a:lnTo>
                <a:lnTo>
                  <a:pt x="758" y="620"/>
                </a:lnTo>
                <a:lnTo>
                  <a:pt x="760" y="578"/>
                </a:lnTo>
                <a:lnTo>
                  <a:pt x="758" y="538"/>
                </a:lnTo>
                <a:lnTo>
                  <a:pt x="750" y="496"/>
                </a:lnTo>
                <a:lnTo>
                  <a:pt x="750" y="496"/>
                </a:lnTo>
                <a:lnTo>
                  <a:pt x="742" y="466"/>
                </a:lnTo>
                <a:lnTo>
                  <a:pt x="730" y="436"/>
                </a:lnTo>
                <a:lnTo>
                  <a:pt x="714" y="410"/>
                </a:lnTo>
                <a:lnTo>
                  <a:pt x="696" y="384"/>
                </a:lnTo>
                <a:lnTo>
                  <a:pt x="676" y="358"/>
                </a:lnTo>
                <a:lnTo>
                  <a:pt x="654" y="336"/>
                </a:lnTo>
                <a:lnTo>
                  <a:pt x="632" y="314"/>
                </a:lnTo>
                <a:lnTo>
                  <a:pt x="608" y="294"/>
                </a:lnTo>
                <a:lnTo>
                  <a:pt x="608" y="294"/>
                </a:lnTo>
                <a:lnTo>
                  <a:pt x="576" y="270"/>
                </a:lnTo>
                <a:lnTo>
                  <a:pt x="518" y="228"/>
                </a:lnTo>
                <a:lnTo>
                  <a:pt x="486" y="206"/>
                </a:lnTo>
                <a:lnTo>
                  <a:pt x="460" y="190"/>
                </a:lnTo>
                <a:lnTo>
                  <a:pt x="440" y="180"/>
                </a:lnTo>
                <a:lnTo>
                  <a:pt x="434" y="178"/>
                </a:lnTo>
                <a:lnTo>
                  <a:pt x="430" y="180"/>
                </a:lnTo>
                <a:lnTo>
                  <a:pt x="534" y="0"/>
                </a:lnTo>
                <a:close/>
              </a:path>
            </a:pathLst>
          </a:custGeom>
          <a:gradFill rotWithShape="1">
            <a:gsLst>
              <a:gs pos="0">
                <a:srgbClr val="3366FF"/>
              </a:gs>
              <a:gs pos="100000">
                <a:srgbClr val="0033CC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" name="Freeform 4439"/>
          <p:cNvSpPr>
            <a:spLocks/>
          </p:cNvSpPr>
          <p:nvPr/>
        </p:nvSpPr>
        <p:spPr bwMode="auto">
          <a:xfrm rot="-3587578">
            <a:off x="5503863" y="1993900"/>
            <a:ext cx="1400175" cy="2149475"/>
          </a:xfrm>
          <a:custGeom>
            <a:avLst/>
            <a:gdLst>
              <a:gd name="T0" fmla="*/ 234 w 760"/>
              <a:gd name="T1" fmla="*/ 2 h 1166"/>
              <a:gd name="T2" fmla="*/ 152 w 760"/>
              <a:gd name="T3" fmla="*/ 662 h 1166"/>
              <a:gd name="T4" fmla="*/ 260 w 760"/>
              <a:gd name="T5" fmla="*/ 476 h 1166"/>
              <a:gd name="T6" fmla="*/ 262 w 760"/>
              <a:gd name="T7" fmla="*/ 474 h 1166"/>
              <a:gd name="T8" fmla="*/ 284 w 760"/>
              <a:gd name="T9" fmla="*/ 472 h 1166"/>
              <a:gd name="T10" fmla="*/ 330 w 760"/>
              <a:gd name="T11" fmla="*/ 482 h 1166"/>
              <a:gd name="T12" fmla="*/ 402 w 760"/>
              <a:gd name="T13" fmla="*/ 506 h 1166"/>
              <a:gd name="T14" fmla="*/ 424 w 760"/>
              <a:gd name="T15" fmla="*/ 516 h 1166"/>
              <a:gd name="T16" fmla="*/ 464 w 760"/>
              <a:gd name="T17" fmla="*/ 542 h 1166"/>
              <a:gd name="T18" fmla="*/ 502 w 760"/>
              <a:gd name="T19" fmla="*/ 574 h 1166"/>
              <a:gd name="T20" fmla="*/ 532 w 760"/>
              <a:gd name="T21" fmla="*/ 610 h 1166"/>
              <a:gd name="T22" fmla="*/ 546 w 760"/>
              <a:gd name="T23" fmla="*/ 630 h 1166"/>
              <a:gd name="T24" fmla="*/ 566 w 760"/>
              <a:gd name="T25" fmla="*/ 676 h 1166"/>
              <a:gd name="T26" fmla="*/ 576 w 760"/>
              <a:gd name="T27" fmla="*/ 726 h 1166"/>
              <a:gd name="T28" fmla="*/ 576 w 760"/>
              <a:gd name="T29" fmla="*/ 776 h 1166"/>
              <a:gd name="T30" fmla="*/ 570 w 760"/>
              <a:gd name="T31" fmla="*/ 830 h 1166"/>
              <a:gd name="T32" fmla="*/ 556 w 760"/>
              <a:gd name="T33" fmla="*/ 880 h 1166"/>
              <a:gd name="T34" fmla="*/ 538 w 760"/>
              <a:gd name="T35" fmla="*/ 930 h 1166"/>
              <a:gd name="T36" fmla="*/ 492 w 760"/>
              <a:gd name="T37" fmla="*/ 1020 h 1166"/>
              <a:gd name="T38" fmla="*/ 476 w 760"/>
              <a:gd name="T39" fmla="*/ 1042 h 1166"/>
              <a:gd name="T40" fmla="*/ 438 w 760"/>
              <a:gd name="T41" fmla="*/ 1084 h 1166"/>
              <a:gd name="T42" fmla="*/ 396 w 760"/>
              <a:gd name="T43" fmla="*/ 1124 h 1166"/>
              <a:gd name="T44" fmla="*/ 350 w 760"/>
              <a:gd name="T45" fmla="*/ 1154 h 1166"/>
              <a:gd name="T46" fmla="*/ 324 w 760"/>
              <a:gd name="T47" fmla="*/ 1166 h 1166"/>
              <a:gd name="T48" fmla="*/ 412 w 760"/>
              <a:gd name="T49" fmla="*/ 1122 h 1166"/>
              <a:gd name="T50" fmla="*/ 468 w 760"/>
              <a:gd name="T51" fmla="*/ 1086 h 1166"/>
              <a:gd name="T52" fmla="*/ 520 w 760"/>
              <a:gd name="T53" fmla="*/ 1048 h 1166"/>
              <a:gd name="T54" fmla="*/ 568 w 760"/>
              <a:gd name="T55" fmla="*/ 1004 h 1166"/>
              <a:gd name="T56" fmla="*/ 614 w 760"/>
              <a:gd name="T57" fmla="*/ 956 h 1166"/>
              <a:gd name="T58" fmla="*/ 652 w 760"/>
              <a:gd name="T59" fmla="*/ 904 h 1166"/>
              <a:gd name="T60" fmla="*/ 688 w 760"/>
              <a:gd name="T61" fmla="*/ 848 h 1166"/>
              <a:gd name="T62" fmla="*/ 702 w 760"/>
              <a:gd name="T63" fmla="*/ 820 h 1166"/>
              <a:gd name="T64" fmla="*/ 734 w 760"/>
              <a:gd name="T65" fmla="*/ 744 h 1166"/>
              <a:gd name="T66" fmla="*/ 752 w 760"/>
              <a:gd name="T67" fmla="*/ 662 h 1166"/>
              <a:gd name="T68" fmla="*/ 760 w 760"/>
              <a:gd name="T69" fmla="*/ 578 h 1166"/>
              <a:gd name="T70" fmla="*/ 750 w 760"/>
              <a:gd name="T71" fmla="*/ 496 h 1166"/>
              <a:gd name="T72" fmla="*/ 742 w 760"/>
              <a:gd name="T73" fmla="*/ 466 h 1166"/>
              <a:gd name="T74" fmla="*/ 714 w 760"/>
              <a:gd name="T75" fmla="*/ 410 h 1166"/>
              <a:gd name="T76" fmla="*/ 676 w 760"/>
              <a:gd name="T77" fmla="*/ 358 h 1166"/>
              <a:gd name="T78" fmla="*/ 632 w 760"/>
              <a:gd name="T79" fmla="*/ 314 h 1166"/>
              <a:gd name="T80" fmla="*/ 608 w 760"/>
              <a:gd name="T81" fmla="*/ 294 h 1166"/>
              <a:gd name="T82" fmla="*/ 518 w 760"/>
              <a:gd name="T83" fmla="*/ 228 h 1166"/>
              <a:gd name="T84" fmla="*/ 460 w 760"/>
              <a:gd name="T85" fmla="*/ 190 h 1166"/>
              <a:gd name="T86" fmla="*/ 434 w 760"/>
              <a:gd name="T87" fmla="*/ 178 h 1166"/>
              <a:gd name="T88" fmla="*/ 534 w 760"/>
              <a:gd name="T89" fmla="*/ 0 h 1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760" h="1166">
                <a:moveTo>
                  <a:pt x="534" y="0"/>
                </a:moveTo>
                <a:lnTo>
                  <a:pt x="234" y="2"/>
                </a:lnTo>
                <a:lnTo>
                  <a:pt x="0" y="407"/>
                </a:lnTo>
                <a:lnTo>
                  <a:pt x="152" y="662"/>
                </a:lnTo>
                <a:lnTo>
                  <a:pt x="152" y="662"/>
                </a:lnTo>
                <a:lnTo>
                  <a:pt x="260" y="476"/>
                </a:lnTo>
                <a:lnTo>
                  <a:pt x="260" y="476"/>
                </a:lnTo>
                <a:lnTo>
                  <a:pt x="262" y="474"/>
                </a:lnTo>
                <a:lnTo>
                  <a:pt x="268" y="472"/>
                </a:lnTo>
                <a:lnTo>
                  <a:pt x="284" y="472"/>
                </a:lnTo>
                <a:lnTo>
                  <a:pt x="306" y="476"/>
                </a:lnTo>
                <a:lnTo>
                  <a:pt x="330" y="482"/>
                </a:lnTo>
                <a:lnTo>
                  <a:pt x="376" y="496"/>
                </a:lnTo>
                <a:lnTo>
                  <a:pt x="402" y="506"/>
                </a:lnTo>
                <a:lnTo>
                  <a:pt x="402" y="506"/>
                </a:lnTo>
                <a:lnTo>
                  <a:pt x="424" y="516"/>
                </a:lnTo>
                <a:lnTo>
                  <a:pt x="444" y="528"/>
                </a:lnTo>
                <a:lnTo>
                  <a:pt x="464" y="542"/>
                </a:lnTo>
                <a:lnTo>
                  <a:pt x="484" y="556"/>
                </a:lnTo>
                <a:lnTo>
                  <a:pt x="502" y="574"/>
                </a:lnTo>
                <a:lnTo>
                  <a:pt x="518" y="590"/>
                </a:lnTo>
                <a:lnTo>
                  <a:pt x="532" y="610"/>
                </a:lnTo>
                <a:lnTo>
                  <a:pt x="546" y="630"/>
                </a:lnTo>
                <a:lnTo>
                  <a:pt x="546" y="630"/>
                </a:lnTo>
                <a:lnTo>
                  <a:pt x="556" y="652"/>
                </a:lnTo>
                <a:lnTo>
                  <a:pt x="566" y="676"/>
                </a:lnTo>
                <a:lnTo>
                  <a:pt x="572" y="700"/>
                </a:lnTo>
                <a:lnTo>
                  <a:pt x="576" y="726"/>
                </a:lnTo>
                <a:lnTo>
                  <a:pt x="576" y="752"/>
                </a:lnTo>
                <a:lnTo>
                  <a:pt x="576" y="776"/>
                </a:lnTo>
                <a:lnTo>
                  <a:pt x="574" y="804"/>
                </a:lnTo>
                <a:lnTo>
                  <a:pt x="570" y="830"/>
                </a:lnTo>
                <a:lnTo>
                  <a:pt x="564" y="856"/>
                </a:lnTo>
                <a:lnTo>
                  <a:pt x="556" y="880"/>
                </a:lnTo>
                <a:lnTo>
                  <a:pt x="548" y="906"/>
                </a:lnTo>
                <a:lnTo>
                  <a:pt x="538" y="930"/>
                </a:lnTo>
                <a:lnTo>
                  <a:pt x="516" y="978"/>
                </a:lnTo>
                <a:lnTo>
                  <a:pt x="492" y="1020"/>
                </a:lnTo>
                <a:lnTo>
                  <a:pt x="492" y="1020"/>
                </a:lnTo>
                <a:lnTo>
                  <a:pt x="476" y="1042"/>
                </a:lnTo>
                <a:lnTo>
                  <a:pt x="458" y="1064"/>
                </a:lnTo>
                <a:lnTo>
                  <a:pt x="438" y="1084"/>
                </a:lnTo>
                <a:lnTo>
                  <a:pt x="418" y="1104"/>
                </a:lnTo>
                <a:lnTo>
                  <a:pt x="396" y="1124"/>
                </a:lnTo>
                <a:lnTo>
                  <a:pt x="374" y="1140"/>
                </a:lnTo>
                <a:lnTo>
                  <a:pt x="350" y="1154"/>
                </a:lnTo>
                <a:lnTo>
                  <a:pt x="324" y="1166"/>
                </a:lnTo>
                <a:lnTo>
                  <a:pt x="324" y="1166"/>
                </a:lnTo>
                <a:lnTo>
                  <a:pt x="384" y="1138"/>
                </a:lnTo>
                <a:lnTo>
                  <a:pt x="412" y="1122"/>
                </a:lnTo>
                <a:lnTo>
                  <a:pt x="440" y="1104"/>
                </a:lnTo>
                <a:lnTo>
                  <a:pt x="468" y="1086"/>
                </a:lnTo>
                <a:lnTo>
                  <a:pt x="494" y="1068"/>
                </a:lnTo>
                <a:lnTo>
                  <a:pt x="520" y="1048"/>
                </a:lnTo>
                <a:lnTo>
                  <a:pt x="546" y="1026"/>
                </a:lnTo>
                <a:lnTo>
                  <a:pt x="568" y="1004"/>
                </a:lnTo>
                <a:lnTo>
                  <a:pt x="592" y="980"/>
                </a:lnTo>
                <a:lnTo>
                  <a:pt x="614" y="956"/>
                </a:lnTo>
                <a:lnTo>
                  <a:pt x="634" y="932"/>
                </a:lnTo>
                <a:lnTo>
                  <a:pt x="652" y="904"/>
                </a:lnTo>
                <a:lnTo>
                  <a:pt x="670" y="878"/>
                </a:lnTo>
                <a:lnTo>
                  <a:pt x="688" y="848"/>
                </a:lnTo>
                <a:lnTo>
                  <a:pt x="702" y="820"/>
                </a:lnTo>
                <a:lnTo>
                  <a:pt x="702" y="820"/>
                </a:lnTo>
                <a:lnTo>
                  <a:pt x="720" y="782"/>
                </a:lnTo>
                <a:lnTo>
                  <a:pt x="734" y="744"/>
                </a:lnTo>
                <a:lnTo>
                  <a:pt x="744" y="702"/>
                </a:lnTo>
                <a:lnTo>
                  <a:pt x="752" y="662"/>
                </a:lnTo>
                <a:lnTo>
                  <a:pt x="758" y="620"/>
                </a:lnTo>
                <a:lnTo>
                  <a:pt x="760" y="578"/>
                </a:lnTo>
                <a:lnTo>
                  <a:pt x="758" y="538"/>
                </a:lnTo>
                <a:lnTo>
                  <a:pt x="750" y="496"/>
                </a:lnTo>
                <a:lnTo>
                  <a:pt x="750" y="496"/>
                </a:lnTo>
                <a:lnTo>
                  <a:pt x="742" y="466"/>
                </a:lnTo>
                <a:lnTo>
                  <a:pt x="730" y="436"/>
                </a:lnTo>
                <a:lnTo>
                  <a:pt x="714" y="410"/>
                </a:lnTo>
                <a:lnTo>
                  <a:pt x="696" y="384"/>
                </a:lnTo>
                <a:lnTo>
                  <a:pt x="676" y="358"/>
                </a:lnTo>
                <a:lnTo>
                  <a:pt x="654" y="336"/>
                </a:lnTo>
                <a:lnTo>
                  <a:pt x="632" y="314"/>
                </a:lnTo>
                <a:lnTo>
                  <a:pt x="608" y="294"/>
                </a:lnTo>
                <a:lnTo>
                  <a:pt x="608" y="294"/>
                </a:lnTo>
                <a:lnTo>
                  <a:pt x="576" y="270"/>
                </a:lnTo>
                <a:lnTo>
                  <a:pt x="518" y="228"/>
                </a:lnTo>
                <a:lnTo>
                  <a:pt x="486" y="206"/>
                </a:lnTo>
                <a:lnTo>
                  <a:pt x="460" y="190"/>
                </a:lnTo>
                <a:lnTo>
                  <a:pt x="440" y="180"/>
                </a:lnTo>
                <a:lnTo>
                  <a:pt x="434" y="178"/>
                </a:lnTo>
                <a:lnTo>
                  <a:pt x="430" y="180"/>
                </a:lnTo>
                <a:lnTo>
                  <a:pt x="534" y="0"/>
                </a:lnTo>
                <a:close/>
              </a:path>
            </a:pathLst>
          </a:custGeom>
          <a:solidFill>
            <a:srgbClr val="993366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" name="Freeform 4440"/>
          <p:cNvSpPr>
            <a:spLocks/>
          </p:cNvSpPr>
          <p:nvPr/>
        </p:nvSpPr>
        <p:spPr bwMode="auto">
          <a:xfrm rot="-7200000">
            <a:off x="4111625" y="790575"/>
            <a:ext cx="1401763" cy="2151063"/>
          </a:xfrm>
          <a:custGeom>
            <a:avLst/>
            <a:gdLst>
              <a:gd name="T0" fmla="*/ 234 w 760"/>
              <a:gd name="T1" fmla="*/ 2 h 1166"/>
              <a:gd name="T2" fmla="*/ 152 w 760"/>
              <a:gd name="T3" fmla="*/ 662 h 1166"/>
              <a:gd name="T4" fmla="*/ 260 w 760"/>
              <a:gd name="T5" fmla="*/ 476 h 1166"/>
              <a:gd name="T6" fmla="*/ 262 w 760"/>
              <a:gd name="T7" fmla="*/ 474 h 1166"/>
              <a:gd name="T8" fmla="*/ 284 w 760"/>
              <a:gd name="T9" fmla="*/ 472 h 1166"/>
              <a:gd name="T10" fmla="*/ 330 w 760"/>
              <a:gd name="T11" fmla="*/ 482 h 1166"/>
              <a:gd name="T12" fmla="*/ 402 w 760"/>
              <a:gd name="T13" fmla="*/ 506 h 1166"/>
              <a:gd name="T14" fmla="*/ 424 w 760"/>
              <a:gd name="T15" fmla="*/ 516 h 1166"/>
              <a:gd name="T16" fmla="*/ 464 w 760"/>
              <a:gd name="T17" fmla="*/ 542 h 1166"/>
              <a:gd name="T18" fmla="*/ 502 w 760"/>
              <a:gd name="T19" fmla="*/ 574 h 1166"/>
              <a:gd name="T20" fmla="*/ 532 w 760"/>
              <a:gd name="T21" fmla="*/ 610 h 1166"/>
              <a:gd name="T22" fmla="*/ 546 w 760"/>
              <a:gd name="T23" fmla="*/ 630 h 1166"/>
              <a:gd name="T24" fmla="*/ 566 w 760"/>
              <a:gd name="T25" fmla="*/ 676 h 1166"/>
              <a:gd name="T26" fmla="*/ 576 w 760"/>
              <a:gd name="T27" fmla="*/ 726 h 1166"/>
              <a:gd name="T28" fmla="*/ 576 w 760"/>
              <a:gd name="T29" fmla="*/ 776 h 1166"/>
              <a:gd name="T30" fmla="*/ 570 w 760"/>
              <a:gd name="T31" fmla="*/ 830 h 1166"/>
              <a:gd name="T32" fmla="*/ 556 w 760"/>
              <a:gd name="T33" fmla="*/ 880 h 1166"/>
              <a:gd name="T34" fmla="*/ 538 w 760"/>
              <a:gd name="T35" fmla="*/ 930 h 1166"/>
              <a:gd name="T36" fmla="*/ 492 w 760"/>
              <a:gd name="T37" fmla="*/ 1020 h 1166"/>
              <a:gd name="T38" fmla="*/ 476 w 760"/>
              <a:gd name="T39" fmla="*/ 1042 h 1166"/>
              <a:gd name="T40" fmla="*/ 438 w 760"/>
              <a:gd name="T41" fmla="*/ 1084 h 1166"/>
              <a:gd name="T42" fmla="*/ 396 w 760"/>
              <a:gd name="T43" fmla="*/ 1124 h 1166"/>
              <a:gd name="T44" fmla="*/ 350 w 760"/>
              <a:gd name="T45" fmla="*/ 1154 h 1166"/>
              <a:gd name="T46" fmla="*/ 324 w 760"/>
              <a:gd name="T47" fmla="*/ 1166 h 1166"/>
              <a:gd name="T48" fmla="*/ 412 w 760"/>
              <a:gd name="T49" fmla="*/ 1122 h 1166"/>
              <a:gd name="T50" fmla="*/ 468 w 760"/>
              <a:gd name="T51" fmla="*/ 1086 h 1166"/>
              <a:gd name="T52" fmla="*/ 520 w 760"/>
              <a:gd name="T53" fmla="*/ 1048 h 1166"/>
              <a:gd name="T54" fmla="*/ 568 w 760"/>
              <a:gd name="T55" fmla="*/ 1004 h 1166"/>
              <a:gd name="T56" fmla="*/ 614 w 760"/>
              <a:gd name="T57" fmla="*/ 956 h 1166"/>
              <a:gd name="T58" fmla="*/ 652 w 760"/>
              <a:gd name="T59" fmla="*/ 904 h 1166"/>
              <a:gd name="T60" fmla="*/ 688 w 760"/>
              <a:gd name="T61" fmla="*/ 848 h 1166"/>
              <a:gd name="T62" fmla="*/ 702 w 760"/>
              <a:gd name="T63" fmla="*/ 820 h 1166"/>
              <a:gd name="T64" fmla="*/ 734 w 760"/>
              <a:gd name="T65" fmla="*/ 744 h 1166"/>
              <a:gd name="T66" fmla="*/ 752 w 760"/>
              <a:gd name="T67" fmla="*/ 662 h 1166"/>
              <a:gd name="T68" fmla="*/ 760 w 760"/>
              <a:gd name="T69" fmla="*/ 578 h 1166"/>
              <a:gd name="T70" fmla="*/ 750 w 760"/>
              <a:gd name="T71" fmla="*/ 496 h 1166"/>
              <a:gd name="T72" fmla="*/ 742 w 760"/>
              <a:gd name="T73" fmla="*/ 466 h 1166"/>
              <a:gd name="T74" fmla="*/ 714 w 760"/>
              <a:gd name="T75" fmla="*/ 410 h 1166"/>
              <a:gd name="T76" fmla="*/ 676 w 760"/>
              <a:gd name="T77" fmla="*/ 358 h 1166"/>
              <a:gd name="T78" fmla="*/ 632 w 760"/>
              <a:gd name="T79" fmla="*/ 314 h 1166"/>
              <a:gd name="T80" fmla="*/ 608 w 760"/>
              <a:gd name="T81" fmla="*/ 294 h 1166"/>
              <a:gd name="T82" fmla="*/ 518 w 760"/>
              <a:gd name="T83" fmla="*/ 228 h 1166"/>
              <a:gd name="T84" fmla="*/ 460 w 760"/>
              <a:gd name="T85" fmla="*/ 190 h 1166"/>
              <a:gd name="T86" fmla="*/ 434 w 760"/>
              <a:gd name="T87" fmla="*/ 178 h 1166"/>
              <a:gd name="T88" fmla="*/ 534 w 760"/>
              <a:gd name="T89" fmla="*/ 0 h 1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760" h="1166">
                <a:moveTo>
                  <a:pt x="534" y="0"/>
                </a:moveTo>
                <a:lnTo>
                  <a:pt x="234" y="2"/>
                </a:lnTo>
                <a:lnTo>
                  <a:pt x="0" y="407"/>
                </a:lnTo>
                <a:lnTo>
                  <a:pt x="152" y="662"/>
                </a:lnTo>
                <a:lnTo>
                  <a:pt x="152" y="662"/>
                </a:lnTo>
                <a:lnTo>
                  <a:pt x="260" y="476"/>
                </a:lnTo>
                <a:lnTo>
                  <a:pt x="260" y="476"/>
                </a:lnTo>
                <a:lnTo>
                  <a:pt x="262" y="474"/>
                </a:lnTo>
                <a:lnTo>
                  <a:pt x="268" y="472"/>
                </a:lnTo>
                <a:lnTo>
                  <a:pt x="284" y="472"/>
                </a:lnTo>
                <a:lnTo>
                  <a:pt x="306" y="476"/>
                </a:lnTo>
                <a:lnTo>
                  <a:pt x="330" y="482"/>
                </a:lnTo>
                <a:lnTo>
                  <a:pt x="376" y="496"/>
                </a:lnTo>
                <a:lnTo>
                  <a:pt x="402" y="506"/>
                </a:lnTo>
                <a:lnTo>
                  <a:pt x="402" y="506"/>
                </a:lnTo>
                <a:lnTo>
                  <a:pt x="424" y="516"/>
                </a:lnTo>
                <a:lnTo>
                  <a:pt x="444" y="528"/>
                </a:lnTo>
                <a:lnTo>
                  <a:pt x="464" y="542"/>
                </a:lnTo>
                <a:lnTo>
                  <a:pt x="484" y="556"/>
                </a:lnTo>
                <a:lnTo>
                  <a:pt x="502" y="574"/>
                </a:lnTo>
                <a:lnTo>
                  <a:pt x="518" y="590"/>
                </a:lnTo>
                <a:lnTo>
                  <a:pt x="532" y="610"/>
                </a:lnTo>
                <a:lnTo>
                  <a:pt x="546" y="630"/>
                </a:lnTo>
                <a:lnTo>
                  <a:pt x="546" y="630"/>
                </a:lnTo>
                <a:lnTo>
                  <a:pt x="556" y="652"/>
                </a:lnTo>
                <a:lnTo>
                  <a:pt x="566" y="676"/>
                </a:lnTo>
                <a:lnTo>
                  <a:pt x="572" y="700"/>
                </a:lnTo>
                <a:lnTo>
                  <a:pt x="576" y="726"/>
                </a:lnTo>
                <a:lnTo>
                  <a:pt x="576" y="752"/>
                </a:lnTo>
                <a:lnTo>
                  <a:pt x="576" y="776"/>
                </a:lnTo>
                <a:lnTo>
                  <a:pt x="574" y="804"/>
                </a:lnTo>
                <a:lnTo>
                  <a:pt x="570" y="830"/>
                </a:lnTo>
                <a:lnTo>
                  <a:pt x="564" y="856"/>
                </a:lnTo>
                <a:lnTo>
                  <a:pt x="556" y="880"/>
                </a:lnTo>
                <a:lnTo>
                  <a:pt x="548" y="906"/>
                </a:lnTo>
                <a:lnTo>
                  <a:pt x="538" y="930"/>
                </a:lnTo>
                <a:lnTo>
                  <a:pt x="516" y="978"/>
                </a:lnTo>
                <a:lnTo>
                  <a:pt x="492" y="1020"/>
                </a:lnTo>
                <a:lnTo>
                  <a:pt x="492" y="1020"/>
                </a:lnTo>
                <a:lnTo>
                  <a:pt x="476" y="1042"/>
                </a:lnTo>
                <a:lnTo>
                  <a:pt x="458" y="1064"/>
                </a:lnTo>
                <a:lnTo>
                  <a:pt x="438" y="1084"/>
                </a:lnTo>
                <a:lnTo>
                  <a:pt x="418" y="1104"/>
                </a:lnTo>
                <a:lnTo>
                  <a:pt x="396" y="1124"/>
                </a:lnTo>
                <a:lnTo>
                  <a:pt x="374" y="1140"/>
                </a:lnTo>
                <a:lnTo>
                  <a:pt x="350" y="1154"/>
                </a:lnTo>
                <a:lnTo>
                  <a:pt x="324" y="1166"/>
                </a:lnTo>
                <a:lnTo>
                  <a:pt x="324" y="1166"/>
                </a:lnTo>
                <a:lnTo>
                  <a:pt x="384" y="1138"/>
                </a:lnTo>
                <a:lnTo>
                  <a:pt x="412" y="1122"/>
                </a:lnTo>
                <a:lnTo>
                  <a:pt x="440" y="1104"/>
                </a:lnTo>
                <a:lnTo>
                  <a:pt x="468" y="1086"/>
                </a:lnTo>
                <a:lnTo>
                  <a:pt x="494" y="1068"/>
                </a:lnTo>
                <a:lnTo>
                  <a:pt x="520" y="1048"/>
                </a:lnTo>
                <a:lnTo>
                  <a:pt x="546" y="1026"/>
                </a:lnTo>
                <a:lnTo>
                  <a:pt x="568" y="1004"/>
                </a:lnTo>
                <a:lnTo>
                  <a:pt x="592" y="980"/>
                </a:lnTo>
                <a:lnTo>
                  <a:pt x="614" y="956"/>
                </a:lnTo>
                <a:lnTo>
                  <a:pt x="634" y="932"/>
                </a:lnTo>
                <a:lnTo>
                  <a:pt x="652" y="904"/>
                </a:lnTo>
                <a:lnTo>
                  <a:pt x="670" y="878"/>
                </a:lnTo>
                <a:lnTo>
                  <a:pt x="688" y="848"/>
                </a:lnTo>
                <a:lnTo>
                  <a:pt x="702" y="820"/>
                </a:lnTo>
                <a:lnTo>
                  <a:pt x="702" y="820"/>
                </a:lnTo>
                <a:lnTo>
                  <a:pt x="720" y="782"/>
                </a:lnTo>
                <a:lnTo>
                  <a:pt x="734" y="744"/>
                </a:lnTo>
                <a:lnTo>
                  <a:pt x="744" y="702"/>
                </a:lnTo>
                <a:lnTo>
                  <a:pt x="752" y="662"/>
                </a:lnTo>
                <a:lnTo>
                  <a:pt x="758" y="620"/>
                </a:lnTo>
                <a:lnTo>
                  <a:pt x="760" y="578"/>
                </a:lnTo>
                <a:lnTo>
                  <a:pt x="758" y="538"/>
                </a:lnTo>
                <a:lnTo>
                  <a:pt x="750" y="496"/>
                </a:lnTo>
                <a:lnTo>
                  <a:pt x="750" y="496"/>
                </a:lnTo>
                <a:lnTo>
                  <a:pt x="742" y="466"/>
                </a:lnTo>
                <a:lnTo>
                  <a:pt x="730" y="436"/>
                </a:lnTo>
                <a:lnTo>
                  <a:pt x="714" y="410"/>
                </a:lnTo>
                <a:lnTo>
                  <a:pt x="696" y="384"/>
                </a:lnTo>
                <a:lnTo>
                  <a:pt x="676" y="358"/>
                </a:lnTo>
                <a:lnTo>
                  <a:pt x="654" y="336"/>
                </a:lnTo>
                <a:lnTo>
                  <a:pt x="632" y="314"/>
                </a:lnTo>
                <a:lnTo>
                  <a:pt x="608" y="294"/>
                </a:lnTo>
                <a:lnTo>
                  <a:pt x="608" y="294"/>
                </a:lnTo>
                <a:lnTo>
                  <a:pt x="576" y="270"/>
                </a:lnTo>
                <a:lnTo>
                  <a:pt x="518" y="228"/>
                </a:lnTo>
                <a:lnTo>
                  <a:pt x="486" y="206"/>
                </a:lnTo>
                <a:lnTo>
                  <a:pt x="460" y="190"/>
                </a:lnTo>
                <a:lnTo>
                  <a:pt x="440" y="180"/>
                </a:lnTo>
                <a:lnTo>
                  <a:pt x="434" y="178"/>
                </a:lnTo>
                <a:lnTo>
                  <a:pt x="430" y="180"/>
                </a:lnTo>
                <a:lnTo>
                  <a:pt x="534" y="0"/>
                </a:lnTo>
                <a:close/>
              </a:path>
            </a:pathLst>
          </a:custGeom>
          <a:gradFill rotWithShape="1">
            <a:gsLst>
              <a:gs pos="0">
                <a:srgbClr val="A20000"/>
              </a:gs>
              <a:gs pos="100000">
                <a:srgbClr val="CC0000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" name="Freeform 4444"/>
          <p:cNvSpPr>
            <a:spLocks/>
          </p:cNvSpPr>
          <p:nvPr/>
        </p:nvSpPr>
        <p:spPr bwMode="auto">
          <a:xfrm rot="10800000">
            <a:off x="2414588" y="1349375"/>
            <a:ext cx="1401762" cy="2149475"/>
          </a:xfrm>
          <a:custGeom>
            <a:avLst/>
            <a:gdLst>
              <a:gd name="T0" fmla="*/ 234 w 760"/>
              <a:gd name="T1" fmla="*/ 2 h 1166"/>
              <a:gd name="T2" fmla="*/ 152 w 760"/>
              <a:gd name="T3" fmla="*/ 662 h 1166"/>
              <a:gd name="T4" fmla="*/ 260 w 760"/>
              <a:gd name="T5" fmla="*/ 476 h 1166"/>
              <a:gd name="T6" fmla="*/ 262 w 760"/>
              <a:gd name="T7" fmla="*/ 474 h 1166"/>
              <a:gd name="T8" fmla="*/ 284 w 760"/>
              <a:gd name="T9" fmla="*/ 472 h 1166"/>
              <a:gd name="T10" fmla="*/ 330 w 760"/>
              <a:gd name="T11" fmla="*/ 482 h 1166"/>
              <a:gd name="T12" fmla="*/ 402 w 760"/>
              <a:gd name="T13" fmla="*/ 506 h 1166"/>
              <a:gd name="T14" fmla="*/ 424 w 760"/>
              <a:gd name="T15" fmla="*/ 516 h 1166"/>
              <a:gd name="T16" fmla="*/ 464 w 760"/>
              <a:gd name="T17" fmla="*/ 542 h 1166"/>
              <a:gd name="T18" fmla="*/ 502 w 760"/>
              <a:gd name="T19" fmla="*/ 574 h 1166"/>
              <a:gd name="T20" fmla="*/ 532 w 760"/>
              <a:gd name="T21" fmla="*/ 610 h 1166"/>
              <a:gd name="T22" fmla="*/ 546 w 760"/>
              <a:gd name="T23" fmla="*/ 630 h 1166"/>
              <a:gd name="T24" fmla="*/ 566 w 760"/>
              <a:gd name="T25" fmla="*/ 676 h 1166"/>
              <a:gd name="T26" fmla="*/ 576 w 760"/>
              <a:gd name="T27" fmla="*/ 726 h 1166"/>
              <a:gd name="T28" fmla="*/ 576 w 760"/>
              <a:gd name="T29" fmla="*/ 776 h 1166"/>
              <a:gd name="T30" fmla="*/ 570 w 760"/>
              <a:gd name="T31" fmla="*/ 830 h 1166"/>
              <a:gd name="T32" fmla="*/ 556 w 760"/>
              <a:gd name="T33" fmla="*/ 880 h 1166"/>
              <a:gd name="T34" fmla="*/ 538 w 760"/>
              <a:gd name="T35" fmla="*/ 930 h 1166"/>
              <a:gd name="T36" fmla="*/ 492 w 760"/>
              <a:gd name="T37" fmla="*/ 1020 h 1166"/>
              <a:gd name="T38" fmla="*/ 476 w 760"/>
              <a:gd name="T39" fmla="*/ 1042 h 1166"/>
              <a:gd name="T40" fmla="*/ 438 w 760"/>
              <a:gd name="T41" fmla="*/ 1084 h 1166"/>
              <a:gd name="T42" fmla="*/ 396 w 760"/>
              <a:gd name="T43" fmla="*/ 1124 h 1166"/>
              <a:gd name="T44" fmla="*/ 350 w 760"/>
              <a:gd name="T45" fmla="*/ 1154 h 1166"/>
              <a:gd name="T46" fmla="*/ 324 w 760"/>
              <a:gd name="T47" fmla="*/ 1166 h 1166"/>
              <a:gd name="T48" fmla="*/ 412 w 760"/>
              <a:gd name="T49" fmla="*/ 1122 h 1166"/>
              <a:gd name="T50" fmla="*/ 468 w 760"/>
              <a:gd name="T51" fmla="*/ 1086 h 1166"/>
              <a:gd name="T52" fmla="*/ 520 w 760"/>
              <a:gd name="T53" fmla="*/ 1048 h 1166"/>
              <a:gd name="T54" fmla="*/ 568 w 760"/>
              <a:gd name="T55" fmla="*/ 1004 h 1166"/>
              <a:gd name="T56" fmla="*/ 614 w 760"/>
              <a:gd name="T57" fmla="*/ 956 h 1166"/>
              <a:gd name="T58" fmla="*/ 652 w 760"/>
              <a:gd name="T59" fmla="*/ 904 h 1166"/>
              <a:gd name="T60" fmla="*/ 688 w 760"/>
              <a:gd name="T61" fmla="*/ 848 h 1166"/>
              <a:gd name="T62" fmla="*/ 702 w 760"/>
              <a:gd name="T63" fmla="*/ 820 h 1166"/>
              <a:gd name="T64" fmla="*/ 734 w 760"/>
              <a:gd name="T65" fmla="*/ 744 h 1166"/>
              <a:gd name="T66" fmla="*/ 752 w 760"/>
              <a:gd name="T67" fmla="*/ 662 h 1166"/>
              <a:gd name="T68" fmla="*/ 760 w 760"/>
              <a:gd name="T69" fmla="*/ 578 h 1166"/>
              <a:gd name="T70" fmla="*/ 750 w 760"/>
              <a:gd name="T71" fmla="*/ 496 h 1166"/>
              <a:gd name="T72" fmla="*/ 742 w 760"/>
              <a:gd name="T73" fmla="*/ 466 h 1166"/>
              <a:gd name="T74" fmla="*/ 714 w 760"/>
              <a:gd name="T75" fmla="*/ 410 h 1166"/>
              <a:gd name="T76" fmla="*/ 676 w 760"/>
              <a:gd name="T77" fmla="*/ 358 h 1166"/>
              <a:gd name="T78" fmla="*/ 632 w 760"/>
              <a:gd name="T79" fmla="*/ 314 h 1166"/>
              <a:gd name="T80" fmla="*/ 608 w 760"/>
              <a:gd name="T81" fmla="*/ 294 h 1166"/>
              <a:gd name="T82" fmla="*/ 518 w 760"/>
              <a:gd name="T83" fmla="*/ 228 h 1166"/>
              <a:gd name="T84" fmla="*/ 460 w 760"/>
              <a:gd name="T85" fmla="*/ 190 h 1166"/>
              <a:gd name="T86" fmla="*/ 434 w 760"/>
              <a:gd name="T87" fmla="*/ 178 h 1166"/>
              <a:gd name="T88" fmla="*/ 534 w 760"/>
              <a:gd name="T89" fmla="*/ 0 h 1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760" h="1166">
                <a:moveTo>
                  <a:pt x="534" y="0"/>
                </a:moveTo>
                <a:lnTo>
                  <a:pt x="234" y="2"/>
                </a:lnTo>
                <a:lnTo>
                  <a:pt x="0" y="407"/>
                </a:lnTo>
                <a:lnTo>
                  <a:pt x="152" y="662"/>
                </a:lnTo>
                <a:lnTo>
                  <a:pt x="152" y="662"/>
                </a:lnTo>
                <a:lnTo>
                  <a:pt x="260" y="476"/>
                </a:lnTo>
                <a:lnTo>
                  <a:pt x="260" y="476"/>
                </a:lnTo>
                <a:lnTo>
                  <a:pt x="262" y="474"/>
                </a:lnTo>
                <a:lnTo>
                  <a:pt x="268" y="472"/>
                </a:lnTo>
                <a:lnTo>
                  <a:pt x="284" y="472"/>
                </a:lnTo>
                <a:lnTo>
                  <a:pt x="306" y="476"/>
                </a:lnTo>
                <a:lnTo>
                  <a:pt x="330" y="482"/>
                </a:lnTo>
                <a:lnTo>
                  <a:pt x="376" y="496"/>
                </a:lnTo>
                <a:lnTo>
                  <a:pt x="402" y="506"/>
                </a:lnTo>
                <a:lnTo>
                  <a:pt x="402" y="506"/>
                </a:lnTo>
                <a:lnTo>
                  <a:pt x="424" y="516"/>
                </a:lnTo>
                <a:lnTo>
                  <a:pt x="444" y="528"/>
                </a:lnTo>
                <a:lnTo>
                  <a:pt x="464" y="542"/>
                </a:lnTo>
                <a:lnTo>
                  <a:pt x="484" y="556"/>
                </a:lnTo>
                <a:lnTo>
                  <a:pt x="502" y="574"/>
                </a:lnTo>
                <a:lnTo>
                  <a:pt x="518" y="590"/>
                </a:lnTo>
                <a:lnTo>
                  <a:pt x="532" y="610"/>
                </a:lnTo>
                <a:lnTo>
                  <a:pt x="546" y="630"/>
                </a:lnTo>
                <a:lnTo>
                  <a:pt x="546" y="630"/>
                </a:lnTo>
                <a:lnTo>
                  <a:pt x="556" y="652"/>
                </a:lnTo>
                <a:lnTo>
                  <a:pt x="566" y="676"/>
                </a:lnTo>
                <a:lnTo>
                  <a:pt x="572" y="700"/>
                </a:lnTo>
                <a:lnTo>
                  <a:pt x="576" y="726"/>
                </a:lnTo>
                <a:lnTo>
                  <a:pt x="576" y="752"/>
                </a:lnTo>
                <a:lnTo>
                  <a:pt x="576" y="776"/>
                </a:lnTo>
                <a:lnTo>
                  <a:pt x="574" y="804"/>
                </a:lnTo>
                <a:lnTo>
                  <a:pt x="570" y="830"/>
                </a:lnTo>
                <a:lnTo>
                  <a:pt x="564" y="856"/>
                </a:lnTo>
                <a:lnTo>
                  <a:pt x="556" y="880"/>
                </a:lnTo>
                <a:lnTo>
                  <a:pt x="548" y="906"/>
                </a:lnTo>
                <a:lnTo>
                  <a:pt x="538" y="930"/>
                </a:lnTo>
                <a:lnTo>
                  <a:pt x="516" y="978"/>
                </a:lnTo>
                <a:lnTo>
                  <a:pt x="492" y="1020"/>
                </a:lnTo>
                <a:lnTo>
                  <a:pt x="492" y="1020"/>
                </a:lnTo>
                <a:lnTo>
                  <a:pt x="476" y="1042"/>
                </a:lnTo>
                <a:lnTo>
                  <a:pt x="458" y="1064"/>
                </a:lnTo>
                <a:lnTo>
                  <a:pt x="438" y="1084"/>
                </a:lnTo>
                <a:lnTo>
                  <a:pt x="418" y="1104"/>
                </a:lnTo>
                <a:lnTo>
                  <a:pt x="396" y="1124"/>
                </a:lnTo>
                <a:lnTo>
                  <a:pt x="374" y="1140"/>
                </a:lnTo>
                <a:lnTo>
                  <a:pt x="350" y="1154"/>
                </a:lnTo>
                <a:lnTo>
                  <a:pt x="324" y="1166"/>
                </a:lnTo>
                <a:lnTo>
                  <a:pt x="324" y="1166"/>
                </a:lnTo>
                <a:lnTo>
                  <a:pt x="384" y="1138"/>
                </a:lnTo>
                <a:lnTo>
                  <a:pt x="412" y="1122"/>
                </a:lnTo>
                <a:lnTo>
                  <a:pt x="440" y="1104"/>
                </a:lnTo>
                <a:lnTo>
                  <a:pt x="468" y="1086"/>
                </a:lnTo>
                <a:lnTo>
                  <a:pt x="494" y="1068"/>
                </a:lnTo>
                <a:lnTo>
                  <a:pt x="520" y="1048"/>
                </a:lnTo>
                <a:lnTo>
                  <a:pt x="546" y="1026"/>
                </a:lnTo>
                <a:lnTo>
                  <a:pt x="568" y="1004"/>
                </a:lnTo>
                <a:lnTo>
                  <a:pt x="592" y="980"/>
                </a:lnTo>
                <a:lnTo>
                  <a:pt x="614" y="956"/>
                </a:lnTo>
                <a:lnTo>
                  <a:pt x="634" y="932"/>
                </a:lnTo>
                <a:lnTo>
                  <a:pt x="652" y="904"/>
                </a:lnTo>
                <a:lnTo>
                  <a:pt x="670" y="878"/>
                </a:lnTo>
                <a:lnTo>
                  <a:pt x="688" y="848"/>
                </a:lnTo>
                <a:lnTo>
                  <a:pt x="702" y="820"/>
                </a:lnTo>
                <a:lnTo>
                  <a:pt x="702" y="820"/>
                </a:lnTo>
                <a:lnTo>
                  <a:pt x="720" y="782"/>
                </a:lnTo>
                <a:lnTo>
                  <a:pt x="734" y="744"/>
                </a:lnTo>
                <a:lnTo>
                  <a:pt x="744" y="702"/>
                </a:lnTo>
                <a:lnTo>
                  <a:pt x="752" y="662"/>
                </a:lnTo>
                <a:lnTo>
                  <a:pt x="758" y="620"/>
                </a:lnTo>
                <a:lnTo>
                  <a:pt x="760" y="578"/>
                </a:lnTo>
                <a:lnTo>
                  <a:pt x="758" y="538"/>
                </a:lnTo>
                <a:lnTo>
                  <a:pt x="750" y="496"/>
                </a:lnTo>
                <a:lnTo>
                  <a:pt x="750" y="496"/>
                </a:lnTo>
                <a:lnTo>
                  <a:pt x="742" y="466"/>
                </a:lnTo>
                <a:lnTo>
                  <a:pt x="730" y="436"/>
                </a:lnTo>
                <a:lnTo>
                  <a:pt x="714" y="410"/>
                </a:lnTo>
                <a:lnTo>
                  <a:pt x="696" y="384"/>
                </a:lnTo>
                <a:lnTo>
                  <a:pt x="676" y="358"/>
                </a:lnTo>
                <a:lnTo>
                  <a:pt x="654" y="336"/>
                </a:lnTo>
                <a:lnTo>
                  <a:pt x="632" y="314"/>
                </a:lnTo>
                <a:lnTo>
                  <a:pt x="608" y="294"/>
                </a:lnTo>
                <a:lnTo>
                  <a:pt x="608" y="294"/>
                </a:lnTo>
                <a:lnTo>
                  <a:pt x="576" y="270"/>
                </a:lnTo>
                <a:lnTo>
                  <a:pt x="518" y="228"/>
                </a:lnTo>
                <a:lnTo>
                  <a:pt x="486" y="206"/>
                </a:lnTo>
                <a:lnTo>
                  <a:pt x="460" y="190"/>
                </a:lnTo>
                <a:lnTo>
                  <a:pt x="440" y="180"/>
                </a:lnTo>
                <a:lnTo>
                  <a:pt x="434" y="178"/>
                </a:lnTo>
                <a:lnTo>
                  <a:pt x="430" y="180"/>
                </a:lnTo>
                <a:lnTo>
                  <a:pt x="534" y="0"/>
                </a:lnTo>
                <a:close/>
              </a:path>
            </a:pathLst>
          </a:custGeom>
          <a:gradFill rotWithShape="1">
            <a:gsLst>
              <a:gs pos="0">
                <a:srgbClr val="FFCC00"/>
              </a:gs>
              <a:gs pos="100000">
                <a:srgbClr val="FF9900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lvl="0"/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Freeform 4445"/>
          <p:cNvSpPr>
            <a:spLocks/>
          </p:cNvSpPr>
          <p:nvPr/>
        </p:nvSpPr>
        <p:spPr bwMode="auto">
          <a:xfrm rot="7212422">
            <a:off x="2045495" y="3196431"/>
            <a:ext cx="1401762" cy="2149475"/>
          </a:xfrm>
          <a:custGeom>
            <a:avLst/>
            <a:gdLst>
              <a:gd name="T0" fmla="*/ 234 w 760"/>
              <a:gd name="T1" fmla="*/ 2 h 1166"/>
              <a:gd name="T2" fmla="*/ 152 w 760"/>
              <a:gd name="T3" fmla="*/ 662 h 1166"/>
              <a:gd name="T4" fmla="*/ 260 w 760"/>
              <a:gd name="T5" fmla="*/ 476 h 1166"/>
              <a:gd name="T6" fmla="*/ 262 w 760"/>
              <a:gd name="T7" fmla="*/ 474 h 1166"/>
              <a:gd name="T8" fmla="*/ 284 w 760"/>
              <a:gd name="T9" fmla="*/ 472 h 1166"/>
              <a:gd name="T10" fmla="*/ 330 w 760"/>
              <a:gd name="T11" fmla="*/ 482 h 1166"/>
              <a:gd name="T12" fmla="*/ 402 w 760"/>
              <a:gd name="T13" fmla="*/ 506 h 1166"/>
              <a:gd name="T14" fmla="*/ 424 w 760"/>
              <a:gd name="T15" fmla="*/ 516 h 1166"/>
              <a:gd name="T16" fmla="*/ 464 w 760"/>
              <a:gd name="T17" fmla="*/ 542 h 1166"/>
              <a:gd name="T18" fmla="*/ 502 w 760"/>
              <a:gd name="T19" fmla="*/ 574 h 1166"/>
              <a:gd name="T20" fmla="*/ 532 w 760"/>
              <a:gd name="T21" fmla="*/ 610 h 1166"/>
              <a:gd name="T22" fmla="*/ 546 w 760"/>
              <a:gd name="T23" fmla="*/ 630 h 1166"/>
              <a:gd name="T24" fmla="*/ 566 w 760"/>
              <a:gd name="T25" fmla="*/ 676 h 1166"/>
              <a:gd name="T26" fmla="*/ 576 w 760"/>
              <a:gd name="T27" fmla="*/ 726 h 1166"/>
              <a:gd name="T28" fmla="*/ 576 w 760"/>
              <a:gd name="T29" fmla="*/ 776 h 1166"/>
              <a:gd name="T30" fmla="*/ 570 w 760"/>
              <a:gd name="T31" fmla="*/ 830 h 1166"/>
              <a:gd name="T32" fmla="*/ 556 w 760"/>
              <a:gd name="T33" fmla="*/ 880 h 1166"/>
              <a:gd name="T34" fmla="*/ 538 w 760"/>
              <a:gd name="T35" fmla="*/ 930 h 1166"/>
              <a:gd name="T36" fmla="*/ 492 w 760"/>
              <a:gd name="T37" fmla="*/ 1020 h 1166"/>
              <a:gd name="T38" fmla="*/ 476 w 760"/>
              <a:gd name="T39" fmla="*/ 1042 h 1166"/>
              <a:gd name="T40" fmla="*/ 438 w 760"/>
              <a:gd name="T41" fmla="*/ 1084 h 1166"/>
              <a:gd name="T42" fmla="*/ 396 w 760"/>
              <a:gd name="T43" fmla="*/ 1124 h 1166"/>
              <a:gd name="T44" fmla="*/ 350 w 760"/>
              <a:gd name="T45" fmla="*/ 1154 h 1166"/>
              <a:gd name="T46" fmla="*/ 324 w 760"/>
              <a:gd name="T47" fmla="*/ 1166 h 1166"/>
              <a:gd name="T48" fmla="*/ 412 w 760"/>
              <a:gd name="T49" fmla="*/ 1122 h 1166"/>
              <a:gd name="T50" fmla="*/ 468 w 760"/>
              <a:gd name="T51" fmla="*/ 1086 h 1166"/>
              <a:gd name="T52" fmla="*/ 520 w 760"/>
              <a:gd name="T53" fmla="*/ 1048 h 1166"/>
              <a:gd name="T54" fmla="*/ 568 w 760"/>
              <a:gd name="T55" fmla="*/ 1004 h 1166"/>
              <a:gd name="T56" fmla="*/ 614 w 760"/>
              <a:gd name="T57" fmla="*/ 956 h 1166"/>
              <a:gd name="T58" fmla="*/ 652 w 760"/>
              <a:gd name="T59" fmla="*/ 904 h 1166"/>
              <a:gd name="T60" fmla="*/ 688 w 760"/>
              <a:gd name="T61" fmla="*/ 848 h 1166"/>
              <a:gd name="T62" fmla="*/ 702 w 760"/>
              <a:gd name="T63" fmla="*/ 820 h 1166"/>
              <a:gd name="T64" fmla="*/ 734 w 760"/>
              <a:gd name="T65" fmla="*/ 744 h 1166"/>
              <a:gd name="T66" fmla="*/ 752 w 760"/>
              <a:gd name="T67" fmla="*/ 662 h 1166"/>
              <a:gd name="T68" fmla="*/ 760 w 760"/>
              <a:gd name="T69" fmla="*/ 578 h 1166"/>
              <a:gd name="T70" fmla="*/ 750 w 760"/>
              <a:gd name="T71" fmla="*/ 496 h 1166"/>
              <a:gd name="T72" fmla="*/ 742 w 760"/>
              <a:gd name="T73" fmla="*/ 466 h 1166"/>
              <a:gd name="T74" fmla="*/ 714 w 760"/>
              <a:gd name="T75" fmla="*/ 410 h 1166"/>
              <a:gd name="T76" fmla="*/ 676 w 760"/>
              <a:gd name="T77" fmla="*/ 358 h 1166"/>
              <a:gd name="T78" fmla="*/ 632 w 760"/>
              <a:gd name="T79" fmla="*/ 314 h 1166"/>
              <a:gd name="T80" fmla="*/ 608 w 760"/>
              <a:gd name="T81" fmla="*/ 294 h 1166"/>
              <a:gd name="T82" fmla="*/ 518 w 760"/>
              <a:gd name="T83" fmla="*/ 228 h 1166"/>
              <a:gd name="T84" fmla="*/ 460 w 760"/>
              <a:gd name="T85" fmla="*/ 190 h 1166"/>
              <a:gd name="T86" fmla="*/ 434 w 760"/>
              <a:gd name="T87" fmla="*/ 178 h 1166"/>
              <a:gd name="T88" fmla="*/ 534 w 760"/>
              <a:gd name="T89" fmla="*/ 0 h 1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760" h="1166">
                <a:moveTo>
                  <a:pt x="534" y="0"/>
                </a:moveTo>
                <a:lnTo>
                  <a:pt x="234" y="2"/>
                </a:lnTo>
                <a:lnTo>
                  <a:pt x="0" y="407"/>
                </a:lnTo>
                <a:lnTo>
                  <a:pt x="152" y="662"/>
                </a:lnTo>
                <a:lnTo>
                  <a:pt x="152" y="662"/>
                </a:lnTo>
                <a:lnTo>
                  <a:pt x="260" y="476"/>
                </a:lnTo>
                <a:lnTo>
                  <a:pt x="260" y="476"/>
                </a:lnTo>
                <a:lnTo>
                  <a:pt x="262" y="474"/>
                </a:lnTo>
                <a:lnTo>
                  <a:pt x="268" y="472"/>
                </a:lnTo>
                <a:lnTo>
                  <a:pt x="284" y="472"/>
                </a:lnTo>
                <a:lnTo>
                  <a:pt x="306" y="476"/>
                </a:lnTo>
                <a:lnTo>
                  <a:pt x="330" y="482"/>
                </a:lnTo>
                <a:lnTo>
                  <a:pt x="376" y="496"/>
                </a:lnTo>
                <a:lnTo>
                  <a:pt x="402" y="506"/>
                </a:lnTo>
                <a:lnTo>
                  <a:pt x="402" y="506"/>
                </a:lnTo>
                <a:lnTo>
                  <a:pt x="424" y="516"/>
                </a:lnTo>
                <a:lnTo>
                  <a:pt x="444" y="528"/>
                </a:lnTo>
                <a:lnTo>
                  <a:pt x="464" y="542"/>
                </a:lnTo>
                <a:lnTo>
                  <a:pt x="484" y="556"/>
                </a:lnTo>
                <a:lnTo>
                  <a:pt x="502" y="574"/>
                </a:lnTo>
                <a:lnTo>
                  <a:pt x="518" y="590"/>
                </a:lnTo>
                <a:lnTo>
                  <a:pt x="532" y="610"/>
                </a:lnTo>
                <a:lnTo>
                  <a:pt x="546" y="630"/>
                </a:lnTo>
                <a:lnTo>
                  <a:pt x="546" y="630"/>
                </a:lnTo>
                <a:lnTo>
                  <a:pt x="556" y="652"/>
                </a:lnTo>
                <a:lnTo>
                  <a:pt x="566" y="676"/>
                </a:lnTo>
                <a:lnTo>
                  <a:pt x="572" y="700"/>
                </a:lnTo>
                <a:lnTo>
                  <a:pt x="576" y="726"/>
                </a:lnTo>
                <a:lnTo>
                  <a:pt x="576" y="752"/>
                </a:lnTo>
                <a:lnTo>
                  <a:pt x="576" y="776"/>
                </a:lnTo>
                <a:lnTo>
                  <a:pt x="574" y="804"/>
                </a:lnTo>
                <a:lnTo>
                  <a:pt x="570" y="830"/>
                </a:lnTo>
                <a:lnTo>
                  <a:pt x="564" y="856"/>
                </a:lnTo>
                <a:lnTo>
                  <a:pt x="556" y="880"/>
                </a:lnTo>
                <a:lnTo>
                  <a:pt x="548" y="906"/>
                </a:lnTo>
                <a:lnTo>
                  <a:pt x="538" y="930"/>
                </a:lnTo>
                <a:lnTo>
                  <a:pt x="516" y="978"/>
                </a:lnTo>
                <a:lnTo>
                  <a:pt x="492" y="1020"/>
                </a:lnTo>
                <a:lnTo>
                  <a:pt x="492" y="1020"/>
                </a:lnTo>
                <a:lnTo>
                  <a:pt x="476" y="1042"/>
                </a:lnTo>
                <a:lnTo>
                  <a:pt x="458" y="1064"/>
                </a:lnTo>
                <a:lnTo>
                  <a:pt x="438" y="1084"/>
                </a:lnTo>
                <a:lnTo>
                  <a:pt x="418" y="1104"/>
                </a:lnTo>
                <a:lnTo>
                  <a:pt x="396" y="1124"/>
                </a:lnTo>
                <a:lnTo>
                  <a:pt x="374" y="1140"/>
                </a:lnTo>
                <a:lnTo>
                  <a:pt x="350" y="1154"/>
                </a:lnTo>
                <a:lnTo>
                  <a:pt x="324" y="1166"/>
                </a:lnTo>
                <a:lnTo>
                  <a:pt x="324" y="1166"/>
                </a:lnTo>
                <a:lnTo>
                  <a:pt x="384" y="1138"/>
                </a:lnTo>
                <a:lnTo>
                  <a:pt x="412" y="1122"/>
                </a:lnTo>
                <a:lnTo>
                  <a:pt x="440" y="1104"/>
                </a:lnTo>
                <a:lnTo>
                  <a:pt x="468" y="1086"/>
                </a:lnTo>
                <a:lnTo>
                  <a:pt x="494" y="1068"/>
                </a:lnTo>
                <a:lnTo>
                  <a:pt x="520" y="1048"/>
                </a:lnTo>
                <a:lnTo>
                  <a:pt x="546" y="1026"/>
                </a:lnTo>
                <a:lnTo>
                  <a:pt x="568" y="1004"/>
                </a:lnTo>
                <a:lnTo>
                  <a:pt x="592" y="980"/>
                </a:lnTo>
                <a:lnTo>
                  <a:pt x="614" y="956"/>
                </a:lnTo>
                <a:lnTo>
                  <a:pt x="634" y="932"/>
                </a:lnTo>
                <a:lnTo>
                  <a:pt x="652" y="904"/>
                </a:lnTo>
                <a:lnTo>
                  <a:pt x="670" y="878"/>
                </a:lnTo>
                <a:lnTo>
                  <a:pt x="688" y="848"/>
                </a:lnTo>
                <a:lnTo>
                  <a:pt x="702" y="820"/>
                </a:lnTo>
                <a:lnTo>
                  <a:pt x="702" y="820"/>
                </a:lnTo>
                <a:lnTo>
                  <a:pt x="720" y="782"/>
                </a:lnTo>
                <a:lnTo>
                  <a:pt x="734" y="744"/>
                </a:lnTo>
                <a:lnTo>
                  <a:pt x="744" y="702"/>
                </a:lnTo>
                <a:lnTo>
                  <a:pt x="752" y="662"/>
                </a:lnTo>
                <a:lnTo>
                  <a:pt x="758" y="620"/>
                </a:lnTo>
                <a:lnTo>
                  <a:pt x="760" y="578"/>
                </a:lnTo>
                <a:lnTo>
                  <a:pt x="758" y="538"/>
                </a:lnTo>
                <a:lnTo>
                  <a:pt x="750" y="496"/>
                </a:lnTo>
                <a:lnTo>
                  <a:pt x="750" y="496"/>
                </a:lnTo>
                <a:lnTo>
                  <a:pt x="742" y="466"/>
                </a:lnTo>
                <a:lnTo>
                  <a:pt x="730" y="436"/>
                </a:lnTo>
                <a:lnTo>
                  <a:pt x="714" y="410"/>
                </a:lnTo>
                <a:lnTo>
                  <a:pt x="696" y="384"/>
                </a:lnTo>
                <a:lnTo>
                  <a:pt x="676" y="358"/>
                </a:lnTo>
                <a:lnTo>
                  <a:pt x="654" y="336"/>
                </a:lnTo>
                <a:lnTo>
                  <a:pt x="632" y="314"/>
                </a:lnTo>
                <a:lnTo>
                  <a:pt x="608" y="294"/>
                </a:lnTo>
                <a:lnTo>
                  <a:pt x="608" y="294"/>
                </a:lnTo>
                <a:lnTo>
                  <a:pt x="576" y="270"/>
                </a:lnTo>
                <a:lnTo>
                  <a:pt x="518" y="228"/>
                </a:lnTo>
                <a:lnTo>
                  <a:pt x="486" y="206"/>
                </a:lnTo>
                <a:lnTo>
                  <a:pt x="460" y="190"/>
                </a:lnTo>
                <a:lnTo>
                  <a:pt x="440" y="180"/>
                </a:lnTo>
                <a:lnTo>
                  <a:pt x="434" y="178"/>
                </a:lnTo>
                <a:lnTo>
                  <a:pt x="430" y="180"/>
                </a:lnTo>
                <a:lnTo>
                  <a:pt x="534" y="0"/>
                </a:lnTo>
                <a:close/>
              </a:path>
            </a:pathLst>
          </a:custGeom>
          <a:gradFill rotWithShape="1">
            <a:gsLst>
              <a:gs pos="0">
                <a:srgbClr val="99CC00"/>
              </a:gs>
              <a:gs pos="100000">
                <a:srgbClr val="009900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" name="Freeform 4446"/>
          <p:cNvSpPr>
            <a:spLocks/>
          </p:cNvSpPr>
          <p:nvPr/>
        </p:nvSpPr>
        <p:spPr bwMode="auto">
          <a:xfrm rot="-7200000" flipH="1" flipV="1">
            <a:off x="3429000" y="4386263"/>
            <a:ext cx="1401763" cy="2147887"/>
          </a:xfrm>
          <a:custGeom>
            <a:avLst/>
            <a:gdLst>
              <a:gd name="T0" fmla="*/ 234 w 760"/>
              <a:gd name="T1" fmla="*/ 2 h 1166"/>
              <a:gd name="T2" fmla="*/ 152 w 760"/>
              <a:gd name="T3" fmla="*/ 662 h 1166"/>
              <a:gd name="T4" fmla="*/ 260 w 760"/>
              <a:gd name="T5" fmla="*/ 476 h 1166"/>
              <a:gd name="T6" fmla="*/ 262 w 760"/>
              <a:gd name="T7" fmla="*/ 474 h 1166"/>
              <a:gd name="T8" fmla="*/ 284 w 760"/>
              <a:gd name="T9" fmla="*/ 472 h 1166"/>
              <a:gd name="T10" fmla="*/ 330 w 760"/>
              <a:gd name="T11" fmla="*/ 482 h 1166"/>
              <a:gd name="T12" fmla="*/ 402 w 760"/>
              <a:gd name="T13" fmla="*/ 506 h 1166"/>
              <a:gd name="T14" fmla="*/ 424 w 760"/>
              <a:gd name="T15" fmla="*/ 516 h 1166"/>
              <a:gd name="T16" fmla="*/ 464 w 760"/>
              <a:gd name="T17" fmla="*/ 542 h 1166"/>
              <a:gd name="T18" fmla="*/ 502 w 760"/>
              <a:gd name="T19" fmla="*/ 574 h 1166"/>
              <a:gd name="T20" fmla="*/ 532 w 760"/>
              <a:gd name="T21" fmla="*/ 610 h 1166"/>
              <a:gd name="T22" fmla="*/ 546 w 760"/>
              <a:gd name="T23" fmla="*/ 630 h 1166"/>
              <a:gd name="T24" fmla="*/ 566 w 760"/>
              <a:gd name="T25" fmla="*/ 676 h 1166"/>
              <a:gd name="T26" fmla="*/ 576 w 760"/>
              <a:gd name="T27" fmla="*/ 726 h 1166"/>
              <a:gd name="T28" fmla="*/ 576 w 760"/>
              <a:gd name="T29" fmla="*/ 776 h 1166"/>
              <a:gd name="T30" fmla="*/ 570 w 760"/>
              <a:gd name="T31" fmla="*/ 830 h 1166"/>
              <a:gd name="T32" fmla="*/ 556 w 760"/>
              <a:gd name="T33" fmla="*/ 880 h 1166"/>
              <a:gd name="T34" fmla="*/ 538 w 760"/>
              <a:gd name="T35" fmla="*/ 930 h 1166"/>
              <a:gd name="T36" fmla="*/ 492 w 760"/>
              <a:gd name="T37" fmla="*/ 1020 h 1166"/>
              <a:gd name="T38" fmla="*/ 476 w 760"/>
              <a:gd name="T39" fmla="*/ 1042 h 1166"/>
              <a:gd name="T40" fmla="*/ 438 w 760"/>
              <a:gd name="T41" fmla="*/ 1084 h 1166"/>
              <a:gd name="T42" fmla="*/ 396 w 760"/>
              <a:gd name="T43" fmla="*/ 1124 h 1166"/>
              <a:gd name="T44" fmla="*/ 350 w 760"/>
              <a:gd name="T45" fmla="*/ 1154 h 1166"/>
              <a:gd name="T46" fmla="*/ 324 w 760"/>
              <a:gd name="T47" fmla="*/ 1166 h 1166"/>
              <a:gd name="T48" fmla="*/ 412 w 760"/>
              <a:gd name="T49" fmla="*/ 1122 h 1166"/>
              <a:gd name="T50" fmla="*/ 468 w 760"/>
              <a:gd name="T51" fmla="*/ 1086 h 1166"/>
              <a:gd name="T52" fmla="*/ 520 w 760"/>
              <a:gd name="T53" fmla="*/ 1048 h 1166"/>
              <a:gd name="T54" fmla="*/ 568 w 760"/>
              <a:gd name="T55" fmla="*/ 1004 h 1166"/>
              <a:gd name="T56" fmla="*/ 614 w 760"/>
              <a:gd name="T57" fmla="*/ 956 h 1166"/>
              <a:gd name="T58" fmla="*/ 652 w 760"/>
              <a:gd name="T59" fmla="*/ 904 h 1166"/>
              <a:gd name="T60" fmla="*/ 688 w 760"/>
              <a:gd name="T61" fmla="*/ 848 h 1166"/>
              <a:gd name="T62" fmla="*/ 702 w 760"/>
              <a:gd name="T63" fmla="*/ 820 h 1166"/>
              <a:gd name="T64" fmla="*/ 734 w 760"/>
              <a:gd name="T65" fmla="*/ 744 h 1166"/>
              <a:gd name="T66" fmla="*/ 752 w 760"/>
              <a:gd name="T67" fmla="*/ 662 h 1166"/>
              <a:gd name="T68" fmla="*/ 760 w 760"/>
              <a:gd name="T69" fmla="*/ 578 h 1166"/>
              <a:gd name="T70" fmla="*/ 750 w 760"/>
              <a:gd name="T71" fmla="*/ 496 h 1166"/>
              <a:gd name="T72" fmla="*/ 742 w 760"/>
              <a:gd name="T73" fmla="*/ 466 h 1166"/>
              <a:gd name="T74" fmla="*/ 714 w 760"/>
              <a:gd name="T75" fmla="*/ 410 h 1166"/>
              <a:gd name="T76" fmla="*/ 676 w 760"/>
              <a:gd name="T77" fmla="*/ 358 h 1166"/>
              <a:gd name="T78" fmla="*/ 632 w 760"/>
              <a:gd name="T79" fmla="*/ 314 h 1166"/>
              <a:gd name="T80" fmla="*/ 608 w 760"/>
              <a:gd name="T81" fmla="*/ 294 h 1166"/>
              <a:gd name="T82" fmla="*/ 518 w 760"/>
              <a:gd name="T83" fmla="*/ 228 h 1166"/>
              <a:gd name="T84" fmla="*/ 460 w 760"/>
              <a:gd name="T85" fmla="*/ 190 h 1166"/>
              <a:gd name="T86" fmla="*/ 434 w 760"/>
              <a:gd name="T87" fmla="*/ 178 h 1166"/>
              <a:gd name="T88" fmla="*/ 534 w 760"/>
              <a:gd name="T89" fmla="*/ 0 h 1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760" h="1166">
                <a:moveTo>
                  <a:pt x="534" y="0"/>
                </a:moveTo>
                <a:lnTo>
                  <a:pt x="234" y="2"/>
                </a:lnTo>
                <a:lnTo>
                  <a:pt x="0" y="407"/>
                </a:lnTo>
                <a:lnTo>
                  <a:pt x="152" y="662"/>
                </a:lnTo>
                <a:lnTo>
                  <a:pt x="152" y="662"/>
                </a:lnTo>
                <a:lnTo>
                  <a:pt x="260" y="476"/>
                </a:lnTo>
                <a:lnTo>
                  <a:pt x="260" y="476"/>
                </a:lnTo>
                <a:lnTo>
                  <a:pt x="262" y="474"/>
                </a:lnTo>
                <a:lnTo>
                  <a:pt x="268" y="472"/>
                </a:lnTo>
                <a:lnTo>
                  <a:pt x="284" y="472"/>
                </a:lnTo>
                <a:lnTo>
                  <a:pt x="306" y="476"/>
                </a:lnTo>
                <a:lnTo>
                  <a:pt x="330" y="482"/>
                </a:lnTo>
                <a:lnTo>
                  <a:pt x="376" y="496"/>
                </a:lnTo>
                <a:lnTo>
                  <a:pt x="402" y="506"/>
                </a:lnTo>
                <a:lnTo>
                  <a:pt x="402" y="506"/>
                </a:lnTo>
                <a:lnTo>
                  <a:pt x="424" y="516"/>
                </a:lnTo>
                <a:lnTo>
                  <a:pt x="444" y="528"/>
                </a:lnTo>
                <a:lnTo>
                  <a:pt x="464" y="542"/>
                </a:lnTo>
                <a:lnTo>
                  <a:pt x="484" y="556"/>
                </a:lnTo>
                <a:lnTo>
                  <a:pt x="502" y="574"/>
                </a:lnTo>
                <a:lnTo>
                  <a:pt x="518" y="590"/>
                </a:lnTo>
                <a:lnTo>
                  <a:pt x="532" y="610"/>
                </a:lnTo>
                <a:lnTo>
                  <a:pt x="546" y="630"/>
                </a:lnTo>
                <a:lnTo>
                  <a:pt x="546" y="630"/>
                </a:lnTo>
                <a:lnTo>
                  <a:pt x="556" y="652"/>
                </a:lnTo>
                <a:lnTo>
                  <a:pt x="566" y="676"/>
                </a:lnTo>
                <a:lnTo>
                  <a:pt x="572" y="700"/>
                </a:lnTo>
                <a:lnTo>
                  <a:pt x="576" y="726"/>
                </a:lnTo>
                <a:lnTo>
                  <a:pt x="576" y="752"/>
                </a:lnTo>
                <a:lnTo>
                  <a:pt x="576" y="776"/>
                </a:lnTo>
                <a:lnTo>
                  <a:pt x="574" y="804"/>
                </a:lnTo>
                <a:lnTo>
                  <a:pt x="570" y="830"/>
                </a:lnTo>
                <a:lnTo>
                  <a:pt x="564" y="856"/>
                </a:lnTo>
                <a:lnTo>
                  <a:pt x="556" y="880"/>
                </a:lnTo>
                <a:lnTo>
                  <a:pt x="548" y="906"/>
                </a:lnTo>
                <a:lnTo>
                  <a:pt x="538" y="930"/>
                </a:lnTo>
                <a:lnTo>
                  <a:pt x="516" y="978"/>
                </a:lnTo>
                <a:lnTo>
                  <a:pt x="492" y="1020"/>
                </a:lnTo>
                <a:lnTo>
                  <a:pt x="492" y="1020"/>
                </a:lnTo>
                <a:lnTo>
                  <a:pt x="476" y="1042"/>
                </a:lnTo>
                <a:lnTo>
                  <a:pt x="458" y="1064"/>
                </a:lnTo>
                <a:lnTo>
                  <a:pt x="438" y="1084"/>
                </a:lnTo>
                <a:lnTo>
                  <a:pt x="418" y="1104"/>
                </a:lnTo>
                <a:lnTo>
                  <a:pt x="396" y="1124"/>
                </a:lnTo>
                <a:lnTo>
                  <a:pt x="374" y="1140"/>
                </a:lnTo>
                <a:lnTo>
                  <a:pt x="350" y="1154"/>
                </a:lnTo>
                <a:lnTo>
                  <a:pt x="324" y="1166"/>
                </a:lnTo>
                <a:lnTo>
                  <a:pt x="324" y="1166"/>
                </a:lnTo>
                <a:lnTo>
                  <a:pt x="384" y="1138"/>
                </a:lnTo>
                <a:lnTo>
                  <a:pt x="412" y="1122"/>
                </a:lnTo>
                <a:lnTo>
                  <a:pt x="440" y="1104"/>
                </a:lnTo>
                <a:lnTo>
                  <a:pt x="468" y="1086"/>
                </a:lnTo>
                <a:lnTo>
                  <a:pt x="494" y="1068"/>
                </a:lnTo>
                <a:lnTo>
                  <a:pt x="520" y="1048"/>
                </a:lnTo>
                <a:lnTo>
                  <a:pt x="546" y="1026"/>
                </a:lnTo>
                <a:lnTo>
                  <a:pt x="568" y="1004"/>
                </a:lnTo>
                <a:lnTo>
                  <a:pt x="592" y="980"/>
                </a:lnTo>
                <a:lnTo>
                  <a:pt x="614" y="956"/>
                </a:lnTo>
                <a:lnTo>
                  <a:pt x="634" y="932"/>
                </a:lnTo>
                <a:lnTo>
                  <a:pt x="652" y="904"/>
                </a:lnTo>
                <a:lnTo>
                  <a:pt x="670" y="878"/>
                </a:lnTo>
                <a:lnTo>
                  <a:pt x="688" y="848"/>
                </a:lnTo>
                <a:lnTo>
                  <a:pt x="702" y="820"/>
                </a:lnTo>
                <a:lnTo>
                  <a:pt x="702" y="820"/>
                </a:lnTo>
                <a:lnTo>
                  <a:pt x="720" y="782"/>
                </a:lnTo>
                <a:lnTo>
                  <a:pt x="734" y="744"/>
                </a:lnTo>
                <a:lnTo>
                  <a:pt x="744" y="702"/>
                </a:lnTo>
                <a:lnTo>
                  <a:pt x="752" y="662"/>
                </a:lnTo>
                <a:lnTo>
                  <a:pt x="758" y="620"/>
                </a:lnTo>
                <a:lnTo>
                  <a:pt x="760" y="578"/>
                </a:lnTo>
                <a:lnTo>
                  <a:pt x="758" y="538"/>
                </a:lnTo>
                <a:lnTo>
                  <a:pt x="750" y="496"/>
                </a:lnTo>
                <a:lnTo>
                  <a:pt x="750" y="496"/>
                </a:lnTo>
                <a:lnTo>
                  <a:pt x="742" y="466"/>
                </a:lnTo>
                <a:lnTo>
                  <a:pt x="730" y="436"/>
                </a:lnTo>
                <a:lnTo>
                  <a:pt x="714" y="410"/>
                </a:lnTo>
                <a:lnTo>
                  <a:pt x="696" y="384"/>
                </a:lnTo>
                <a:lnTo>
                  <a:pt x="676" y="358"/>
                </a:lnTo>
                <a:lnTo>
                  <a:pt x="654" y="336"/>
                </a:lnTo>
                <a:lnTo>
                  <a:pt x="632" y="314"/>
                </a:lnTo>
                <a:lnTo>
                  <a:pt x="608" y="294"/>
                </a:lnTo>
                <a:lnTo>
                  <a:pt x="608" y="294"/>
                </a:lnTo>
                <a:lnTo>
                  <a:pt x="576" y="270"/>
                </a:lnTo>
                <a:lnTo>
                  <a:pt x="518" y="228"/>
                </a:lnTo>
                <a:lnTo>
                  <a:pt x="486" y="206"/>
                </a:lnTo>
                <a:lnTo>
                  <a:pt x="460" y="190"/>
                </a:lnTo>
                <a:lnTo>
                  <a:pt x="440" y="180"/>
                </a:lnTo>
                <a:lnTo>
                  <a:pt x="434" y="178"/>
                </a:lnTo>
                <a:lnTo>
                  <a:pt x="430" y="180"/>
                </a:lnTo>
                <a:lnTo>
                  <a:pt x="534" y="0"/>
                </a:lnTo>
                <a:close/>
              </a:path>
            </a:pathLst>
          </a:custGeom>
          <a:gradFill rotWithShape="1">
            <a:gsLst>
              <a:gs pos="0">
                <a:srgbClr val="00CCFF"/>
              </a:gs>
              <a:gs pos="100000">
                <a:srgbClr val="3399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" name="AutoShape 4448"/>
          <p:cNvSpPr>
            <a:spLocks noChangeArrowheads="1"/>
          </p:cNvSpPr>
          <p:nvPr/>
        </p:nvSpPr>
        <p:spPr bwMode="auto">
          <a:xfrm>
            <a:off x="3443288" y="2776538"/>
            <a:ext cx="2044700" cy="1770062"/>
          </a:xfrm>
          <a:prstGeom prst="hexagon">
            <a:avLst>
              <a:gd name="adj" fmla="val 28879"/>
              <a:gd name="vf" fmla="val 115470"/>
            </a:avLst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/>
          <a:p>
            <a:pPr algn="ctr"/>
            <a:r>
              <a:rPr lang="ru-RU" b="1" dirty="0" smtClean="0">
                <a:solidFill>
                  <a:schemeClr val="tx2">
                    <a:lumMod val="90000"/>
                    <a:lumOff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Национальная </a:t>
            </a:r>
          </a:p>
          <a:p>
            <a:pPr algn="ctr"/>
            <a:r>
              <a:rPr lang="ru-RU" b="1" dirty="0" smtClean="0">
                <a:solidFill>
                  <a:schemeClr val="tx2">
                    <a:lumMod val="90000"/>
                    <a:lumOff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экономика  82 436,6</a:t>
            </a:r>
          </a:p>
          <a:p>
            <a:pPr algn="ctr"/>
            <a:r>
              <a:rPr lang="ru-RU" b="1" dirty="0" smtClean="0">
                <a:solidFill>
                  <a:schemeClr val="tx2">
                    <a:lumMod val="90000"/>
                    <a:lumOff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тыс.руб.</a:t>
            </a:r>
            <a:endParaRPr lang="en-US" dirty="0"/>
          </a:p>
        </p:txBody>
      </p:sp>
      <p:sp>
        <p:nvSpPr>
          <p:cNvPr id="36" name="Rectangle 4472"/>
          <p:cNvSpPr>
            <a:spLocks noChangeArrowheads="1"/>
          </p:cNvSpPr>
          <p:nvPr/>
        </p:nvSpPr>
        <p:spPr bwMode="auto">
          <a:xfrm>
            <a:off x="1780997" y="3826856"/>
            <a:ext cx="267843" cy="2063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>
            <a:spAutoFit/>
          </a:bodyPr>
          <a:lstStyle/>
          <a:p>
            <a:pPr lvl="0"/>
            <a:endParaRPr lang="ru-RU" sz="800" dirty="0"/>
          </a:p>
        </p:txBody>
      </p:sp>
      <p:sp>
        <p:nvSpPr>
          <p:cNvPr id="44" name="TextBox 43"/>
          <p:cNvSpPr txBox="1"/>
          <p:nvPr/>
        </p:nvSpPr>
        <p:spPr>
          <a:xfrm>
            <a:off x="6534150" y="3560496"/>
            <a:ext cx="2463880" cy="16619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Содержание МБУ «ИКЦ»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и </a:t>
            </a:r>
          </a:p>
          <a:p>
            <a:pPr lvl="0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мероприятия в области </a:t>
            </a:r>
          </a:p>
          <a:p>
            <a:pPr lvl="0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сельского хозяйства </a:t>
            </a: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7 674,0 тыс.руб.,</a:t>
            </a:r>
          </a:p>
          <a:p>
            <a:pPr lvl="0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Содержание МБУ «ЦКО» </a:t>
            </a:r>
          </a:p>
          <a:p>
            <a:pPr lvl="0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47 883,5 тыс.руб.</a:t>
            </a:r>
          </a:p>
          <a:p>
            <a:endParaRPr lang="ru-RU" dirty="0"/>
          </a:p>
        </p:txBody>
      </p:sp>
      <p:sp>
        <p:nvSpPr>
          <p:cNvPr id="45" name="TextBox 44"/>
          <p:cNvSpPr txBox="1"/>
          <p:nvPr/>
        </p:nvSpPr>
        <p:spPr>
          <a:xfrm>
            <a:off x="6060959" y="5688701"/>
            <a:ext cx="2670668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Отдельные мероприятия </a:t>
            </a: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области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речного транспорта </a:t>
            </a:r>
          </a:p>
          <a:p>
            <a:pPr lvl="0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500,0 тыс.руб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1682638" y="5934670"/>
            <a:ext cx="2787301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ru-RU" sz="14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Развитие малого  и </a:t>
            </a:r>
          </a:p>
          <a:p>
            <a:pPr lvl="0"/>
            <a:r>
              <a:rPr lang="ru-RU" sz="14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среднего предпринимательства </a:t>
            </a:r>
          </a:p>
          <a:p>
            <a:pPr lvl="0"/>
            <a:r>
              <a:rPr lang="ru-RU" sz="14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600,0 тыс.руб.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202301" y="3698060"/>
            <a:ext cx="1831207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Дорожное хозяйство</a:t>
            </a:r>
          </a:p>
          <a:p>
            <a:pPr lvl="0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24 702,0 тыс.руб.</a:t>
            </a:r>
          </a:p>
          <a:p>
            <a:endParaRPr lang="ru-RU" dirty="0"/>
          </a:p>
        </p:txBody>
      </p:sp>
      <p:sp>
        <p:nvSpPr>
          <p:cNvPr id="48" name="TextBox 47"/>
          <p:cNvSpPr txBox="1"/>
          <p:nvPr/>
        </p:nvSpPr>
        <p:spPr>
          <a:xfrm>
            <a:off x="191997" y="957099"/>
            <a:ext cx="2545890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Мероприятия по отлову </a:t>
            </a:r>
          </a:p>
          <a:p>
            <a:pPr lvl="0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и содержанию безнадзорных </a:t>
            </a:r>
          </a:p>
          <a:p>
            <a:pPr lvl="0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животных 616,4 тыс.руб.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344863" y="332656"/>
            <a:ext cx="58041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Основные направления по отрасли </a:t>
            </a:r>
          </a:p>
          <a:p>
            <a:pPr algn="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«Национальная экономика» на 2020 год</a:t>
            </a:r>
            <a:endParaRPr lang="ru-RU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398730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AutoShape 3"/>
          <p:cNvSpPr>
            <a:spLocks noChangeArrowheads="1"/>
          </p:cNvSpPr>
          <p:nvPr/>
        </p:nvSpPr>
        <p:spPr bwMode="gray">
          <a:xfrm>
            <a:off x="2722029" y="1877915"/>
            <a:ext cx="504825" cy="576263"/>
          </a:xfrm>
          <a:prstGeom prst="chevron">
            <a:avLst>
              <a:gd name="adj" fmla="val 52514"/>
            </a:avLst>
          </a:prstGeom>
          <a:solidFill>
            <a:srgbClr val="FF33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" name="AutoShape 4"/>
          <p:cNvSpPr>
            <a:spLocks noChangeArrowheads="1"/>
          </p:cNvSpPr>
          <p:nvPr/>
        </p:nvSpPr>
        <p:spPr bwMode="gray">
          <a:xfrm>
            <a:off x="5133610" y="1788902"/>
            <a:ext cx="504825" cy="576263"/>
          </a:xfrm>
          <a:prstGeom prst="chevron">
            <a:avLst>
              <a:gd name="adj" fmla="val 52514"/>
            </a:avLst>
          </a:prstGeom>
          <a:solidFill>
            <a:srgbClr val="0099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0" y="119372"/>
            <a:ext cx="9144000" cy="697582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Расходы бюджета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муниципального района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на дорожное хозяйство за счет дорожного фонда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BB592B-63AA-4DF0-BFD4-84C61079213E}" type="slidenum">
              <a:rPr lang="ru-RU" smtClean="0"/>
              <a:pPr>
                <a:defRPr/>
              </a:pPr>
              <a:t>33</a:t>
            </a:fld>
            <a:endParaRPr lang="ru-RU"/>
          </a:p>
        </p:txBody>
      </p:sp>
      <p:grpSp>
        <p:nvGrpSpPr>
          <p:cNvPr id="2" name="Group 30"/>
          <p:cNvGrpSpPr>
            <a:grpSpLocks/>
          </p:cNvGrpSpPr>
          <p:nvPr/>
        </p:nvGrpSpPr>
        <p:grpSpPr bwMode="auto">
          <a:xfrm>
            <a:off x="828676" y="1038724"/>
            <a:ext cx="6038850" cy="1134563"/>
            <a:chOff x="1320" y="1369"/>
            <a:chExt cx="2964" cy="492"/>
          </a:xfrm>
        </p:grpSpPr>
        <p:sp>
          <p:nvSpPr>
            <p:cNvPr id="81" name="AutoShape 5"/>
            <p:cNvSpPr>
              <a:spLocks noChangeArrowheads="1"/>
            </p:cNvSpPr>
            <p:nvPr/>
          </p:nvSpPr>
          <p:spPr bwMode="gray">
            <a:xfrm>
              <a:off x="1536" y="1419"/>
              <a:ext cx="2736" cy="288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21B3E1">
                    <a:gamma/>
                    <a:tint val="21176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82" name="AutoShape 4"/>
            <p:cNvSpPr>
              <a:spLocks noChangeArrowheads="1"/>
            </p:cNvSpPr>
            <p:nvPr/>
          </p:nvSpPr>
          <p:spPr bwMode="gray">
            <a:xfrm>
              <a:off x="1320" y="1369"/>
              <a:ext cx="408" cy="395"/>
            </a:xfrm>
            <a:prstGeom prst="diamond">
              <a:avLst/>
            </a:prstGeom>
            <a:gradFill rotWithShape="1">
              <a:gsLst>
                <a:gs pos="0">
                  <a:srgbClr val="21B3E1">
                    <a:gamma/>
                    <a:shade val="46275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" name="Text Box 6"/>
            <p:cNvSpPr txBox="1">
              <a:spLocks noChangeArrowheads="1"/>
            </p:cNvSpPr>
            <p:nvPr/>
          </p:nvSpPr>
          <p:spPr bwMode="gray">
            <a:xfrm>
              <a:off x="1680" y="1454"/>
              <a:ext cx="2604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lvl="0" algn="ctr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</a:pPr>
              <a:r>
                <a:rPr lang="ru-RU" altLang="ru-RU" b="1" dirty="0" smtClean="0">
                  <a:solidFill>
                    <a:srgbClr val="000066"/>
                  </a:solidFill>
                  <a:latin typeface="Times New Roman" pitchFamily="18" charset="0"/>
                  <a:cs typeface="Times New Roman" pitchFamily="18" charset="0"/>
                </a:rPr>
                <a:t>Источники формирования дорожного фонда</a:t>
              </a:r>
            </a:p>
          </p:txBody>
        </p:sp>
        <p:sp>
          <p:nvSpPr>
            <p:cNvPr id="84" name="Text Box 7"/>
            <p:cNvSpPr txBox="1">
              <a:spLocks noChangeArrowheads="1"/>
            </p:cNvSpPr>
            <p:nvPr/>
          </p:nvSpPr>
          <p:spPr bwMode="gray">
            <a:xfrm>
              <a:off x="1393" y="1406"/>
              <a:ext cx="93" cy="2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en-US" sz="2400" dirty="0"/>
            </a:p>
          </p:txBody>
        </p:sp>
      </p:grpSp>
      <p:grpSp>
        <p:nvGrpSpPr>
          <p:cNvPr id="3" name="Group 31"/>
          <p:cNvGrpSpPr>
            <a:grpSpLocks/>
          </p:cNvGrpSpPr>
          <p:nvPr/>
        </p:nvGrpSpPr>
        <p:grpSpPr bwMode="auto">
          <a:xfrm>
            <a:off x="961750" y="1839354"/>
            <a:ext cx="5866818" cy="847521"/>
            <a:chOff x="1315" y="1753"/>
            <a:chExt cx="2947" cy="374"/>
          </a:xfrm>
        </p:grpSpPr>
        <p:sp>
          <p:nvSpPr>
            <p:cNvPr id="86" name="AutoShape 10"/>
            <p:cNvSpPr>
              <a:spLocks noChangeArrowheads="1"/>
            </p:cNvSpPr>
            <p:nvPr/>
          </p:nvSpPr>
          <p:spPr bwMode="gray">
            <a:xfrm>
              <a:off x="1526" y="1794"/>
              <a:ext cx="2736" cy="288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9CC00">
                    <a:gamma/>
                    <a:tint val="21176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" name="AutoShape 11"/>
            <p:cNvSpPr>
              <a:spLocks noChangeArrowheads="1"/>
            </p:cNvSpPr>
            <p:nvPr/>
          </p:nvSpPr>
          <p:spPr bwMode="gray">
            <a:xfrm>
              <a:off x="1315" y="1753"/>
              <a:ext cx="411" cy="374"/>
            </a:xfrm>
            <a:prstGeom prst="diamond">
              <a:avLst/>
            </a:prstGeom>
            <a:gradFill rotWithShape="1">
              <a:gsLst>
                <a:gs pos="0">
                  <a:srgbClr val="99CC00">
                    <a:gamma/>
                    <a:shade val="46275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" name="Text Box 12"/>
            <p:cNvSpPr txBox="1">
              <a:spLocks noChangeArrowheads="1"/>
            </p:cNvSpPr>
            <p:nvPr/>
          </p:nvSpPr>
          <p:spPr bwMode="gray">
            <a:xfrm>
              <a:off x="1757" y="1837"/>
              <a:ext cx="2160" cy="1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lvl="0" algn="ctr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</a:pPr>
              <a:r>
                <a:rPr lang="ru-RU" altLang="ru-RU" b="1" dirty="0" smtClean="0">
                  <a:latin typeface="Times New Roman" pitchFamily="18" charset="0"/>
                  <a:cs typeface="Times New Roman" pitchFamily="18" charset="0"/>
                </a:rPr>
                <a:t>Акцизы на отдельные виды топлива</a:t>
              </a:r>
            </a:p>
          </p:txBody>
        </p:sp>
        <p:sp>
          <p:nvSpPr>
            <p:cNvPr id="89" name="Text Box 13"/>
            <p:cNvSpPr txBox="1">
              <a:spLocks noChangeArrowheads="1"/>
            </p:cNvSpPr>
            <p:nvPr/>
          </p:nvSpPr>
          <p:spPr bwMode="gray">
            <a:xfrm>
              <a:off x="1436" y="1840"/>
              <a:ext cx="171" cy="2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 dirty="0" smtClean="0"/>
                <a:t>1</a:t>
              </a:r>
              <a:endParaRPr lang="en-US" sz="2400" dirty="0"/>
            </a:p>
          </p:txBody>
        </p:sp>
      </p:grpSp>
      <p:grpSp>
        <p:nvGrpSpPr>
          <p:cNvPr id="5" name="Group 32"/>
          <p:cNvGrpSpPr>
            <a:grpSpLocks/>
          </p:cNvGrpSpPr>
          <p:nvPr/>
        </p:nvGrpSpPr>
        <p:grpSpPr bwMode="auto">
          <a:xfrm>
            <a:off x="1038610" y="2600324"/>
            <a:ext cx="5781289" cy="847725"/>
            <a:chOff x="1339" y="2310"/>
            <a:chExt cx="3707" cy="534"/>
          </a:xfrm>
        </p:grpSpPr>
        <p:sp>
          <p:nvSpPr>
            <p:cNvPr id="91" name="AutoShape 15"/>
            <p:cNvSpPr>
              <a:spLocks noChangeArrowheads="1"/>
            </p:cNvSpPr>
            <p:nvPr/>
          </p:nvSpPr>
          <p:spPr bwMode="gray">
            <a:xfrm>
              <a:off x="1536" y="2379"/>
              <a:ext cx="3510" cy="447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9933">
                    <a:gamma/>
                    <a:tint val="21176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" name="AutoShape 16"/>
            <p:cNvSpPr>
              <a:spLocks noChangeArrowheads="1"/>
            </p:cNvSpPr>
            <p:nvPr/>
          </p:nvSpPr>
          <p:spPr bwMode="gray">
            <a:xfrm>
              <a:off x="1339" y="2310"/>
              <a:ext cx="519" cy="534"/>
            </a:xfrm>
            <a:prstGeom prst="diamond">
              <a:avLst/>
            </a:prstGeom>
            <a:gradFill rotWithShape="1">
              <a:gsLst>
                <a:gs pos="0">
                  <a:srgbClr val="FF9933">
                    <a:gamma/>
                    <a:shade val="46275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3" name="Text Box 17"/>
            <p:cNvSpPr txBox="1">
              <a:spLocks noChangeArrowheads="1"/>
            </p:cNvSpPr>
            <p:nvPr/>
          </p:nvSpPr>
          <p:spPr bwMode="gray">
            <a:xfrm>
              <a:off x="1674" y="2414"/>
              <a:ext cx="3294" cy="35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lvl="0" algn="ctr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</a:pPr>
              <a:r>
                <a:rPr lang="ru-RU" altLang="ru-RU" sz="1400" b="1" dirty="0" smtClean="0">
                  <a:latin typeface="Times New Roman" pitchFamily="18" charset="0"/>
                  <a:cs typeface="Times New Roman" pitchFamily="18" charset="0"/>
                </a:rPr>
                <a:t>Субсидии на содержание, ремонт, капитальный ремонт, </a:t>
              </a:r>
            </a:p>
            <a:p>
              <a:pPr lvl="0" algn="ctr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</a:pPr>
              <a:r>
                <a:rPr lang="ru-RU" altLang="ru-RU" sz="1400" b="1" dirty="0" smtClean="0">
                  <a:latin typeface="Times New Roman" pitchFamily="18" charset="0"/>
                  <a:cs typeface="Times New Roman" pitchFamily="18" charset="0"/>
                </a:rPr>
                <a:t>строительство и реконструкцию автомобильных дорог </a:t>
              </a:r>
            </a:p>
          </p:txBody>
        </p:sp>
        <p:sp>
          <p:nvSpPr>
            <p:cNvPr id="94" name="Text Box 18"/>
            <p:cNvSpPr txBox="1">
              <a:spLocks noChangeArrowheads="1"/>
            </p:cNvSpPr>
            <p:nvPr/>
          </p:nvSpPr>
          <p:spPr bwMode="gray">
            <a:xfrm>
              <a:off x="1460" y="2414"/>
              <a:ext cx="21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 dirty="0" smtClean="0"/>
                <a:t>2</a:t>
              </a:r>
              <a:endParaRPr lang="en-US" sz="2400" dirty="0"/>
            </a:p>
          </p:txBody>
        </p:sp>
      </p:grpSp>
      <p:grpSp>
        <p:nvGrpSpPr>
          <p:cNvPr id="6" name="Group 30"/>
          <p:cNvGrpSpPr>
            <a:grpSpLocks/>
          </p:cNvGrpSpPr>
          <p:nvPr/>
        </p:nvGrpSpPr>
        <p:grpSpPr bwMode="auto">
          <a:xfrm>
            <a:off x="4267200" y="3629025"/>
            <a:ext cx="4749800" cy="914400"/>
            <a:chOff x="1296" y="1344"/>
            <a:chExt cx="2992" cy="432"/>
          </a:xfrm>
        </p:grpSpPr>
        <p:sp>
          <p:nvSpPr>
            <p:cNvPr id="98" name="AutoShape 5"/>
            <p:cNvSpPr>
              <a:spLocks noChangeArrowheads="1"/>
            </p:cNvSpPr>
            <p:nvPr/>
          </p:nvSpPr>
          <p:spPr bwMode="gray">
            <a:xfrm>
              <a:off x="1536" y="1419"/>
              <a:ext cx="2736" cy="288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21B3E1">
                    <a:gamma/>
                    <a:tint val="21176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9" name="AutoShape 4"/>
            <p:cNvSpPr>
              <a:spLocks noChangeArrowheads="1"/>
            </p:cNvSpPr>
            <p:nvPr/>
          </p:nvSpPr>
          <p:spPr bwMode="gray">
            <a:xfrm>
              <a:off x="1296" y="1344"/>
              <a:ext cx="432" cy="432"/>
            </a:xfrm>
            <a:prstGeom prst="diamond">
              <a:avLst/>
            </a:prstGeom>
            <a:gradFill rotWithShape="1">
              <a:gsLst>
                <a:gs pos="0">
                  <a:srgbClr val="21B3E1">
                    <a:gamma/>
                    <a:shade val="46275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0" name="Text Box 6"/>
            <p:cNvSpPr txBox="1">
              <a:spLocks noChangeArrowheads="1"/>
            </p:cNvSpPr>
            <p:nvPr/>
          </p:nvSpPr>
          <p:spPr bwMode="gray">
            <a:xfrm>
              <a:off x="1680" y="1454"/>
              <a:ext cx="2608" cy="1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lvl="0" algn="ctr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</a:pPr>
              <a:r>
                <a:rPr lang="ru-RU" altLang="ru-RU" sz="1400" b="1" dirty="0" smtClean="0">
                  <a:latin typeface="Times New Roman" pitchFamily="18" charset="0"/>
                  <a:cs typeface="Times New Roman" pitchFamily="18" charset="0"/>
                </a:rPr>
                <a:t>Направления расходования дорожного фонда</a:t>
              </a:r>
            </a:p>
          </p:txBody>
        </p:sp>
        <p:sp>
          <p:nvSpPr>
            <p:cNvPr id="101" name="Text Box 7"/>
            <p:cNvSpPr txBox="1">
              <a:spLocks noChangeArrowheads="1"/>
            </p:cNvSpPr>
            <p:nvPr/>
          </p:nvSpPr>
          <p:spPr bwMode="gray">
            <a:xfrm>
              <a:off x="1393" y="1406"/>
              <a:ext cx="116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en-US" sz="2400" dirty="0"/>
            </a:p>
          </p:txBody>
        </p:sp>
      </p:grpSp>
      <p:grpSp>
        <p:nvGrpSpPr>
          <p:cNvPr id="7" name="Group 31"/>
          <p:cNvGrpSpPr>
            <a:grpSpLocks/>
          </p:cNvGrpSpPr>
          <p:nvPr/>
        </p:nvGrpSpPr>
        <p:grpSpPr bwMode="auto">
          <a:xfrm>
            <a:off x="4267200" y="4391024"/>
            <a:ext cx="4724400" cy="885826"/>
            <a:chOff x="1296" y="1824"/>
            <a:chExt cx="2976" cy="432"/>
          </a:xfrm>
        </p:grpSpPr>
        <p:sp>
          <p:nvSpPr>
            <p:cNvPr id="103" name="AutoShape 10"/>
            <p:cNvSpPr>
              <a:spLocks noChangeArrowheads="1"/>
            </p:cNvSpPr>
            <p:nvPr/>
          </p:nvSpPr>
          <p:spPr bwMode="gray">
            <a:xfrm>
              <a:off x="1536" y="1899"/>
              <a:ext cx="2736" cy="288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9CC00">
                    <a:gamma/>
                    <a:tint val="21176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" name="AutoShape 11"/>
            <p:cNvSpPr>
              <a:spLocks noChangeArrowheads="1"/>
            </p:cNvSpPr>
            <p:nvPr/>
          </p:nvSpPr>
          <p:spPr bwMode="gray">
            <a:xfrm>
              <a:off x="1296" y="1824"/>
              <a:ext cx="432" cy="432"/>
            </a:xfrm>
            <a:prstGeom prst="diamond">
              <a:avLst/>
            </a:prstGeom>
            <a:gradFill rotWithShape="1">
              <a:gsLst>
                <a:gs pos="0">
                  <a:srgbClr val="99CC00">
                    <a:gamma/>
                    <a:shade val="46275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5" name="Text Box 12"/>
            <p:cNvSpPr txBox="1">
              <a:spLocks noChangeArrowheads="1"/>
            </p:cNvSpPr>
            <p:nvPr/>
          </p:nvSpPr>
          <p:spPr bwMode="gray">
            <a:xfrm>
              <a:off x="1680" y="1934"/>
              <a:ext cx="2574" cy="2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lvl="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</a:pPr>
              <a:r>
                <a:rPr lang="ru-RU" altLang="ru-RU" sz="1100" b="1" dirty="0" smtClean="0">
                  <a:latin typeface="Times New Roman" pitchFamily="18" charset="0"/>
                  <a:cs typeface="Times New Roman" pitchFamily="18" charset="0"/>
                </a:rPr>
                <a:t>Содержание и текущий ремонт автомобильных дорог общего пользования местного значения</a:t>
              </a:r>
            </a:p>
          </p:txBody>
        </p:sp>
        <p:sp>
          <p:nvSpPr>
            <p:cNvPr id="106" name="Text Box 13"/>
            <p:cNvSpPr txBox="1">
              <a:spLocks noChangeArrowheads="1"/>
            </p:cNvSpPr>
            <p:nvPr/>
          </p:nvSpPr>
          <p:spPr bwMode="gray">
            <a:xfrm>
              <a:off x="1393" y="1909"/>
              <a:ext cx="214" cy="2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 dirty="0" smtClean="0"/>
                <a:t>1</a:t>
              </a:r>
              <a:endParaRPr lang="en-US" sz="2400" dirty="0"/>
            </a:p>
          </p:txBody>
        </p:sp>
      </p:grpSp>
      <p:grpSp>
        <p:nvGrpSpPr>
          <p:cNvPr id="8" name="Group 32"/>
          <p:cNvGrpSpPr>
            <a:grpSpLocks/>
          </p:cNvGrpSpPr>
          <p:nvPr/>
        </p:nvGrpSpPr>
        <p:grpSpPr bwMode="auto">
          <a:xfrm>
            <a:off x="4267200" y="5153024"/>
            <a:ext cx="4724400" cy="904875"/>
            <a:chOff x="1296" y="2304"/>
            <a:chExt cx="2976" cy="432"/>
          </a:xfrm>
        </p:grpSpPr>
        <p:sp>
          <p:nvSpPr>
            <p:cNvPr id="108" name="AutoShape 15"/>
            <p:cNvSpPr>
              <a:spLocks noChangeArrowheads="1"/>
            </p:cNvSpPr>
            <p:nvPr/>
          </p:nvSpPr>
          <p:spPr bwMode="gray">
            <a:xfrm>
              <a:off x="1536" y="2379"/>
              <a:ext cx="2736" cy="288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9933">
                    <a:gamma/>
                    <a:tint val="21176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9" name="AutoShape 16"/>
            <p:cNvSpPr>
              <a:spLocks noChangeArrowheads="1"/>
            </p:cNvSpPr>
            <p:nvPr/>
          </p:nvSpPr>
          <p:spPr bwMode="gray">
            <a:xfrm>
              <a:off x="1296" y="2304"/>
              <a:ext cx="432" cy="432"/>
            </a:xfrm>
            <a:prstGeom prst="diamond">
              <a:avLst/>
            </a:prstGeom>
            <a:gradFill rotWithShape="1">
              <a:gsLst>
                <a:gs pos="0">
                  <a:srgbClr val="FF9933">
                    <a:gamma/>
                    <a:shade val="46275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0" name="Text Box 17"/>
            <p:cNvSpPr txBox="1">
              <a:spLocks noChangeArrowheads="1"/>
            </p:cNvSpPr>
            <p:nvPr/>
          </p:nvSpPr>
          <p:spPr bwMode="gray">
            <a:xfrm>
              <a:off x="1680" y="2414"/>
              <a:ext cx="2562" cy="2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lvl="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</a:pPr>
              <a:r>
                <a:rPr lang="ru-RU" altLang="ru-RU" sz="1100" b="1" dirty="0" smtClean="0">
                  <a:latin typeface="Times New Roman" pitchFamily="18" charset="0"/>
                  <a:cs typeface="Times New Roman" pitchFamily="18" charset="0"/>
                </a:rPr>
                <a:t>Капитальный ремонт и ремонт автомобильных дорог общего пользования</a:t>
              </a:r>
            </a:p>
          </p:txBody>
        </p:sp>
        <p:sp>
          <p:nvSpPr>
            <p:cNvPr id="111" name="Text Box 18"/>
            <p:cNvSpPr txBox="1">
              <a:spLocks noChangeArrowheads="1"/>
            </p:cNvSpPr>
            <p:nvPr/>
          </p:nvSpPr>
          <p:spPr bwMode="gray">
            <a:xfrm>
              <a:off x="1399" y="2389"/>
              <a:ext cx="214" cy="2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 dirty="0" smtClean="0"/>
                <a:t>2</a:t>
              </a:r>
              <a:endParaRPr lang="en-US" sz="2400" dirty="0"/>
            </a:p>
          </p:txBody>
        </p:sp>
      </p:grpSp>
      <p:grpSp>
        <p:nvGrpSpPr>
          <p:cNvPr id="9" name="Group 33"/>
          <p:cNvGrpSpPr>
            <a:grpSpLocks/>
          </p:cNvGrpSpPr>
          <p:nvPr/>
        </p:nvGrpSpPr>
        <p:grpSpPr bwMode="auto">
          <a:xfrm>
            <a:off x="4267200" y="5915031"/>
            <a:ext cx="4733925" cy="800094"/>
            <a:chOff x="1296" y="2832"/>
            <a:chExt cx="2982" cy="432"/>
          </a:xfrm>
        </p:grpSpPr>
        <p:sp>
          <p:nvSpPr>
            <p:cNvPr id="113" name="AutoShape 20"/>
            <p:cNvSpPr>
              <a:spLocks noChangeArrowheads="1"/>
            </p:cNvSpPr>
            <p:nvPr/>
          </p:nvSpPr>
          <p:spPr bwMode="gray">
            <a:xfrm>
              <a:off x="1536" y="2907"/>
              <a:ext cx="2736" cy="288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E46ACD">
                    <a:gamma/>
                    <a:tint val="21176"/>
                    <a:invGamma/>
                  </a:srgbClr>
                </a:gs>
                <a:gs pos="100000">
                  <a:srgbClr val="E46ACD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4" name="AutoShape 21"/>
            <p:cNvSpPr>
              <a:spLocks noChangeArrowheads="1"/>
            </p:cNvSpPr>
            <p:nvPr/>
          </p:nvSpPr>
          <p:spPr bwMode="gray">
            <a:xfrm>
              <a:off x="1296" y="2832"/>
              <a:ext cx="432" cy="432"/>
            </a:xfrm>
            <a:prstGeom prst="diamond">
              <a:avLst/>
            </a:prstGeom>
            <a:gradFill rotWithShape="1">
              <a:gsLst>
                <a:gs pos="0">
                  <a:srgbClr val="E46ACD">
                    <a:gamma/>
                    <a:shade val="46275"/>
                    <a:invGamma/>
                  </a:srgbClr>
                </a:gs>
                <a:gs pos="100000">
                  <a:srgbClr val="E46ACD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5" name="Text Box 22"/>
            <p:cNvSpPr txBox="1">
              <a:spLocks noChangeArrowheads="1"/>
            </p:cNvSpPr>
            <p:nvPr/>
          </p:nvSpPr>
          <p:spPr bwMode="gray">
            <a:xfrm>
              <a:off x="1698" y="2876"/>
              <a:ext cx="2580" cy="3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lvl="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</a:pPr>
              <a:r>
                <a:rPr lang="ru-RU" altLang="ru-RU" sz="1100" b="1" dirty="0" smtClean="0">
                  <a:latin typeface="Times New Roman" pitchFamily="18" charset="0"/>
                  <a:cs typeface="Times New Roman" pitchFamily="18" charset="0"/>
                </a:rPr>
                <a:t>Капитальный ремонт и ремонт дворовых территорий многоквартирных домов, проездов к дворовым территориям многоквартирных домов</a:t>
              </a:r>
            </a:p>
          </p:txBody>
        </p:sp>
        <p:sp>
          <p:nvSpPr>
            <p:cNvPr id="116" name="Text Box 23"/>
            <p:cNvSpPr txBox="1">
              <a:spLocks noChangeArrowheads="1"/>
            </p:cNvSpPr>
            <p:nvPr/>
          </p:nvSpPr>
          <p:spPr bwMode="gray">
            <a:xfrm>
              <a:off x="1393" y="2894"/>
              <a:ext cx="214" cy="2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 dirty="0" smtClean="0"/>
                <a:t>3</a:t>
              </a:r>
              <a:endParaRPr lang="en-US" sz="2400" dirty="0"/>
            </a:p>
          </p:txBody>
        </p:sp>
      </p:grpSp>
      <p:sp>
        <p:nvSpPr>
          <p:cNvPr id="117" name="Прямоугольник 116"/>
          <p:cNvSpPr/>
          <p:nvPr/>
        </p:nvSpPr>
        <p:spPr>
          <a:xfrm>
            <a:off x="552450" y="4305211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2019 год (отчет) – 52 098,6 тыс. руб.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2020 год – 24 702,0 тыс. руб.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2021 год – 25 615,0 тыс. руб.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2022 год – 26 132,0 тыс.руб.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550009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857365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85850" y="1571612"/>
            <a:ext cx="5000660" cy="500066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72" y="4714884"/>
            <a:ext cx="703320" cy="70332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39302">
            <a:off x="1097169" y="5740647"/>
            <a:ext cx="703320" cy="703320"/>
          </a:xfrm>
          <a:prstGeom prst="rect">
            <a:avLst/>
          </a:prstGeom>
          <a:noFill/>
        </p:spPr>
      </p:pic>
      <p:grpSp>
        <p:nvGrpSpPr>
          <p:cNvPr id="2" name="Csoportba foglalás 26"/>
          <p:cNvGrpSpPr/>
          <p:nvPr/>
        </p:nvGrpSpPr>
        <p:grpSpPr>
          <a:xfrm rot="266173">
            <a:off x="1594214" y="3737240"/>
            <a:ext cx="604979" cy="608027"/>
            <a:chOff x="6434320" y="6435149"/>
            <a:chExt cx="630238" cy="633413"/>
          </a:xfrm>
          <a:solidFill>
            <a:srgbClr val="3F3F3F"/>
          </a:solidFill>
        </p:grpSpPr>
        <p:sp>
          <p:nvSpPr>
            <p:cNvPr id="10" name="Freeform 193"/>
            <p:cNvSpPr>
              <a:spLocks noEditPoints="1"/>
            </p:cNvSpPr>
            <p:nvPr/>
          </p:nvSpPr>
          <p:spPr bwMode="auto">
            <a:xfrm>
              <a:off x="6434320" y="6435149"/>
              <a:ext cx="630238" cy="633413"/>
            </a:xfrm>
            <a:custGeom>
              <a:avLst/>
              <a:gdLst>
                <a:gd name="T0" fmla="*/ 397 w 397"/>
                <a:gd name="T1" fmla="*/ 0 h 399"/>
                <a:gd name="T2" fmla="*/ 0 w 397"/>
                <a:gd name="T3" fmla="*/ 0 h 399"/>
                <a:gd name="T4" fmla="*/ 0 w 397"/>
                <a:gd name="T5" fmla="*/ 399 h 399"/>
                <a:gd name="T6" fmla="*/ 397 w 397"/>
                <a:gd name="T7" fmla="*/ 399 h 399"/>
                <a:gd name="T8" fmla="*/ 397 w 397"/>
                <a:gd name="T9" fmla="*/ 0 h 399"/>
                <a:gd name="T10" fmla="*/ 379 w 397"/>
                <a:gd name="T11" fmla="*/ 380 h 399"/>
                <a:gd name="T12" fmla="*/ 19 w 397"/>
                <a:gd name="T13" fmla="*/ 380 h 399"/>
                <a:gd name="T14" fmla="*/ 19 w 397"/>
                <a:gd name="T15" fmla="*/ 19 h 399"/>
                <a:gd name="T16" fmla="*/ 379 w 397"/>
                <a:gd name="T17" fmla="*/ 19 h 399"/>
                <a:gd name="T18" fmla="*/ 379 w 397"/>
                <a:gd name="T19" fmla="*/ 380 h 3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97" h="399">
                  <a:moveTo>
                    <a:pt x="397" y="0"/>
                  </a:moveTo>
                  <a:lnTo>
                    <a:pt x="0" y="0"/>
                  </a:lnTo>
                  <a:lnTo>
                    <a:pt x="0" y="399"/>
                  </a:lnTo>
                  <a:lnTo>
                    <a:pt x="397" y="399"/>
                  </a:lnTo>
                  <a:lnTo>
                    <a:pt x="397" y="0"/>
                  </a:lnTo>
                  <a:close/>
                  <a:moveTo>
                    <a:pt x="379" y="380"/>
                  </a:moveTo>
                  <a:lnTo>
                    <a:pt x="19" y="380"/>
                  </a:lnTo>
                  <a:lnTo>
                    <a:pt x="19" y="19"/>
                  </a:lnTo>
                  <a:lnTo>
                    <a:pt x="379" y="19"/>
                  </a:lnTo>
                  <a:lnTo>
                    <a:pt x="379" y="38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" name="Freeform 194"/>
            <p:cNvSpPr>
              <a:spLocks noEditPoints="1"/>
            </p:cNvSpPr>
            <p:nvPr/>
          </p:nvSpPr>
          <p:spPr bwMode="auto">
            <a:xfrm>
              <a:off x="6647735" y="6567879"/>
              <a:ext cx="263525" cy="365125"/>
            </a:xfrm>
            <a:custGeom>
              <a:avLst/>
              <a:gdLst>
                <a:gd name="T0" fmla="*/ 21 w 166"/>
                <a:gd name="T1" fmla="*/ 230 h 230"/>
                <a:gd name="T2" fmla="*/ 102 w 166"/>
                <a:gd name="T3" fmla="*/ 230 h 230"/>
                <a:gd name="T4" fmla="*/ 123 w 166"/>
                <a:gd name="T5" fmla="*/ 112 h 230"/>
                <a:gd name="T6" fmla="*/ 132 w 166"/>
                <a:gd name="T7" fmla="*/ 121 h 230"/>
                <a:gd name="T8" fmla="*/ 132 w 166"/>
                <a:gd name="T9" fmla="*/ 121 h 230"/>
                <a:gd name="T10" fmla="*/ 142 w 166"/>
                <a:gd name="T11" fmla="*/ 131 h 230"/>
                <a:gd name="T12" fmla="*/ 166 w 166"/>
                <a:gd name="T13" fmla="*/ 107 h 230"/>
                <a:gd name="T14" fmla="*/ 140 w 166"/>
                <a:gd name="T15" fmla="*/ 81 h 230"/>
                <a:gd name="T16" fmla="*/ 156 w 166"/>
                <a:gd name="T17" fmla="*/ 62 h 230"/>
                <a:gd name="T18" fmla="*/ 104 w 166"/>
                <a:gd name="T19" fmla="*/ 10 h 230"/>
                <a:gd name="T20" fmla="*/ 88 w 166"/>
                <a:gd name="T21" fmla="*/ 29 h 230"/>
                <a:gd name="T22" fmla="*/ 59 w 166"/>
                <a:gd name="T23" fmla="*/ 0 h 230"/>
                <a:gd name="T24" fmla="*/ 35 w 166"/>
                <a:gd name="T25" fmla="*/ 24 h 230"/>
                <a:gd name="T26" fmla="*/ 45 w 166"/>
                <a:gd name="T27" fmla="*/ 36 h 230"/>
                <a:gd name="T28" fmla="*/ 45 w 166"/>
                <a:gd name="T29" fmla="*/ 36 h 230"/>
                <a:gd name="T30" fmla="*/ 118 w 166"/>
                <a:gd name="T31" fmla="*/ 107 h 230"/>
                <a:gd name="T32" fmla="*/ 0 w 166"/>
                <a:gd name="T33" fmla="*/ 107 h 230"/>
                <a:gd name="T34" fmla="*/ 21 w 166"/>
                <a:gd name="T35" fmla="*/ 230 h 230"/>
                <a:gd name="T36" fmla="*/ 92 w 166"/>
                <a:gd name="T37" fmla="*/ 33 h 230"/>
                <a:gd name="T38" fmla="*/ 104 w 166"/>
                <a:gd name="T39" fmla="*/ 24 h 230"/>
                <a:gd name="T40" fmla="*/ 144 w 166"/>
                <a:gd name="T41" fmla="*/ 62 h 230"/>
                <a:gd name="T42" fmla="*/ 132 w 166"/>
                <a:gd name="T43" fmla="*/ 74 h 230"/>
                <a:gd name="T44" fmla="*/ 92 w 166"/>
                <a:gd name="T45" fmla="*/ 33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6" h="230">
                  <a:moveTo>
                    <a:pt x="21" y="230"/>
                  </a:moveTo>
                  <a:lnTo>
                    <a:pt x="102" y="230"/>
                  </a:lnTo>
                  <a:lnTo>
                    <a:pt x="123" y="112"/>
                  </a:lnTo>
                  <a:lnTo>
                    <a:pt x="132" y="121"/>
                  </a:lnTo>
                  <a:lnTo>
                    <a:pt x="132" y="121"/>
                  </a:lnTo>
                  <a:lnTo>
                    <a:pt x="142" y="131"/>
                  </a:lnTo>
                  <a:lnTo>
                    <a:pt x="166" y="107"/>
                  </a:lnTo>
                  <a:lnTo>
                    <a:pt x="140" y="81"/>
                  </a:lnTo>
                  <a:lnTo>
                    <a:pt x="156" y="62"/>
                  </a:lnTo>
                  <a:lnTo>
                    <a:pt x="104" y="10"/>
                  </a:lnTo>
                  <a:lnTo>
                    <a:pt x="88" y="29"/>
                  </a:lnTo>
                  <a:lnTo>
                    <a:pt x="59" y="0"/>
                  </a:lnTo>
                  <a:lnTo>
                    <a:pt x="35" y="24"/>
                  </a:lnTo>
                  <a:lnTo>
                    <a:pt x="45" y="36"/>
                  </a:lnTo>
                  <a:lnTo>
                    <a:pt x="45" y="36"/>
                  </a:lnTo>
                  <a:lnTo>
                    <a:pt x="118" y="107"/>
                  </a:lnTo>
                  <a:lnTo>
                    <a:pt x="0" y="107"/>
                  </a:lnTo>
                  <a:lnTo>
                    <a:pt x="21" y="230"/>
                  </a:lnTo>
                  <a:close/>
                  <a:moveTo>
                    <a:pt x="92" y="33"/>
                  </a:moveTo>
                  <a:lnTo>
                    <a:pt x="104" y="24"/>
                  </a:lnTo>
                  <a:lnTo>
                    <a:pt x="144" y="62"/>
                  </a:lnTo>
                  <a:lnTo>
                    <a:pt x="132" y="74"/>
                  </a:lnTo>
                  <a:lnTo>
                    <a:pt x="92" y="3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pic>
        <p:nvPicPr>
          <p:cNvPr id="18" name="Рисунок 17" descr="image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382968" y="2743036"/>
            <a:ext cx="761984" cy="690546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3143240" y="2857496"/>
            <a:ext cx="25265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Жилищное хозяйство – 985,6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357422" y="3786190"/>
            <a:ext cx="165776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Коммунальное 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хозяйство – 8753,2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428728" y="4857760"/>
            <a:ext cx="236090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Благоустройство – 22 664,4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1520598438"/>
              </p:ext>
            </p:extLst>
          </p:nvPr>
        </p:nvGraphicFramePr>
        <p:xfrm>
          <a:off x="4220794" y="3088310"/>
          <a:ext cx="4714876" cy="3768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5" name="TextBox 24"/>
          <p:cNvSpPr txBox="1"/>
          <p:nvPr/>
        </p:nvSpPr>
        <p:spPr>
          <a:xfrm rot="20737716">
            <a:off x="175363" y="2034840"/>
            <a:ext cx="20716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2020 год</a:t>
            </a:r>
            <a:endParaRPr lang="ru-RU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-133351" y="620688"/>
            <a:ext cx="92773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>
              <a:spcBef>
                <a:spcPct val="0"/>
              </a:spcBef>
              <a:defRPr/>
            </a:pP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Основные направления по отрасли </a:t>
            </a:r>
          </a:p>
          <a:p>
            <a:pPr lvl="0" algn="r">
              <a:spcBef>
                <a:spcPct val="0"/>
              </a:spcBef>
              <a:defRPr/>
            </a:pP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«Жилищно-коммунальное хозяйство» на 2020-2022 годы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3347396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Диаграмма 7"/>
          <p:cNvGraphicFramePr/>
          <p:nvPr/>
        </p:nvGraphicFramePr>
        <p:xfrm>
          <a:off x="0" y="0"/>
          <a:ext cx="9144000" cy="49926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0" y="1857365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28630" y="0"/>
            <a:ext cx="821537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Расходы бюджета на образование в </a:t>
            </a:r>
          </a:p>
          <a:p>
            <a:pPr algn="r"/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2020-2022 годах, тыс.руб.</a:t>
            </a:r>
            <a:endParaRPr lang="ru-RU" sz="32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2426132444"/>
              </p:ext>
            </p:extLst>
          </p:nvPr>
        </p:nvGraphicFramePr>
        <p:xfrm>
          <a:off x="2357422" y="571480"/>
          <a:ext cx="6786578" cy="38576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228" b="9766"/>
          <a:stretch/>
        </p:blipFill>
        <p:spPr>
          <a:xfrm rot="19396263">
            <a:off x="56999" y="904829"/>
            <a:ext cx="2801498" cy="3864156"/>
          </a:xfrm>
          <a:prstGeom prst="rect">
            <a:avLst/>
          </a:prstGeom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9315148"/>
              </p:ext>
            </p:extLst>
          </p:nvPr>
        </p:nvGraphicFramePr>
        <p:xfrm>
          <a:off x="0" y="4363720"/>
          <a:ext cx="9144000" cy="2494280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4572000"/>
                <a:gridCol w="1143008"/>
                <a:gridCol w="1143008"/>
                <a:gridCol w="1143008"/>
                <a:gridCol w="114297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Наименование показателя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2019 </a:t>
                      </a:r>
                    </a:p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(отчет)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2020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2021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2022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Дошкольное образование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92 837,5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72 625,0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75 432,9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78 255,1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Общее образование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>
                        <a:alpha val="6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245 808,9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>
                        <a:alpha val="6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213 840,6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>
                        <a:alpha val="6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207 104,3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>
                        <a:alpha val="6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222 839,9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>
                        <a:alpha val="68000"/>
                      </a:srgb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Дополнительное образование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детей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C000">
                        <a:alpha val="4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26 253,4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C000">
                        <a:alpha val="4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31 134,4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C000">
                        <a:alpha val="4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31 788,3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C000">
                        <a:alpha val="4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32 372,0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C000">
                        <a:alpha val="47000"/>
                      </a:srgb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Молодежная политика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E632B3">
                        <a:alpha val="4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10 931,1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E632B3">
                        <a:alpha val="4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10 935,0</a:t>
                      </a:r>
                    </a:p>
                  </a:txBody>
                  <a:tcPr>
                    <a:solidFill>
                      <a:srgbClr val="E632B3">
                        <a:alpha val="4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8 865,1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E632B3">
                        <a:alpha val="4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9 072,8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E632B3">
                        <a:alpha val="48000"/>
                      </a:srgb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Другие вопросы в области образования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7 947,2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7 177,9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7 177,9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7 177,9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B7EBF5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3902613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Рисунок 25" descr="tree-education-icons-pencil-studying-knowledge-symbol-vector-illustration-44438170.jpg"/>
          <p:cNvPicPr>
            <a:picLocks noChangeAspect="1"/>
          </p:cNvPicPr>
          <p:nvPr/>
        </p:nvPicPr>
        <p:blipFill>
          <a:blip r:embed="rId2" cstate="print">
            <a:lum bright="-6000"/>
          </a:blip>
          <a:srcRect b="6295"/>
          <a:stretch>
            <a:fillRect/>
          </a:stretch>
        </p:blipFill>
        <p:spPr>
          <a:xfrm>
            <a:off x="1" y="0"/>
            <a:ext cx="9143999" cy="6858000"/>
          </a:xfrm>
          <a:prstGeom prst="rect">
            <a:avLst/>
          </a:prstGeom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AD33FC-CFB2-4C9E-9E90-385C6970F446}" type="slidenum">
              <a:rPr lang="ru-RU" smtClean="0"/>
              <a:pPr>
                <a:defRPr/>
              </a:pPr>
              <a:t>36</a:t>
            </a:fld>
            <a:endParaRPr lang="ru-RU" dirty="0"/>
          </a:p>
        </p:txBody>
      </p:sp>
      <p:sp>
        <p:nvSpPr>
          <p:cNvPr id="245766" name="AutoShape 6" descr="Картинки по запросу ШКОЛА НУРИМАНОВСКИЙ РАЙОН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5768" name="AutoShape 8" descr="Картинки по запросу ШКОЛА НУРИМАНОВСКИЙ РАЙОН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5770" name="AutoShape 10" descr="Картинки по запросу ШКОЛА НУРИМАНОВСКИЙ РАЙОН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5772" name="AutoShape 12" descr="Картинки по запросу ШКОЛА НУРИМАНОВСКИЙ РАЙОН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5774" name="AutoShape 14" descr="Картинки по запросу ШКОЛА НУРИМАНОВСКИЙ РАЙОН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6867525" y="0"/>
            <a:ext cx="214312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Около 1,3 тыс. детей охвачено</a:t>
            </a:r>
          </a:p>
          <a:p>
            <a:r>
              <a:rPr lang="ru-RU" sz="1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оздоровительными мероприятиями. </a:t>
            </a:r>
            <a:endParaRPr lang="ru-RU" sz="12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0" y="4143375"/>
            <a:ext cx="280987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 сегодняшний день в районе функционирует 6 общеобразовательных учреждений, удовлетворяющие запросы граждан на образование, в которых обучается  2 635 учащихся. 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6448425" y="4191000"/>
            <a:ext cx="269557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Система дошкольного образования района представлена тремя детскими садами с 29 группами и 28 группами дошкольного образования при 6 школах,  с численностью детей 1074.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0" y="0"/>
            <a:ext cx="233362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3 учреждениях дополнительного </a:t>
            </a:r>
          </a:p>
          <a:p>
            <a:r>
              <a:rPr lang="ru-RU" sz="1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образования занимаются 2 671 детей.</a:t>
            </a:r>
          </a:p>
        </p:txBody>
      </p:sp>
      <p:sp>
        <p:nvSpPr>
          <p:cNvPr id="27" name="Овал 26"/>
          <p:cNvSpPr/>
          <p:nvPr/>
        </p:nvSpPr>
        <p:spPr>
          <a:xfrm>
            <a:off x="1133475" y="1257300"/>
            <a:ext cx="1276350" cy="971550"/>
          </a:xfrm>
          <a:prstGeom prst="ellipse">
            <a:avLst/>
          </a:prstGeom>
          <a:blipFill>
            <a:blip r:embed="rId3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2038350" y="1933575"/>
            <a:ext cx="1714500" cy="1266824"/>
          </a:xfrm>
          <a:prstGeom prst="ellipse">
            <a:avLst/>
          </a:prstGeom>
          <a:blipFill>
            <a:blip r:embed="rId4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/>
          <p:cNvSpPr/>
          <p:nvPr/>
        </p:nvSpPr>
        <p:spPr>
          <a:xfrm>
            <a:off x="5191125" y="2943225"/>
            <a:ext cx="1552575" cy="1133475"/>
          </a:xfrm>
          <a:prstGeom prst="ellipse">
            <a:avLst/>
          </a:prstGeom>
          <a:blipFill>
            <a:blip r:embed="rId5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Овал 32"/>
          <p:cNvSpPr/>
          <p:nvPr/>
        </p:nvSpPr>
        <p:spPr>
          <a:xfrm>
            <a:off x="3476625" y="952500"/>
            <a:ext cx="1466850" cy="1133475"/>
          </a:xfrm>
          <a:prstGeom prst="ellipse">
            <a:avLst/>
          </a:prstGeom>
          <a:blipFill>
            <a:blip r:embed="rId6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Овал 33"/>
          <p:cNvSpPr/>
          <p:nvPr/>
        </p:nvSpPr>
        <p:spPr>
          <a:xfrm>
            <a:off x="4629150" y="1885950"/>
            <a:ext cx="1247775" cy="904875"/>
          </a:xfrm>
          <a:prstGeom prst="ellips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Овал 34"/>
          <p:cNvSpPr/>
          <p:nvPr/>
        </p:nvSpPr>
        <p:spPr>
          <a:xfrm>
            <a:off x="4076700" y="3714749"/>
            <a:ext cx="1095375" cy="847725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6" name="Рисунок 35" descr="igrushka2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755256" y="2143125"/>
            <a:ext cx="578743" cy="578743"/>
          </a:xfrm>
          <a:prstGeom prst="rect">
            <a:avLst/>
          </a:prstGeom>
        </p:spPr>
      </p:pic>
      <p:pic>
        <p:nvPicPr>
          <p:cNvPr id="37" name="Рисунок 36" descr="clipart-53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057775" y="1854631"/>
            <a:ext cx="504825" cy="688543"/>
          </a:xfrm>
          <a:prstGeom prst="rect">
            <a:avLst/>
          </a:prstGeom>
        </p:spPr>
      </p:pic>
      <p:sp>
        <p:nvSpPr>
          <p:cNvPr id="39" name="Овал 38"/>
          <p:cNvSpPr/>
          <p:nvPr/>
        </p:nvSpPr>
        <p:spPr>
          <a:xfrm>
            <a:off x="4953000" y="666750"/>
            <a:ext cx="1590675" cy="1209675"/>
          </a:xfrm>
          <a:prstGeom prst="ellipse">
            <a:avLst/>
          </a:prstGeom>
          <a:solidFill>
            <a:srgbClr val="99CCFF"/>
          </a:solidFill>
          <a:ln>
            <a:solidFill>
              <a:srgbClr val="99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6038850" y="1323975"/>
            <a:ext cx="1447800" cy="1057275"/>
          </a:xfrm>
          <a:prstGeom prst="ellipse">
            <a:avLst/>
          </a:prstGeom>
          <a:blipFill>
            <a:blip r:embed="rId9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" name="Рисунок 39" descr="0_8ad65_231d0f4c_orig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rot="12113684" flipV="1">
            <a:off x="4183756" y="3712949"/>
            <a:ext cx="902594" cy="827010"/>
          </a:xfrm>
          <a:prstGeom prst="rect">
            <a:avLst/>
          </a:prstGeom>
        </p:spPr>
      </p:pic>
      <p:pic>
        <p:nvPicPr>
          <p:cNvPr id="41" name="Рисунок 40" descr="piramidka_small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5429399" y="2200006"/>
            <a:ext cx="247502" cy="452434"/>
          </a:xfrm>
          <a:prstGeom prst="rect">
            <a:avLst/>
          </a:prstGeom>
        </p:spPr>
      </p:pic>
      <p:pic>
        <p:nvPicPr>
          <p:cNvPr id="42" name="Рисунок 41" descr="play-sports.pn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181601" y="865949"/>
            <a:ext cx="1219200" cy="808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26750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Диаграмма 10"/>
          <p:cNvGraphicFramePr/>
          <p:nvPr/>
        </p:nvGraphicFramePr>
        <p:xfrm>
          <a:off x="0" y="763325"/>
          <a:ext cx="9144000" cy="6094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0" y="1857365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1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Расходы бюджета на культуру и кинематографию,  </a:t>
            </a:r>
          </a:p>
          <a:p>
            <a:pPr algn="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2020-2022 годах, тыс.руб.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Рисунок1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488" y="1571612"/>
            <a:ext cx="6286512" cy="528638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429256" y="2857496"/>
            <a:ext cx="24333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Культура – 46 136,5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643306" y="4500570"/>
            <a:ext cx="364333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Другие вопросы </a:t>
            </a:r>
          </a:p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области культуры, </a:t>
            </a:r>
          </a:p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кинематографии </a:t>
            </a:r>
          </a:p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– 741,6 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572000" y="1571612"/>
            <a:ext cx="14975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2020 год</a:t>
            </a:r>
            <a:endParaRPr lang="ru-RU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3" name="Диаграмма 12"/>
          <p:cNvGraphicFramePr/>
          <p:nvPr>
            <p:extLst>
              <p:ext uri="{D42A27DB-BD31-4B8C-83A1-F6EECF244321}">
                <p14:modId xmlns:p14="http://schemas.microsoft.com/office/powerpoint/2010/main" val="3273293085"/>
              </p:ext>
            </p:extLst>
          </p:nvPr>
        </p:nvGraphicFramePr>
        <p:xfrm>
          <a:off x="0" y="3514725"/>
          <a:ext cx="4261899" cy="33432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4" name="Прямоугольник 13"/>
          <p:cNvSpPr/>
          <p:nvPr/>
        </p:nvSpPr>
        <p:spPr>
          <a:xfrm>
            <a:off x="0" y="750352"/>
            <a:ext cx="9144000" cy="1092607"/>
          </a:xfrm>
          <a:prstGeom prst="rect">
            <a:avLst/>
          </a:prstGeom>
          <a:solidFill>
            <a:schemeClr val="bg1">
              <a:alpha val="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sz="13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Учреждения культуры района оказывают населению услуги по организации библиотечного обслуживания, сохранения и развития народной традиционной культуры, поддержки социально-культурной активности населения, организации его досуга и отдыха. Все вышеуказанные услуги предоставляют </a:t>
            </a:r>
            <a:r>
              <a:rPr lang="ru-RU" sz="13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МБУ «</a:t>
            </a:r>
            <a:r>
              <a:rPr lang="ru-RU" sz="13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Нуримановская</a:t>
            </a:r>
            <a:r>
              <a:rPr lang="ru-RU" sz="13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централизованная библиотечная </a:t>
            </a:r>
            <a:r>
              <a:rPr lang="ru-RU" sz="13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система»  и МБУ </a:t>
            </a:r>
            <a:r>
              <a:rPr lang="ru-RU" sz="13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3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Нуримановская</a:t>
            </a:r>
            <a:r>
              <a:rPr lang="ru-RU" sz="13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централизованная клубная система</a:t>
            </a:r>
            <a:r>
              <a:rPr lang="ru-RU" sz="13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», в составе которых 48 филиалов в разных населенных пунктах района.</a:t>
            </a:r>
            <a:endParaRPr lang="en-US" sz="13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2451271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857365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188640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Расходы бюджета на социальную политику,</a:t>
            </a:r>
          </a:p>
          <a:p>
            <a:pPr algn="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в 2020-2022 годах, тыс.руб.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9623407"/>
              </p:ext>
            </p:extLst>
          </p:nvPr>
        </p:nvGraphicFramePr>
        <p:xfrm>
          <a:off x="0" y="5105400"/>
          <a:ext cx="9144000" cy="175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1472"/>
                <a:gridCol w="4143404"/>
                <a:gridCol w="1071570"/>
                <a:gridCol w="1071570"/>
                <a:gridCol w="1071570"/>
                <a:gridCol w="121441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669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Наименование показателя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669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2019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(отчет)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669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2020 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669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2021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669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2022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6699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Пенсионное обеспечение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ru-RU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054,7</a:t>
                      </a:r>
                      <a:endParaRPr lang="ru-RU" b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latin typeface="Times New Roman" pitchFamily="18" charset="0"/>
                          <a:cs typeface="Times New Roman" pitchFamily="18" charset="0"/>
                        </a:rPr>
                        <a:t>1 994,5</a:t>
                      </a:r>
                      <a:endParaRPr lang="ru-RU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latin typeface="Times New Roman" pitchFamily="18" charset="0"/>
                          <a:cs typeface="Times New Roman" pitchFamily="18" charset="0"/>
                        </a:rPr>
                        <a:t>1 994,5</a:t>
                      </a:r>
                      <a:endParaRPr lang="ru-RU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latin typeface="Times New Roman" pitchFamily="18" charset="0"/>
                          <a:cs typeface="Times New Roman" pitchFamily="18" charset="0"/>
                        </a:rPr>
                        <a:t>1 994,5</a:t>
                      </a:r>
                      <a:endParaRPr lang="ru-RU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 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Социальное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обеспечение населения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latin typeface="Times New Roman" pitchFamily="18" charset="0"/>
                          <a:cs typeface="Times New Roman" pitchFamily="18" charset="0"/>
                        </a:rPr>
                        <a:t>17 669,7</a:t>
                      </a:r>
                      <a:endParaRPr lang="ru-RU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latin typeface="Times New Roman" pitchFamily="18" charset="0"/>
                          <a:cs typeface="Times New Roman" pitchFamily="18" charset="0"/>
                        </a:rPr>
                        <a:t>6 884,9</a:t>
                      </a:r>
                      <a:endParaRPr lang="ru-RU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latin typeface="Times New Roman" pitchFamily="18" charset="0"/>
                          <a:cs typeface="Times New Roman" pitchFamily="18" charset="0"/>
                        </a:rPr>
                        <a:t>3 117,6</a:t>
                      </a:r>
                      <a:endParaRPr lang="ru-RU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latin typeface="Times New Roman" pitchFamily="18" charset="0"/>
                          <a:cs typeface="Times New Roman" pitchFamily="18" charset="0"/>
                        </a:rPr>
                        <a:t>6 279,2</a:t>
                      </a:r>
                      <a:endParaRPr lang="ru-RU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B7EBF5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Охрана семьи и детства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latin typeface="Times New Roman" pitchFamily="18" charset="0"/>
                          <a:cs typeface="Times New Roman" pitchFamily="18" charset="0"/>
                        </a:rPr>
                        <a:t>40 401,5</a:t>
                      </a:r>
                      <a:endParaRPr lang="ru-RU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latin typeface="Times New Roman" pitchFamily="18" charset="0"/>
                          <a:cs typeface="Times New Roman" pitchFamily="18" charset="0"/>
                        </a:rPr>
                        <a:t>43 103,8</a:t>
                      </a:r>
                      <a:endParaRPr lang="ru-RU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latin typeface="Times New Roman" pitchFamily="18" charset="0"/>
                          <a:cs typeface="Times New Roman" pitchFamily="18" charset="0"/>
                        </a:rPr>
                        <a:t>44 432,5</a:t>
                      </a:r>
                      <a:endParaRPr lang="ru-RU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latin typeface="Times New Roman" pitchFamily="18" charset="0"/>
                          <a:cs typeface="Times New Roman" pitchFamily="18" charset="0"/>
                        </a:rPr>
                        <a:t>44 618,5</a:t>
                      </a:r>
                      <a:endParaRPr lang="ru-RU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2394402061"/>
              </p:ext>
            </p:extLst>
          </p:nvPr>
        </p:nvGraphicFramePr>
        <p:xfrm>
          <a:off x="0" y="1397000"/>
          <a:ext cx="9144000" cy="3708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00196100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" name="Диаграмма 24"/>
          <p:cNvGraphicFramePr/>
          <p:nvPr>
            <p:extLst>
              <p:ext uri="{D42A27DB-BD31-4B8C-83A1-F6EECF244321}">
                <p14:modId xmlns:p14="http://schemas.microsoft.com/office/powerpoint/2010/main" val="3803401224"/>
              </p:ext>
            </p:extLst>
          </p:nvPr>
        </p:nvGraphicFramePr>
        <p:xfrm>
          <a:off x="16670" y="0"/>
          <a:ext cx="9144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5076056" y="692696"/>
            <a:ext cx="421481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Расходы бюджета на средства массовой информации,  </a:t>
            </a:r>
          </a:p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2020-2022 годах, тыс.руб.</a:t>
            </a:r>
            <a:endParaRPr lang="ru-RU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181484594"/>
              </p:ext>
            </p:extLst>
          </p:nvPr>
        </p:nvGraphicFramePr>
        <p:xfrm>
          <a:off x="899592" y="825714"/>
          <a:ext cx="4533900" cy="228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493614" y="3103677"/>
            <a:ext cx="865038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Расходы бюджета на физическую культуру </a:t>
            </a:r>
          </a:p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 спорт, в 2020-2022 годах, тыс.руб.</a:t>
            </a:r>
          </a:p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Мероприятия по физической культуре и спорту запланированы в рамках муниципальной программы «Развитие молодежной политики, физической культуры и спорта в муниципальном районе Нуримановский район Республики Башкортостан» подпрограммы «Развитие физической культуры и спорта» на</a:t>
            </a:r>
            <a:r>
              <a:rPr lang="ru-RU" sz="1600" dirty="0" smtClean="0"/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2020 год в объеме 1 015,1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тыс. рублей</a:t>
            </a:r>
            <a:endParaRPr lang="ru-RU" sz="1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 descr="11111111.JPG"/>
          <p:cNvPicPr>
            <a:picLocks noChangeAspect="1"/>
          </p:cNvPicPr>
          <p:nvPr/>
        </p:nvPicPr>
        <p:blipFill>
          <a:blip r:embed="rId4" cstate="print"/>
          <a:srcRect t="46250" r="76250" b="5000"/>
          <a:stretch>
            <a:fillRect/>
          </a:stretch>
        </p:blipFill>
        <p:spPr>
          <a:xfrm>
            <a:off x="4065170" y="5210694"/>
            <a:ext cx="742456" cy="1143008"/>
          </a:xfrm>
          <a:prstGeom prst="rect">
            <a:avLst/>
          </a:prstGeom>
        </p:spPr>
      </p:pic>
      <p:pic>
        <p:nvPicPr>
          <p:cNvPr id="12" name="Рисунок 11" descr="222222222222.JPG"/>
          <p:cNvPicPr>
            <a:picLocks noChangeAspect="1"/>
          </p:cNvPicPr>
          <p:nvPr/>
        </p:nvPicPr>
        <p:blipFill>
          <a:blip r:embed="rId5" cstate="print"/>
          <a:srcRect l="6875" t="7500" r="49062" b="7500"/>
          <a:stretch>
            <a:fillRect/>
          </a:stretch>
        </p:blipFill>
        <p:spPr>
          <a:xfrm>
            <a:off x="5612997" y="4948711"/>
            <a:ext cx="1185030" cy="1714512"/>
          </a:xfrm>
          <a:prstGeom prst="rect">
            <a:avLst/>
          </a:prstGeom>
        </p:spPr>
      </p:pic>
      <p:pic>
        <p:nvPicPr>
          <p:cNvPr id="13" name="Рисунок 12" descr="3333333333.JPG"/>
          <p:cNvPicPr>
            <a:picLocks noChangeAspect="1"/>
          </p:cNvPicPr>
          <p:nvPr/>
        </p:nvPicPr>
        <p:blipFill>
          <a:blip r:embed="rId6" cstate="print"/>
          <a:srcRect l="45312" t="50000" r="24688"/>
          <a:stretch>
            <a:fillRect/>
          </a:stretch>
        </p:blipFill>
        <p:spPr>
          <a:xfrm>
            <a:off x="7316595" y="5128340"/>
            <a:ext cx="1085846" cy="1357298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154268" y="6581001"/>
            <a:ext cx="4924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2020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059157" y="6581001"/>
            <a:ext cx="4924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2021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736161" y="6581001"/>
            <a:ext cx="4924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2022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093745" y="4919672"/>
            <a:ext cx="6463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1 015,1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903933" y="4709573"/>
            <a:ext cx="3770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0,0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611914" y="4860248"/>
            <a:ext cx="3770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0,0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9942074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Номер слайда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6F3F9D8-561C-4E4C-8523-0D070BB524DA}" type="slidenum">
              <a:rPr lang="ru-RU"/>
              <a:pPr>
                <a:defRPr/>
              </a:pPr>
              <a:t>4</a:t>
            </a:fld>
            <a:endParaRPr lang="ru-RU" dirty="0"/>
          </a:p>
        </p:txBody>
      </p:sp>
      <p:pic>
        <p:nvPicPr>
          <p:cNvPr id="9" name="Рисунок 8" descr="3d-chelovechek-1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23488" y="1486062"/>
            <a:ext cx="3780148" cy="2384544"/>
          </a:xfrm>
          <a:prstGeom prst="rect">
            <a:avLst/>
          </a:prstGeom>
          <a:solidFill>
            <a:schemeClr val="accent2">
              <a:lumMod val="60000"/>
              <a:lumOff val="40000"/>
              <a:alpha val="67000"/>
            </a:schemeClr>
          </a:solidFill>
        </p:spPr>
      </p:pic>
      <p:pic>
        <p:nvPicPr>
          <p:cNvPr id="10" name="Рисунок 9" descr="skill-development-programme-8d9defa8cf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23487" y="3983989"/>
            <a:ext cx="3769280" cy="2295128"/>
          </a:xfrm>
          <a:prstGeom prst="rect">
            <a:avLst/>
          </a:prstGeom>
        </p:spPr>
      </p:pic>
      <p:sp>
        <p:nvSpPr>
          <p:cNvPr id="11" name="Скругленный прямоугольник 18"/>
          <p:cNvSpPr>
            <a:spLocks noChangeArrowheads="1"/>
          </p:cNvSpPr>
          <p:nvPr/>
        </p:nvSpPr>
        <p:spPr bwMode="auto">
          <a:xfrm>
            <a:off x="625577" y="1683853"/>
            <a:ext cx="4500528" cy="1432874"/>
          </a:xfrm>
          <a:prstGeom prst="roundRect">
            <a:avLst>
              <a:gd name="adj" fmla="val 16667"/>
            </a:avLst>
          </a:prstGeom>
          <a:noFill/>
          <a:ln w="25400" algn="ctr">
            <a:noFill/>
            <a:round/>
            <a:headEnd/>
            <a:tailEnd/>
          </a:ln>
        </p:spPr>
        <p:txBody>
          <a:bodyPr anchor="ctr"/>
          <a:lstStyle/>
          <a:p>
            <a:pPr algn="just" defTabSz="66675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b="1" dirty="0" smtClean="0">
                <a:solidFill>
                  <a:srgbClr val="FF0000"/>
                </a:solidFill>
                <a:latin typeface="Constantia" pitchFamily="18" charset="0"/>
              </a:rPr>
              <a:t>Через публичные слушания по проекту бюджета муниципального района, которые проходят ежегодно в декабре</a:t>
            </a:r>
            <a:endParaRPr lang="ru-RU" b="1" dirty="0">
              <a:solidFill>
                <a:srgbClr val="FF0000"/>
              </a:solidFill>
              <a:latin typeface="Constantia" pitchFamily="18" charset="0"/>
            </a:endParaRPr>
          </a:p>
        </p:txBody>
      </p:sp>
      <p:sp>
        <p:nvSpPr>
          <p:cNvPr id="12" name="Скругленный прямоугольник 18"/>
          <p:cNvSpPr>
            <a:spLocks noChangeArrowheads="1"/>
          </p:cNvSpPr>
          <p:nvPr/>
        </p:nvSpPr>
        <p:spPr bwMode="auto">
          <a:xfrm>
            <a:off x="618226" y="4101439"/>
            <a:ext cx="4557090" cy="1630837"/>
          </a:xfrm>
          <a:prstGeom prst="roundRect">
            <a:avLst>
              <a:gd name="adj" fmla="val 16667"/>
            </a:avLst>
          </a:prstGeom>
          <a:noFill/>
          <a:ln w="25400" algn="ctr">
            <a:noFill/>
            <a:round/>
            <a:headEnd/>
            <a:tailEnd/>
          </a:ln>
        </p:spPr>
        <p:txBody>
          <a:bodyPr anchor="ctr"/>
          <a:lstStyle/>
          <a:p>
            <a:pPr algn="just" defTabSz="66675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b="1" dirty="0" smtClean="0">
                <a:solidFill>
                  <a:srgbClr val="0070C0"/>
                </a:solidFill>
                <a:latin typeface="Constantia" pitchFamily="18" charset="0"/>
              </a:rPr>
              <a:t>Через публичные слушания по отчету об исполнении бюджета муниципального района, которые проходят ежегодно</a:t>
            </a:r>
            <a:r>
              <a:rPr lang="en-US" b="1" dirty="0" smtClean="0">
                <a:solidFill>
                  <a:srgbClr val="0070C0"/>
                </a:solidFill>
                <a:latin typeface="Constantia" pitchFamily="18" charset="0"/>
              </a:rPr>
              <a:t> </a:t>
            </a:r>
            <a:r>
              <a:rPr lang="ru-RU" b="1" dirty="0" smtClean="0">
                <a:solidFill>
                  <a:srgbClr val="0070C0"/>
                </a:solidFill>
                <a:latin typeface="Constantia" pitchFamily="18" charset="0"/>
              </a:rPr>
              <a:t>в мае</a:t>
            </a:r>
            <a:endParaRPr lang="ru-RU" b="1" dirty="0">
              <a:solidFill>
                <a:srgbClr val="0070C0"/>
              </a:solidFill>
              <a:latin typeface="Constantia" pitchFamily="18" charset="0"/>
            </a:endParaRPr>
          </a:p>
        </p:txBody>
      </p:sp>
      <p:sp>
        <p:nvSpPr>
          <p:cNvPr id="8" name="Shape"/>
          <p:cNvSpPr>
            <a:spLocks noChangeArrowheads="1"/>
          </p:cNvSpPr>
          <p:nvPr/>
        </p:nvSpPr>
        <p:spPr bwMode="auto">
          <a:xfrm>
            <a:off x="1619672" y="714714"/>
            <a:ext cx="6760656" cy="77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28575" algn="ctr">
              <a:spcAft>
                <a:spcPts val="2100"/>
              </a:spcAft>
            </a:pPr>
            <a:r>
              <a:rPr lang="ru-RU" sz="2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  <a:t>КАК ГРАЖДАНИН МОЖЕТ ПОВЛИЯТЬ               НА СОСТАВ БЮДЖЕТА?</a:t>
            </a:r>
            <a:endParaRPr lang="ru-RU" sz="22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79100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/>
          <p:cNvSpPr/>
          <p:nvPr/>
        </p:nvSpPr>
        <p:spPr>
          <a:xfrm>
            <a:off x="425422" y="3861048"/>
            <a:ext cx="4491080" cy="2765823"/>
          </a:xfrm>
          <a:prstGeom prst="rect">
            <a:avLst/>
          </a:prstGeom>
          <a:blipFill dpi="0" rotWithShape="1">
            <a:blip r:embed="rId3" cstate="print">
              <a:lum bright="14000" contrast="-14000"/>
            </a:blip>
            <a:srcRect/>
            <a:stretch>
              <a:fillRect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73" name="Rectangle 3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7174" name="Rectangle 35"/>
          <p:cNvSpPr>
            <a:spLocks noChangeArrowheads="1"/>
          </p:cNvSpPr>
          <p:nvPr/>
        </p:nvSpPr>
        <p:spPr bwMode="auto">
          <a:xfrm>
            <a:off x="0" y="23383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AD33FC-CFB2-4C9E-9E90-385C6970F446}" type="slidenum">
              <a:rPr lang="ru-RU" smtClean="0"/>
              <a:pPr>
                <a:defRPr/>
              </a:pPr>
              <a:t>40</a:t>
            </a:fld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8806585" y="114298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endParaRPr lang="ru-RU" b="1" dirty="0">
              <a:latin typeface="+mn-lt"/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175781" y="138822"/>
            <a:ext cx="8643998" cy="820131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2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90000"/>
                  <a:lumOff val="10000"/>
                </a:schemeClr>
              </a:solidFill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678140" y="1080988"/>
            <a:ext cx="32418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Среднемесячная заработная </a:t>
            </a:r>
            <a:b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плата по Республике     Башкортостан в 2020 году       составит 38 031,8 рублей</a:t>
            </a:r>
          </a:p>
        </p:txBody>
      </p:sp>
      <p:sp>
        <p:nvSpPr>
          <p:cNvPr id="18" name="Rectangle 4"/>
          <p:cNvSpPr txBox="1">
            <a:spLocks/>
          </p:cNvSpPr>
          <p:nvPr/>
        </p:nvSpPr>
        <p:spPr bwMode="auto">
          <a:xfrm>
            <a:off x="952500" y="3062669"/>
            <a:ext cx="4191372" cy="5789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Публичные нормативные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обязательства на 20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20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-202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2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годы</a:t>
            </a:r>
          </a:p>
        </p:txBody>
      </p:sp>
      <p:sp>
        <p:nvSpPr>
          <p:cNvPr id="257026" name="AutoShape 2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409547" y="5324772"/>
            <a:ext cx="4546627" cy="1477328"/>
          </a:xfrm>
          <a:prstGeom prst="rect">
            <a:avLst/>
          </a:prstGeom>
          <a:solidFill>
            <a:schemeClr val="bg1">
              <a:alpha val="82000"/>
            </a:schemeClr>
          </a:solidFill>
        </p:spPr>
        <p:txBody>
          <a:bodyPr wrap="square">
            <a:spAutoFit/>
          </a:bodyPr>
          <a:lstStyle/>
          <a:p>
            <a:pPr lvl="0" algn="ctr"/>
            <a:r>
              <a:rPr lang="ru-RU" sz="15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Выплата единовременного пособия при всех формах устройства детей, лишенных родительского попечения, в семью </a:t>
            </a:r>
          </a:p>
          <a:p>
            <a:pPr lvl="0" algn="ctr"/>
            <a:r>
              <a:rPr lang="ru-RU" sz="15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en-US" sz="15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15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год – </a:t>
            </a:r>
            <a:r>
              <a:rPr lang="en-US" sz="15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627,0</a:t>
            </a:r>
            <a:r>
              <a:rPr lang="ru-RU" sz="15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тыс.руб., </a:t>
            </a:r>
          </a:p>
          <a:p>
            <a:pPr lvl="0" algn="ctr"/>
            <a:r>
              <a:rPr lang="ru-RU" sz="15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202</a:t>
            </a:r>
            <a:r>
              <a:rPr lang="en-US" sz="15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15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год – </a:t>
            </a:r>
            <a:r>
              <a:rPr lang="en-US" sz="15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652,1</a:t>
            </a:r>
            <a:r>
              <a:rPr lang="ru-RU" sz="15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тыс.руб., </a:t>
            </a:r>
          </a:p>
          <a:p>
            <a:pPr lvl="0" algn="ctr"/>
            <a:r>
              <a:rPr lang="ru-RU" sz="15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202</a:t>
            </a:r>
            <a:r>
              <a:rPr lang="en-US" sz="15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5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год – </a:t>
            </a:r>
            <a:r>
              <a:rPr lang="en-US" sz="15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678,1</a:t>
            </a:r>
            <a:r>
              <a:rPr lang="ru-RU" sz="15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тыс.руб.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5038725" y="1095375"/>
            <a:ext cx="3895725" cy="2308251"/>
          </a:xfrm>
          <a:prstGeom prst="rect">
            <a:avLst/>
          </a:prstGeom>
          <a:blipFill dpi="0" rotWithShape="1">
            <a:blip r:embed="rId4" cstate="print"/>
            <a:srcRect/>
            <a:stretch>
              <a:fillRect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rgbClr val="003399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rgbClr val="003399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b="1" dirty="0" smtClean="0">
              <a:solidFill>
                <a:srgbClr val="003399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b="1" dirty="0" smtClean="0">
              <a:solidFill>
                <a:srgbClr val="003399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b="1" dirty="0" smtClean="0">
              <a:solidFill>
                <a:srgbClr val="0033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943475" y="3509486"/>
            <a:ext cx="420052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Пенсии за выслугу лет лицам, замещавшим муниципальные должности</a:t>
            </a:r>
          </a:p>
          <a:p>
            <a:pPr algn="ctr"/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2020 – 2022 годы  по    </a:t>
            </a:r>
          </a:p>
          <a:p>
            <a:pPr algn="ctr"/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1 994,5 тыс.руб. ежегодно</a:t>
            </a:r>
          </a:p>
        </p:txBody>
      </p:sp>
    </p:spTree>
    <p:extLst>
      <p:ext uri="{BB962C8B-B14F-4D97-AF65-F5344CB8AC3E}">
        <p14:creationId xmlns:p14="http://schemas.microsoft.com/office/powerpoint/2010/main" val="7683309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426097724_16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</p:pic>
      <p:sp>
        <p:nvSpPr>
          <p:cNvPr id="6" name="TextBox 5"/>
          <p:cNvSpPr txBox="1"/>
          <p:nvPr/>
        </p:nvSpPr>
        <p:spPr>
          <a:xfrm>
            <a:off x="1285852" y="1142984"/>
            <a:ext cx="230425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Педагогические  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работники 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дошкольных образовательных организаций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14414" y="2643182"/>
            <a:ext cx="2721707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Педагогические  работники </a:t>
            </a:r>
          </a:p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образовательных организаций </a:t>
            </a:r>
          </a:p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общего образования</a:t>
            </a:r>
            <a:endParaRPr lang="ru-RU" sz="1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14414" y="3929066"/>
            <a:ext cx="2769861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Педагогические  работники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организаций дополнительного 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образования детей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85918" y="5214950"/>
            <a:ext cx="135171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Работники 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учреждений 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культуры 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rot="20694709">
            <a:off x="4102976" y="928670"/>
            <a:ext cx="15680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83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человека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 rot="20831758">
            <a:off x="4000496" y="2000240"/>
            <a:ext cx="162922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266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человек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 rot="20756265">
            <a:off x="3906977" y="3310302"/>
            <a:ext cx="144719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26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человек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 rot="19990454">
            <a:off x="3979046" y="4455602"/>
            <a:ext cx="152317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74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человека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0" y="0"/>
            <a:ext cx="4143442" cy="1015663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sz="2000" b="1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Средняя заработная </a:t>
            </a:r>
          </a:p>
          <a:p>
            <a:r>
              <a:rPr lang="ru-RU" sz="2000" b="1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плата работников, выделенных в </a:t>
            </a:r>
          </a:p>
          <a:p>
            <a:r>
              <a:rPr lang="ru-RU" sz="2000" b="1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«майских» Указах Президента РФ</a:t>
            </a:r>
            <a:endParaRPr lang="ru-RU" sz="2000" b="1" cap="all" spc="0" dirty="0">
              <a:ln>
                <a:solidFill>
                  <a:srgbClr val="FF0000"/>
                </a:solidFill>
              </a:ln>
              <a:solidFill>
                <a:srgbClr val="FF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581525" y="6000768"/>
            <a:ext cx="45624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Среднесписочная численность </a:t>
            </a:r>
          </a:p>
          <a:p>
            <a:pPr algn="ctr"/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 2019 год - 449 человек</a:t>
            </a:r>
            <a:endParaRPr lang="ru-RU" sz="20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7222226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1837030115"/>
              </p:ext>
            </p:extLst>
          </p:nvPr>
        </p:nvGraphicFramePr>
        <p:xfrm>
          <a:off x="0" y="415498"/>
          <a:ext cx="9144000" cy="53275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084333" y="0"/>
            <a:ext cx="805966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Динамика изменения средней </a:t>
            </a:r>
          </a:p>
          <a:p>
            <a:pPr algn="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заработной платы отдельных категорий работников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17603" y="5604508"/>
            <a:ext cx="52275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Педагогические  работники дошкольных образовательных организаций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317735" y="5865984"/>
            <a:ext cx="582626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Педагогические  работники образовательных организаций общего образования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317735" y="6135552"/>
            <a:ext cx="582626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Педагогические  работники организаций дополнительного образования детей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335140" y="6425680"/>
            <a:ext cx="256794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Работники учреждений культуры 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128555" y="5635486"/>
            <a:ext cx="142876" cy="14287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128555" y="5921238"/>
            <a:ext cx="142876" cy="142876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136647" y="6198897"/>
            <a:ext cx="142876" cy="142876"/>
          </a:xfrm>
          <a:prstGeom prst="rect">
            <a:avLst/>
          </a:prstGeom>
          <a:solidFill>
            <a:srgbClr val="B5D36B"/>
          </a:solidFill>
          <a:ln>
            <a:solidFill>
              <a:srgbClr val="B5D3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3136647" y="6492742"/>
            <a:ext cx="142876" cy="142876"/>
          </a:xfrm>
          <a:prstGeom prst="rect">
            <a:avLst/>
          </a:prstGeom>
          <a:solidFill>
            <a:srgbClr val="EC5E06"/>
          </a:solidFill>
          <a:ln>
            <a:solidFill>
              <a:srgbClr val="EC5E0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5130984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" name="Таблица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1623925"/>
              </p:ext>
            </p:extLst>
          </p:nvPr>
        </p:nvGraphicFramePr>
        <p:xfrm>
          <a:off x="5000626" y="4917440"/>
          <a:ext cx="4133849" cy="194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3074"/>
                <a:gridCol w="623875"/>
                <a:gridCol w="600075"/>
                <a:gridCol w="587856"/>
                <a:gridCol w="678969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Наименование  показателя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2019 (отчет)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2020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2021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2022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9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Дотации на выравнивание </a:t>
                      </a:r>
                    </a:p>
                    <a:p>
                      <a:pPr algn="l"/>
                      <a:r>
                        <a:rPr lang="ru-RU" sz="9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бюджетной обеспеченности </a:t>
                      </a:r>
                    </a:p>
                    <a:p>
                      <a:pPr algn="l"/>
                      <a:r>
                        <a:rPr lang="ru-RU" sz="9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субъектов РФ и муниципальных </a:t>
                      </a:r>
                    </a:p>
                    <a:p>
                      <a:pPr algn="l"/>
                      <a:r>
                        <a:rPr lang="ru-RU" sz="9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образований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3 341,5</a:t>
                      </a:r>
                      <a:endParaRPr lang="ru-RU" sz="9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26 078,2</a:t>
                      </a:r>
                      <a:endParaRPr lang="ru-RU" sz="9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25 261,5</a:t>
                      </a:r>
                      <a:endParaRPr lang="ru-RU" sz="9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24 632,7</a:t>
                      </a:r>
                      <a:endParaRPr lang="ru-RU" sz="9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23592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Иные дотации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24 510,8</a:t>
                      </a:r>
                      <a:endParaRPr lang="ru-RU" sz="9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Прочие межбюджетные трансферты общего характера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5 292,6</a:t>
                      </a:r>
                      <a:endParaRPr lang="ru-RU" sz="9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5" name="椭圆 161"/>
          <p:cNvSpPr/>
          <p:nvPr/>
        </p:nvSpPr>
        <p:spPr>
          <a:xfrm rot="21574610">
            <a:off x="1081865" y="2224880"/>
            <a:ext cx="2806637" cy="2806633"/>
          </a:xfrm>
          <a:prstGeom prst="ellipse">
            <a:avLst/>
          </a:prstGeom>
          <a:gradFill flip="none" rotWithShape="1">
            <a:gsLst>
              <a:gs pos="0">
                <a:srgbClr val="BE309C">
                  <a:lumMod val="5000"/>
                  <a:lumOff val="95000"/>
                </a:srgbClr>
              </a:gs>
              <a:gs pos="100000">
                <a:sysClr val="window" lastClr="FFFFFF">
                  <a:lumMod val="65000"/>
                </a:sysClr>
              </a:gs>
            </a:gsLst>
            <a:lin ang="2700000" scaled="1"/>
            <a:tileRect/>
          </a:gradFill>
          <a:ln w="25400" cap="flat" cmpd="sng" algn="ctr">
            <a:gradFill flip="none" rotWithShape="1">
              <a:gsLst>
                <a:gs pos="0">
                  <a:srgbClr val="BE309C">
                    <a:lumMod val="5000"/>
                    <a:lumOff val="95000"/>
                  </a:srgbClr>
                </a:gs>
                <a:gs pos="100000">
                  <a:srgbClr val="A5A5A5">
                    <a:lumMod val="60000"/>
                    <a:lumOff val="40000"/>
                  </a:srgbClr>
                </a:gs>
              </a:gsLst>
              <a:lin ang="13500000" scaled="1"/>
              <a:tileRect/>
            </a:gradFill>
            <a:prstDash val="solid"/>
            <a:miter lim="800000"/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857365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86520" y="260648"/>
            <a:ext cx="878687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Расходы бюджета на межбюджетные трансферты общего характера бюджетам бюджетной системы Российской Федерации,  на  2020-2022 годы, тыс.руб.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椭圆 162"/>
          <p:cNvSpPr/>
          <p:nvPr/>
        </p:nvSpPr>
        <p:spPr>
          <a:xfrm rot="14374610">
            <a:off x="17294" y="4017828"/>
            <a:ext cx="2806633" cy="2806637"/>
          </a:xfrm>
          <a:prstGeom prst="ellipse">
            <a:avLst/>
          </a:prstGeom>
          <a:gradFill flip="none" rotWithShape="1">
            <a:gsLst>
              <a:gs pos="0">
                <a:srgbClr val="BE309C">
                  <a:lumMod val="5000"/>
                  <a:lumOff val="95000"/>
                </a:srgbClr>
              </a:gs>
              <a:gs pos="100000">
                <a:sysClr val="window" lastClr="FFFFFF">
                  <a:lumMod val="65000"/>
                </a:sysClr>
              </a:gs>
            </a:gsLst>
            <a:lin ang="9600000" scaled="0"/>
            <a:tileRect/>
          </a:gradFill>
          <a:ln w="25400" cap="flat" cmpd="sng" algn="ctr">
            <a:gradFill flip="none" rotWithShape="1">
              <a:gsLst>
                <a:gs pos="0">
                  <a:srgbClr val="BE309C">
                    <a:lumMod val="5000"/>
                    <a:lumOff val="95000"/>
                  </a:srgbClr>
                </a:gs>
                <a:gs pos="100000">
                  <a:srgbClr val="A5A5A5">
                    <a:lumMod val="60000"/>
                    <a:lumOff val="40000"/>
                  </a:srgbClr>
                </a:gs>
              </a:gsLst>
              <a:lin ang="18000000" scaled="0"/>
              <a:tileRect/>
            </a:gradFill>
            <a:prstDash val="solid"/>
            <a:miter lim="800000"/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椭圆 163"/>
          <p:cNvSpPr/>
          <p:nvPr/>
        </p:nvSpPr>
        <p:spPr>
          <a:xfrm rot="7174610">
            <a:off x="2224285" y="4010240"/>
            <a:ext cx="2806633" cy="2806637"/>
          </a:xfrm>
          <a:prstGeom prst="ellipse">
            <a:avLst/>
          </a:prstGeom>
          <a:gradFill flip="none" rotWithShape="1">
            <a:gsLst>
              <a:gs pos="0">
                <a:srgbClr val="BE309C">
                  <a:lumMod val="5000"/>
                  <a:lumOff val="95000"/>
                </a:srgbClr>
              </a:gs>
              <a:gs pos="100000">
                <a:sysClr val="window" lastClr="FFFFFF">
                  <a:lumMod val="65000"/>
                </a:sysClr>
              </a:gs>
            </a:gsLst>
            <a:lin ang="16200000" scaled="0"/>
            <a:tileRect/>
          </a:gradFill>
          <a:ln w="25400" cap="flat" cmpd="sng" algn="ctr">
            <a:gradFill flip="none" rotWithShape="1">
              <a:gsLst>
                <a:gs pos="0">
                  <a:srgbClr val="BE309C">
                    <a:lumMod val="5000"/>
                    <a:lumOff val="95000"/>
                  </a:srgbClr>
                </a:gs>
                <a:gs pos="100000">
                  <a:srgbClr val="A5A5A5">
                    <a:lumMod val="60000"/>
                    <a:lumOff val="40000"/>
                  </a:srgbClr>
                </a:gs>
              </a:gsLst>
              <a:lin ang="7200000" scaled="0"/>
              <a:tileRect/>
            </a:gradFill>
            <a:prstDash val="solid"/>
            <a:miter lim="800000"/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" name="任意多边形 164"/>
          <p:cNvSpPr/>
          <p:nvPr/>
        </p:nvSpPr>
        <p:spPr>
          <a:xfrm rot="7174610">
            <a:off x="1730203" y="4938237"/>
            <a:ext cx="1554648" cy="941405"/>
          </a:xfrm>
          <a:custGeom>
            <a:avLst/>
            <a:gdLst>
              <a:gd name="connsiteX0" fmla="*/ 0 w 1254201"/>
              <a:gd name="connsiteY0" fmla="*/ 741887 h 759470"/>
              <a:gd name="connsiteX1" fmla="*/ 28289 w 1254201"/>
              <a:gd name="connsiteY1" fmla="*/ 669414 h 759470"/>
              <a:gd name="connsiteX2" fmla="*/ 81103 w 1254201"/>
              <a:gd name="connsiteY2" fmla="*/ 566247 h 759470"/>
              <a:gd name="connsiteX3" fmla="*/ 1201486 w 1254201"/>
              <a:gd name="connsiteY3" fmla="*/ 8577 h 759470"/>
              <a:gd name="connsiteX4" fmla="*/ 1254201 w 1254201"/>
              <a:gd name="connsiteY4" fmla="*/ 17775 h 759470"/>
              <a:gd name="connsiteX5" fmla="*/ 1235809 w 1254201"/>
              <a:gd name="connsiteY5" fmla="*/ 68025 h 759470"/>
              <a:gd name="connsiteX6" fmla="*/ 192661 w 1254201"/>
              <a:gd name="connsiteY6" fmla="*/ 759470 h 759470"/>
              <a:gd name="connsiteX7" fmla="*/ 76909 w 1254201"/>
              <a:gd name="connsiteY7" fmla="*/ 753625 h 759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54201" h="759470">
                <a:moveTo>
                  <a:pt x="0" y="741887"/>
                </a:moveTo>
                <a:lnTo>
                  <a:pt x="28289" y="669414"/>
                </a:lnTo>
                <a:cubicBezTo>
                  <a:pt x="43971" y="634522"/>
                  <a:pt x="61564" y="600090"/>
                  <a:pt x="81103" y="566247"/>
                </a:cubicBezTo>
                <a:cubicBezTo>
                  <a:pt x="315572" y="160135"/>
                  <a:pt x="763659" y="-45751"/>
                  <a:pt x="1201486" y="8577"/>
                </a:cubicBezTo>
                <a:lnTo>
                  <a:pt x="1254201" y="17775"/>
                </a:lnTo>
                <a:lnTo>
                  <a:pt x="1235809" y="68025"/>
                </a:lnTo>
                <a:cubicBezTo>
                  <a:pt x="1063944" y="474359"/>
                  <a:pt x="661599" y="759470"/>
                  <a:pt x="192661" y="759470"/>
                </a:cubicBezTo>
                <a:cubicBezTo>
                  <a:pt x="153583" y="759470"/>
                  <a:pt x="114967" y="757490"/>
                  <a:pt x="76909" y="753625"/>
                </a:cubicBezTo>
                <a:close/>
              </a:path>
            </a:pathLst>
          </a:custGeom>
          <a:solidFill>
            <a:srgbClr val="3BF32D"/>
          </a:solidFill>
          <a:ln w="12700" cap="flat" cmpd="sng" algn="ctr">
            <a:noFill/>
            <a:prstDash val="solid"/>
            <a:miter lim="800000"/>
          </a:ln>
          <a:effectLst>
            <a:innerShdw blurRad="152400" dist="177800" dir="7200000">
              <a:prstClr val="black">
                <a:alpha val="50000"/>
              </a:prstClr>
            </a:inn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9" name="任意多边形 165"/>
          <p:cNvSpPr/>
          <p:nvPr/>
        </p:nvSpPr>
        <p:spPr>
          <a:xfrm rot="14374610">
            <a:off x="1165165" y="4009824"/>
            <a:ext cx="1554650" cy="941405"/>
          </a:xfrm>
          <a:custGeom>
            <a:avLst/>
            <a:gdLst>
              <a:gd name="connsiteX0" fmla="*/ 1254202 w 1254202"/>
              <a:gd name="connsiteY0" fmla="*/ 17774 h 759470"/>
              <a:gd name="connsiteX1" fmla="*/ 1235810 w 1254202"/>
              <a:gd name="connsiteY1" fmla="*/ 68025 h 759470"/>
              <a:gd name="connsiteX2" fmla="*/ 192662 w 1254202"/>
              <a:gd name="connsiteY2" fmla="*/ 759470 h 759470"/>
              <a:gd name="connsiteX3" fmla="*/ 76910 w 1254202"/>
              <a:gd name="connsiteY3" fmla="*/ 753625 h 759470"/>
              <a:gd name="connsiteX4" fmla="*/ 0 w 1254202"/>
              <a:gd name="connsiteY4" fmla="*/ 741887 h 759470"/>
              <a:gd name="connsiteX5" fmla="*/ 28289 w 1254202"/>
              <a:gd name="connsiteY5" fmla="*/ 669414 h 759470"/>
              <a:gd name="connsiteX6" fmla="*/ 81103 w 1254202"/>
              <a:gd name="connsiteY6" fmla="*/ 566247 h 759470"/>
              <a:gd name="connsiteX7" fmla="*/ 1201486 w 1254202"/>
              <a:gd name="connsiteY7" fmla="*/ 8577 h 759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54202" h="759470">
                <a:moveTo>
                  <a:pt x="1254202" y="17774"/>
                </a:moveTo>
                <a:lnTo>
                  <a:pt x="1235810" y="68025"/>
                </a:lnTo>
                <a:cubicBezTo>
                  <a:pt x="1063945" y="474358"/>
                  <a:pt x="661600" y="759470"/>
                  <a:pt x="192662" y="759470"/>
                </a:cubicBezTo>
                <a:cubicBezTo>
                  <a:pt x="153584" y="759470"/>
                  <a:pt x="114968" y="757490"/>
                  <a:pt x="76910" y="753625"/>
                </a:cubicBezTo>
                <a:lnTo>
                  <a:pt x="0" y="741887"/>
                </a:lnTo>
                <a:lnTo>
                  <a:pt x="28289" y="669414"/>
                </a:lnTo>
                <a:cubicBezTo>
                  <a:pt x="43971" y="634522"/>
                  <a:pt x="61564" y="600090"/>
                  <a:pt x="81103" y="566247"/>
                </a:cubicBezTo>
                <a:cubicBezTo>
                  <a:pt x="315572" y="160136"/>
                  <a:pt x="763659" y="-45751"/>
                  <a:pt x="1201486" y="8577"/>
                </a:cubicBezTo>
                <a:close/>
              </a:path>
            </a:pathLst>
          </a:custGeom>
          <a:solidFill>
            <a:srgbClr val="EE0076"/>
          </a:solidFill>
          <a:ln w="12700" cap="flat" cmpd="sng" algn="ctr">
            <a:noFill/>
            <a:prstDash val="solid"/>
            <a:miter lim="800000"/>
          </a:ln>
          <a:effectLst>
            <a:innerShdw blurRad="152400" dist="177800" dir="19200000">
              <a:prstClr val="black">
                <a:alpha val="50000"/>
              </a:prstClr>
            </a:inn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0" name="任意多边形 166"/>
          <p:cNvSpPr/>
          <p:nvPr/>
        </p:nvSpPr>
        <p:spPr>
          <a:xfrm rot="21574610">
            <a:off x="2289705" y="4006032"/>
            <a:ext cx="1500770" cy="1013210"/>
          </a:xfrm>
          <a:custGeom>
            <a:avLst/>
            <a:gdLst>
              <a:gd name="connsiteX0" fmla="*/ 565035 w 1250798"/>
              <a:gd name="connsiteY0" fmla="*/ 114747 h 759470"/>
              <a:gd name="connsiteX1" fmla="*/ 1201486 w 1250798"/>
              <a:gd name="connsiteY1" fmla="*/ 8577 h 759470"/>
              <a:gd name="connsiteX2" fmla="*/ 1250798 w 1250798"/>
              <a:gd name="connsiteY2" fmla="*/ 19739 h 759470"/>
              <a:gd name="connsiteX3" fmla="*/ 1235810 w 1250798"/>
              <a:gd name="connsiteY3" fmla="*/ 68025 h 759470"/>
              <a:gd name="connsiteX4" fmla="*/ 192662 w 1250798"/>
              <a:gd name="connsiteY4" fmla="*/ 759470 h 759470"/>
              <a:gd name="connsiteX5" fmla="*/ 76910 w 1250798"/>
              <a:gd name="connsiteY5" fmla="*/ 753625 h 759470"/>
              <a:gd name="connsiteX6" fmla="*/ 0 w 1250798"/>
              <a:gd name="connsiteY6" fmla="*/ 741887 h 759470"/>
              <a:gd name="connsiteX7" fmla="*/ 28289 w 1250798"/>
              <a:gd name="connsiteY7" fmla="*/ 669414 h 759470"/>
              <a:gd name="connsiteX8" fmla="*/ 81103 w 1250798"/>
              <a:gd name="connsiteY8" fmla="*/ 566247 h 759470"/>
              <a:gd name="connsiteX9" fmla="*/ 565035 w 1250798"/>
              <a:gd name="connsiteY9" fmla="*/ 114747 h 759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50798" h="759470">
                <a:moveTo>
                  <a:pt x="565035" y="114747"/>
                </a:moveTo>
                <a:cubicBezTo>
                  <a:pt x="761094" y="19302"/>
                  <a:pt x="982573" y="-18587"/>
                  <a:pt x="1201486" y="8577"/>
                </a:cubicBezTo>
                <a:lnTo>
                  <a:pt x="1250798" y="19739"/>
                </a:lnTo>
                <a:lnTo>
                  <a:pt x="1235810" y="68025"/>
                </a:lnTo>
                <a:cubicBezTo>
                  <a:pt x="1063946" y="474359"/>
                  <a:pt x="661599" y="759470"/>
                  <a:pt x="192662" y="759470"/>
                </a:cubicBezTo>
                <a:cubicBezTo>
                  <a:pt x="153584" y="759470"/>
                  <a:pt x="114968" y="757490"/>
                  <a:pt x="76910" y="753625"/>
                </a:cubicBezTo>
                <a:lnTo>
                  <a:pt x="0" y="741887"/>
                </a:lnTo>
                <a:lnTo>
                  <a:pt x="28289" y="669414"/>
                </a:lnTo>
                <a:cubicBezTo>
                  <a:pt x="43971" y="634522"/>
                  <a:pt x="61564" y="600089"/>
                  <a:pt x="81103" y="566247"/>
                </a:cubicBezTo>
                <a:cubicBezTo>
                  <a:pt x="198338" y="363191"/>
                  <a:pt x="368977" y="210191"/>
                  <a:pt x="565035" y="114747"/>
                </a:cubicBezTo>
                <a:close/>
              </a:path>
            </a:pathLst>
          </a:custGeom>
          <a:solidFill>
            <a:srgbClr val="FB9E00"/>
          </a:solidFill>
          <a:ln w="12700" cap="flat" cmpd="sng" algn="ctr">
            <a:noFill/>
            <a:prstDash val="solid"/>
            <a:miter lim="800000"/>
          </a:ln>
          <a:effectLst>
            <a:innerShdw blurRad="152400" dist="177800" dir="10800000">
              <a:prstClr val="black">
                <a:alpha val="50000"/>
              </a:prstClr>
            </a:inn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1" name="任意多边形 167"/>
          <p:cNvSpPr/>
          <p:nvPr/>
        </p:nvSpPr>
        <p:spPr>
          <a:xfrm rot="14374610">
            <a:off x="2212925" y="4670477"/>
            <a:ext cx="477571" cy="435309"/>
          </a:xfrm>
          <a:custGeom>
            <a:avLst/>
            <a:gdLst>
              <a:gd name="connsiteX0" fmla="*/ 385277 w 385277"/>
              <a:gd name="connsiteY0" fmla="*/ 333481 h 351182"/>
              <a:gd name="connsiteX1" fmla="*/ 365072 w 385277"/>
              <a:gd name="connsiteY1" fmla="*/ 338138 h 351182"/>
              <a:gd name="connsiteX2" fmla="*/ 192662 w 385277"/>
              <a:gd name="connsiteY2" fmla="*/ 351182 h 351182"/>
              <a:gd name="connsiteX3" fmla="*/ 76910 w 385277"/>
              <a:gd name="connsiteY3" fmla="*/ 345337 h 351182"/>
              <a:gd name="connsiteX4" fmla="*/ 0 w 385277"/>
              <a:gd name="connsiteY4" fmla="*/ 333599 h 351182"/>
              <a:gd name="connsiteX5" fmla="*/ 28289 w 385277"/>
              <a:gd name="connsiteY5" fmla="*/ 261126 h 351182"/>
              <a:gd name="connsiteX6" fmla="*/ 81104 w 385277"/>
              <a:gd name="connsiteY6" fmla="*/ 157959 h 351182"/>
              <a:gd name="connsiteX7" fmla="*/ 178605 w 385277"/>
              <a:gd name="connsiteY7" fmla="*/ 15170 h 351182"/>
              <a:gd name="connsiteX8" fmla="*/ 192741 w 385277"/>
              <a:gd name="connsiteY8" fmla="*/ 0 h 351182"/>
              <a:gd name="connsiteX9" fmla="*/ 241281 w 385277"/>
              <a:gd name="connsiteY9" fmla="*/ 60637 h 351182"/>
              <a:gd name="connsiteX10" fmla="*/ 304219 w 385277"/>
              <a:gd name="connsiteY10" fmla="*/ 157958 h 351182"/>
              <a:gd name="connsiteX11" fmla="*/ 357033 w 385277"/>
              <a:gd name="connsiteY11" fmla="*/ 261125 h 351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85277" h="351182">
                <a:moveTo>
                  <a:pt x="385277" y="333481"/>
                </a:moveTo>
                <a:lnTo>
                  <a:pt x="365072" y="338138"/>
                </a:lnTo>
                <a:cubicBezTo>
                  <a:pt x="308856" y="346727"/>
                  <a:pt x="251279" y="351182"/>
                  <a:pt x="192662" y="351182"/>
                </a:cubicBezTo>
                <a:cubicBezTo>
                  <a:pt x="153584" y="351182"/>
                  <a:pt x="114968" y="349202"/>
                  <a:pt x="76910" y="345337"/>
                </a:cubicBezTo>
                <a:lnTo>
                  <a:pt x="0" y="333599"/>
                </a:lnTo>
                <a:lnTo>
                  <a:pt x="28289" y="261126"/>
                </a:lnTo>
                <a:cubicBezTo>
                  <a:pt x="43971" y="226234"/>
                  <a:pt x="61565" y="191802"/>
                  <a:pt x="81104" y="157959"/>
                </a:cubicBezTo>
                <a:cubicBezTo>
                  <a:pt x="110412" y="107195"/>
                  <a:pt x="143059" y="59560"/>
                  <a:pt x="178605" y="15170"/>
                </a:cubicBezTo>
                <a:lnTo>
                  <a:pt x="192741" y="0"/>
                </a:lnTo>
                <a:lnTo>
                  <a:pt x="241281" y="60637"/>
                </a:lnTo>
                <a:cubicBezTo>
                  <a:pt x="263658" y="91664"/>
                  <a:pt x="284680" y="124116"/>
                  <a:pt x="304219" y="157958"/>
                </a:cubicBezTo>
                <a:cubicBezTo>
                  <a:pt x="323758" y="191801"/>
                  <a:pt x="341351" y="226233"/>
                  <a:pt x="357033" y="261125"/>
                </a:cubicBezTo>
                <a:close/>
              </a:path>
            </a:pathLst>
          </a:custGeom>
          <a:solidFill>
            <a:srgbClr val="29ABE2"/>
          </a:solidFill>
          <a:ln w="12700" cap="flat" cmpd="sng" algn="ctr">
            <a:noFill/>
            <a:prstDash val="solid"/>
            <a:miter lim="800000"/>
          </a:ln>
          <a:effectLst>
            <a:innerShdw blurRad="190500" dist="114300" dir="13500000">
              <a:prstClr val="black">
                <a:alpha val="50000"/>
              </a:prstClr>
            </a:inn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8" name="Freeform 5"/>
          <p:cNvSpPr>
            <a:spLocks noEditPoints="1"/>
          </p:cNvSpPr>
          <p:nvPr/>
        </p:nvSpPr>
        <p:spPr bwMode="auto">
          <a:xfrm>
            <a:off x="1714480" y="4286256"/>
            <a:ext cx="446088" cy="400050"/>
          </a:xfrm>
          <a:custGeom>
            <a:avLst/>
            <a:gdLst>
              <a:gd name="T0" fmla="*/ 24 w 116"/>
              <a:gd name="T1" fmla="*/ 42 h 104"/>
              <a:gd name="T2" fmla="*/ 36 w 116"/>
              <a:gd name="T3" fmla="*/ 58 h 104"/>
              <a:gd name="T4" fmla="*/ 52 w 116"/>
              <a:gd name="T5" fmla="*/ 47 h 104"/>
              <a:gd name="T6" fmla="*/ 40 w 116"/>
              <a:gd name="T7" fmla="*/ 31 h 104"/>
              <a:gd name="T8" fmla="*/ 53 w 116"/>
              <a:gd name="T9" fmla="*/ 24 h 104"/>
              <a:gd name="T10" fmla="*/ 7 w 116"/>
              <a:gd name="T11" fmla="*/ 0 h 104"/>
              <a:gd name="T12" fmla="*/ 11 w 116"/>
              <a:gd name="T13" fmla="*/ 51 h 104"/>
              <a:gd name="T14" fmla="*/ 24 w 116"/>
              <a:gd name="T15" fmla="*/ 42 h 104"/>
              <a:gd name="T16" fmla="*/ 93 w 116"/>
              <a:gd name="T17" fmla="*/ 43 h 104"/>
              <a:gd name="T18" fmla="*/ 106 w 116"/>
              <a:gd name="T19" fmla="*/ 52 h 104"/>
              <a:gd name="T20" fmla="*/ 111 w 116"/>
              <a:gd name="T21" fmla="*/ 1 h 104"/>
              <a:gd name="T22" fmla="*/ 65 w 116"/>
              <a:gd name="T23" fmla="*/ 24 h 104"/>
              <a:gd name="T24" fmla="*/ 77 w 116"/>
              <a:gd name="T25" fmla="*/ 32 h 104"/>
              <a:gd name="T26" fmla="*/ 0 w 116"/>
              <a:gd name="T27" fmla="*/ 83 h 104"/>
              <a:gd name="T28" fmla="*/ 3 w 116"/>
              <a:gd name="T29" fmla="*/ 102 h 104"/>
              <a:gd name="T30" fmla="*/ 93 w 116"/>
              <a:gd name="T31" fmla="*/ 43 h 104"/>
              <a:gd name="T32" fmla="*/ 81 w 116"/>
              <a:gd name="T33" fmla="*/ 70 h 104"/>
              <a:gd name="T34" fmla="*/ 65 w 116"/>
              <a:gd name="T35" fmla="*/ 83 h 104"/>
              <a:gd name="T36" fmla="*/ 111 w 116"/>
              <a:gd name="T37" fmla="*/ 104 h 104"/>
              <a:gd name="T38" fmla="*/ 116 w 116"/>
              <a:gd name="T39" fmla="*/ 85 h 104"/>
              <a:gd name="T40" fmla="*/ 81 w 116"/>
              <a:gd name="T41" fmla="*/ 70 h 1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16" h="104">
                <a:moveTo>
                  <a:pt x="24" y="42"/>
                </a:moveTo>
                <a:cubicBezTo>
                  <a:pt x="28" y="48"/>
                  <a:pt x="32" y="53"/>
                  <a:pt x="36" y="58"/>
                </a:cubicBezTo>
                <a:cubicBezTo>
                  <a:pt x="41" y="55"/>
                  <a:pt x="47" y="51"/>
                  <a:pt x="52" y="47"/>
                </a:cubicBezTo>
                <a:cubicBezTo>
                  <a:pt x="48" y="42"/>
                  <a:pt x="44" y="37"/>
                  <a:pt x="40" y="31"/>
                </a:cubicBezTo>
                <a:cubicBezTo>
                  <a:pt x="53" y="24"/>
                  <a:pt x="53" y="24"/>
                  <a:pt x="53" y="24"/>
                </a:cubicBezTo>
                <a:cubicBezTo>
                  <a:pt x="7" y="0"/>
                  <a:pt x="7" y="0"/>
                  <a:pt x="7" y="0"/>
                </a:cubicBezTo>
                <a:cubicBezTo>
                  <a:pt x="11" y="51"/>
                  <a:pt x="11" y="51"/>
                  <a:pt x="11" y="51"/>
                </a:cubicBezTo>
                <a:lnTo>
                  <a:pt x="24" y="42"/>
                </a:lnTo>
                <a:close/>
                <a:moveTo>
                  <a:pt x="93" y="43"/>
                </a:moveTo>
                <a:cubicBezTo>
                  <a:pt x="106" y="52"/>
                  <a:pt x="106" y="52"/>
                  <a:pt x="106" y="52"/>
                </a:cubicBezTo>
                <a:cubicBezTo>
                  <a:pt x="111" y="1"/>
                  <a:pt x="111" y="1"/>
                  <a:pt x="111" y="1"/>
                </a:cubicBezTo>
                <a:cubicBezTo>
                  <a:pt x="65" y="24"/>
                  <a:pt x="65" y="24"/>
                  <a:pt x="65" y="24"/>
                </a:cubicBezTo>
                <a:cubicBezTo>
                  <a:pt x="77" y="32"/>
                  <a:pt x="77" y="32"/>
                  <a:pt x="77" y="32"/>
                </a:cubicBezTo>
                <a:cubicBezTo>
                  <a:pt x="49" y="72"/>
                  <a:pt x="0" y="82"/>
                  <a:pt x="0" y="83"/>
                </a:cubicBezTo>
                <a:cubicBezTo>
                  <a:pt x="3" y="102"/>
                  <a:pt x="3" y="102"/>
                  <a:pt x="3" y="102"/>
                </a:cubicBezTo>
                <a:cubicBezTo>
                  <a:pt x="6" y="102"/>
                  <a:pt x="60" y="90"/>
                  <a:pt x="93" y="43"/>
                </a:cubicBezTo>
                <a:close/>
                <a:moveTo>
                  <a:pt x="81" y="70"/>
                </a:moveTo>
                <a:cubicBezTo>
                  <a:pt x="76" y="75"/>
                  <a:pt x="71" y="79"/>
                  <a:pt x="65" y="83"/>
                </a:cubicBezTo>
                <a:cubicBezTo>
                  <a:pt x="88" y="98"/>
                  <a:pt x="110" y="104"/>
                  <a:pt x="111" y="104"/>
                </a:cubicBezTo>
                <a:cubicBezTo>
                  <a:pt x="116" y="85"/>
                  <a:pt x="116" y="85"/>
                  <a:pt x="116" y="85"/>
                </a:cubicBezTo>
                <a:cubicBezTo>
                  <a:pt x="115" y="85"/>
                  <a:pt x="100" y="81"/>
                  <a:pt x="81" y="70"/>
                </a:cubicBezTo>
                <a:close/>
              </a:path>
            </a:pathLst>
          </a:custGeom>
          <a:solidFill>
            <a:sysClr val="window" lastClr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9" name="Freeform 27"/>
          <p:cNvSpPr>
            <a:spLocks noChangeAspect="1" noEditPoints="1"/>
          </p:cNvSpPr>
          <p:nvPr/>
        </p:nvSpPr>
        <p:spPr bwMode="auto">
          <a:xfrm>
            <a:off x="2857488" y="4214818"/>
            <a:ext cx="497953" cy="504000"/>
          </a:xfrm>
          <a:custGeom>
            <a:avLst/>
            <a:gdLst>
              <a:gd name="T0" fmla="*/ 59 w 104"/>
              <a:gd name="T1" fmla="*/ 46 h 105"/>
              <a:gd name="T2" fmla="*/ 59 w 104"/>
              <a:gd name="T3" fmla="*/ 23 h 105"/>
              <a:gd name="T4" fmla="*/ 46 w 104"/>
              <a:gd name="T5" fmla="*/ 23 h 105"/>
              <a:gd name="T6" fmla="*/ 46 w 104"/>
              <a:gd name="T7" fmla="*/ 46 h 105"/>
              <a:gd name="T8" fmla="*/ 24 w 104"/>
              <a:gd name="T9" fmla="*/ 46 h 105"/>
              <a:gd name="T10" fmla="*/ 24 w 104"/>
              <a:gd name="T11" fmla="*/ 59 h 105"/>
              <a:gd name="T12" fmla="*/ 46 w 104"/>
              <a:gd name="T13" fmla="*/ 59 h 105"/>
              <a:gd name="T14" fmla="*/ 46 w 104"/>
              <a:gd name="T15" fmla="*/ 82 h 105"/>
              <a:gd name="T16" fmla="*/ 59 w 104"/>
              <a:gd name="T17" fmla="*/ 82 h 105"/>
              <a:gd name="T18" fmla="*/ 59 w 104"/>
              <a:gd name="T19" fmla="*/ 59 h 105"/>
              <a:gd name="T20" fmla="*/ 81 w 104"/>
              <a:gd name="T21" fmla="*/ 59 h 105"/>
              <a:gd name="T22" fmla="*/ 81 w 104"/>
              <a:gd name="T23" fmla="*/ 46 h 105"/>
              <a:gd name="T24" fmla="*/ 59 w 104"/>
              <a:gd name="T25" fmla="*/ 46 h 105"/>
              <a:gd name="T26" fmla="*/ 52 w 104"/>
              <a:gd name="T27" fmla="*/ 0 h 105"/>
              <a:gd name="T28" fmla="*/ 0 w 104"/>
              <a:gd name="T29" fmla="*/ 53 h 105"/>
              <a:gd name="T30" fmla="*/ 52 w 104"/>
              <a:gd name="T31" fmla="*/ 105 h 105"/>
              <a:gd name="T32" fmla="*/ 104 w 104"/>
              <a:gd name="T33" fmla="*/ 53 h 105"/>
              <a:gd name="T34" fmla="*/ 52 w 104"/>
              <a:gd name="T35" fmla="*/ 0 h 105"/>
              <a:gd name="T36" fmla="*/ 52 w 104"/>
              <a:gd name="T37" fmla="*/ 93 h 105"/>
              <a:gd name="T38" fmla="*/ 12 w 104"/>
              <a:gd name="T39" fmla="*/ 53 h 105"/>
              <a:gd name="T40" fmla="*/ 52 w 104"/>
              <a:gd name="T41" fmla="*/ 12 h 105"/>
              <a:gd name="T42" fmla="*/ 93 w 104"/>
              <a:gd name="T43" fmla="*/ 53 h 105"/>
              <a:gd name="T44" fmla="*/ 52 w 104"/>
              <a:gd name="T45" fmla="*/ 93 h 1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04" h="105">
                <a:moveTo>
                  <a:pt x="59" y="46"/>
                </a:moveTo>
                <a:cubicBezTo>
                  <a:pt x="59" y="23"/>
                  <a:pt x="59" y="23"/>
                  <a:pt x="59" y="23"/>
                </a:cubicBezTo>
                <a:cubicBezTo>
                  <a:pt x="46" y="23"/>
                  <a:pt x="46" y="23"/>
                  <a:pt x="46" y="23"/>
                </a:cubicBezTo>
                <a:cubicBezTo>
                  <a:pt x="46" y="46"/>
                  <a:pt x="46" y="46"/>
                  <a:pt x="46" y="46"/>
                </a:cubicBezTo>
                <a:cubicBezTo>
                  <a:pt x="24" y="46"/>
                  <a:pt x="24" y="46"/>
                  <a:pt x="24" y="46"/>
                </a:cubicBezTo>
                <a:cubicBezTo>
                  <a:pt x="24" y="59"/>
                  <a:pt x="24" y="59"/>
                  <a:pt x="24" y="59"/>
                </a:cubicBezTo>
                <a:cubicBezTo>
                  <a:pt x="46" y="59"/>
                  <a:pt x="46" y="59"/>
                  <a:pt x="46" y="59"/>
                </a:cubicBezTo>
                <a:cubicBezTo>
                  <a:pt x="46" y="82"/>
                  <a:pt x="46" y="82"/>
                  <a:pt x="46" y="82"/>
                </a:cubicBezTo>
                <a:cubicBezTo>
                  <a:pt x="59" y="82"/>
                  <a:pt x="59" y="82"/>
                  <a:pt x="59" y="82"/>
                </a:cubicBezTo>
                <a:cubicBezTo>
                  <a:pt x="59" y="59"/>
                  <a:pt x="59" y="59"/>
                  <a:pt x="59" y="59"/>
                </a:cubicBezTo>
                <a:cubicBezTo>
                  <a:pt x="81" y="59"/>
                  <a:pt x="81" y="59"/>
                  <a:pt x="81" y="59"/>
                </a:cubicBezTo>
                <a:cubicBezTo>
                  <a:pt x="81" y="46"/>
                  <a:pt x="81" y="46"/>
                  <a:pt x="81" y="46"/>
                </a:cubicBezTo>
                <a:lnTo>
                  <a:pt x="59" y="46"/>
                </a:lnTo>
                <a:close/>
                <a:moveTo>
                  <a:pt x="52" y="0"/>
                </a:moveTo>
                <a:cubicBezTo>
                  <a:pt x="23" y="0"/>
                  <a:pt x="0" y="24"/>
                  <a:pt x="0" y="53"/>
                </a:cubicBezTo>
                <a:cubicBezTo>
                  <a:pt x="0" y="81"/>
                  <a:pt x="23" y="105"/>
                  <a:pt x="52" y="105"/>
                </a:cubicBezTo>
                <a:cubicBezTo>
                  <a:pt x="81" y="105"/>
                  <a:pt x="104" y="81"/>
                  <a:pt x="104" y="53"/>
                </a:cubicBezTo>
                <a:cubicBezTo>
                  <a:pt x="104" y="24"/>
                  <a:pt x="81" y="0"/>
                  <a:pt x="52" y="0"/>
                </a:cubicBezTo>
                <a:close/>
                <a:moveTo>
                  <a:pt x="52" y="93"/>
                </a:moveTo>
                <a:cubicBezTo>
                  <a:pt x="30" y="93"/>
                  <a:pt x="12" y="75"/>
                  <a:pt x="12" y="53"/>
                </a:cubicBezTo>
                <a:cubicBezTo>
                  <a:pt x="12" y="30"/>
                  <a:pt x="30" y="12"/>
                  <a:pt x="52" y="12"/>
                </a:cubicBezTo>
                <a:cubicBezTo>
                  <a:pt x="74" y="12"/>
                  <a:pt x="93" y="30"/>
                  <a:pt x="93" y="53"/>
                </a:cubicBezTo>
                <a:cubicBezTo>
                  <a:pt x="93" y="75"/>
                  <a:pt x="74" y="93"/>
                  <a:pt x="52" y="93"/>
                </a:cubicBezTo>
                <a:close/>
              </a:path>
            </a:pathLst>
          </a:custGeom>
          <a:solidFill>
            <a:sysClr val="window" lastClr="FFFFFF">
              <a:alpha val="88000"/>
            </a:sys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71472" y="2928934"/>
            <a:ext cx="3714776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Дотации на выравнивание </a:t>
            </a:r>
          </a:p>
          <a:p>
            <a:pPr algn="ctr"/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бюджетной обеспеченности </a:t>
            </a:r>
          </a:p>
          <a:p>
            <a:pPr algn="ctr"/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субъектов РФ и муниципальных </a:t>
            </a:r>
          </a:p>
          <a:p>
            <a:pPr algn="ctr"/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образований</a:t>
            </a:r>
            <a:endParaRPr lang="ru-RU" sz="13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514350" y="5153037"/>
            <a:ext cx="136428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Иные дотации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857488" y="4857760"/>
            <a:ext cx="207168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Прочие межбюджетные трансферты общего характера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Freeform 5"/>
          <p:cNvSpPr>
            <a:spLocks noChangeAspect="1" noEditPoints="1"/>
          </p:cNvSpPr>
          <p:nvPr/>
        </p:nvSpPr>
        <p:spPr bwMode="auto">
          <a:xfrm>
            <a:off x="2285984" y="5214950"/>
            <a:ext cx="567792" cy="469124"/>
          </a:xfrm>
          <a:custGeom>
            <a:avLst/>
            <a:gdLst>
              <a:gd name="T0" fmla="*/ 38 w 126"/>
              <a:gd name="T1" fmla="*/ 13 h 104"/>
              <a:gd name="T2" fmla="*/ 24 w 126"/>
              <a:gd name="T3" fmla="*/ 27 h 104"/>
              <a:gd name="T4" fmla="*/ 8 w 126"/>
              <a:gd name="T5" fmla="*/ 31 h 104"/>
              <a:gd name="T6" fmla="*/ 8 w 126"/>
              <a:gd name="T7" fmla="*/ 51 h 104"/>
              <a:gd name="T8" fmla="*/ 0 w 126"/>
              <a:gd name="T9" fmla="*/ 65 h 104"/>
              <a:gd name="T10" fmla="*/ 14 w 126"/>
              <a:gd name="T11" fmla="*/ 79 h 104"/>
              <a:gd name="T12" fmla="*/ 18 w 126"/>
              <a:gd name="T13" fmla="*/ 96 h 104"/>
              <a:gd name="T14" fmla="*/ 38 w 126"/>
              <a:gd name="T15" fmla="*/ 95 h 104"/>
              <a:gd name="T16" fmla="*/ 53 w 126"/>
              <a:gd name="T17" fmla="*/ 104 h 104"/>
              <a:gd name="T18" fmla="*/ 67 w 126"/>
              <a:gd name="T19" fmla="*/ 90 h 104"/>
              <a:gd name="T20" fmla="*/ 83 w 126"/>
              <a:gd name="T21" fmla="*/ 85 h 104"/>
              <a:gd name="T22" fmla="*/ 83 w 126"/>
              <a:gd name="T23" fmla="*/ 65 h 104"/>
              <a:gd name="T24" fmla="*/ 91 w 126"/>
              <a:gd name="T25" fmla="*/ 51 h 104"/>
              <a:gd name="T26" fmla="*/ 77 w 126"/>
              <a:gd name="T27" fmla="*/ 37 h 104"/>
              <a:gd name="T28" fmla="*/ 73 w 126"/>
              <a:gd name="T29" fmla="*/ 21 h 104"/>
              <a:gd name="T30" fmla="*/ 53 w 126"/>
              <a:gd name="T31" fmla="*/ 21 h 104"/>
              <a:gd name="T32" fmla="*/ 46 w 126"/>
              <a:gd name="T33" fmla="*/ 87 h 104"/>
              <a:gd name="T34" fmla="*/ 46 w 126"/>
              <a:gd name="T35" fmla="*/ 29 h 104"/>
              <a:gd name="T36" fmla="*/ 46 w 126"/>
              <a:gd name="T37" fmla="*/ 87 h 104"/>
              <a:gd name="T38" fmla="*/ 93 w 126"/>
              <a:gd name="T39" fmla="*/ 21 h 104"/>
              <a:gd name="T40" fmla="*/ 116 w 126"/>
              <a:gd name="T41" fmla="*/ 21 h 104"/>
              <a:gd name="T42" fmla="*/ 108 w 126"/>
              <a:gd name="T43" fmla="*/ 0 h 104"/>
              <a:gd name="T44" fmla="*/ 101 w 126"/>
              <a:gd name="T45" fmla="*/ 4 h 104"/>
              <a:gd name="T46" fmla="*/ 91 w 126"/>
              <a:gd name="T47" fmla="*/ 4 h 104"/>
              <a:gd name="T48" fmla="*/ 89 w 126"/>
              <a:gd name="T49" fmla="*/ 11 h 104"/>
              <a:gd name="T50" fmla="*/ 82 w 126"/>
              <a:gd name="T51" fmla="*/ 18 h 104"/>
              <a:gd name="T52" fmla="*/ 87 w 126"/>
              <a:gd name="T53" fmla="*/ 25 h 104"/>
              <a:gd name="T54" fmla="*/ 86 w 126"/>
              <a:gd name="T55" fmla="*/ 35 h 104"/>
              <a:gd name="T56" fmla="*/ 94 w 126"/>
              <a:gd name="T57" fmla="*/ 37 h 104"/>
              <a:gd name="T58" fmla="*/ 101 w 126"/>
              <a:gd name="T59" fmla="*/ 43 h 104"/>
              <a:gd name="T60" fmla="*/ 108 w 126"/>
              <a:gd name="T61" fmla="*/ 39 h 104"/>
              <a:gd name="T62" fmla="*/ 118 w 126"/>
              <a:gd name="T63" fmla="*/ 39 h 104"/>
              <a:gd name="T64" fmla="*/ 120 w 126"/>
              <a:gd name="T65" fmla="*/ 32 h 104"/>
              <a:gd name="T66" fmla="*/ 126 w 126"/>
              <a:gd name="T67" fmla="*/ 25 h 104"/>
              <a:gd name="T68" fmla="*/ 122 w 126"/>
              <a:gd name="T69" fmla="*/ 18 h 104"/>
              <a:gd name="T70" fmla="*/ 122 w 126"/>
              <a:gd name="T71" fmla="*/ 8 h 104"/>
              <a:gd name="T72" fmla="*/ 115 w 126"/>
              <a:gd name="T73" fmla="*/ 6 h 104"/>
              <a:gd name="T74" fmla="*/ 108 w 126"/>
              <a:gd name="T75" fmla="*/ 0 h 1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26" h="104">
                <a:moveTo>
                  <a:pt x="53" y="13"/>
                </a:moveTo>
                <a:cubicBezTo>
                  <a:pt x="38" y="13"/>
                  <a:pt x="38" y="13"/>
                  <a:pt x="38" y="13"/>
                </a:cubicBezTo>
                <a:cubicBezTo>
                  <a:pt x="38" y="21"/>
                  <a:pt x="38" y="21"/>
                  <a:pt x="38" y="21"/>
                </a:cubicBezTo>
                <a:cubicBezTo>
                  <a:pt x="33" y="22"/>
                  <a:pt x="28" y="24"/>
                  <a:pt x="24" y="27"/>
                </a:cubicBezTo>
                <a:cubicBezTo>
                  <a:pt x="18" y="21"/>
                  <a:pt x="18" y="21"/>
                  <a:pt x="18" y="21"/>
                </a:cubicBezTo>
                <a:cubicBezTo>
                  <a:pt x="8" y="31"/>
                  <a:pt x="8" y="31"/>
                  <a:pt x="8" y="31"/>
                </a:cubicBezTo>
                <a:cubicBezTo>
                  <a:pt x="14" y="37"/>
                  <a:pt x="14" y="37"/>
                  <a:pt x="14" y="37"/>
                </a:cubicBezTo>
                <a:cubicBezTo>
                  <a:pt x="11" y="41"/>
                  <a:pt x="9" y="46"/>
                  <a:pt x="8" y="51"/>
                </a:cubicBezTo>
                <a:cubicBezTo>
                  <a:pt x="0" y="51"/>
                  <a:pt x="0" y="51"/>
                  <a:pt x="0" y="51"/>
                </a:cubicBezTo>
                <a:cubicBezTo>
                  <a:pt x="0" y="65"/>
                  <a:pt x="0" y="65"/>
                  <a:pt x="0" y="65"/>
                </a:cubicBezTo>
                <a:cubicBezTo>
                  <a:pt x="8" y="65"/>
                  <a:pt x="8" y="65"/>
                  <a:pt x="8" y="65"/>
                </a:cubicBezTo>
                <a:cubicBezTo>
                  <a:pt x="9" y="70"/>
                  <a:pt x="11" y="75"/>
                  <a:pt x="14" y="79"/>
                </a:cubicBezTo>
                <a:cubicBezTo>
                  <a:pt x="8" y="85"/>
                  <a:pt x="8" y="85"/>
                  <a:pt x="8" y="85"/>
                </a:cubicBezTo>
                <a:cubicBezTo>
                  <a:pt x="18" y="96"/>
                  <a:pt x="18" y="96"/>
                  <a:pt x="18" y="96"/>
                </a:cubicBezTo>
                <a:cubicBezTo>
                  <a:pt x="24" y="90"/>
                  <a:pt x="24" y="90"/>
                  <a:pt x="24" y="90"/>
                </a:cubicBezTo>
                <a:cubicBezTo>
                  <a:pt x="28" y="92"/>
                  <a:pt x="33" y="94"/>
                  <a:pt x="38" y="95"/>
                </a:cubicBezTo>
                <a:cubicBezTo>
                  <a:pt x="38" y="104"/>
                  <a:pt x="38" y="104"/>
                  <a:pt x="38" y="104"/>
                </a:cubicBezTo>
                <a:cubicBezTo>
                  <a:pt x="53" y="104"/>
                  <a:pt x="53" y="104"/>
                  <a:pt x="53" y="104"/>
                </a:cubicBezTo>
                <a:cubicBezTo>
                  <a:pt x="53" y="95"/>
                  <a:pt x="53" y="95"/>
                  <a:pt x="53" y="95"/>
                </a:cubicBezTo>
                <a:cubicBezTo>
                  <a:pt x="58" y="94"/>
                  <a:pt x="63" y="92"/>
                  <a:pt x="67" y="90"/>
                </a:cubicBezTo>
                <a:cubicBezTo>
                  <a:pt x="73" y="96"/>
                  <a:pt x="73" y="96"/>
                  <a:pt x="73" y="96"/>
                </a:cubicBezTo>
                <a:cubicBezTo>
                  <a:pt x="83" y="85"/>
                  <a:pt x="83" y="85"/>
                  <a:pt x="83" y="85"/>
                </a:cubicBezTo>
                <a:cubicBezTo>
                  <a:pt x="77" y="79"/>
                  <a:pt x="77" y="79"/>
                  <a:pt x="77" y="79"/>
                </a:cubicBezTo>
                <a:cubicBezTo>
                  <a:pt x="80" y="75"/>
                  <a:pt x="82" y="70"/>
                  <a:pt x="83" y="65"/>
                </a:cubicBezTo>
                <a:cubicBezTo>
                  <a:pt x="91" y="65"/>
                  <a:pt x="91" y="65"/>
                  <a:pt x="91" y="65"/>
                </a:cubicBezTo>
                <a:cubicBezTo>
                  <a:pt x="91" y="51"/>
                  <a:pt x="91" y="51"/>
                  <a:pt x="91" y="51"/>
                </a:cubicBezTo>
                <a:cubicBezTo>
                  <a:pt x="83" y="51"/>
                  <a:pt x="83" y="51"/>
                  <a:pt x="83" y="51"/>
                </a:cubicBezTo>
                <a:cubicBezTo>
                  <a:pt x="82" y="46"/>
                  <a:pt x="80" y="41"/>
                  <a:pt x="77" y="37"/>
                </a:cubicBezTo>
                <a:cubicBezTo>
                  <a:pt x="83" y="31"/>
                  <a:pt x="83" y="31"/>
                  <a:pt x="83" y="31"/>
                </a:cubicBezTo>
                <a:cubicBezTo>
                  <a:pt x="73" y="21"/>
                  <a:pt x="73" y="21"/>
                  <a:pt x="73" y="21"/>
                </a:cubicBezTo>
                <a:cubicBezTo>
                  <a:pt x="67" y="27"/>
                  <a:pt x="67" y="27"/>
                  <a:pt x="67" y="27"/>
                </a:cubicBezTo>
                <a:cubicBezTo>
                  <a:pt x="63" y="24"/>
                  <a:pt x="58" y="22"/>
                  <a:pt x="53" y="21"/>
                </a:cubicBezTo>
                <a:cubicBezTo>
                  <a:pt x="53" y="13"/>
                  <a:pt x="53" y="13"/>
                  <a:pt x="53" y="13"/>
                </a:cubicBezTo>
                <a:moveTo>
                  <a:pt x="46" y="87"/>
                </a:moveTo>
                <a:cubicBezTo>
                  <a:pt x="30" y="87"/>
                  <a:pt x="17" y="74"/>
                  <a:pt x="17" y="58"/>
                </a:cubicBezTo>
                <a:cubicBezTo>
                  <a:pt x="17" y="42"/>
                  <a:pt x="30" y="29"/>
                  <a:pt x="46" y="29"/>
                </a:cubicBezTo>
                <a:cubicBezTo>
                  <a:pt x="62" y="29"/>
                  <a:pt x="74" y="42"/>
                  <a:pt x="74" y="58"/>
                </a:cubicBezTo>
                <a:cubicBezTo>
                  <a:pt x="74" y="74"/>
                  <a:pt x="62" y="87"/>
                  <a:pt x="46" y="87"/>
                </a:cubicBezTo>
                <a:moveTo>
                  <a:pt x="104" y="33"/>
                </a:moveTo>
                <a:cubicBezTo>
                  <a:pt x="98" y="33"/>
                  <a:pt x="93" y="28"/>
                  <a:pt x="93" y="21"/>
                </a:cubicBezTo>
                <a:cubicBezTo>
                  <a:pt x="93" y="15"/>
                  <a:pt x="98" y="10"/>
                  <a:pt x="104" y="10"/>
                </a:cubicBezTo>
                <a:cubicBezTo>
                  <a:pt x="111" y="10"/>
                  <a:pt x="116" y="15"/>
                  <a:pt x="116" y="21"/>
                </a:cubicBezTo>
                <a:cubicBezTo>
                  <a:pt x="116" y="28"/>
                  <a:pt x="111" y="33"/>
                  <a:pt x="104" y="33"/>
                </a:cubicBezTo>
                <a:moveTo>
                  <a:pt x="108" y="0"/>
                </a:moveTo>
                <a:cubicBezTo>
                  <a:pt x="101" y="0"/>
                  <a:pt x="101" y="0"/>
                  <a:pt x="101" y="0"/>
                </a:cubicBezTo>
                <a:cubicBezTo>
                  <a:pt x="101" y="4"/>
                  <a:pt x="101" y="4"/>
                  <a:pt x="101" y="4"/>
                </a:cubicBezTo>
                <a:cubicBezTo>
                  <a:pt x="99" y="4"/>
                  <a:pt x="96" y="5"/>
                  <a:pt x="94" y="6"/>
                </a:cubicBezTo>
                <a:cubicBezTo>
                  <a:pt x="91" y="4"/>
                  <a:pt x="91" y="4"/>
                  <a:pt x="91" y="4"/>
                </a:cubicBezTo>
                <a:cubicBezTo>
                  <a:pt x="86" y="8"/>
                  <a:pt x="86" y="8"/>
                  <a:pt x="86" y="8"/>
                </a:cubicBezTo>
                <a:cubicBezTo>
                  <a:pt x="89" y="11"/>
                  <a:pt x="89" y="11"/>
                  <a:pt x="89" y="11"/>
                </a:cubicBezTo>
                <a:cubicBezTo>
                  <a:pt x="88" y="13"/>
                  <a:pt x="87" y="16"/>
                  <a:pt x="87" y="18"/>
                </a:cubicBezTo>
                <a:cubicBezTo>
                  <a:pt x="82" y="18"/>
                  <a:pt x="82" y="18"/>
                  <a:pt x="82" y="18"/>
                </a:cubicBezTo>
                <a:cubicBezTo>
                  <a:pt x="82" y="25"/>
                  <a:pt x="82" y="25"/>
                  <a:pt x="82" y="25"/>
                </a:cubicBezTo>
                <a:cubicBezTo>
                  <a:pt x="87" y="25"/>
                  <a:pt x="87" y="25"/>
                  <a:pt x="87" y="25"/>
                </a:cubicBezTo>
                <a:cubicBezTo>
                  <a:pt x="87" y="27"/>
                  <a:pt x="88" y="30"/>
                  <a:pt x="89" y="32"/>
                </a:cubicBezTo>
                <a:cubicBezTo>
                  <a:pt x="86" y="35"/>
                  <a:pt x="86" y="35"/>
                  <a:pt x="86" y="35"/>
                </a:cubicBezTo>
                <a:cubicBezTo>
                  <a:pt x="91" y="39"/>
                  <a:pt x="91" y="39"/>
                  <a:pt x="91" y="39"/>
                </a:cubicBezTo>
                <a:cubicBezTo>
                  <a:pt x="94" y="37"/>
                  <a:pt x="94" y="37"/>
                  <a:pt x="94" y="37"/>
                </a:cubicBezTo>
                <a:cubicBezTo>
                  <a:pt x="96" y="38"/>
                  <a:pt x="99" y="39"/>
                  <a:pt x="101" y="39"/>
                </a:cubicBezTo>
                <a:cubicBezTo>
                  <a:pt x="101" y="43"/>
                  <a:pt x="101" y="43"/>
                  <a:pt x="101" y="43"/>
                </a:cubicBezTo>
                <a:cubicBezTo>
                  <a:pt x="108" y="43"/>
                  <a:pt x="108" y="43"/>
                  <a:pt x="108" y="43"/>
                </a:cubicBezTo>
                <a:cubicBezTo>
                  <a:pt x="108" y="39"/>
                  <a:pt x="108" y="39"/>
                  <a:pt x="108" y="39"/>
                </a:cubicBezTo>
                <a:cubicBezTo>
                  <a:pt x="110" y="39"/>
                  <a:pt x="113" y="38"/>
                  <a:pt x="115" y="37"/>
                </a:cubicBezTo>
                <a:cubicBezTo>
                  <a:pt x="118" y="39"/>
                  <a:pt x="118" y="39"/>
                  <a:pt x="118" y="39"/>
                </a:cubicBezTo>
                <a:cubicBezTo>
                  <a:pt x="122" y="35"/>
                  <a:pt x="122" y="35"/>
                  <a:pt x="122" y="35"/>
                </a:cubicBezTo>
                <a:cubicBezTo>
                  <a:pt x="120" y="32"/>
                  <a:pt x="120" y="32"/>
                  <a:pt x="120" y="32"/>
                </a:cubicBezTo>
                <a:cubicBezTo>
                  <a:pt x="121" y="30"/>
                  <a:pt x="122" y="27"/>
                  <a:pt x="122" y="25"/>
                </a:cubicBezTo>
                <a:cubicBezTo>
                  <a:pt x="126" y="25"/>
                  <a:pt x="126" y="25"/>
                  <a:pt x="126" y="25"/>
                </a:cubicBezTo>
                <a:cubicBezTo>
                  <a:pt x="126" y="18"/>
                  <a:pt x="126" y="18"/>
                  <a:pt x="126" y="18"/>
                </a:cubicBezTo>
                <a:cubicBezTo>
                  <a:pt x="122" y="18"/>
                  <a:pt x="122" y="18"/>
                  <a:pt x="122" y="18"/>
                </a:cubicBezTo>
                <a:cubicBezTo>
                  <a:pt x="122" y="16"/>
                  <a:pt x="121" y="13"/>
                  <a:pt x="120" y="11"/>
                </a:cubicBezTo>
                <a:cubicBezTo>
                  <a:pt x="122" y="8"/>
                  <a:pt x="122" y="8"/>
                  <a:pt x="122" y="8"/>
                </a:cubicBezTo>
                <a:cubicBezTo>
                  <a:pt x="118" y="4"/>
                  <a:pt x="118" y="4"/>
                  <a:pt x="118" y="4"/>
                </a:cubicBezTo>
                <a:cubicBezTo>
                  <a:pt x="115" y="6"/>
                  <a:pt x="115" y="6"/>
                  <a:pt x="115" y="6"/>
                </a:cubicBezTo>
                <a:cubicBezTo>
                  <a:pt x="113" y="5"/>
                  <a:pt x="110" y="4"/>
                  <a:pt x="108" y="4"/>
                </a:cubicBezTo>
                <a:cubicBezTo>
                  <a:pt x="108" y="0"/>
                  <a:pt x="108" y="0"/>
                  <a:pt x="108" y="0"/>
                </a:cubicBezTo>
              </a:path>
            </a:pathLst>
          </a:custGeom>
          <a:solidFill>
            <a:sysClr val="window" lastClr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graphicFrame>
        <p:nvGraphicFramePr>
          <p:cNvPr id="26" name="Диаграмма 25"/>
          <p:cNvGraphicFramePr/>
          <p:nvPr>
            <p:extLst>
              <p:ext uri="{D42A27DB-BD31-4B8C-83A1-F6EECF244321}">
                <p14:modId xmlns:p14="http://schemas.microsoft.com/office/powerpoint/2010/main" val="777934207"/>
              </p:ext>
            </p:extLst>
          </p:nvPr>
        </p:nvGraphicFramePr>
        <p:xfrm>
          <a:off x="4421173" y="1286108"/>
          <a:ext cx="4857752" cy="3643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05583933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BB592B-63AA-4DF0-BFD4-84C61079213E}" type="slidenum">
              <a:rPr lang="ru-RU" smtClean="0"/>
              <a:pPr>
                <a:defRPr/>
              </a:pPr>
              <a:t>44</a:t>
            </a:fld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3845411"/>
              </p:ext>
            </p:extLst>
          </p:nvPr>
        </p:nvGraphicFramePr>
        <p:xfrm>
          <a:off x="0" y="1508750"/>
          <a:ext cx="9144000" cy="534925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38275"/>
                <a:gridCol w="742950"/>
                <a:gridCol w="781050"/>
                <a:gridCol w="809625"/>
                <a:gridCol w="1085850"/>
                <a:gridCol w="752475"/>
                <a:gridCol w="809625"/>
                <a:gridCol w="704850"/>
                <a:gridCol w="666750"/>
                <a:gridCol w="692474"/>
                <a:gridCol w="660076"/>
              </a:tblGrid>
              <a:tr h="279169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Бюджеты поселений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noFill/>
                  </a:tcPr>
                </a:tc>
                <a:tc gridSpan="10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Безвозмездные поступления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7521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Дотации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МБТ на обеспечение дорожной деятельности 2020 год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МБТ на коммунальное хозяйство,</a:t>
                      </a:r>
                      <a:r>
                        <a:rPr lang="ru-RU" sz="11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благоустройство населенных пунктов и охрану окружающей</a:t>
                      </a:r>
                      <a:r>
                        <a:rPr lang="ru-RU" sz="11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среды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МБТ на обеспечение</a:t>
                      </a:r>
                      <a:r>
                        <a:rPr lang="ru-RU" sz="11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первичного воинского учета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517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r>
                        <a:rPr lang="en-US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год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202</a:t>
                      </a:r>
                      <a:r>
                        <a:rPr lang="en-US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год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202</a:t>
                      </a:r>
                      <a:r>
                        <a:rPr lang="en-US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 </a:t>
                      </a:r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2020 год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2021 год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2022 год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2020 год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2021 год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2022 год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noFill/>
                  </a:tcPr>
                </a:tc>
              </a:tr>
              <a:tr h="282142">
                <a:tc>
                  <a:txBody>
                    <a:bodyPr/>
                    <a:lstStyle/>
                    <a:p>
                      <a:r>
                        <a:rPr lang="ru-RU" sz="11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Байгильдинский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2 619,2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2 687,5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2 571,7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949,0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4 050,0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73,3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73,3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73,3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</a:tr>
              <a:tr h="282142">
                <a:tc>
                  <a:txBody>
                    <a:bodyPr/>
                    <a:lstStyle/>
                    <a:p>
                      <a:r>
                        <a:rPr lang="ru-RU" sz="11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Баш-Шидинский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lang="en-US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520,2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1 404,0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1 439,9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191,2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700,0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73,3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73,3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73,3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</a:tr>
              <a:tr h="282142"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Красногорский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2 345,5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1 189,0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842,7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1 104,0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900,0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600,0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600,0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266,9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269,7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283,0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</a:tr>
              <a:tr h="282142">
                <a:tc>
                  <a:txBody>
                    <a:bodyPr/>
                    <a:lstStyle/>
                    <a:p>
                      <a:r>
                        <a:rPr lang="ru-RU" sz="11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Красноключевский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2 656,1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2 716,8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2 551,7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983,2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700,0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266,8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269,7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282,9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</a:tr>
              <a:tr h="282142"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Никольский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1 610,6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1 650,4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1 693,9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329,5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700,0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73,3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73,3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73,3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</a:tr>
              <a:tr h="282142">
                <a:tc>
                  <a:txBody>
                    <a:bodyPr/>
                    <a:lstStyle/>
                    <a:p>
                      <a:r>
                        <a:rPr lang="ru-RU" sz="11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Новокулевский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2 584,2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2 728,7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2 595,5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990,7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2 300,0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266,8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269,7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282,9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</a:tr>
              <a:tr h="282142">
                <a:tc>
                  <a:txBody>
                    <a:bodyPr/>
                    <a:lstStyle/>
                    <a:p>
                      <a:r>
                        <a:rPr lang="ru-RU" sz="11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Новосубаевский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1 956,3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2 007,6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2 060,8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189,4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700,0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73,3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73,3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73,3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</a:tr>
              <a:tr h="282142"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Павловский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2 701,4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 2 740,8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2 527,2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598,7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1 886,0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600,0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600,0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266,8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269,6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282,9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</a:tr>
              <a:tr h="282142"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Первомайский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1 991,2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2 042,7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2 094,6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700,0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73,3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73,3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73,3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</a:tr>
              <a:tr h="282142">
                <a:tc>
                  <a:txBody>
                    <a:bodyPr/>
                    <a:lstStyle/>
                    <a:p>
                      <a:r>
                        <a:rPr lang="ru-RU" sz="11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Сарвинский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1 685,0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1 728,9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1 774,1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87,3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700,0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73,3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73,3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73,3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</a:tr>
              <a:tr h="282142">
                <a:tc>
                  <a:txBody>
                    <a:bodyPr/>
                    <a:lstStyle/>
                    <a:p>
                      <a:r>
                        <a:rPr lang="ru-RU" sz="11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Старобедеевский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1 857,2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1 903,4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1 955,3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243,5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700,0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73,3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73,3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73,3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</a:tr>
              <a:tr h="282142">
                <a:tc>
                  <a:txBody>
                    <a:bodyPr/>
                    <a:lstStyle/>
                    <a:p>
                      <a:r>
                        <a:rPr lang="ru-RU" sz="11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Староисаевский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2 551,3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2 461,7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2 525,3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410,2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1 </a:t>
                      </a: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400,0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73,3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73,3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73,3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</a:tr>
              <a:tr h="352048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26 078,2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25 261,5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24 632,7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6 076,7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15 436,0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6 200,0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6 200,0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1 653,7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1 665,1</a:t>
                      </a:r>
                    </a:p>
                    <a:p>
                      <a:pPr algn="r"/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1 718,1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357126" y="620688"/>
            <a:ext cx="878687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Распределение межбюджетных трансфертов бюджетам сельских поселений на  2020-2022 годы, тыс.руб.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58836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Номер слайда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AD33FC-CFB2-4C9E-9E90-385C6970F446}" type="slidenum">
              <a:rPr lang="ru-RU" smtClean="0"/>
              <a:pPr>
                <a:defRPr/>
              </a:pPr>
              <a:t>45</a:t>
            </a:fld>
            <a:endParaRPr lang="ru-RU"/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1421453401"/>
              </p:ext>
            </p:extLst>
          </p:nvPr>
        </p:nvGraphicFramePr>
        <p:xfrm>
          <a:off x="203523" y="1154360"/>
          <a:ext cx="8688958" cy="57036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69094" y="692696"/>
            <a:ext cx="907490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Дотационность бюджетов сельских поселений на  2020 год, в %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62749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Скругленный прямоугольник 12"/>
          <p:cNvSpPr/>
          <p:nvPr/>
        </p:nvSpPr>
        <p:spPr>
          <a:xfrm>
            <a:off x="4724400" y="2514600"/>
            <a:ext cx="3429000" cy="1485900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000232" y="1357298"/>
            <a:ext cx="5410200" cy="1000125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04454" name="TextBox 6"/>
          <p:cNvSpPr txBox="1">
            <a:spLocks noChangeArrowheads="1"/>
          </p:cNvSpPr>
          <p:nvPr/>
        </p:nvSpPr>
        <p:spPr bwMode="auto">
          <a:xfrm>
            <a:off x="2143125" y="1463041"/>
            <a:ext cx="528637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Муниципальный долг  – обязательства по возврату взятых в долг денежных средств</a:t>
            </a:r>
          </a:p>
        </p:txBody>
      </p:sp>
      <p:sp>
        <p:nvSpPr>
          <p:cNvPr id="104455" name="TextBox 7"/>
          <p:cNvSpPr txBox="1">
            <a:spLocks noChangeArrowheads="1"/>
          </p:cNvSpPr>
          <p:nvPr/>
        </p:nvSpPr>
        <p:spPr bwMode="auto">
          <a:xfrm>
            <a:off x="1276350" y="2352675"/>
            <a:ext cx="3848100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Цели заимствования:</a:t>
            </a:r>
          </a:p>
          <a:p>
            <a:pPr>
              <a:buFontTx/>
              <a:buChar char="-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Финансирование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дефицита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бюджета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buFontTx/>
              <a:buChar char="-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Погашение долговых обязательств</a:t>
            </a:r>
          </a:p>
        </p:txBody>
      </p:sp>
      <p:sp>
        <p:nvSpPr>
          <p:cNvPr id="104456" name="TextBox 8"/>
          <p:cNvSpPr txBox="1">
            <a:spLocks noChangeArrowheads="1"/>
          </p:cNvSpPr>
          <p:nvPr/>
        </p:nvSpPr>
        <p:spPr bwMode="auto">
          <a:xfrm>
            <a:off x="4919663" y="2324100"/>
            <a:ext cx="3000375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Способы заимствования:</a:t>
            </a:r>
          </a:p>
          <a:p>
            <a:pPr>
              <a:buFontTx/>
              <a:buChar char="-"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Привлечение кредитов банков;</a:t>
            </a:r>
          </a:p>
          <a:p>
            <a:pPr>
              <a:buFontTx/>
              <a:buChar char="-"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Кредиты бюджета субъекта</a:t>
            </a:r>
          </a:p>
        </p:txBody>
      </p:sp>
      <p:sp>
        <p:nvSpPr>
          <p:cNvPr id="104457" name="TextBox 9"/>
          <p:cNvSpPr txBox="1">
            <a:spLocks noChangeArrowheads="1"/>
          </p:cNvSpPr>
          <p:nvPr/>
        </p:nvSpPr>
        <p:spPr bwMode="auto">
          <a:xfrm>
            <a:off x="1257300" y="3643313"/>
            <a:ext cx="739140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/>
              <a:t>    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Предельные объёмы муниципального долга  и расходов на его обслуживание регулируются Бюджетным кодексом РФ.</a:t>
            </a:r>
          </a:p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     Муниципальный долг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не должен превышать 50 %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собственных доходов бюджета.</a:t>
            </a:r>
          </a:p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     Расходы на обслуживание  муниципального долга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не должны превышать 15 %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расходов бюджета без учета расходов осуществляемых за счет субвенций.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073795" y="533400"/>
            <a:ext cx="48508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Муниципальный долг</a:t>
            </a:r>
            <a:endParaRPr lang="ru-RU" sz="36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87671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43"/>
          <p:cNvSpPr txBox="1">
            <a:spLocks noChangeArrowheads="1"/>
          </p:cNvSpPr>
          <p:nvPr/>
        </p:nvSpPr>
        <p:spPr bwMode="auto">
          <a:xfrm>
            <a:off x="7092280" y="1340768"/>
            <a:ext cx="135732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</a:rPr>
              <a:t>тыс</a:t>
            </a:r>
            <a:r>
              <a:rPr lang="ru-RU" sz="1600" b="1" dirty="0">
                <a:latin typeface="Times New Roman" pitchFamily="18" charset="0"/>
              </a:rPr>
              <a:t>. руб.</a:t>
            </a:r>
          </a:p>
        </p:txBody>
      </p:sp>
      <p:graphicFrame>
        <p:nvGraphicFramePr>
          <p:cNvPr id="23" name="Схема 22"/>
          <p:cNvGraphicFramePr/>
          <p:nvPr>
            <p:extLst>
              <p:ext uri="{D42A27DB-BD31-4B8C-83A1-F6EECF244321}">
                <p14:modId xmlns:p14="http://schemas.microsoft.com/office/powerpoint/2010/main" val="827158773"/>
              </p:ext>
            </p:extLst>
          </p:nvPr>
        </p:nvGraphicFramePr>
        <p:xfrm>
          <a:off x="4119613" y="1636295"/>
          <a:ext cx="3349591" cy="22247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24" name="Схема 23"/>
          <p:cNvGraphicFramePr/>
          <p:nvPr>
            <p:extLst>
              <p:ext uri="{D42A27DB-BD31-4B8C-83A1-F6EECF244321}">
                <p14:modId xmlns:p14="http://schemas.microsoft.com/office/powerpoint/2010/main" val="3993663198"/>
              </p:ext>
            </p:extLst>
          </p:nvPr>
        </p:nvGraphicFramePr>
        <p:xfrm>
          <a:off x="323528" y="1628800"/>
          <a:ext cx="3600400" cy="2304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25" name="Схема 24"/>
          <p:cNvGraphicFramePr/>
          <p:nvPr>
            <p:extLst>
              <p:ext uri="{D42A27DB-BD31-4B8C-83A1-F6EECF244321}">
                <p14:modId xmlns:p14="http://schemas.microsoft.com/office/powerpoint/2010/main" val="2717680986"/>
              </p:ext>
            </p:extLst>
          </p:nvPr>
        </p:nvGraphicFramePr>
        <p:xfrm>
          <a:off x="323528" y="4365104"/>
          <a:ext cx="3600400" cy="2304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aphicFrame>
        <p:nvGraphicFramePr>
          <p:cNvPr id="26" name="Схема 25"/>
          <p:cNvGraphicFramePr/>
          <p:nvPr>
            <p:extLst>
              <p:ext uri="{D42A27DB-BD31-4B8C-83A1-F6EECF244321}">
                <p14:modId xmlns:p14="http://schemas.microsoft.com/office/powerpoint/2010/main" val="3502047941"/>
              </p:ext>
            </p:extLst>
          </p:nvPr>
        </p:nvGraphicFramePr>
        <p:xfrm>
          <a:off x="4355976" y="4293096"/>
          <a:ext cx="3600400" cy="2304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AD33FC-CFB2-4C9E-9E90-385C6970F446}" type="slidenum">
              <a:rPr lang="ru-RU" smtClean="0"/>
              <a:pPr>
                <a:defRPr/>
              </a:pPr>
              <a:t>47</a:t>
            </a:fld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3228975" y="609600"/>
            <a:ext cx="578421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Объем муниципального долга</a:t>
            </a:r>
            <a:endParaRPr lang="ru-RU" sz="32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791237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8"/>
          <p:cNvSpPr>
            <a:spLocks noChangeArrowheads="1"/>
          </p:cNvSpPr>
          <p:nvPr/>
        </p:nvSpPr>
        <p:spPr bwMode="auto">
          <a:xfrm>
            <a:off x="141412" y="1810345"/>
            <a:ext cx="8640960" cy="1904214"/>
          </a:xfrm>
          <a:prstGeom prst="roundRect">
            <a:avLst>
              <a:gd name="adj" fmla="val 16667"/>
            </a:avLst>
          </a:prstGeom>
          <a:noFill/>
          <a:ln>
            <a:noFill/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lang="ru-RU" sz="1000">
              <a:latin typeface="Constantia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38131" y="3289956"/>
            <a:ext cx="13483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cap="all" dirty="0" smtClean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rgbClr val="000066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2020 </a:t>
            </a:r>
            <a:r>
              <a:rPr lang="ru-RU" sz="1400" b="1" cap="all" dirty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rgbClr val="000066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год</a:t>
            </a:r>
          </a:p>
        </p:txBody>
      </p:sp>
      <p:sp>
        <p:nvSpPr>
          <p:cNvPr id="4" name="TextBox 2"/>
          <p:cNvSpPr txBox="1">
            <a:spLocks noChangeArrowheads="1"/>
          </p:cNvSpPr>
          <p:nvPr/>
        </p:nvSpPr>
        <p:spPr bwMode="auto">
          <a:xfrm>
            <a:off x="251520" y="1821582"/>
            <a:ext cx="856895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</a:rPr>
              <a:t>Объем </a:t>
            </a:r>
          </a:p>
          <a:p>
            <a:pPr algn="ctr"/>
            <a:r>
              <a:rPr lang="ru-RU" b="1" dirty="0">
                <a:latin typeface="Times New Roman" pitchFamily="18" charset="0"/>
              </a:rPr>
              <a:t>расходов на обслуживание муниципального долга:</a:t>
            </a:r>
          </a:p>
        </p:txBody>
      </p:sp>
      <p:sp>
        <p:nvSpPr>
          <p:cNvPr id="5" name="Овал 4"/>
          <p:cNvSpPr/>
          <p:nvPr/>
        </p:nvSpPr>
        <p:spPr>
          <a:xfrm>
            <a:off x="1000175" y="2492896"/>
            <a:ext cx="1049571" cy="824076"/>
          </a:xfrm>
          <a:prstGeom prst="ellipse">
            <a:avLst/>
          </a:prstGeom>
          <a:solidFill>
            <a:srgbClr val="99CCFF"/>
          </a:solidFill>
          <a:ln>
            <a:noFill/>
          </a:ln>
          <a:scene3d>
            <a:camera prst="orthographicFront"/>
            <a:lightRig rig="threePt" dir="t"/>
          </a:scene3d>
          <a:sp3d>
            <a:bevelT w="254000" h="254000"/>
            <a:bevelB w="254000" h="254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779912" y="3284984"/>
            <a:ext cx="1240469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cap="all" dirty="0" smtClean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rgbClr val="000066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2021 </a:t>
            </a:r>
            <a:r>
              <a:rPr lang="ru-RU" sz="1400" b="1" cap="all" dirty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rgbClr val="000066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год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804248" y="3284984"/>
            <a:ext cx="1240469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cap="all" dirty="0" smtClean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rgbClr val="000066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2022 </a:t>
            </a:r>
            <a:r>
              <a:rPr lang="ru-RU" sz="1400" b="1" cap="all" dirty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rgbClr val="000066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год</a:t>
            </a:r>
          </a:p>
        </p:txBody>
      </p:sp>
      <p:sp>
        <p:nvSpPr>
          <p:cNvPr id="18" name="Овал 17"/>
          <p:cNvSpPr/>
          <p:nvPr/>
        </p:nvSpPr>
        <p:spPr>
          <a:xfrm>
            <a:off x="3851920" y="2492896"/>
            <a:ext cx="1049571" cy="824076"/>
          </a:xfrm>
          <a:prstGeom prst="ellipse">
            <a:avLst/>
          </a:prstGeom>
          <a:solidFill>
            <a:srgbClr val="99CCFF"/>
          </a:solidFill>
          <a:ln>
            <a:noFill/>
          </a:ln>
          <a:scene3d>
            <a:camera prst="orthographicFront"/>
            <a:lightRig rig="threePt" dir="t"/>
          </a:scene3d>
          <a:sp3d>
            <a:bevelT w="254000" h="254000"/>
            <a:bevelB w="254000" h="254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19" name="Овал 18"/>
          <p:cNvSpPr/>
          <p:nvPr/>
        </p:nvSpPr>
        <p:spPr>
          <a:xfrm>
            <a:off x="6876256" y="2420888"/>
            <a:ext cx="1049570" cy="822544"/>
          </a:xfrm>
          <a:prstGeom prst="ellipse">
            <a:avLst/>
          </a:prstGeom>
          <a:solidFill>
            <a:srgbClr val="99CCFF"/>
          </a:solidFill>
          <a:ln>
            <a:noFill/>
          </a:ln>
          <a:scene3d>
            <a:camera prst="orthographicFront"/>
            <a:lightRig rig="threePt" dir="t"/>
          </a:scene3d>
          <a:sp3d>
            <a:bevelT w="254000" h="254000"/>
            <a:bevelB w="254000" h="254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23" name="Rectangle 114"/>
          <p:cNvSpPr>
            <a:spLocks noChangeArrowheads="1"/>
          </p:cNvSpPr>
          <p:nvPr/>
        </p:nvSpPr>
        <p:spPr bwMode="auto">
          <a:xfrm>
            <a:off x="971600" y="2780928"/>
            <a:ext cx="1074555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000000"/>
                </a:solidFill>
              </a:rPr>
              <a:t>      </a:t>
            </a:r>
            <a:r>
              <a:rPr lang="ru-RU" sz="1400" b="1" dirty="0" smtClean="0">
                <a:solidFill>
                  <a:sysClr val="windowText" lastClr="000000"/>
                </a:solidFill>
              </a:rPr>
              <a:t>6,0</a:t>
            </a:r>
            <a:endParaRPr lang="ru-RU" sz="1400" b="1" dirty="0">
              <a:solidFill>
                <a:sysClr val="windowText" lastClr="000000"/>
              </a:solidFill>
            </a:endParaRPr>
          </a:p>
        </p:txBody>
      </p:sp>
      <p:sp>
        <p:nvSpPr>
          <p:cNvPr id="24" name="Rectangle 115"/>
          <p:cNvSpPr>
            <a:spLocks noChangeArrowheads="1"/>
          </p:cNvSpPr>
          <p:nvPr/>
        </p:nvSpPr>
        <p:spPr bwMode="auto">
          <a:xfrm>
            <a:off x="4100660" y="2780928"/>
            <a:ext cx="612742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ysClr val="windowText" lastClr="000000"/>
                </a:solidFill>
              </a:rPr>
              <a:t>5</a:t>
            </a:r>
            <a:r>
              <a:rPr lang="ru-RU" sz="1400" b="1" dirty="0" smtClean="0">
                <a:solidFill>
                  <a:sysClr val="windowText" lastClr="000000"/>
                </a:solidFill>
              </a:rPr>
              <a:t>,0</a:t>
            </a:r>
            <a:endParaRPr lang="ru-RU" sz="1400" b="1" dirty="0">
              <a:solidFill>
                <a:sysClr val="windowText" lastClr="000000"/>
              </a:solidFill>
            </a:endParaRPr>
          </a:p>
        </p:txBody>
      </p:sp>
      <p:sp>
        <p:nvSpPr>
          <p:cNvPr id="25" name="Rectangle 116"/>
          <p:cNvSpPr>
            <a:spLocks noChangeArrowheads="1"/>
          </p:cNvSpPr>
          <p:nvPr/>
        </p:nvSpPr>
        <p:spPr bwMode="auto">
          <a:xfrm>
            <a:off x="6948264" y="2708920"/>
            <a:ext cx="344966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solidFill>
                  <a:srgbClr val="000000"/>
                </a:solidFill>
              </a:rPr>
              <a:t>    </a:t>
            </a:r>
            <a:endParaRPr lang="ru-RU" sz="1400" b="1" dirty="0">
              <a:solidFill>
                <a:srgbClr val="FFFF00"/>
              </a:solidFill>
            </a:endParaRPr>
          </a:p>
        </p:txBody>
      </p:sp>
      <p:sp>
        <p:nvSpPr>
          <p:cNvPr id="29" name="Rectangle 120"/>
          <p:cNvSpPr>
            <a:spLocks noChangeArrowheads="1"/>
          </p:cNvSpPr>
          <p:nvPr/>
        </p:nvSpPr>
        <p:spPr bwMode="auto">
          <a:xfrm>
            <a:off x="0" y="879224"/>
            <a:ext cx="9144000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Управление муниципальным долгом 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2020-2022 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годы 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428596" y="4000504"/>
            <a:ext cx="8352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Долговая нагрузка от собственных доходов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Скругленный прямоугольник 18"/>
          <p:cNvSpPr>
            <a:spLocks noChangeArrowheads="1"/>
          </p:cNvSpPr>
          <p:nvPr/>
        </p:nvSpPr>
        <p:spPr bwMode="auto">
          <a:xfrm>
            <a:off x="214282" y="4500570"/>
            <a:ext cx="8640960" cy="1857388"/>
          </a:xfrm>
          <a:prstGeom prst="roundRect">
            <a:avLst>
              <a:gd name="adj" fmla="val 16667"/>
            </a:avLst>
          </a:prstGeom>
          <a:noFill/>
          <a:ln>
            <a:noFill/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lang="ru-RU" sz="1000" b="1" dirty="0"/>
          </a:p>
        </p:txBody>
      </p:sp>
      <p:sp>
        <p:nvSpPr>
          <p:cNvPr id="42" name="Овал 41"/>
          <p:cNvSpPr/>
          <p:nvPr/>
        </p:nvSpPr>
        <p:spPr>
          <a:xfrm>
            <a:off x="987788" y="4941340"/>
            <a:ext cx="1049571" cy="773676"/>
          </a:xfrm>
          <a:prstGeom prst="ellipse">
            <a:avLst/>
          </a:prstGeom>
          <a:solidFill>
            <a:srgbClr val="99CCFF"/>
          </a:solidFill>
          <a:ln>
            <a:noFill/>
          </a:ln>
          <a:scene3d>
            <a:camera prst="orthographicFront"/>
            <a:lightRig rig="threePt" dir="t"/>
          </a:scene3d>
          <a:sp3d>
            <a:bevelT w="254000" h="254000"/>
            <a:bevelB w="254000" h="254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43" name="Овал 42"/>
          <p:cNvSpPr/>
          <p:nvPr/>
        </p:nvSpPr>
        <p:spPr>
          <a:xfrm>
            <a:off x="3929058" y="4929198"/>
            <a:ext cx="1049571" cy="824076"/>
          </a:xfrm>
          <a:prstGeom prst="ellipse">
            <a:avLst/>
          </a:prstGeom>
          <a:solidFill>
            <a:srgbClr val="99CCFF"/>
          </a:solidFill>
          <a:ln>
            <a:noFill/>
          </a:ln>
          <a:scene3d>
            <a:camera prst="orthographicFront"/>
            <a:lightRig rig="threePt" dir="t"/>
          </a:scene3d>
          <a:sp3d>
            <a:bevelT w="254000" h="254000"/>
            <a:bevelB w="254000" h="254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44" name="Овал 43"/>
          <p:cNvSpPr/>
          <p:nvPr/>
        </p:nvSpPr>
        <p:spPr>
          <a:xfrm>
            <a:off x="6929454" y="4857760"/>
            <a:ext cx="1049571" cy="824076"/>
          </a:xfrm>
          <a:prstGeom prst="ellipse">
            <a:avLst/>
          </a:prstGeom>
          <a:solidFill>
            <a:srgbClr val="99CCFF"/>
          </a:solidFill>
          <a:ln>
            <a:noFill/>
          </a:ln>
          <a:scene3d>
            <a:camera prst="orthographicFront"/>
            <a:lightRig rig="threePt" dir="t"/>
          </a:scene3d>
          <a:sp3d>
            <a:bevelT w="254000" h="254000"/>
            <a:bevelB w="254000" h="254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46" name="Rectangle 114"/>
          <p:cNvSpPr>
            <a:spLocks noChangeArrowheads="1"/>
          </p:cNvSpPr>
          <p:nvPr/>
        </p:nvSpPr>
        <p:spPr bwMode="auto">
          <a:xfrm>
            <a:off x="1119665" y="5272702"/>
            <a:ext cx="785818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000000"/>
                </a:solidFill>
              </a:rPr>
              <a:t>    </a:t>
            </a:r>
            <a:r>
              <a:rPr lang="ru-RU" sz="1400" b="1" dirty="0" smtClean="0">
                <a:solidFill>
                  <a:srgbClr val="002060"/>
                </a:solidFill>
              </a:rPr>
              <a:t>0,0</a:t>
            </a:r>
            <a:endParaRPr lang="ru-RU" sz="1400" b="1" dirty="0">
              <a:solidFill>
                <a:srgbClr val="002060"/>
              </a:solidFill>
            </a:endParaRPr>
          </a:p>
        </p:txBody>
      </p:sp>
      <p:sp>
        <p:nvSpPr>
          <p:cNvPr id="47" name="Rectangle 114"/>
          <p:cNvSpPr>
            <a:spLocks noChangeArrowheads="1"/>
          </p:cNvSpPr>
          <p:nvPr/>
        </p:nvSpPr>
        <p:spPr bwMode="auto">
          <a:xfrm>
            <a:off x="4129685" y="5220514"/>
            <a:ext cx="720080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FFFF00"/>
                </a:solidFill>
              </a:rPr>
              <a:t>    </a:t>
            </a:r>
            <a:r>
              <a:rPr lang="ru-RU" sz="1400" b="1" dirty="0" smtClean="0">
                <a:solidFill>
                  <a:srgbClr val="002060"/>
                </a:solidFill>
              </a:rPr>
              <a:t>0,0</a:t>
            </a:r>
            <a:endParaRPr lang="ru-RU" sz="1400" b="1" dirty="0">
              <a:solidFill>
                <a:srgbClr val="002060"/>
              </a:solidFill>
            </a:endParaRPr>
          </a:p>
        </p:txBody>
      </p:sp>
      <p:sp>
        <p:nvSpPr>
          <p:cNvPr id="48" name="Rectangle 114"/>
          <p:cNvSpPr>
            <a:spLocks noChangeArrowheads="1"/>
          </p:cNvSpPr>
          <p:nvPr/>
        </p:nvSpPr>
        <p:spPr bwMode="auto">
          <a:xfrm>
            <a:off x="7113070" y="5143512"/>
            <a:ext cx="751348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000000"/>
                </a:solidFill>
              </a:rPr>
              <a:t>   </a:t>
            </a:r>
            <a:r>
              <a:rPr lang="ru-RU" sz="1400" b="1" dirty="0" smtClean="0">
                <a:solidFill>
                  <a:srgbClr val="002060"/>
                </a:solidFill>
              </a:rPr>
              <a:t>0,0</a:t>
            </a:r>
            <a:endParaRPr lang="ru-RU" sz="1400" b="1" dirty="0">
              <a:solidFill>
                <a:srgbClr val="002060"/>
              </a:solidFill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1119665" y="5682068"/>
            <a:ext cx="1240468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cap="all" dirty="0" smtClean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rgbClr val="000066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2020 </a:t>
            </a:r>
            <a:r>
              <a:rPr lang="ru-RU" sz="1400" b="1" cap="all" dirty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rgbClr val="000066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год</a:t>
            </a:r>
          </a:p>
        </p:txBody>
      </p:sp>
      <p:sp>
        <p:nvSpPr>
          <p:cNvPr id="51" name="Прямоугольник 50"/>
          <p:cNvSpPr/>
          <p:nvPr/>
        </p:nvSpPr>
        <p:spPr>
          <a:xfrm>
            <a:off x="3857620" y="5715016"/>
            <a:ext cx="1240469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cap="all" dirty="0" smtClean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rgbClr val="000066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2021 </a:t>
            </a:r>
            <a:r>
              <a:rPr lang="ru-RU" sz="1400" b="1" cap="all" dirty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rgbClr val="000066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год</a:t>
            </a:r>
          </a:p>
        </p:txBody>
      </p:sp>
      <p:sp>
        <p:nvSpPr>
          <p:cNvPr id="52" name="Прямоугольник 51"/>
          <p:cNvSpPr/>
          <p:nvPr/>
        </p:nvSpPr>
        <p:spPr>
          <a:xfrm>
            <a:off x="6786578" y="5715016"/>
            <a:ext cx="1240469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cap="all" dirty="0" smtClean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rgbClr val="000066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2022 </a:t>
            </a:r>
            <a:r>
              <a:rPr lang="ru-RU" sz="1400" b="1" cap="all" dirty="0" smtClean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rgbClr val="000066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год</a:t>
            </a:r>
            <a:endParaRPr lang="ru-RU" sz="1400" b="1" cap="all" dirty="0">
              <a:ln w="9000" cmpd="sng">
                <a:solidFill>
                  <a:sysClr val="windowText" lastClr="000000"/>
                </a:solidFill>
                <a:prstDash val="solid"/>
              </a:ln>
              <a:solidFill>
                <a:srgbClr val="000066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7524328" y="1988840"/>
            <a:ext cx="11521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тыс.руб.</a:t>
            </a:r>
          </a:p>
        </p:txBody>
      </p:sp>
      <p:sp>
        <p:nvSpPr>
          <p:cNvPr id="28" name="Номер слайда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AD33FC-CFB2-4C9E-9E90-385C6970F446}" type="slidenum">
              <a:rPr lang="ru-RU" smtClean="0"/>
              <a:pPr>
                <a:defRPr/>
              </a:pPr>
              <a:t>48</a:t>
            </a:fld>
            <a:endParaRPr lang="ru-RU"/>
          </a:p>
        </p:txBody>
      </p:sp>
      <p:sp>
        <p:nvSpPr>
          <p:cNvPr id="31" name="TextBox 30"/>
          <p:cNvSpPr txBox="1"/>
          <p:nvPr/>
        </p:nvSpPr>
        <p:spPr>
          <a:xfrm>
            <a:off x="7715272" y="4572008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         %</a:t>
            </a:r>
          </a:p>
        </p:txBody>
      </p:sp>
      <p:sp>
        <p:nvSpPr>
          <p:cNvPr id="30" name="Rectangle 115"/>
          <p:cNvSpPr>
            <a:spLocks noChangeArrowheads="1"/>
          </p:cNvSpPr>
          <p:nvPr/>
        </p:nvSpPr>
        <p:spPr bwMode="auto">
          <a:xfrm>
            <a:off x="7074566" y="2704699"/>
            <a:ext cx="644895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400" b="1" dirty="0" smtClean="0"/>
              <a:t>   2,0</a:t>
            </a:r>
            <a:endParaRPr lang="ru-RU" sz="1400" b="1" dirty="0"/>
          </a:p>
        </p:txBody>
      </p:sp>
    </p:spTree>
    <p:extLst>
      <p:ext uri="{BB962C8B-B14F-4D97-AF65-F5344CB8AC3E}">
        <p14:creationId xmlns:p14="http://schemas.microsoft.com/office/powerpoint/2010/main" val="232497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27" name="Rectangle 108"/>
          <p:cNvSpPr>
            <a:spLocks/>
          </p:cNvSpPr>
          <p:nvPr/>
        </p:nvSpPr>
        <p:spPr bwMode="auto">
          <a:xfrm>
            <a:off x="828674" y="933450"/>
            <a:ext cx="8132763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 eaLnBrk="0" hangingPunct="0">
              <a:spcBef>
                <a:spcPct val="20000"/>
              </a:spcBef>
              <a:buFont typeface="Arial" charset="0"/>
              <a:buNone/>
            </a:pPr>
            <a:r>
              <a:rPr lang="ru-RU" dirty="0" smtClean="0">
                <a:latin typeface="Constantia" pitchFamily="18" charset="0"/>
              </a:rPr>
              <a:t>      </a:t>
            </a:r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Бюджет муниципального района Нуримановский район Республики Башкортостан 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является программно-ориентированным, то есть </a:t>
            </a:r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расходование средств 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осуществляется на основании 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9 утвержденных муниципальных 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программ</a:t>
            </a:r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 algn="just" eaLnBrk="0" hangingPunct="0">
              <a:spcBef>
                <a:spcPct val="20000"/>
              </a:spcBef>
              <a:buFont typeface="Arial" charset="0"/>
              <a:buNone/>
            </a:pPr>
            <a:endParaRPr 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latin typeface="Constantia" pitchFamily="18" charset="0"/>
              <a:cs typeface="Times New Roman" pitchFamily="18" charset="0"/>
            </a:endParaRPr>
          </a:p>
          <a:p>
            <a:pPr marL="342900" indent="-342900" algn="just" eaLnBrk="0" hangingPunct="0">
              <a:spcBef>
                <a:spcPct val="20000"/>
              </a:spcBef>
              <a:buFont typeface="Arial" charset="0"/>
              <a:buNone/>
            </a:pPr>
            <a:endParaRPr lang="ru-RU" sz="20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 eaLnBrk="0" hangingPunct="0">
              <a:spcBef>
                <a:spcPct val="20000"/>
              </a:spcBef>
              <a:buFont typeface="Arial" charset="0"/>
              <a:buNone/>
            </a:pPr>
            <a:r>
              <a:rPr lang="ru-RU" dirty="0" smtClean="0">
                <a:latin typeface="Calibri" pitchFamily="34" charset="0"/>
              </a:rPr>
              <a:t>      </a:t>
            </a:r>
            <a:endParaRPr lang="ru-RU" dirty="0">
              <a:latin typeface="Calibri" pitchFamily="34" charset="0"/>
            </a:endParaRPr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AD33FC-CFB2-4C9E-9E90-385C6970F446}" type="slidenum">
              <a:rPr lang="ru-RU" smtClean="0"/>
              <a:pPr>
                <a:defRPr/>
              </a:pPr>
              <a:t>49</a:t>
            </a:fld>
            <a:endParaRPr lang="ru-RU"/>
          </a:p>
        </p:txBody>
      </p:sp>
      <p:graphicFrame>
        <p:nvGraphicFramePr>
          <p:cNvPr id="12" name="Диаграмма 11"/>
          <p:cNvGraphicFramePr/>
          <p:nvPr>
            <p:extLst>
              <p:ext uri="{D42A27DB-BD31-4B8C-83A1-F6EECF244321}">
                <p14:modId xmlns:p14="http://schemas.microsoft.com/office/powerpoint/2010/main" val="1313072043"/>
              </p:ext>
            </p:extLst>
          </p:nvPr>
        </p:nvGraphicFramePr>
        <p:xfrm>
          <a:off x="1115616" y="2466690"/>
          <a:ext cx="7056784" cy="40769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7792279" y="2282024"/>
            <a:ext cx="11353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Тыс. руб.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70489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Рисунок 26" descr="bagofcoin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86182" y="4214818"/>
            <a:ext cx="1714512" cy="1714512"/>
          </a:xfrm>
          <a:prstGeom prst="rect">
            <a:avLst/>
          </a:prstGeom>
        </p:spPr>
      </p:pic>
      <p:sp>
        <p:nvSpPr>
          <p:cNvPr id="16" name="Выгнутая вправо стрелка 15"/>
          <p:cNvSpPr/>
          <p:nvPr/>
        </p:nvSpPr>
        <p:spPr>
          <a:xfrm rot="10800000">
            <a:off x="1571604" y="1857364"/>
            <a:ext cx="2143140" cy="3357586"/>
          </a:xfrm>
          <a:prstGeom prst="curvedLef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Выгнутая вправо стрелка 14"/>
          <p:cNvSpPr/>
          <p:nvPr/>
        </p:nvSpPr>
        <p:spPr>
          <a:xfrm>
            <a:off x="5572132" y="2143116"/>
            <a:ext cx="2143140" cy="3357586"/>
          </a:xfrm>
          <a:prstGeom prst="curvedLef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662296" y="649412"/>
            <a:ext cx="552195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ru-RU" sz="2000" b="1" dirty="0">
                <a:solidFill>
                  <a:schemeClr val="accent3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КАК </a:t>
            </a:r>
            <a:r>
              <a:rPr lang="ru-RU" sz="2000" b="1" dirty="0" smtClean="0">
                <a:solidFill>
                  <a:schemeClr val="accent3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ГРАЖДАНИН УЧАСТВУЕТ В </a:t>
            </a:r>
            <a:r>
              <a:rPr lang="ru-RU" sz="2000" b="1" dirty="0">
                <a:solidFill>
                  <a:schemeClr val="accent3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БЮДЖЕТНОМ ПРОЦЕССЕ?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74257" y="5457836"/>
            <a:ext cx="376974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Участвует в формировании </a:t>
            </a:r>
            <a:endParaRPr lang="en-US" sz="1600" b="1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доходной части бюджета</a:t>
            </a:r>
            <a:endParaRPr lang="ru-RU" sz="16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142984"/>
            <a:ext cx="2920981" cy="2246769"/>
          </a:xfrm>
          <a:prstGeom prst="rect">
            <a:avLst/>
          </a:prstGeom>
          <a:solidFill>
            <a:schemeClr val="bg1">
              <a:alpha val="66000"/>
            </a:schemeClr>
          </a:solidFill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15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Получает социальные </a:t>
            </a:r>
            <a:r>
              <a:rPr lang="ru-RU" sz="16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гарантии (образование,  жилищно-коммунальное </a:t>
            </a: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хозяйство</a:t>
            </a:r>
            <a:r>
              <a:rPr lang="ru-RU" sz="16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культура</a:t>
            </a:r>
            <a:r>
              <a:rPr lang="ru-RU" sz="16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физическая культура </a:t>
            </a:r>
            <a:r>
              <a:rPr lang="ru-RU" sz="15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 спорт, социальные льготы и другие направления социальных гарантий населению) – расходная часть бюджета </a:t>
            </a:r>
          </a:p>
        </p:txBody>
      </p:sp>
      <p:sp>
        <p:nvSpPr>
          <p:cNvPr id="17" name="Номер слайда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9B28AE-F851-4E76-A71A-BD0C6A64B50E}" type="slidenum">
              <a:rPr lang="ru-RU"/>
              <a:pPr>
                <a:defRPr/>
              </a:pPr>
              <a:t>5</a:t>
            </a:fld>
            <a:endParaRPr lang="ru-RU"/>
          </a:p>
        </p:txBody>
      </p:sp>
      <p:pic>
        <p:nvPicPr>
          <p:cNvPr id="20" name="Рисунок 19" descr="Fashionable_Business_Guy_Vector_Character_Preview.jpg"/>
          <p:cNvPicPr>
            <a:picLocks noChangeAspect="1"/>
          </p:cNvPicPr>
          <p:nvPr/>
        </p:nvPicPr>
        <p:blipFill>
          <a:blip r:embed="rId3" cstate="print"/>
          <a:srcRect l="20000" r="25000"/>
          <a:stretch>
            <a:fillRect/>
          </a:stretch>
        </p:blipFill>
        <p:spPr>
          <a:xfrm>
            <a:off x="3786182" y="1428736"/>
            <a:ext cx="1428760" cy="1785950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>
          <a:xfrm>
            <a:off x="0" y="5072074"/>
            <a:ext cx="2297616" cy="830997"/>
          </a:xfrm>
          <a:prstGeom prst="rect">
            <a:avLst/>
          </a:prstGeom>
          <a:solidFill>
            <a:schemeClr val="bg1">
              <a:alpha val="60000"/>
            </a:schemeClr>
          </a:solidFill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ГРАЖДАНИН</a:t>
            </a:r>
          </a:p>
          <a:p>
            <a:pPr algn="ctr">
              <a:defRPr/>
            </a:pP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 получатель </a:t>
            </a:r>
            <a:endParaRPr lang="en-US" sz="1600" b="1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социальных гарантий</a:t>
            </a:r>
            <a:r>
              <a:rPr lang="en-US" sz="1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273849" y="5000636"/>
            <a:ext cx="9105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БЮДЖЕТ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6572248" y="1357298"/>
            <a:ext cx="25717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ГРАЖДАНИН </a:t>
            </a:r>
          </a:p>
          <a:p>
            <a:pPr algn="ctr">
              <a:defRPr/>
            </a:pP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 налогоплательщик</a:t>
            </a:r>
            <a:endParaRPr lang="ru-RU" sz="16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643459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0" y="296937"/>
            <a:ext cx="9096375" cy="998538"/>
          </a:xfr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ru-RU" sz="2400" b="0" cap="none" spc="0" dirty="0" smtClean="0">
                <a:ln w="1905">
                  <a:solidFill>
                    <a:srgbClr val="0070C0"/>
                  </a:solidFill>
                </a:ln>
                <a:solidFill>
                  <a:schemeClr val="accent2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Бюджет муниципального района </a:t>
            </a:r>
            <a:br>
              <a:rPr lang="ru-RU" sz="2400" b="0" cap="none" spc="0" dirty="0" smtClean="0">
                <a:ln w="1905">
                  <a:solidFill>
                    <a:srgbClr val="0070C0"/>
                  </a:solidFill>
                </a:ln>
                <a:solidFill>
                  <a:schemeClr val="accent2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b="0" cap="none" spc="0" dirty="0" smtClean="0">
                <a:ln w="1905">
                  <a:solidFill>
                    <a:srgbClr val="0070C0"/>
                  </a:solidFill>
                </a:ln>
                <a:solidFill>
                  <a:schemeClr val="accent2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Нуримановский район Республики Башкортостан </a:t>
            </a:r>
            <a:br>
              <a:rPr lang="ru-RU" sz="2400" b="0" cap="none" spc="0" dirty="0" smtClean="0">
                <a:ln w="1905">
                  <a:solidFill>
                    <a:srgbClr val="0070C0"/>
                  </a:solidFill>
                </a:ln>
                <a:solidFill>
                  <a:schemeClr val="accent2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b="0" cap="none" spc="0" dirty="0" smtClean="0">
                <a:ln w="1905">
                  <a:solidFill>
                    <a:srgbClr val="0070C0"/>
                  </a:solidFill>
                </a:ln>
                <a:solidFill>
                  <a:schemeClr val="accent2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в разрезе муниципальных программ</a:t>
            </a:r>
            <a:endParaRPr lang="ru-RU" sz="2400" b="0" cap="none" spc="0" dirty="0">
              <a:ln w="1905">
                <a:solidFill>
                  <a:srgbClr val="0070C0"/>
                </a:solidFill>
              </a:ln>
              <a:solidFill>
                <a:schemeClr val="accent2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9799995"/>
              </p:ext>
            </p:extLst>
          </p:nvPr>
        </p:nvGraphicFramePr>
        <p:xfrm>
          <a:off x="35496" y="1585661"/>
          <a:ext cx="9073008" cy="5227715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786951"/>
                <a:gridCol w="1183053"/>
                <a:gridCol w="1100048"/>
                <a:gridCol w="1026790"/>
                <a:gridCol w="999876"/>
                <a:gridCol w="976290"/>
              </a:tblGrid>
              <a:tr h="434222">
                <a:tc row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муниципальной программы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Утверждено в бюджете на 2019 год</a:t>
                      </a:r>
                      <a:endParaRPr lang="ru-RU" sz="14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 год (отчет)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Решение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</a:tr>
              <a:tr h="4080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 год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 год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 год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04825">
                <a:tc>
                  <a:txBody>
                    <a:bodyPr/>
                    <a:lstStyle/>
                    <a:p>
                      <a:pPr algn="just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МП</a:t>
                      </a:r>
                      <a:r>
                        <a:rPr lang="ru-RU" sz="13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«Развитие сельского хозяйства в МР Нуримановский район РБ»  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8 324,6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7 265,1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8 722,7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8 722,7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8 722,7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02659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МП «Экономическое и инвестиционное развитие</a:t>
                      </a:r>
                      <a:r>
                        <a:rPr lang="ru-RU" sz="13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МР Нуримановский район РБ»</a:t>
                      </a:r>
                      <a:endParaRPr lang="ru-RU" sz="13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10 367,6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69408">
                <a:tc>
                  <a:txBody>
                    <a:bodyPr/>
                    <a:lstStyle/>
                    <a:p>
                      <a:pPr algn="just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МП «Обеспечение жильем молодых семей </a:t>
                      </a:r>
                      <a:r>
                        <a:rPr lang="ru-RU" sz="13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в МР Нуримановский район РБ»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804,7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2 230,9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1 547,0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314,5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313,5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02704">
                <a:tc>
                  <a:txBody>
                    <a:bodyPr/>
                    <a:lstStyle/>
                    <a:p>
                      <a:pPr algn="just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МП </a:t>
                      </a:r>
                      <a:r>
                        <a:rPr lang="ru-RU" sz="13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«Транспортное развитие в МР Нуримановский район РБ» 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15 827,5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35 725,8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18 875,3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25 365,0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25 882,0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02704">
                <a:tc>
                  <a:txBody>
                    <a:bodyPr/>
                    <a:lstStyle/>
                    <a:p>
                      <a:pPr algn="just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МП</a:t>
                      </a:r>
                      <a:r>
                        <a:rPr lang="ru-RU" sz="13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Развитие жилищно-коммунального хозяйства в МР Нуримановский район РБ»  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2 064,7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46 206,2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2 276,5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1 776,5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2 791,8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87036">
                <a:tc>
                  <a:txBody>
                    <a:bodyPr/>
                    <a:lstStyle/>
                    <a:p>
                      <a:pPr algn="just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МП «Устойчивое развитие сельских территорий в МР Нуримановский район РБ</a:t>
                      </a:r>
                      <a:r>
                        <a:rPr lang="ru-RU" sz="13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8 899,8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15 418,8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5 650,1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2 516,3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7 421,5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7874">
                <a:tc>
                  <a:txBody>
                    <a:bodyPr/>
                    <a:lstStyle/>
                    <a:p>
                      <a:pPr algn="just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МП </a:t>
                      </a:r>
                      <a:r>
                        <a:rPr lang="ru-RU" sz="13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«Развитие малого и среднего предпринимательства в МР Нуримановский район РБ»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2 100,0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4 476,2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600,0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9363">
                <a:tc>
                  <a:txBody>
                    <a:bodyPr/>
                    <a:lstStyle/>
                    <a:p>
                      <a:pPr algn="just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МП «Совершенствование деятельности ОМСУ МР Нуримановский район РБ по</a:t>
                      </a:r>
                      <a:r>
                        <a:rPr lang="ru-RU" sz="13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реализации вопросов местного значения»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35 558,7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50 880,4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37 978,2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37 741,8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37 832,9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7836340" y="1268760"/>
            <a:ext cx="126003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n w="1905"/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(тыс.руб.)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510075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1131627"/>
              </p:ext>
            </p:extLst>
          </p:nvPr>
        </p:nvGraphicFramePr>
        <p:xfrm>
          <a:off x="35496" y="44624"/>
          <a:ext cx="9073008" cy="6790555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600400"/>
                <a:gridCol w="1224136"/>
                <a:gridCol w="1080120"/>
                <a:gridCol w="1080120"/>
                <a:gridCol w="1080120"/>
                <a:gridCol w="1008112"/>
              </a:tblGrid>
              <a:tr h="313541">
                <a:tc row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муниципальной программы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Утверждено в бюджете на 2019 год</a:t>
                      </a:r>
                      <a:endParaRPr lang="ru-RU" sz="14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 год (отчет)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Решение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</a:tr>
              <a:tr h="43895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 год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 год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 год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51935">
                <a:tc>
                  <a:txBody>
                    <a:bodyPr/>
                    <a:lstStyle/>
                    <a:p>
                      <a:pPr algn="just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МП</a:t>
                      </a:r>
                      <a:r>
                        <a:rPr lang="ru-RU" sz="13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«Развитие системы учета и отчетности, системы муниципальных закупок в МР Нуримановский район РБ»  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30 165,8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61 268,6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64 479,6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64 479,6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64 479,6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37097">
                <a:tc>
                  <a:txBody>
                    <a:bodyPr/>
                    <a:lstStyle/>
                    <a:p>
                      <a:pPr algn="just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МП «Социальная поддержка граждан в МР Нуримановский район РБ</a:t>
                      </a:r>
                      <a:r>
                        <a:rPr lang="ru-RU" sz="13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40 735,0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40</a:t>
                      </a:r>
                      <a:r>
                        <a:rPr lang="ru-RU" sz="13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013,4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42 235,1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43 512,4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43 623,6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37097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МП </a:t>
                      </a:r>
                      <a:r>
                        <a:rPr lang="ru-RU" sz="13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«Развитие молодежной политики, </a:t>
                      </a:r>
                      <a:r>
                        <a:rPr lang="ru-RU" sz="13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ФКиС</a:t>
                      </a:r>
                      <a:r>
                        <a:rPr lang="ru-RU" sz="13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МР Нуримановский район РБ»</a:t>
                      </a:r>
                      <a:endParaRPr lang="ru-RU" sz="13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4 878,5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5 453,8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5 661,9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4 146,8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4 146,8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37097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МП «Развитие образования в МР Нуримановский район РБ</a:t>
                      </a:r>
                      <a:r>
                        <a:rPr lang="ru-RU" sz="13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323 417,5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362</a:t>
                      </a:r>
                      <a:r>
                        <a:rPr lang="ru-RU" sz="13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096,8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323 052,8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318 044,2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337 263,4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37097">
                <a:tc>
                  <a:txBody>
                    <a:bodyPr/>
                    <a:lstStyle/>
                    <a:p>
                      <a:pPr algn="just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МП</a:t>
                      </a:r>
                      <a:r>
                        <a:rPr lang="ru-RU" sz="13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«Развитие культуры и искусства в МР Нуримановский район РБ»  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54 236,9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62 305,9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54</a:t>
                      </a:r>
                      <a:r>
                        <a:rPr lang="ru-RU" sz="13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245,3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54 732,1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56 751,0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37097">
                <a:tc>
                  <a:txBody>
                    <a:bodyPr/>
                    <a:lstStyle/>
                    <a:p>
                      <a:pPr algn="just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МП «Управление муниципальными финансами</a:t>
                      </a:r>
                      <a:r>
                        <a:rPr lang="ru-RU" sz="13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МР Нуримановский район РБ»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48 881,0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105 906,7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74 300,3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63 647,3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71 182,9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51935">
                <a:tc>
                  <a:txBody>
                    <a:bodyPr/>
                    <a:lstStyle/>
                    <a:p>
                      <a:pPr algn="just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МП </a:t>
                      </a:r>
                      <a:r>
                        <a:rPr lang="ru-RU" sz="13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«Формирование здорового образа жизни и укрепления здоровья населения в МР Нуримановский район РБ»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40,0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40,0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40,0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40,0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40,0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37097">
                <a:tc>
                  <a:txBody>
                    <a:bodyPr/>
                    <a:lstStyle/>
                    <a:p>
                      <a:pPr algn="just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МП «Безопасная жизнь населения в МР Нуримановский район</a:t>
                      </a:r>
                      <a:r>
                        <a:rPr lang="ru-RU" sz="13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РБ»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2 582,0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ru-RU" sz="13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723,0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2 692,0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smtClean="0">
                          <a:latin typeface="Times New Roman" pitchFamily="18" charset="0"/>
                          <a:cs typeface="Times New Roman" pitchFamily="18" charset="0"/>
                        </a:rPr>
                        <a:t>2 692,0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2 692,0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01666">
                <a:tc>
                  <a:txBody>
                    <a:bodyPr/>
                    <a:lstStyle/>
                    <a:p>
                      <a:pPr algn="just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МП «Формирование современной городской среды</a:t>
                      </a:r>
                      <a:r>
                        <a:rPr lang="ru-RU" sz="13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МР </a:t>
                      </a:r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Нуримановский район</a:t>
                      </a:r>
                      <a:r>
                        <a:rPr lang="ru-RU" sz="13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РБ»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7 321,0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2258">
                <a:tc>
                  <a:txBody>
                    <a:bodyPr/>
                    <a:lstStyle/>
                    <a:p>
                      <a:pPr algn="just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Непрограммные</a:t>
                      </a:r>
                      <a:r>
                        <a:rPr lang="ru-RU" sz="13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расходы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1 968,7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396,4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2 502,6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2 194,9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2 318,9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93871">
                <a:tc>
                  <a:txBody>
                    <a:bodyPr/>
                    <a:lstStyle/>
                    <a:p>
                      <a:pPr algn="just"/>
                      <a:r>
                        <a:rPr lang="ru-RU" sz="13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ВСЕГО:</a:t>
                      </a:r>
                      <a:endParaRPr lang="ru-RU" sz="13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587 806,4</a:t>
                      </a:r>
                      <a:endParaRPr lang="ru-RU" sz="13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latin typeface="Times New Roman" pitchFamily="18" charset="0"/>
                          <a:cs typeface="Times New Roman" pitchFamily="18" charset="0"/>
                        </a:rPr>
                        <a:t>812 775,5</a:t>
                      </a:r>
                    </a:p>
                    <a:p>
                      <a:pPr algn="ctr"/>
                      <a:endParaRPr lang="ru-RU" sz="13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644 859,4</a:t>
                      </a:r>
                      <a:endParaRPr lang="ru-RU" sz="13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629 926,1</a:t>
                      </a:r>
                    </a:p>
                    <a:p>
                      <a:pPr algn="ctr"/>
                      <a:endParaRPr lang="ru-RU" sz="13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665 462,6</a:t>
                      </a:r>
                      <a:endParaRPr lang="ru-RU" sz="13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700582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AD33FC-CFB2-4C9E-9E90-385C6970F446}" type="slidenum">
              <a:rPr lang="ru-RU" smtClean="0"/>
              <a:pPr>
                <a:defRPr/>
              </a:pPr>
              <a:t>52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0" y="190500"/>
            <a:ext cx="91440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Структура расходов бюджета района </a:t>
            </a:r>
          </a:p>
          <a:p>
            <a:pPr algn="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разрезе муниципальных программ на 2020 год</a:t>
            </a:r>
            <a:b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							          </a:t>
            </a:r>
            <a:r>
              <a:rPr lang="ru-RU" sz="1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(в процентах)</a:t>
            </a: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2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30226670"/>
              </p:ext>
            </p:extLst>
          </p:nvPr>
        </p:nvGraphicFramePr>
        <p:xfrm>
          <a:off x="148374" y="1052736"/>
          <a:ext cx="8847252" cy="60001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721093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AD33FC-CFB2-4C9E-9E90-385C6970F446}" type="slidenum">
              <a:rPr lang="ru-RU" smtClean="0"/>
              <a:pPr>
                <a:defRPr/>
              </a:pPr>
              <a:t>53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4908" y="692696"/>
            <a:ext cx="91440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Структура расходов бюджета района </a:t>
            </a:r>
          </a:p>
          <a:p>
            <a:pPr algn="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разрезе муниципальных программ на 2021-2022 годы</a:t>
            </a:r>
            <a:b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							          </a:t>
            </a:r>
            <a:r>
              <a:rPr lang="ru-RU" sz="1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(в процентах)</a:t>
            </a: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2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Object 6"/>
          <p:cNvGraphicFramePr>
            <a:graphicFrameLocks noChangeAspect="1"/>
          </p:cNvGraphicFramePr>
          <p:nvPr/>
        </p:nvGraphicFramePr>
        <p:xfrm>
          <a:off x="452387" y="991402"/>
          <a:ext cx="3782729" cy="5579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77183313"/>
              </p:ext>
            </p:extLst>
          </p:nvPr>
        </p:nvGraphicFramePr>
        <p:xfrm>
          <a:off x="4572000" y="1173543"/>
          <a:ext cx="4126797" cy="56620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752681" y="5614247"/>
            <a:ext cx="951928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cap="all" dirty="0" smtClean="0">
                <a:ln w="9000" cmpd="sng">
                  <a:solidFill>
                    <a:srgbClr val="0070C0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2021 </a:t>
            </a:r>
            <a:r>
              <a:rPr lang="ru-RU" sz="1400" cap="all" dirty="0">
                <a:ln w="9000" cmpd="sng">
                  <a:solidFill>
                    <a:srgbClr val="0070C0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год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266020" y="5631992"/>
            <a:ext cx="931089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cap="all" dirty="0" smtClean="0">
                <a:ln w="9000" cmpd="sng">
                  <a:solidFill>
                    <a:srgbClr val="0070C0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2022 </a:t>
            </a:r>
            <a:r>
              <a:rPr lang="ru-RU" sz="1400" cap="all" dirty="0">
                <a:ln w="9000" cmpd="sng">
                  <a:solidFill>
                    <a:srgbClr val="0070C0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год</a:t>
            </a:r>
          </a:p>
        </p:txBody>
      </p:sp>
      <p:graphicFrame>
        <p:nvGraphicFramePr>
          <p:cNvPr id="11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59871764"/>
              </p:ext>
            </p:extLst>
          </p:nvPr>
        </p:nvGraphicFramePr>
        <p:xfrm>
          <a:off x="323528" y="1196752"/>
          <a:ext cx="4101765" cy="55582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9981958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5"/>
          <p:cNvSpPr txBox="1">
            <a:spLocks/>
          </p:cNvSpPr>
          <p:nvPr/>
        </p:nvSpPr>
        <p:spPr>
          <a:xfrm>
            <a:off x="0" y="642918"/>
            <a:ext cx="9144000" cy="998538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>
            <a:normAutofit fontScale="925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«Развитие сельского хозяйства в муниципальном районе Нуримановский район Республики Башкортостан» 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51520" y="1484784"/>
            <a:ext cx="8640960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Муниципальная программа «Развитие сельского хозяйства в муниципальном районе Нуримановский район Республики Башкортостан»  утверждена постановлением Администрации муниципального </a:t>
            </a:r>
            <a:r>
              <a:rPr lang="ru-RU" sz="1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 Нуримановский район Республики Башкортостан от 28 апреля 2017 года №1725</a:t>
            </a:r>
          </a:p>
          <a:p>
            <a:r>
              <a:rPr lang="ru-RU" sz="14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Цели муниципальной программы: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Подъем уровня сельскохозяйственного производства в общественном секторе;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2. Повышение финансовой устойчивости предприятий агропромышленного комплекса.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Задачи муниципальной программы: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1. Стимулировать рост производства основных видов сельскохозяйственной продукции; повысить уровень рентабельности в сельском хозяйстве;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2. Обеспечить реализацию противоэпизоотических мероприятий в отношении карантинных и особо опасных болезней животных;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3. Стимулировать инновационную деятельность и инновационное развитие агропромышленного комплекса;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4. Обеспечить экологически регламентированное использование в сельскохозяйственном производстве земельных, водных и других возобновляемых природных ресурсов, а также повысить плодородие почв до оптимального уровня;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5. Обеспечить развитие мелиорации земель сельскохозяйственного назначения;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6. Создать условия для эффективного использования земель сельскохозяйственного назначения.</a:t>
            </a:r>
            <a:endParaRPr lang="ru-RU" sz="1400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5649987"/>
              </p:ext>
            </p:extLst>
          </p:nvPr>
        </p:nvGraphicFramePr>
        <p:xfrm>
          <a:off x="395536" y="5445224"/>
          <a:ext cx="8352927" cy="1142365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4821310"/>
                <a:gridCol w="1281339"/>
                <a:gridCol w="1281339"/>
                <a:gridCol w="968939"/>
              </a:tblGrid>
              <a:tr h="227965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Наименование подпрограмм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муниципальной программы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Решение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2020 год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2021 год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2022 год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Развитие подотрасли животноводства, переработки и реализации продукции животноводства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1 048,7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1 048,7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1 048,7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Техническая и технологическая модернизация, инновационное развитие сельскохозяйственного производства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7 674,0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7 674,0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7 674,0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84092377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5"/>
          <p:cNvSpPr txBox="1">
            <a:spLocks/>
          </p:cNvSpPr>
          <p:nvPr/>
        </p:nvSpPr>
        <p:spPr>
          <a:xfrm>
            <a:off x="0" y="764704"/>
            <a:ext cx="9144000" cy="998538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>
            <a:normAutofit fontScale="92500" lnSpcReduction="1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«Экономическое и инвестиционное развитие муниципального района Нуримановский район 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Республики Башкортостан» 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51520" y="1748538"/>
            <a:ext cx="864096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Муниципальная программа «Экономическое и инвестиционное развитие муниципального района Нуримановский район Республики Башкортостан» утверждена постановлением Администрации муниципального </a:t>
            </a:r>
            <a:r>
              <a:rPr lang="ru-RU" sz="16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 Нуримановский район Республики Башкортостан от 29 декабря 2018 года №1552</a:t>
            </a:r>
          </a:p>
          <a:p>
            <a:pPr algn="just"/>
            <a:endParaRPr lang="ru-RU" sz="1600" dirty="0" smtClean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Цели муниципальной программы:</a:t>
            </a:r>
          </a:p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1. Обеспечение устойчивого социально-экономического  развития района и благосостояния его жителей.</a:t>
            </a:r>
          </a:p>
          <a:p>
            <a:pPr algn="just"/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Задачи муниципальной программы: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1. Стратегическое планирование и координация выполнения муниципальных программ социально-экономического развития района;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2.  Анализ и прогнозирование социально- экономического развития района;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3. Развитие инвестиционной деятельности и повышение инвестиционной привлекательности района;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4. Мониторинг развития конкурентной среды;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5. Реализация политики энергосбережения и повышения энергетической эффективности на территории района</a:t>
            </a:r>
            <a:r>
              <a:rPr lang="ru-RU" sz="1600" dirty="0"/>
              <a:t>.</a:t>
            </a:r>
            <a:endParaRPr lang="ru-RU" sz="1600" dirty="0" smtClean="0"/>
          </a:p>
        </p:txBody>
      </p:sp>
    </p:spTree>
    <p:extLst>
      <p:ext uri="{BB962C8B-B14F-4D97-AF65-F5344CB8AC3E}">
        <p14:creationId xmlns:p14="http://schemas.microsoft.com/office/powerpoint/2010/main" val="364841378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5"/>
          <p:cNvSpPr txBox="1">
            <a:spLocks/>
          </p:cNvSpPr>
          <p:nvPr/>
        </p:nvSpPr>
        <p:spPr>
          <a:xfrm>
            <a:off x="-12898" y="764704"/>
            <a:ext cx="9144000" cy="998538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>
            <a:normAutofit fontScale="925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«Обеспечение жильем молодых семей  в муниципальном районе Нуримановский район Республики Башкортостан»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56791" y="1556792"/>
            <a:ext cx="867880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Муниципальная программа «Обеспечение жильем молодых семей в муниципальном районе Нуримановский район Республики Башкортостан»  утверждена постановлением Администрации муниципального </a:t>
            </a:r>
            <a:r>
              <a:rPr lang="ru-RU" sz="1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 Нуримановский район Республики Башкортостан от </a:t>
            </a:r>
            <a:r>
              <a:rPr lang="en-US" sz="1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1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2 июля 2019 года №805</a:t>
            </a:r>
          </a:p>
          <a:p>
            <a:pPr algn="just"/>
            <a:endParaRPr lang="ru-RU" sz="1400" dirty="0" smtClean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Цели муниципальной программы:</a:t>
            </a:r>
          </a:p>
          <a:p>
            <a:pPr algn="just"/>
            <a:r>
              <a:rPr lang="ru-RU" sz="1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1. Обеспечение </a:t>
            </a:r>
            <a:r>
              <a:rPr lang="ru-RU" sz="14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жильем молодых семей</a:t>
            </a:r>
            <a:endParaRPr lang="ru-RU" sz="1400" dirty="0" smtClean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Задачи муниципальной программы:</a:t>
            </a:r>
          </a:p>
          <a:p>
            <a:pPr algn="just"/>
            <a:r>
              <a:rPr lang="ru-RU" sz="1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1. Обеспечение </a:t>
            </a:r>
            <a:r>
              <a:rPr lang="ru-RU" sz="14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жильем молодых семей, состоящих на учете в качестве нуждающихся в улучшении жилищных условий;</a:t>
            </a:r>
          </a:p>
          <a:p>
            <a:pPr algn="just"/>
            <a:r>
              <a:rPr lang="ru-RU" sz="1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2. Увеличение </a:t>
            </a:r>
            <a:r>
              <a:rPr lang="ru-RU" sz="14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доли семей, имеющих возможность приобрести или построить жилье с помощью социальных выплат и субсидий на строительство или приобретение жилых помещений;</a:t>
            </a:r>
          </a:p>
          <a:p>
            <a:pPr algn="just"/>
            <a:r>
              <a:rPr lang="ru-RU" sz="1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3. Привлечение </a:t>
            </a:r>
            <a:r>
              <a:rPr lang="ru-RU" sz="14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внебюджетных источников финансирования, в </a:t>
            </a:r>
            <a:r>
              <a:rPr lang="ru-RU" sz="1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том числе </a:t>
            </a:r>
            <a:r>
              <a:rPr lang="ru-RU" sz="14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собственных средств получателей социальных </a:t>
            </a:r>
            <a:r>
              <a:rPr lang="ru-RU" sz="1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выплат.</a:t>
            </a:r>
            <a:endParaRPr lang="ru-RU" sz="1400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749965"/>
              </p:ext>
            </p:extLst>
          </p:nvPr>
        </p:nvGraphicFramePr>
        <p:xfrm>
          <a:off x="395536" y="4725144"/>
          <a:ext cx="8424935" cy="776605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4862873"/>
                <a:gridCol w="1292385"/>
                <a:gridCol w="1292385"/>
                <a:gridCol w="977292"/>
              </a:tblGrid>
              <a:tr h="227965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Наименование подпрограмм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муниципальной программы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Решение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2020 год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2021 год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2022 год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Обеспечение жильем молодых семей в муниципальном районе Нуримановский район Республики Башкортостан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1 </a:t>
                      </a: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547,0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314,5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313,5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0516928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5"/>
          <p:cNvSpPr txBox="1">
            <a:spLocks/>
          </p:cNvSpPr>
          <p:nvPr/>
        </p:nvSpPr>
        <p:spPr>
          <a:xfrm>
            <a:off x="3870" y="144016"/>
            <a:ext cx="9144000" cy="836712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2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«Транспортное развитие в муниципальном районе Нуримановский район Республики Башкортостан»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2713" y="836712"/>
            <a:ext cx="8858312" cy="5093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Муниципальная программа «Транспортное развитие в муниципальном районе Нуримановский район Республики Башкортостан»  утверждена постановлением Администрации муниципального </a:t>
            </a:r>
            <a:r>
              <a:rPr lang="ru-RU" sz="13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 Нуримановский район Республики Башкортостан от 13 февраля 2019 года№275 </a:t>
            </a:r>
          </a:p>
          <a:p>
            <a:pPr algn="just"/>
            <a:r>
              <a:rPr lang="ru-RU" sz="13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Цели муниципальной программы:</a:t>
            </a:r>
          </a:p>
          <a:p>
            <a:pPr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1. Увеличение протяженности, пропускной способности, а также достижение требуемого технического и эксплуатационного состояния дорог местного значения;</a:t>
            </a:r>
          </a:p>
          <a:p>
            <a:pPr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2. Повышение уровня безопасности дорожного движения; </a:t>
            </a:r>
          </a:p>
          <a:p>
            <a:pPr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3. Сокращение числа погибших в результате дорожно-транспортных происшествий;</a:t>
            </a:r>
          </a:p>
          <a:p>
            <a:pPr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4. Сокращение количества дорожно-транспортных происшествий с пострадавшими.</a:t>
            </a:r>
          </a:p>
          <a:p>
            <a:pPr algn="just"/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Задачи муниципальной программы:</a:t>
            </a:r>
          </a:p>
          <a:p>
            <a:pPr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1. Улучшение технического состояния существующей сети автомобильных дорог местного значения за счет увеличения объемов работ по ремонту и содержанию дорожного хозяйства; </a:t>
            </a:r>
          </a:p>
          <a:p>
            <a:pPr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2. Привлечение дополнительных инвестиций в сферу дорожного хозяйства МР Нуримановский район РБ;</a:t>
            </a:r>
          </a:p>
          <a:p>
            <a:pPr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3. Проектирование, строительство, реконструкция дорог местного значения, в том числе дорог местного значения с твердым покрытием до сельских населенных пунктов, не имеющих круглогодичной связи с сетью автомобильных дорог общего пользования;</a:t>
            </a:r>
          </a:p>
          <a:p>
            <a:pPr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4. Строительство дорог местного значения в новых микрорайонах малоэтажной застройки;</a:t>
            </a:r>
          </a:p>
          <a:p>
            <a:pPr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5. Капитальный ремонт и ремонт дорог местного значения, дворовых территорий многоквартирных домов населенных пунктов, проездов к дворовым   территориям многоквартирных домов населенных пунктов;</a:t>
            </a:r>
          </a:p>
          <a:p>
            <a:pPr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6. Предотвращение дорожно-транспортных происшествий, вероятность гибели людей в которых наиболее высока;</a:t>
            </a:r>
          </a:p>
          <a:p>
            <a:pPr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7. Снижение тяжести травм, полученных в результате дорожно-транспортных происшествий;</a:t>
            </a:r>
          </a:p>
          <a:p>
            <a:pPr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8. Развитие современной системы оказания первой помощи пострадавшим в дорожно-транспортных происшествиях - спасение жизней;</a:t>
            </a:r>
          </a:p>
          <a:p>
            <a:pPr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9. Совершенствование системы управления деятельностью по повышению безопасности дорожного движения;</a:t>
            </a:r>
          </a:p>
          <a:p>
            <a:pPr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10. Повышение правосознания и ответственности участников дорожного движения.</a:t>
            </a:r>
            <a:endParaRPr lang="ru-RU" sz="13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6308529"/>
              </p:ext>
            </p:extLst>
          </p:nvPr>
        </p:nvGraphicFramePr>
        <p:xfrm>
          <a:off x="291394" y="5930414"/>
          <a:ext cx="8568951" cy="776605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4945999"/>
                <a:gridCol w="1314477"/>
                <a:gridCol w="1314477"/>
                <a:gridCol w="993998"/>
              </a:tblGrid>
              <a:tr h="227965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Наименование подпрограмм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муниципальной программы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Решение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2020 год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2021 год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2022 год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Развитие автомобильных дорог и безопасность движения в муниципальном районе Нуримановский район Республики Башкортостан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18 875,3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25 365,0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25 882,0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36931162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5"/>
          <p:cNvSpPr txBox="1">
            <a:spLocks/>
          </p:cNvSpPr>
          <p:nvPr/>
        </p:nvSpPr>
        <p:spPr>
          <a:xfrm>
            <a:off x="0" y="5311"/>
            <a:ext cx="9144000" cy="664143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«Развитие жилищно-коммунального хозяйства в муниципальном районе Нуримановский район Республики Башкортостан»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2844" y="653108"/>
            <a:ext cx="9001156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Муниципальная программа «Развитие жилищно-коммунального хозяйства в муниципальном районе Нуримановский район Республики Башкортостан»  утверждена постановлением Администрации муниципального </a:t>
            </a:r>
            <a:r>
              <a:rPr lang="ru-RU" sz="1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 Нуримановский район Республики Башкортостан от </a:t>
            </a:r>
            <a:r>
              <a:rPr lang="en-US" sz="1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28</a:t>
            </a:r>
            <a:r>
              <a:rPr lang="ru-RU" sz="1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марта 2019 года №442 </a:t>
            </a:r>
          </a:p>
          <a:p>
            <a:pPr algn="just"/>
            <a:r>
              <a:rPr lang="ru-RU" sz="1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Цели муниципальной программы: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1. Обеспечение потребителей коммунальными ресурсами нормативного качества при доступной стоимости и обеспечении надежной и эффективной работы коммунальной инфраструктуры;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2. Обеспечение надежного и высокоэффективного наружного освещения населенных пунктов  муниципального район Нуримановский район Республики Башкортостан;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3. Формирование комфортных условий проживания населения района;</a:t>
            </a:r>
          </a:p>
          <a:p>
            <a:pPr lvl="0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4.  Решение проблем безопасности дорожного движения;</a:t>
            </a:r>
          </a:p>
          <a:p>
            <a:pPr lvl="0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5.  Обеспечение населения чистой водопроводной водой; </a:t>
            </a:r>
          </a:p>
          <a:p>
            <a:pPr lvl="0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рациональное использование водных объектов, охрана окружающей среды и обеспечение экологической безопасности;</a:t>
            </a:r>
          </a:p>
          <a:p>
            <a:pPr lvl="0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6. Стабилизация и развитие систем водоснабжения и водоотведения жилищно-коммунального комплекса муниципального района Нуримановский район Республики Башкортостан;</a:t>
            </a:r>
          </a:p>
          <a:p>
            <a:pPr lvl="0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7. Формирование комфортных и безопасных условий проживания и деятельности населения муниципального района Нуримановский район Республики Башкортостан сохранение здоровья людей;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8. Обеспечение очистки сточных вод.</a:t>
            </a:r>
          </a:p>
          <a:p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Задачи муниципальной программы: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1. Восстановление и модернизация систем  наружного освещения населенных пунктов муниципального района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Нуримановский район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Республики Башкортостан;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2. Обеспечение надежности и эффективности поставки коммунальных ресурсов за счет масштабной реконструкции и модернизации систем коммунальной инфраструктуры;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3. Обеспечение доступности для населения стоимости коммунальных услуг;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4. Увеличение количества освещаемых территорий в населенных пунктах района;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5. Повышение надежности и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эффективности установок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наружного освещения, а также снижение эксплуатационных затрат;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6. Экономное использование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электроэнергии и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средств, выделяемых на содержание систем наружного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освещения.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5528802"/>
              </p:ext>
            </p:extLst>
          </p:nvPr>
        </p:nvGraphicFramePr>
        <p:xfrm>
          <a:off x="269522" y="5445224"/>
          <a:ext cx="8604955" cy="1325245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4966781"/>
                <a:gridCol w="1320000"/>
                <a:gridCol w="1320000"/>
                <a:gridCol w="998174"/>
              </a:tblGrid>
              <a:tr h="227965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Наименование подпрограмм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муниципальной программы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Решение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2020 год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2021 год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2022 год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Развитие коммунальной инфраструктуры в муниципальном районе Нуримановский район Республики Башкортостан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2 117,2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1 617,2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2 632,5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Развитие объектов благоустройства территорий населенных пунктов  муниципального района Нуримановский район Республики Башкортостан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159,3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159,3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159,3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58481978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5"/>
          <p:cNvSpPr txBox="1">
            <a:spLocks/>
          </p:cNvSpPr>
          <p:nvPr/>
        </p:nvSpPr>
        <p:spPr>
          <a:xfrm>
            <a:off x="0" y="764704"/>
            <a:ext cx="9144000" cy="819674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>
            <a:normAutofit fontScale="925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«Устойчивое развитие сельских территорий в муниципальном районе Нуримановский район Республики Башкортостан»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9513" y="1700808"/>
            <a:ext cx="873416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Муниципальная программа «Устойчивое развитие сельских территорий в муниципальном районе Нуримановский район Республики Башкортостан»  утверждена постановлением Администрации муниципального </a:t>
            </a:r>
            <a:r>
              <a:rPr lang="ru-RU" sz="1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 Нуримановский район Республики Башкортостан от 23 апреля 2019 года №519 </a:t>
            </a:r>
          </a:p>
          <a:p>
            <a:r>
              <a:rPr lang="ru-RU" sz="14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Цели муниципальной программы:</a:t>
            </a:r>
          </a:p>
          <a:p>
            <a:r>
              <a:rPr lang="ru-RU" sz="1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1.Улучшение </a:t>
            </a:r>
            <a:r>
              <a:rPr lang="ru-RU" sz="14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условий жизнедеятельности на сельских территориях Нуримановского </a:t>
            </a:r>
            <a:r>
              <a:rPr lang="ru-RU" sz="1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района;</a:t>
            </a:r>
            <a:endParaRPr lang="ru-RU" sz="1400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2.Улучшение </a:t>
            </a:r>
            <a:r>
              <a:rPr lang="ru-RU" sz="14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жилищных условий граждан проживающих в сельской местности, в том числе молодых семей, молодых </a:t>
            </a:r>
            <a:r>
              <a:rPr lang="ru-RU" sz="1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специалистов</a:t>
            </a:r>
            <a:r>
              <a:rPr lang="ru-RU" sz="14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sz="1400" dirty="0" smtClean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3.Улучшение </a:t>
            </a:r>
            <a:r>
              <a:rPr lang="ru-RU" sz="14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инвестиционного климата в сфере АПК на сельских территориях Нуримановского района за счет реализации инфраструктурных </a:t>
            </a:r>
            <a:r>
              <a:rPr lang="ru-RU" sz="1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мероприятий;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Задачи муниципальной программы: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1. Удовлетворение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потребностей в благоустроенном жилье населения, проживающего на сельских территориях Нуримановского района, в том числе молодых семей и молодых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специалистов; 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2.Повышение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уровня комплексного обустройства объектами социальной и инженерной инфраструктуры сельских территорий Нуримановского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района;</a:t>
            </a:r>
          </a:p>
          <a:p>
            <a:pPr lvl="0"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3. Устойчивое территориальное развитие района посредством совершенствования системы расселения, застройки, благоустройства сельских поселений, их инженерной, транспортной и социальной инфраструктур, рационального природопользования, охраны и использования объектов историко-культурного наследия, сохранения и улучшения окружающей природной среды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4393582"/>
              </p:ext>
            </p:extLst>
          </p:nvPr>
        </p:nvGraphicFramePr>
        <p:xfrm>
          <a:off x="251517" y="5805264"/>
          <a:ext cx="8662159" cy="776605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4999799"/>
                <a:gridCol w="1328775"/>
                <a:gridCol w="1328775"/>
                <a:gridCol w="1004810"/>
              </a:tblGrid>
              <a:tr h="227965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Наименование подпрограмм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муниципальной программы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Решение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2020 год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2021 год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2022 год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Устойчивое развитие сельских территорий в муниципальном районе Нуримановский район Республики Башкортостан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5 650,1</a:t>
                      </a: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2 516,3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7 </a:t>
                      </a: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421,5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90325031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500_F_71581621_9Qbjcc1es2U4VjCc2k4x3YSFaNebXnfW.jpg"/>
          <p:cNvPicPr>
            <a:picLocks noChangeAspect="1"/>
          </p:cNvPicPr>
          <p:nvPr/>
        </p:nvPicPr>
        <p:blipFill>
          <a:blip r:embed="rId3" cstate="print"/>
          <a:srcRect b="4166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</p:pic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4D518D-6A07-43AB-8660-F9C8F9B4C298}" type="slidenum">
              <a:rPr lang="ru-RU"/>
              <a:pPr>
                <a:defRPr/>
              </a:pPr>
              <a:t>6</a:t>
            </a:fld>
            <a:endParaRPr lang="ru-RU" dirty="0"/>
          </a:p>
        </p:txBody>
      </p:sp>
      <p:sp>
        <p:nvSpPr>
          <p:cNvPr id="389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908050"/>
          </a:xfrm>
        </p:spPr>
        <p:txBody>
          <a:bodyPr rtlCol="0"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Bookman Old Style" pitchFamily="18" charset="0"/>
              </a:rPr>
              <a:t>Основы составления </a:t>
            </a: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Bookman Old Style" pitchFamily="18" charset="0"/>
              </a:rPr>
              <a:t>проекта</a:t>
            </a:r>
            <a:b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Bookman Old Style" pitchFamily="18" charset="0"/>
              </a:rPr>
            </a:b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Bookman Old Style" pitchFamily="18" charset="0"/>
              </a:rPr>
              <a:t> </a:t>
            </a:r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Bookman Old Style" pitchFamily="18" charset="0"/>
              </a:rPr>
              <a:t>бюджета </a:t>
            </a: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Bookman Old Style" pitchFamily="18" charset="0"/>
              </a:rPr>
              <a:t>района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  <a:latin typeface="Bookman Old Style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214546" y="3071810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</a:rPr>
              <a:t>Составление проекта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</a:rPr>
              <a:t>бюджета района</a:t>
            </a:r>
            <a:endParaRPr lang="ru-RU" sz="24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992614" y="4857760"/>
            <a:ext cx="217399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Муниципальные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программы района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429124" y="1500174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Основные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направления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бюджетной и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налоговой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политики</a:t>
            </a:r>
            <a:endParaRPr lang="ru-RU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142976" y="4357694"/>
            <a:ext cx="2286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  <a:t>Прогноз социально-экономического развития района</a:t>
            </a:r>
            <a:endParaRPr lang="ru-RU" b="1" dirty="0">
              <a:solidFill>
                <a:schemeClr val="bg2">
                  <a:lumMod val="25000"/>
                </a:schemeClr>
              </a:solidFill>
              <a:latin typeface="Calibri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57224" y="1357298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bg1"/>
                </a:solidFill>
              </a:rPr>
              <a:t>Бюджетное послание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bg1"/>
                </a:solidFill>
              </a:rPr>
              <a:t>Президента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bg1"/>
                </a:solidFill>
              </a:rPr>
              <a:t>Российской Федерации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873283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5"/>
          <p:cNvSpPr txBox="1">
            <a:spLocks/>
          </p:cNvSpPr>
          <p:nvPr/>
        </p:nvSpPr>
        <p:spPr>
          <a:xfrm>
            <a:off x="0" y="846286"/>
            <a:ext cx="9144000" cy="998538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>
            <a:normAutofit fontScale="92500" lnSpcReduction="1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«Развитие и поддержка малого и среднего предпринимательства в муниципальном районе Нуримановский район Республики Башкортостан»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51520" y="1844824"/>
            <a:ext cx="871296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Муниципальная программа «Развитие и поддержка малого и среднего предпринимательства в муниципальном районе Нуримановский район Республики Башкортостан»  утверждена постановлением Администрации муниципального </a:t>
            </a:r>
            <a:r>
              <a:rPr lang="ru-RU" sz="1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 Нуримановский район Республики Башкортостан от 14 мая 2019 года №584</a:t>
            </a:r>
          </a:p>
          <a:p>
            <a:endParaRPr lang="ru-RU" sz="1400" b="1" dirty="0" smtClean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Цели муниципальной программы: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1. Создание благоприятных условий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для ведения предпринимательской деятельности в муниципальном районе Нуримановский район Республики Башкортостан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Задачи муниципальной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программы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1. Увеличение увеличить финансового результата от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всех видов предпринимательской деятельности; 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2. Увеличение численности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населения муниципального района Нуримановский район Республики Башкортостан, осуществляющего предпринимательскую деятельность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работающего в сфере малого и среднего предпринимательства; 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3. Увеличение доли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продукции, произведенной субъектами малого и среднего предпринимательства, в общем объеме производства.</a:t>
            </a:r>
          </a:p>
          <a:p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6103740"/>
              </p:ext>
            </p:extLst>
          </p:nvPr>
        </p:nvGraphicFramePr>
        <p:xfrm>
          <a:off x="381499" y="5301208"/>
          <a:ext cx="8510983" cy="776605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4912539"/>
                <a:gridCol w="1305585"/>
                <a:gridCol w="1305585"/>
                <a:gridCol w="987274"/>
              </a:tblGrid>
              <a:tr h="227965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Наименование подпрограмм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муниципальной программы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Решение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2020 год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2021 год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2022 год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Развитие малого и среднего предпринимательства в муниципальном районе Нуримановский район Республики Башкортостан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600,0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99420942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5"/>
          <p:cNvSpPr txBox="1">
            <a:spLocks/>
          </p:cNvSpPr>
          <p:nvPr/>
        </p:nvSpPr>
        <p:spPr>
          <a:xfrm>
            <a:off x="1" y="764704"/>
            <a:ext cx="9144000" cy="998538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«Совершенствование деятельности органов местного самоуправления муниципального района Нуримановский район Республики Башкортостан  по реализации вопросов местного значения»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2844" y="1484784"/>
            <a:ext cx="885831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Муниципальная программа «Совершенствование деятельности органов местного самоуправления муниципального района Нуримановский район Республики Башкортостан  по реализации вопросов местного значения» утверждена постановлением Администрации муниципального </a:t>
            </a:r>
            <a:r>
              <a:rPr lang="ru-RU" sz="1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 Нуримановский район Республики Башкортостан от 29 декабря 2018 года №1549</a:t>
            </a:r>
          </a:p>
          <a:p>
            <a:endParaRPr lang="ru-RU" sz="1400" b="1" dirty="0" smtClean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Цели и задачи муниципальной программы: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1. Формирование высококвалифицированного кадрового состава муниципальной службы в органах местного самоуправления муниципального района в соответствии с целями и задачами социально-экономического  развития района, задачами и функциями органов местного самоуправления;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2.Повышение эффективности работы и результативности профессиональной служебной деятельности органов местного  самоуправления;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3. Искоренения коррупционных проявлений в деятельности муниципальных служащих, создание безопасных условий труда и охраны труда;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4. Создание эффективной системы организации хранения, комплектования, учета и использования документов архивного фонда.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5548161"/>
              </p:ext>
            </p:extLst>
          </p:nvPr>
        </p:nvGraphicFramePr>
        <p:xfrm>
          <a:off x="251520" y="4963492"/>
          <a:ext cx="8568951" cy="1691005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4945999"/>
                <a:gridCol w="1314477"/>
                <a:gridCol w="1314477"/>
                <a:gridCol w="993998"/>
              </a:tblGrid>
              <a:tr h="227965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Наименование подпрограмм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муниципальной программы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Решение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2020 год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2021 год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2022 год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Создание условий для развития, совершенствования и повышения эффективности деятельности органов местного самоуправления в решении вопросов местного значения, исполнения отдельных полномочий, улучшение условий и охраны труда в муниципальном районе Нуримановский район Республики Башкортостан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37 528,2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37 291,8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37 382,9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Противодействие коррупции в муниципальном районе Нуримановский район Республики Башкортостан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450,0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450,0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450,0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84882277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5"/>
          <p:cNvSpPr txBox="1">
            <a:spLocks/>
          </p:cNvSpPr>
          <p:nvPr/>
        </p:nvSpPr>
        <p:spPr>
          <a:xfrm>
            <a:off x="-5655" y="4740"/>
            <a:ext cx="9144000" cy="998538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>
            <a:noAutofit/>
          </a:bodyPr>
          <a:lstStyle/>
          <a:p>
            <a:pPr algn="ctr"/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«Развитие системы учета и отчетности, системы муниципальных закупок в муниципальном районе Нуримановский район</a:t>
            </a:r>
          </a:p>
          <a:p>
            <a:pPr algn="ctr"/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Республики Башкортостан»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51520" y="908720"/>
            <a:ext cx="8772556" cy="42934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Муниципальная программа «Развитие системы учета и отчетности, системы муниципальных закупок в муниципальном районе Нуримановский район Республики Башкортостан» утверждена постановлением Администрации муниципального </a:t>
            </a:r>
            <a:r>
              <a:rPr lang="ru-RU" sz="13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 Нуримановский район Республики Башкортостан от </a:t>
            </a:r>
            <a:r>
              <a:rPr lang="en-US" sz="13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28</a:t>
            </a:r>
            <a:r>
              <a:rPr lang="ru-RU" sz="13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декабря 201</a:t>
            </a:r>
            <a:r>
              <a:rPr lang="en-US" sz="13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13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года</a:t>
            </a:r>
            <a:r>
              <a:rPr lang="en-US" sz="13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№</a:t>
            </a:r>
            <a:r>
              <a:rPr lang="en-US" sz="13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1532</a:t>
            </a:r>
            <a:r>
              <a:rPr lang="ru-RU" sz="13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13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Цели муниципальной программы:</a:t>
            </a:r>
          </a:p>
          <a:p>
            <a:pPr marL="342900" indent="-342900"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1.Создание эффективной организации бюджетного учета и составления бюджетной отчетности в </a:t>
            </a:r>
          </a:p>
          <a:p>
            <a:pPr marL="342900" indent="-342900"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муниципальном районе Нуримановский район Республики Башкортостан;</a:t>
            </a:r>
          </a:p>
          <a:p>
            <a:pPr marL="342900" indent="-342900"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2.Эффективное использование бюджетных средств, имущества, развитие добросовестной </a:t>
            </a:r>
          </a:p>
          <a:p>
            <a:pPr marL="342900" indent="-342900"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конкуренции, предотвращение коррупции и других злоупотреблений.</a:t>
            </a:r>
          </a:p>
          <a:p>
            <a:pPr algn="just"/>
            <a:r>
              <a:rPr lang="ru-RU" sz="13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 муниципальной программы:</a:t>
            </a:r>
          </a:p>
          <a:p>
            <a:r>
              <a:rPr lang="en-US" sz="1300" dirty="0" smtClean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Реализация единого порядка ведения бюджетного учета в  ОМСУ, муниципальных учреждениях с использованием средств автоматизации;</a:t>
            </a:r>
            <a:br>
              <a:rPr lang="ru-RU" sz="13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2.Обеспечение своевременного, полного и достоверного отражения в бюджетном учете операций по исполнению бюджетных смет, планов финансово-хозяйственной деятельности муниципальных учреждений муниципального района;</a:t>
            </a:r>
            <a:br>
              <a:rPr lang="ru-RU" sz="13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3.Повышение качества и оперативности формирования отчетности;</a:t>
            </a:r>
            <a:br>
              <a:rPr lang="ru-RU" sz="13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4.Обеспечение создания методических материалов по предметным областям с учетом региональной и отраслевой специфики;</a:t>
            </a:r>
            <a:br>
              <a:rPr lang="ru-RU" sz="13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5.Обеспечение контроля качества бюджетного учета, бюджетной отчетности и контроля использования имущества; </a:t>
            </a:r>
            <a:br>
              <a:rPr lang="ru-RU" sz="13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6.Повышение эффективности и результативности осуществления закупок, использования имущества;</a:t>
            </a: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7.Обеспечение гласности и прозрачности осуществления закупок;</a:t>
            </a: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8.Увеличение 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количества совместных конкурсов и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аукционов для 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нужд заказчиков муниципального района Нуримановский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район.</a:t>
            </a:r>
            <a:endParaRPr lang="ru-RU" sz="13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8266301"/>
              </p:ext>
            </p:extLst>
          </p:nvPr>
        </p:nvGraphicFramePr>
        <p:xfrm>
          <a:off x="389326" y="5203756"/>
          <a:ext cx="8496943" cy="1325245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4904436"/>
                <a:gridCol w="1303431"/>
                <a:gridCol w="1303431"/>
                <a:gridCol w="985645"/>
              </a:tblGrid>
              <a:tr h="227965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Наименование подпрограмм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муниципальной программы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Решение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2020 год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2021 год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2022 год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Развитие системы учета и  отчетности, системы муниципальных закупок в муниципальном районе Нуримановский район Республики Башкортостан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16 424,8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16 424,8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16 424,8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Использование и развитие имущественного комплекса в муниципальном районе Нуримановский район Республики Башкортостан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48 054,8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48 054,8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48 054,8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0295215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5"/>
          <p:cNvSpPr txBox="1">
            <a:spLocks/>
          </p:cNvSpPr>
          <p:nvPr/>
        </p:nvSpPr>
        <p:spPr>
          <a:xfrm>
            <a:off x="0" y="720080"/>
            <a:ext cx="9144000" cy="764704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>
            <a:noAutofit/>
          </a:bodyPr>
          <a:lstStyle/>
          <a:p>
            <a:pPr algn="ctr"/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«Социальная поддержка граждан муниципального района Нуримановский район Республики Башкортостан»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85688" y="1412776"/>
            <a:ext cx="8606792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Муниципальная программа «Социальная поддержка граждан муниципального района Нуримановский район Республики Башкортостан»  утверждена постановлением Администрации муниципального </a:t>
            </a:r>
            <a:r>
              <a:rPr lang="ru-RU" sz="1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 Нуримановский район Республики Башкортостан от 28 декабря 2018 года №1537</a:t>
            </a:r>
          </a:p>
          <a:p>
            <a:pPr algn="just"/>
            <a:r>
              <a:rPr lang="ru-RU" sz="1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Цели муниципальной программы: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1. Стабильное повышение качества и уровня жизни граждан, попавших в трудную жизненную </a:t>
            </a:r>
          </a:p>
          <a:p>
            <a:pPr marL="342900" indent="-342900"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ситуацию,  из числа:  пожилых граждан,  инвалидов,  семей  с несовершеннолетними детьми, </a:t>
            </a:r>
          </a:p>
          <a:p>
            <a:pPr marL="342900" indent="-342900"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проживающих  на территории муниципального района</a:t>
            </a:r>
            <a:r>
              <a:rPr lang="ru-RU" sz="1400" dirty="0" smtClean="0"/>
              <a:t>. </a:t>
            </a:r>
          </a:p>
          <a:p>
            <a:pPr marL="342900" indent="-342900" algn="just"/>
            <a:r>
              <a:rPr lang="ru-RU" sz="14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 муниципальной программы:</a:t>
            </a:r>
          </a:p>
          <a:p>
            <a:r>
              <a:rPr lang="ru-RU" sz="1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1. П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роведение социально-значимых мероприятий;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2. Создание условий для продолжения активного образа жизни пожилых людей, достигших пенсионного возраста, для их полноценного участия в жизни общества;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3. Обеспечение беспрепятственного доступа инвалидов к объектам социальной инфраструктуры;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4. Возрождение в сознании общества  понимания  ценности семьи, укрепление социального статуса семьи как основного института общества, пропаганда семейных ценностей;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5. Проведение культурно-массовых   мероприятий,  направленных  на нравственное и духовное воспитание детей и семей в целом;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6. Создание благоприятных условий для интеграции в общество инвалидов;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7. Координация деятельности предприятий, организаций  по оказанию социальной поддержки инвалидам, пенсионерам и другим категориям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7423155"/>
              </p:ext>
            </p:extLst>
          </p:nvPr>
        </p:nvGraphicFramePr>
        <p:xfrm>
          <a:off x="395533" y="5560085"/>
          <a:ext cx="8424938" cy="959485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4862873"/>
                <a:gridCol w="1292386"/>
                <a:gridCol w="1292386"/>
                <a:gridCol w="977293"/>
              </a:tblGrid>
              <a:tr h="227965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Наименование подпрограмм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муниципальной программы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Решение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2020 год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2021 год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2022 год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Университет серебряного возраста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85,0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Охрана семьи и детства в муниципальном районе Нуримановский район Республики Башкортостан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42 </a:t>
                      </a: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150,1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43 </a:t>
                      </a: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512,4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43 </a:t>
                      </a: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623,6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1214065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5"/>
          <p:cNvSpPr txBox="1">
            <a:spLocks/>
          </p:cNvSpPr>
          <p:nvPr/>
        </p:nvSpPr>
        <p:spPr>
          <a:xfrm>
            <a:off x="0" y="665583"/>
            <a:ext cx="9144000" cy="692696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>
            <a:noAutofit/>
          </a:bodyPr>
          <a:lstStyle/>
          <a:p>
            <a:pPr algn="ctr"/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«Развитие молодежной политики, физической культуры и спорта в муниципальном районе Нуримановский район Республики Башкортостан»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2844" y="1268760"/>
            <a:ext cx="8858312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Муниципальная программа «Развитие молодежной политики, физической культуры и спорта в муниципальном районе Нуримановский район Республики Башкортостан»  утверждена постановлением Администрации муниципального </a:t>
            </a:r>
            <a:r>
              <a:rPr lang="ru-RU" sz="13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 Нуримановский район Республики Башкортостан от 28 декабря 2018 года №1522</a:t>
            </a:r>
          </a:p>
          <a:p>
            <a:pPr algn="just"/>
            <a:r>
              <a:rPr lang="ru-RU" sz="13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Цели муниципальной программы:</a:t>
            </a:r>
          </a:p>
          <a:p>
            <a:pPr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1.Совершенствование 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и развитие системы, обеспечивающей целенаправленное формирование у молодежи района высокой социальной активности, гражданственности и патриотизма, подготовки спортивных резервов, снижения криминогенной напряженности в подростково-молодежной среде средствами физической культуры, спорта и туризма.</a:t>
            </a:r>
            <a:endParaRPr lang="ru-RU" sz="13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/>
            <a:r>
              <a:rPr lang="ru-RU" sz="13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 муниципальной </a:t>
            </a:r>
            <a:r>
              <a:rPr lang="ru-RU" sz="1300" b="1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программы</a:t>
            </a:r>
            <a:r>
              <a:rPr lang="ru-RU" sz="13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1. Повышение интереса населения района к занятиям физической культуры и спорта, формирование стремления к здоровому образу жизни; </a:t>
            </a: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2. Обеспечение трудоустройства молодежи, занятости детей, подростков и молодежи в социально значимых сферах деятельности;</a:t>
            </a: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3. Пропаганда здорового образа жизни среди молодежи;</a:t>
            </a: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4. Гражданско-патриотическое воспитание молодежи;</a:t>
            </a: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5. Формирование у молодежи семейных ценностей;</a:t>
            </a: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6. Расширение структуры специалистов по работе с молодежью в сельских поселениях, в организациях и образовательных учреждениях;</a:t>
            </a: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7. Координация деятельности органов и организаций, действующих в области молодежной политики, детских и молодежных общественных объединений по вовлечению молодежи в социальную практику;</a:t>
            </a: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8. Повышение социальной активности молодежи, формирование готовности к участию в общественно-политической жизни общества;</a:t>
            </a: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9. Стимулирование различных форм самоорганизации молодежи.</a:t>
            </a:r>
            <a:endParaRPr lang="ru-RU" sz="13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2308687"/>
              </p:ext>
            </p:extLst>
          </p:nvPr>
        </p:nvGraphicFramePr>
        <p:xfrm>
          <a:off x="247143" y="5733256"/>
          <a:ext cx="8649713" cy="959485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4992615"/>
                <a:gridCol w="1326866"/>
                <a:gridCol w="1326866"/>
                <a:gridCol w="1003366"/>
              </a:tblGrid>
              <a:tr h="227965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Наименование подпрограмм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муниципальной программы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Решение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2020 год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2021 год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2022 год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Гражданско-патриотическое воспитание молодежи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150,0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93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Развитие физической культуры и спорта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1 015,1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Молодежная политика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4 496,8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4 146,8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4 146,8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7828524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5"/>
          <p:cNvSpPr txBox="1">
            <a:spLocks/>
          </p:cNvSpPr>
          <p:nvPr/>
        </p:nvSpPr>
        <p:spPr>
          <a:xfrm>
            <a:off x="0" y="25084"/>
            <a:ext cx="9144000" cy="692696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>
            <a:noAutofit/>
          </a:bodyPr>
          <a:lstStyle/>
          <a:p>
            <a:pPr algn="ctr"/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«Развитие образования  муниципального района Нуримановский район Республики Башкортостан»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7504" y="620688"/>
            <a:ext cx="9001000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Муниципальная программа «Развитие образования  муниципального района Нуримановский район Республики Башкортостан»  утверждена постановлением Администрации муниципального </a:t>
            </a:r>
            <a:r>
              <a:rPr lang="ru-RU" sz="11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 Нуримановский район Республики Башкортостан от 20 апреля 2017 года №662</a:t>
            </a:r>
          </a:p>
          <a:p>
            <a:pPr algn="just"/>
            <a:r>
              <a:rPr lang="ru-RU" sz="11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Цели муниципальной программы:</a:t>
            </a: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1. Обеспечение доступности качественного образования, государственных гарантий прав граждан на общедоступность и бесплатность общего среднего образования;</a:t>
            </a: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2. Закрепление устойчивой динамики развития системы образования;</a:t>
            </a: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3. Достижение высокого уровня образовательных услуг, удовлетворяющих потребности современных жителей.</a:t>
            </a:r>
          </a:p>
          <a:p>
            <a:pPr marL="342900" indent="-342900" algn="just"/>
            <a:r>
              <a:rPr lang="ru-RU" sz="11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 муниципальной программы:</a:t>
            </a: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1. Модернизация системы дошкольного, общего, дополнительного (внешкольного) образования как института социального развития;</a:t>
            </a: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2. Обеспечение динамичного развития системы образования в соответствии с запросами личности  и общества;</a:t>
            </a: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3. Формирование здоровье сберегающей образовательной среды, обеспечивающей сохранение здоровья обучающихся;</a:t>
            </a: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4. Развитие инновационной и опытно-экспериментальной деятельности образовательных учреждений;</a:t>
            </a: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5. Информатизация муниципальной системы образования;</a:t>
            </a: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6. Создание условий в образовательных учреждениях района, обеспечивающих качественное проведение  образовательно-воспитательного процесса, отвечающего    требованиям современного развития образования и науки;</a:t>
            </a: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7. Обеспечение равных возможностей для всех категорий детей, в том числе детей с ограниченными возможностями здоровья, в получении качественного образования;</a:t>
            </a: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8.Формирование условий для развития начальных профессиональных знаний и навыков, научно-исследовательского творчества обучающихся, включая новые образовательные формы и технологии работы с  одаренными  детьми;</a:t>
            </a: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9. Развитие кадрового потенциала сферы образования и системы поддержки педагогических работников; </a:t>
            </a: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10. Создание прозрачной, открытой  системы  информирования граждан об образовательных услугах, обеспечивающих полноту, доступность, своевременное обновление и достоверность информации.</a:t>
            </a:r>
            <a:endParaRPr lang="ru-RU" sz="11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4554853"/>
              </p:ext>
            </p:extLst>
          </p:nvPr>
        </p:nvGraphicFramePr>
        <p:xfrm>
          <a:off x="215516" y="4365104"/>
          <a:ext cx="8712968" cy="2422525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5029126"/>
                <a:gridCol w="1255639"/>
                <a:gridCol w="1285520"/>
                <a:gridCol w="1142683"/>
              </a:tblGrid>
              <a:tr h="227965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Наименование подпрограмм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муниципальной программы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Решение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2020 год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2021 год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2022 год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Развитие системы дошкольного образования в муниципальном районе Нуримановский район Республики Башкортостан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63 731,4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66 539,3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69 361,5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Развитие системы общего образования в муниципальном районе Нуримановский район Республики Башкортостан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205 708,5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190 581,1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206 316,7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Развитие системы дополнительного образования в муниципальном районе Нуримановский район Республики Башкортостан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21 504,9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21 928,3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22 306,2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Развитие системы отдыха и оздоровления детей в муниципальном районе Нуримановский район Республики Башкортостан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7 944,4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6 440,8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6 724,3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Информационно-методическое обеспечение программы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7 137,9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7 137,9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7 137,9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Совершенствование организации питания в образовательных учреждениях муниципального района Нуримановский район Республики Башкортостан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17 025,7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25 416,8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25 416,8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44255273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5"/>
          <p:cNvSpPr txBox="1">
            <a:spLocks/>
          </p:cNvSpPr>
          <p:nvPr/>
        </p:nvSpPr>
        <p:spPr>
          <a:xfrm>
            <a:off x="30535" y="836712"/>
            <a:ext cx="9144000" cy="692696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>
            <a:noAutofit/>
          </a:bodyPr>
          <a:lstStyle/>
          <a:p>
            <a:pPr algn="ctr"/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«Развитие культуры и искусства в муниципальном районе Нуримановский район Республики Башкортостан»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51520" y="1595021"/>
            <a:ext cx="8640960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Муниципальная программа «Развитие культуры и искусства в муниципальном районе Нуримановский район Республики Башкортостан» утверждена постановлением Администрации муниципального </a:t>
            </a:r>
            <a:r>
              <a:rPr lang="ru-RU" sz="1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 Нуримановский район Республики Башкортостан от 28 декабря 2018 года №1535</a:t>
            </a:r>
          </a:p>
          <a:p>
            <a:pPr algn="just"/>
            <a:endParaRPr lang="ru-RU" sz="1400" dirty="0" smtClean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Цели муниципальной программы: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Модернизация сферы культуры муниципального района, ее творческое и материально техническое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совершенствование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Повышение уровня удовлетворенности населения муниципального района Нуримановский район Республики Башкортостан качеством предоставляемых услуг в сфере культуры и искусства.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 муниципальной программы:</a:t>
            </a:r>
          </a:p>
          <a:p>
            <a:pPr algn="just"/>
            <a:r>
              <a:rPr lang="ru-RU" sz="14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1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. Создание </a:t>
            </a:r>
            <a:r>
              <a:rPr lang="ru-RU" sz="14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условий для повышения качества и разнообразия услуг, предоставляемых в сфере культуры и искусства, модернизации работы учреждений культуры 2.Совершенствование деятельности учреждений культуры и укрепление их материально-технической базы</a:t>
            </a:r>
          </a:p>
          <a:p>
            <a:pPr algn="just"/>
            <a:r>
              <a:rPr lang="ru-RU" sz="14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1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. Совершенствование </a:t>
            </a:r>
            <a:r>
              <a:rPr lang="ru-RU" sz="14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системы подготовки творческих кадров, специалистов в сфере культуры и искусства</a:t>
            </a:r>
          </a:p>
          <a:p>
            <a:pPr algn="just"/>
            <a:r>
              <a:rPr lang="ru-RU" sz="14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1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. Сохранение </a:t>
            </a:r>
            <a:r>
              <a:rPr lang="ru-RU" sz="14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и развитие непрерывной системы художественного образования</a:t>
            </a:r>
          </a:p>
          <a:p>
            <a:endParaRPr lang="ru-RU" sz="1400" b="1" dirty="0" smtClean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0151734"/>
              </p:ext>
            </p:extLst>
          </p:nvPr>
        </p:nvGraphicFramePr>
        <p:xfrm>
          <a:off x="395536" y="5346740"/>
          <a:ext cx="8361682" cy="959485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4826363"/>
                <a:gridCol w="1282682"/>
                <a:gridCol w="1282682"/>
                <a:gridCol w="969955"/>
              </a:tblGrid>
              <a:tr h="227965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Наименование подпрограмм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муниципальной программы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Решение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2020 год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2021 год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2022 год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Развитие библиотечного дела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14 877,0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15 717,0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16 417,0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Развитие учреждений культурно-досуговой деятельности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29 738,8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29 155,1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30 268,2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Развитие дополнительного образования детей в учреждениях культуры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9 629,5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9 860,0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10 065,8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88742196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5"/>
          <p:cNvSpPr txBox="1">
            <a:spLocks/>
          </p:cNvSpPr>
          <p:nvPr/>
        </p:nvSpPr>
        <p:spPr>
          <a:xfrm>
            <a:off x="-25846" y="764704"/>
            <a:ext cx="9144000" cy="857256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>
            <a:noAutofit/>
          </a:bodyPr>
          <a:lstStyle/>
          <a:p>
            <a:pPr algn="ctr"/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«Управление муниципальными финансами  муниципального района Нуримановский район Республики Башкортостан»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57158" y="1340768"/>
            <a:ext cx="8496944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Муниципальная программа «Управление муниципальными финансами  муниципального района Нуримановский район Республики Башкортостан»  утверждена постановлением Администрации муниципального </a:t>
            </a:r>
            <a:r>
              <a:rPr lang="ru-RU" sz="16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 Нуримановский район Республики Башкортостан от 29 декабря 2018 года №1549</a:t>
            </a:r>
          </a:p>
          <a:p>
            <a:pPr algn="just"/>
            <a:r>
              <a:rPr lang="ru-RU" sz="16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ru-RU" sz="16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Цели муниципальной программы: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1. Проведение сбалансированной финансовой, бюджетной и налоговой политики муниципального района Нуримановский район Республики Башкортостан;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2. Эффективное управление финансовыми ресурсами, находящимися в распоряжении муниципального района.</a:t>
            </a:r>
          </a:p>
          <a:p>
            <a:pPr algn="just"/>
            <a:endParaRPr lang="ru-RU" sz="1600" b="1" dirty="0" smtClean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 муниципальной программы: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1. Совершенствование и модернизация механизмов межбюджетного регулирования;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2. Обеспечение эффективного исполнения полномочий в финансовой, бюджетной и налоговой сферах, в части осуществления финансового контроля.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3159830"/>
              </p:ext>
            </p:extLst>
          </p:nvPr>
        </p:nvGraphicFramePr>
        <p:xfrm>
          <a:off x="467544" y="5517232"/>
          <a:ext cx="8289674" cy="959485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4784800"/>
                <a:gridCol w="1271636"/>
                <a:gridCol w="1271636"/>
                <a:gridCol w="961602"/>
              </a:tblGrid>
              <a:tr h="227965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Наименование подпрограмм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муниципальной программы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Решение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2020 год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2021 год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2022 год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Развитие системы межбюджетных отношений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65 965,0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48 268,4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48 139,2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Повышение эффективности управления муниципальными финансами и финансового контроля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8 335,3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15 378,9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23 043,7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1103813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5"/>
          <p:cNvSpPr txBox="1">
            <a:spLocks/>
          </p:cNvSpPr>
          <p:nvPr/>
        </p:nvSpPr>
        <p:spPr>
          <a:xfrm>
            <a:off x="-36004" y="616854"/>
            <a:ext cx="9144000" cy="1008112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>
            <a:noAutofit/>
          </a:bodyPr>
          <a:lstStyle/>
          <a:p>
            <a:pPr algn="ctr"/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«Формирование здорового образа жизни и укрепление здоровья населения в муниципальном районе Нуримановский район</a:t>
            </a:r>
          </a:p>
          <a:p>
            <a:pPr algn="ctr"/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Республики Башкортостан»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51520" y="1592764"/>
            <a:ext cx="864096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Муниципальная программа «Формирование здорового образа жизни и укрепление здоровья населения в муниципальном районе Нуримановский район  Республики Башкортостан»  утверждена постановлением Администрации муниципального </a:t>
            </a:r>
            <a:r>
              <a:rPr lang="ru-RU" sz="1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 Нуримановский район Республики Башкортостан от 28 декабря 2018 года №1521</a:t>
            </a:r>
          </a:p>
          <a:p>
            <a:pPr algn="just"/>
            <a:r>
              <a:rPr lang="ru-RU" sz="1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Цели муниципальной программы: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1. Сохранение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и укрепление здоровья населения Нуримановского района на основе создания эффективной системы формирования здорового образа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жизни;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2. Применение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эффективных, действенных комплексных мер, направленных на профилактику наркомании и противодействие злоупотреблению наркотическими средствами и их незаконному обороту на территории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муниципального района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Нуримановский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район.</a:t>
            </a:r>
          </a:p>
          <a:p>
            <a:r>
              <a:rPr lang="ru-RU" sz="14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 муниципальной программы: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1. Создание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системы мотивации граждан к ответственности за сохранение собственного здоровья и ведению здорового образа жизни, в том числе посредством поддержки общественных инициатив и проведения массовых акций для населения;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2. Приобщение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населения к занятиям физической культурой, спортом и туризмом;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3. Проведение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мероприятий, направленных на снижение распространенности управляемых факторов риска, включая потребление алкоголя, табака и наркотиков;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4.Проведение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целенаправленной работы по осуществлению комплексных мер по профилактике распространения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наркомании. </a:t>
            </a:r>
          </a:p>
          <a:p>
            <a:pPr algn="just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5871939"/>
              </p:ext>
            </p:extLst>
          </p:nvPr>
        </p:nvGraphicFramePr>
        <p:xfrm>
          <a:off x="323528" y="5733256"/>
          <a:ext cx="8505698" cy="91440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4909489"/>
                <a:gridCol w="1304774"/>
                <a:gridCol w="1304774"/>
                <a:gridCol w="986661"/>
              </a:tblGrid>
              <a:tr h="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Наименование подпрограмм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муниципальной программы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Решение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2020 год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2021 год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2022 год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Противодействие злоупотребления наркотиками и их незаконному обороту в муниципальном районе Нуримановский район Республики Башкортостан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40,0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40,0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40,0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6139980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5"/>
          <p:cNvSpPr txBox="1">
            <a:spLocks/>
          </p:cNvSpPr>
          <p:nvPr/>
        </p:nvSpPr>
        <p:spPr>
          <a:xfrm>
            <a:off x="-22423" y="432441"/>
            <a:ext cx="9144000" cy="642918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>
            <a:noAutofit/>
          </a:bodyPr>
          <a:lstStyle/>
          <a:p>
            <a:pPr algn="ctr"/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«Безопасная жизнь населения в муниципальном районе Нуримановский район Республики Башкортостан»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3857" y="1046362"/>
            <a:ext cx="8712968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Муниципальная программа «Безопасная жизнь населения в муниципальном районе Нуримановский район Республики Башкортостан» утверждена постановлением Администрации муниципального </a:t>
            </a:r>
            <a:r>
              <a:rPr lang="ru-RU" sz="1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 Нуримановский район Республики Башкортостан от 29 декабря 2017 года №2086</a:t>
            </a:r>
          </a:p>
          <a:p>
            <a:pPr algn="just"/>
            <a:r>
              <a:rPr lang="ru-RU" sz="1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Цели и задачи муниципальной программы: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1. Реализация государственной политики в области профилактики терроризма и экстремистской деятельности; 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2. Совершенствование системы профилактических мер антитеррористической и экстремистской направленности;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3. Обеспечение антитеррористической защищенности и усиление надежности охраны особо важных объектов жизнеобеспечения населения, образования, культуры, здравоохранения, транспортных коммуникаций и органов власти;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4. Создание условий для обеспечения безопасности граждан и правопорядка на территории МР;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5. Укрепление системы социальной профилактики правонарушений, направленной на активизацию борьбы с алкоголизмом, наркоманией, преступностью, безнадзорностью и беспризорностью несовершеннолетних, незаконной миграцией; 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6. Активизация участия и улучшение координации деятельности администраций МР и сельских поселений в предупреждении совершения правонарушений; 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7. Повышение безопасности населения и защищенности потенциально опасных объектов экономики от угроз природного и техногенного характера; 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8. Последовательное снижение рисков чрезвычайных ситуаций;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9. Проведение ремонта противорадиационных укрытий находящихся в ведении муниципальных учреждений; 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10. Обеспечение средствами индивидуальной защиты работников органов местного самоуправления; 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11. Создание условий для обеспечения безопасного отдыха людей в местах массового отдыха населения на воде; 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12. Содержание запасов материально-технических, продовольственных, медицинских и иных средств, для обеспечения мероприятий гражданской обороны и материальные ресурсы для ликвидации ЧС природного и техногенного характера;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13. Реализация государственной политики в области пожарной безопасности; 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14. Повышение пожарной безопасности жилищного фонда МР;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15. Совершенствование противопожарной пропаганды;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16. Недопущение человеческих жертв и уменьшение материального ущерба от ЧС и пожаров.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2835336"/>
              </p:ext>
            </p:extLst>
          </p:nvPr>
        </p:nvGraphicFramePr>
        <p:xfrm>
          <a:off x="277492" y="5729011"/>
          <a:ext cx="8505698" cy="959485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4909489"/>
                <a:gridCol w="1304774"/>
                <a:gridCol w="1304774"/>
                <a:gridCol w="986661"/>
              </a:tblGrid>
              <a:tr h="227965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Наименование подпрограмм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муниципальной программы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Решение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2020 год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2021 год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2022 год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Противодействие злоупотребления наркотиками и их незаконному обороту в муниципальном районе Нуримановский район Республики Башкортостан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40,0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40,0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40,0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30036139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kak-za-21-den-nauchitsja-zhit-bez-dolgov-ili-10_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66657" y="4293095"/>
            <a:ext cx="5377343" cy="2564905"/>
          </a:xfrm>
          <a:prstGeom prst="rect">
            <a:avLst/>
          </a:prstGeom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73489A-3AB3-4151-B1D2-03C21D455044}" type="slidenum">
              <a:rPr lang="ru-RU"/>
              <a:pPr>
                <a:defRPr/>
              </a:pPr>
              <a:t>7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587625" y="606425"/>
            <a:ext cx="6556375" cy="850900"/>
          </a:xfrm>
        </p:spPr>
        <p:txBody>
          <a:bodyPr rtlCol="0"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Что такое бюджет?</a:t>
            </a:r>
            <a:endParaRPr lang="ru-RU" b="1" dirty="0">
              <a:ln w="11430"/>
              <a:solidFill>
                <a:schemeClr val="accent2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539552" y="1424624"/>
            <a:ext cx="8254766" cy="3218865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342900" indent="-342900" algn="just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Constantia" pitchFamily="18" charset="0"/>
                <a:cs typeface="Times New Roman" pitchFamily="18" charset="0"/>
              </a:rPr>
              <a:t>      БЮДЖЕТ</a:t>
            </a: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  <a:latin typeface="Constantia" pitchFamily="18" charset="0"/>
                <a:cs typeface="Times New Roman" pitchFamily="18" charset="0"/>
              </a:rPr>
              <a:t>– </a:t>
            </a:r>
            <a:r>
              <a:rPr lang="ru-RU" sz="1600" dirty="0">
                <a:solidFill>
                  <a:schemeClr val="bg2">
                    <a:lumMod val="10000"/>
                  </a:schemeClr>
                </a:solidFill>
                <a:latin typeface="Constantia" pitchFamily="18" charset="0"/>
                <a:cs typeface="Times New Roman" pitchFamily="18" charset="0"/>
              </a:rPr>
              <a:t>форма образования и расходования денежных средств, предназначенных для финансового обеспечения задач и функций государства и местного самоуправления.</a:t>
            </a:r>
            <a:endParaRPr lang="en-US" sz="1600" dirty="0">
              <a:solidFill>
                <a:schemeClr val="bg2">
                  <a:lumMod val="10000"/>
                </a:schemeClr>
              </a:solidFill>
              <a:latin typeface="Constantia" pitchFamily="18" charset="0"/>
              <a:cs typeface="Times New Roman" pitchFamily="18" charset="0"/>
            </a:endParaRPr>
          </a:p>
          <a:p>
            <a:pPr marL="342900" indent="-342900" algn="just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bg2">
                    <a:lumMod val="10000"/>
                  </a:schemeClr>
                </a:solidFill>
                <a:latin typeface="Constantia" pitchFamily="18" charset="0"/>
                <a:cs typeface="Times New Roman" pitchFamily="18" charset="0"/>
              </a:rPr>
              <a:t>	Бюджет - это план доходов и расходов. Каждый житель </a:t>
            </a:r>
            <a:r>
              <a:rPr lang="ru-RU" sz="1600" dirty="0" smtClean="0">
                <a:solidFill>
                  <a:schemeClr val="bg2">
                    <a:lumMod val="10000"/>
                  </a:schemeClr>
                </a:solidFill>
                <a:latin typeface="Constantia" pitchFamily="18" charset="0"/>
                <a:cs typeface="Times New Roman" pitchFamily="18" charset="0"/>
              </a:rPr>
              <a:t>муниципального района </a:t>
            </a:r>
            <a:r>
              <a:rPr lang="ru-RU" sz="1600" dirty="0">
                <a:solidFill>
                  <a:schemeClr val="bg2">
                    <a:lumMod val="10000"/>
                  </a:schemeClr>
                </a:solidFill>
                <a:latin typeface="Constantia" pitchFamily="18" charset="0"/>
                <a:cs typeface="Times New Roman" pitchFamily="18" charset="0"/>
              </a:rPr>
              <a:t>является участником формирования этого плана, с одной стороны как налогоплательщик, наполняя доходы бюджета, с другой – он получает часть расходов как потребитель общественных услуг. </a:t>
            </a:r>
          </a:p>
          <a:p>
            <a:pPr marL="342900" indent="-342900" algn="just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bg2">
                    <a:lumMod val="10000"/>
                  </a:schemeClr>
                </a:solidFill>
                <a:latin typeface="Constantia" pitchFamily="18" charset="0"/>
                <a:cs typeface="Times New Roman" pitchFamily="18" charset="0"/>
              </a:rPr>
              <a:t>	Граждане и как налогоплательщики и как потребители </a:t>
            </a:r>
            <a:r>
              <a:rPr lang="ru-RU" sz="1600" dirty="0" smtClean="0">
                <a:solidFill>
                  <a:schemeClr val="bg2">
                    <a:lumMod val="10000"/>
                  </a:schemeClr>
                </a:solidFill>
                <a:latin typeface="Constantia" pitchFamily="18" charset="0"/>
                <a:cs typeface="Times New Roman" pitchFamily="18" charset="0"/>
              </a:rPr>
              <a:t>услуг - </a:t>
            </a:r>
            <a:r>
              <a:rPr lang="ru-RU" sz="1600" dirty="0">
                <a:solidFill>
                  <a:schemeClr val="bg2">
                    <a:lumMod val="10000"/>
                  </a:schemeClr>
                </a:solidFill>
                <a:latin typeface="Constantia" pitchFamily="18" charset="0"/>
                <a:cs typeface="Times New Roman" pitchFamily="18" charset="0"/>
              </a:rPr>
              <a:t>должны быть уверены в том, что передаваемые ими в распоряжение государства средства используются прозрачно и эффективно, приносят конкретные результаты как для общества в целом так и для каждой семьи, для каждого человека.</a:t>
            </a:r>
          </a:p>
        </p:txBody>
      </p:sp>
    </p:spTree>
    <p:extLst>
      <p:ext uri="{BB962C8B-B14F-4D97-AF65-F5344CB8AC3E}">
        <p14:creationId xmlns:p14="http://schemas.microsoft.com/office/powerpoint/2010/main" val="169428738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Прямоугольник 35"/>
          <p:cNvSpPr/>
          <p:nvPr/>
        </p:nvSpPr>
        <p:spPr>
          <a:xfrm>
            <a:off x="1414437" y="2185984"/>
            <a:ext cx="7363170" cy="230832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dirty="0" smtClean="0">
                <a:ln>
                  <a:solidFill>
                    <a:srgbClr val="0070C0"/>
                  </a:solidFill>
                </a:ln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Спасибо, что посетили </a:t>
            </a:r>
          </a:p>
          <a:p>
            <a:pPr algn="ctr"/>
            <a:r>
              <a:rPr lang="ru-RU" sz="4800" b="1" dirty="0" smtClean="0">
                <a:ln>
                  <a:solidFill>
                    <a:srgbClr val="0070C0"/>
                  </a:solidFill>
                </a:ln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информационный ресурс </a:t>
            </a:r>
          </a:p>
          <a:p>
            <a:pPr algn="ctr"/>
            <a:r>
              <a:rPr lang="ru-RU" sz="4800" b="1" dirty="0" smtClean="0">
                <a:ln>
                  <a:solidFill>
                    <a:srgbClr val="0070C0"/>
                  </a:solidFill>
                </a:ln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«Бюджет для граждан»!</a:t>
            </a:r>
            <a:endParaRPr lang="ru-RU" sz="4800" b="1" i="1" dirty="0">
              <a:ln>
                <a:solidFill>
                  <a:srgbClr val="0070C0"/>
                </a:solidFill>
              </a:ln>
              <a:solidFill>
                <a:schemeClr val="accent2">
                  <a:lumMod val="75000"/>
                </a:schemeClr>
              </a:solidFill>
              <a:latin typeface="Constant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4420912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857365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7126" y="1857366"/>
            <a:ext cx="878687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 smtClean="0">
                <a:ln w="0"/>
                <a:solidFill>
                  <a:schemeClr val="accent2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Администрация муниципального района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 smtClean="0">
                <a:ln w="0"/>
                <a:solidFill>
                  <a:schemeClr val="accent2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Нуримановский район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 smtClean="0">
                <a:ln w="0"/>
                <a:solidFill>
                  <a:schemeClr val="accent2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С.Красная Горка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 smtClean="0">
                <a:ln w="0"/>
                <a:solidFill>
                  <a:schemeClr val="accent2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Ул. Советская, 62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cap="all" dirty="0" smtClean="0">
              <a:ln w="0"/>
              <a:solidFill>
                <a:schemeClr val="accent2">
                  <a:lumMod val="75000"/>
                </a:schemeClr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 smtClean="0">
                <a:ln w="0"/>
                <a:solidFill>
                  <a:schemeClr val="accent2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Финансовое управление Администрации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 smtClean="0">
                <a:ln w="0"/>
                <a:solidFill>
                  <a:schemeClr val="accent2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муниципального района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cap="all" dirty="0" smtClean="0">
              <a:ln w="0"/>
              <a:solidFill>
                <a:schemeClr val="accent2">
                  <a:lumMod val="75000"/>
                </a:schemeClr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 smtClean="0">
                <a:ln w="0"/>
                <a:solidFill>
                  <a:schemeClr val="accent2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Заместитель главы администрации - начальник финансового управления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 smtClean="0">
                <a:ln w="0"/>
                <a:solidFill>
                  <a:schemeClr val="accent2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 Ардаширова Анфиса Гайнисламовна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cap="all" dirty="0" smtClean="0">
              <a:ln w="0"/>
              <a:solidFill>
                <a:schemeClr val="accent2">
                  <a:lumMod val="75000"/>
                </a:schemeClr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 smtClean="0">
                <a:ln w="0"/>
                <a:solidFill>
                  <a:schemeClr val="accent2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Телефон: 8(34776) 2-25-84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cap="all" dirty="0" smtClean="0">
              <a:ln w="0"/>
              <a:solidFill>
                <a:schemeClr val="accent2">
                  <a:lumMod val="75000"/>
                </a:schemeClr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e-mail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u="sng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nuriman_tfu@ufamts</a:t>
            </a:r>
            <a:r>
              <a:rPr lang="ru-RU" b="1" u="sng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b="1" u="sng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ru </a:t>
            </a:r>
            <a:endParaRPr lang="ru-RU" b="1" u="sng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990703" y="800077"/>
            <a:ext cx="604838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n>
                  <a:solidFill>
                    <a:srgbClr val="0070C0"/>
                  </a:solidFill>
                </a:ln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Контактная информация</a:t>
            </a:r>
            <a:endParaRPr lang="ru-RU" sz="4000" b="1" dirty="0">
              <a:ln>
                <a:solidFill>
                  <a:srgbClr val="0070C0"/>
                </a:solidFill>
              </a:ln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5520310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Рисунок 72" descr="images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81528" y="1451036"/>
            <a:ext cx="1174750" cy="1098550"/>
          </a:xfrm>
          <a:prstGeom prst="rect">
            <a:avLst/>
          </a:prstGeom>
        </p:spPr>
      </p:pic>
      <p:pic>
        <p:nvPicPr>
          <p:cNvPr id="72" name="Рисунок 71" descr="images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471973" y="1614937"/>
            <a:ext cx="1174750" cy="1098550"/>
          </a:xfrm>
          <a:prstGeom prst="rect">
            <a:avLst/>
          </a:prstGeom>
        </p:spPr>
      </p:pic>
      <p:pic>
        <p:nvPicPr>
          <p:cNvPr id="71" name="Рисунок 70" descr="images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21001" y="994255"/>
            <a:ext cx="2159000" cy="2159000"/>
          </a:xfrm>
          <a:prstGeom prst="rect">
            <a:avLst/>
          </a:prstGeom>
        </p:spPr>
      </p:pic>
      <p:pic>
        <p:nvPicPr>
          <p:cNvPr id="70" name="Рисунок 69" descr="images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67053" y="804474"/>
            <a:ext cx="2159000" cy="2159000"/>
          </a:xfrm>
          <a:prstGeom prst="rect">
            <a:avLst/>
          </a:prstGeom>
        </p:spPr>
      </p:pic>
      <p:pic>
        <p:nvPicPr>
          <p:cNvPr id="69" name="Рисунок 68" descr="images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43770" y="1226748"/>
            <a:ext cx="1174750" cy="1098550"/>
          </a:xfrm>
          <a:prstGeom prst="rect">
            <a:avLst/>
          </a:prstGeom>
        </p:spPr>
      </p:pic>
      <p:pic>
        <p:nvPicPr>
          <p:cNvPr id="31" name="Рисунок 30" descr="5714-003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27563" y="5419449"/>
            <a:ext cx="407988" cy="409851"/>
          </a:xfrm>
          <a:prstGeom prst="rect">
            <a:avLst/>
          </a:prstGeom>
        </p:spPr>
      </p:pic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AD33FC-CFB2-4C9E-9E90-385C6970F446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914400" y="0"/>
            <a:ext cx="8229600" cy="1285875"/>
          </a:xfrm>
        </p:spPr>
        <p:txBody>
          <a:bodyPr rtlCol="0"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kern="1200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7504" y="3634636"/>
            <a:ext cx="97991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Расходы это выплачиваемые из бюджета денежные средства на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24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28634" y="604419"/>
            <a:ext cx="97026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Доходы это поступающие в бюджет денежные средства от: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2" name="Рисунок 31" descr="5714-003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496741">
            <a:off x="5027612" y="5781676"/>
            <a:ext cx="394017" cy="395816"/>
          </a:xfrm>
          <a:prstGeom prst="rect">
            <a:avLst/>
          </a:prstGeom>
        </p:spPr>
      </p:pic>
      <p:pic>
        <p:nvPicPr>
          <p:cNvPr id="33" name="Рисунок 32" descr="94292586_deng63.png"/>
          <p:cNvPicPr>
            <a:picLocks noChangeAspect="1"/>
          </p:cNvPicPr>
          <p:nvPr/>
        </p:nvPicPr>
        <p:blipFill>
          <a:blip r:embed="rId5" cstate="print"/>
          <a:srcRect l="13233" t="11736"/>
          <a:stretch>
            <a:fillRect/>
          </a:stretch>
        </p:blipFill>
        <p:spPr>
          <a:xfrm rot="17003314">
            <a:off x="6420147" y="3979532"/>
            <a:ext cx="2613664" cy="2798916"/>
          </a:xfrm>
          <a:prstGeom prst="rect">
            <a:avLst/>
          </a:prstGeom>
        </p:spPr>
      </p:pic>
      <p:pic>
        <p:nvPicPr>
          <p:cNvPr id="41" name="Рисунок 40" descr="images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91991" y="1089325"/>
            <a:ext cx="2159000" cy="2159000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2807730" y="2008073"/>
            <a:ext cx="119513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Налог на 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имущество 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физических 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лиц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2" name="Рисунок 41" descr="images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98740" y="1473919"/>
            <a:ext cx="2159000" cy="2159000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3706103" y="2459618"/>
            <a:ext cx="104733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Налог на </a:t>
            </a:r>
          </a:p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доходы </a:t>
            </a:r>
          </a:p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физических </a:t>
            </a:r>
          </a:p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лиц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3" name="Рисунок 42" descr="images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97068" y="1048889"/>
            <a:ext cx="2159000" cy="2159000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4707083" y="2319267"/>
            <a:ext cx="11496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Земельный 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налог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4" name="Рисунок 43" descr="images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53726" y="1000184"/>
            <a:ext cx="2159000" cy="21590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5997179" y="2272308"/>
            <a:ext cx="68114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ЕНВД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5" name="Рисунок 44" descr="images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02375" y="857670"/>
            <a:ext cx="2159000" cy="215900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6924675" y="1772689"/>
            <a:ext cx="105990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Штрафы, </a:t>
            </a:r>
          </a:p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санкции, </a:t>
            </a:r>
          </a:p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возмещение </a:t>
            </a:r>
          </a:p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ущерба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6" name="Рисунок 45" descr="images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454900" y="1168400"/>
            <a:ext cx="2159000" cy="2159000"/>
          </a:xfrm>
          <a:prstGeom prst="rect">
            <a:avLst/>
          </a:prstGeom>
        </p:spPr>
      </p:pic>
      <p:sp>
        <p:nvSpPr>
          <p:cNvPr id="38" name="TextBox 37"/>
          <p:cNvSpPr txBox="1"/>
          <p:nvPr/>
        </p:nvSpPr>
        <p:spPr>
          <a:xfrm>
            <a:off x="8237988" y="2273417"/>
            <a:ext cx="7008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УСН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7" name="Рисунок 46" descr="5714-0038.t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604962" y="4276725"/>
            <a:ext cx="2085975" cy="20955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905622" y="5119926"/>
            <a:ext cx="15336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Образование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8" name="Рисунок 47" descr="5714-0038.t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524250" y="3990975"/>
            <a:ext cx="1471612" cy="1478332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3754801" y="4373635"/>
            <a:ext cx="10674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Спорт, </a:t>
            </a:r>
          </a:p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молодежная </a:t>
            </a:r>
          </a:p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политика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9" name="Рисунок 48" descr="5714-0038.t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024437" y="4255630"/>
            <a:ext cx="1490663" cy="1497470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5276851" y="4840817"/>
            <a:ext cx="105997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Культура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0" name="Рисунок 49" descr="5714-0038.t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614988" y="5704996"/>
            <a:ext cx="1147762" cy="1153003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5565761" y="6021645"/>
            <a:ext cx="11969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Капитальное</a:t>
            </a:r>
          </a:p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строительство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" name="Рисунок 50" descr="5714-0038.t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257550" y="5303989"/>
            <a:ext cx="1357313" cy="1363511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3564565" y="5811929"/>
            <a:ext cx="6848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ЖКХ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2" name="Рисунок 51" descr="5714-0038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20615060">
            <a:off x="1209674" y="6029804"/>
            <a:ext cx="700087" cy="703284"/>
          </a:xfrm>
          <a:prstGeom prst="rect">
            <a:avLst/>
          </a:prstGeom>
        </p:spPr>
      </p:pic>
      <p:pic>
        <p:nvPicPr>
          <p:cNvPr id="53" name="Рисунок 52" descr="5714-0038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826803" y="6381750"/>
            <a:ext cx="474085" cy="476250"/>
          </a:xfrm>
          <a:prstGeom prst="rect">
            <a:avLst/>
          </a:prstGeom>
        </p:spPr>
      </p:pic>
      <p:pic>
        <p:nvPicPr>
          <p:cNvPr id="54" name="Рисунок 53" descr="images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62041" y="2420069"/>
            <a:ext cx="1174750" cy="1098550"/>
          </a:xfrm>
          <a:prstGeom prst="rect">
            <a:avLst/>
          </a:prstGeom>
        </p:spPr>
      </p:pic>
      <p:sp>
        <p:nvSpPr>
          <p:cNvPr id="40" name="TextBox 39"/>
          <p:cNvSpPr txBox="1"/>
          <p:nvPr/>
        </p:nvSpPr>
        <p:spPr>
          <a:xfrm>
            <a:off x="6609733" y="3014101"/>
            <a:ext cx="77732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и другие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7" name="Рисунок 56" descr="Russia-Coin-1-1998-a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rot="2019879">
            <a:off x="5126382" y="6245939"/>
            <a:ext cx="377272" cy="387774"/>
          </a:xfrm>
          <a:prstGeom prst="rect">
            <a:avLst/>
          </a:prstGeom>
        </p:spPr>
      </p:pic>
      <p:pic>
        <p:nvPicPr>
          <p:cNvPr id="58" name="Рисунок 57" descr="Russia-Coin-1-1998-a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rot="20512149">
            <a:off x="4714471" y="5747060"/>
            <a:ext cx="369604" cy="379893"/>
          </a:xfrm>
          <a:prstGeom prst="rect">
            <a:avLst/>
          </a:prstGeom>
        </p:spPr>
      </p:pic>
      <p:pic>
        <p:nvPicPr>
          <p:cNvPr id="59" name="Рисунок 58" descr="керчь 3-2000x2000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 rot="1799151">
            <a:off x="1021491" y="5469876"/>
            <a:ext cx="507509" cy="507509"/>
          </a:xfrm>
          <a:prstGeom prst="rect">
            <a:avLst/>
          </a:prstGeom>
        </p:spPr>
      </p:pic>
      <p:pic>
        <p:nvPicPr>
          <p:cNvPr id="60" name="Рисунок 59" descr="керчь 3-2000x2000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 rot="18522187">
            <a:off x="613173" y="6154117"/>
            <a:ext cx="507509" cy="507509"/>
          </a:xfrm>
          <a:prstGeom prst="rect">
            <a:avLst/>
          </a:prstGeom>
        </p:spPr>
      </p:pic>
      <p:pic>
        <p:nvPicPr>
          <p:cNvPr id="61" name="Рисунок 60" descr="5714-0038.t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4460664" y="6208876"/>
            <a:ext cx="646173" cy="649124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4471997" y="6232106"/>
            <a:ext cx="6506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и </a:t>
            </a:r>
          </a:p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другие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2" name="Рисунок 61" descr="Копия 50_kop_2015_mmd2.jpg"/>
          <p:cNvPicPr>
            <a:picLocks noChangeAspect="1"/>
          </p:cNvPicPr>
          <p:nvPr/>
        </p:nvPicPr>
        <p:blipFill>
          <a:blip r:embed="rId13" cstate="print"/>
          <a:srcRect l="23363" t="48136" r="28158" b="4983"/>
          <a:stretch>
            <a:fillRect/>
          </a:stretch>
        </p:blipFill>
        <p:spPr>
          <a:xfrm rot="2135305">
            <a:off x="2527539" y="6555808"/>
            <a:ext cx="258793" cy="250261"/>
          </a:xfrm>
          <a:prstGeom prst="rect">
            <a:avLst/>
          </a:prstGeom>
        </p:spPr>
      </p:pic>
      <p:pic>
        <p:nvPicPr>
          <p:cNvPr id="63" name="Рисунок 62" descr="Копия 50_kop_2015_mmd2.jpg"/>
          <p:cNvPicPr>
            <a:picLocks noChangeAspect="1"/>
          </p:cNvPicPr>
          <p:nvPr/>
        </p:nvPicPr>
        <p:blipFill>
          <a:blip r:embed="rId13" cstate="print"/>
          <a:srcRect l="23363" t="48136" r="28158" b="4983"/>
          <a:stretch>
            <a:fillRect/>
          </a:stretch>
        </p:blipFill>
        <p:spPr>
          <a:xfrm rot="19158863">
            <a:off x="1946693" y="6553629"/>
            <a:ext cx="258793" cy="250261"/>
          </a:xfrm>
          <a:prstGeom prst="rect">
            <a:avLst/>
          </a:prstGeom>
        </p:spPr>
      </p:pic>
      <p:pic>
        <p:nvPicPr>
          <p:cNvPr id="56" name="Рисунок 55" descr="Russia-Coin-1-1998-a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rot="19487374">
            <a:off x="2089884" y="6396442"/>
            <a:ext cx="377676" cy="388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58268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/>
          </p:cNvSpPr>
          <p:nvPr/>
        </p:nvSpPr>
        <p:spPr>
          <a:xfrm>
            <a:off x="3857625" y="214313"/>
            <a:ext cx="3143250" cy="974725"/>
          </a:xfrm>
          <a:prstGeom prst="rect">
            <a:avLst/>
          </a:prstGeom>
        </p:spPr>
        <p:txBody>
          <a:bodyPr anchor="ctr"/>
          <a:lstStyle/>
          <a:p>
            <a:pPr algn="ctr" eaLnBrk="0" fontAlgn="auto" hangingPunct="0">
              <a:spcAft>
                <a:spcPts val="0"/>
              </a:spcAft>
              <a:defRPr/>
            </a:pPr>
            <a:endParaRPr lang="ru-RU" sz="2800" kern="0" dirty="0">
              <a:latin typeface="+mj-lt"/>
              <a:ea typeface="+mj-ea"/>
              <a:cs typeface="+mj-cs"/>
            </a:endParaRPr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D68917-6616-4FE8-971B-25F732EBF1F2}" type="slidenum">
              <a:rPr lang="ru-RU"/>
              <a:pPr>
                <a:defRPr/>
              </a:pPr>
              <a:t>9</a:t>
            </a:fld>
            <a:endParaRPr lang="ru-RU"/>
          </a:p>
        </p:txBody>
      </p:sp>
      <p:sp>
        <p:nvSpPr>
          <p:cNvPr id="24583" name="TextBox 13"/>
          <p:cNvSpPr txBox="1">
            <a:spLocks noChangeArrowheads="1"/>
          </p:cNvSpPr>
          <p:nvPr/>
        </p:nvSpPr>
        <p:spPr bwMode="auto">
          <a:xfrm>
            <a:off x="1223747" y="2787611"/>
            <a:ext cx="239966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Constantia" pitchFamily="18" charset="0"/>
              </a:rPr>
              <a:t>Профицит</a:t>
            </a:r>
          </a:p>
        </p:txBody>
      </p:sp>
      <p:sp>
        <p:nvSpPr>
          <p:cNvPr id="24584" name="TextBox 14"/>
          <p:cNvSpPr txBox="1">
            <a:spLocks noChangeArrowheads="1"/>
          </p:cNvSpPr>
          <p:nvPr/>
        </p:nvSpPr>
        <p:spPr bwMode="auto">
          <a:xfrm>
            <a:off x="5788818" y="2737040"/>
            <a:ext cx="260017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Constantia" pitchFamily="18" charset="0"/>
              </a:rPr>
              <a:t>Дефицит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262970" y="1787092"/>
            <a:ext cx="5293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 smtClean="0"/>
              <a:t>&gt;</a:t>
            </a:r>
            <a:endParaRPr lang="ru-RU" sz="5400" b="1" dirty="0"/>
          </a:p>
        </p:txBody>
      </p:sp>
      <p:sp>
        <p:nvSpPr>
          <p:cNvPr id="25" name="TextBox 24"/>
          <p:cNvSpPr txBox="1"/>
          <p:nvPr/>
        </p:nvSpPr>
        <p:spPr>
          <a:xfrm rot="10800000">
            <a:off x="6351864" y="1914087"/>
            <a:ext cx="5293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 smtClean="0"/>
              <a:t>&gt;</a:t>
            </a:r>
            <a:endParaRPr lang="ru-RU" sz="5400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4319934" y="4286458"/>
            <a:ext cx="567784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en-US" sz="6000" b="1" dirty="0" smtClean="0"/>
              <a:t>=</a:t>
            </a:r>
            <a:endParaRPr lang="ru-RU" sz="6000" b="1" dirty="0"/>
          </a:p>
        </p:txBody>
      </p:sp>
      <p:pic>
        <p:nvPicPr>
          <p:cNvPr id="32" name="Рисунок 31" descr="8c8364_3a9f6be94c354e01a62873c2123bb199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0244" y="3760416"/>
            <a:ext cx="2549729" cy="2039783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1311695" y="5719227"/>
            <a:ext cx="7656070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Сбалансированность бюджета</a:t>
            </a:r>
            <a:r>
              <a:rPr lang="ru-RU" sz="2800" b="1" dirty="0" smtClean="0">
                <a:solidFill>
                  <a:schemeClr val="tx2">
                    <a:lumMod val="90000"/>
                    <a:lumOff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основополагающее </a:t>
            </a:r>
          </a:p>
          <a:p>
            <a:pPr algn="ctr">
              <a:defRPr/>
            </a:pP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требование, предъявляемое к органам, составляющим </a:t>
            </a:r>
          </a:p>
          <a:p>
            <a:pPr algn="ctr">
              <a:defRPr/>
            </a:pP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 утверждающим бюджет</a:t>
            </a:r>
            <a:endParaRPr lang="ru-RU" sz="20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282287" y="501118"/>
            <a:ext cx="67195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Дефицит и профицит бюджета</a:t>
            </a:r>
            <a:endParaRPr lang="ru-RU" sz="32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4" name="Рисунок 33" descr="images.t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9750" y="839099"/>
            <a:ext cx="2289175" cy="228917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935307" y="2181127"/>
            <a:ext cx="12336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Constantia" pitchFamily="18" charset="0"/>
              </a:rPr>
              <a:t>Доходы</a:t>
            </a:r>
            <a:endParaRPr lang="ru-RU" sz="2000" b="1" dirty="0">
              <a:latin typeface="Constantia" pitchFamily="18" charset="0"/>
            </a:endParaRPr>
          </a:p>
        </p:txBody>
      </p:sp>
      <p:pic>
        <p:nvPicPr>
          <p:cNvPr id="35" name="Рисунок 34" descr="images.t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282287" y="1239688"/>
            <a:ext cx="1841500" cy="18415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672236" y="2217469"/>
            <a:ext cx="11346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Constantia" pitchFamily="18" charset="0"/>
              </a:rPr>
              <a:t>Расходы</a:t>
            </a:r>
            <a:endParaRPr lang="ru-RU" b="1" dirty="0">
              <a:latin typeface="Constantia" pitchFamily="18" charset="0"/>
            </a:endParaRPr>
          </a:p>
        </p:txBody>
      </p:sp>
      <p:pic>
        <p:nvPicPr>
          <p:cNvPr id="36" name="Рисунок 35" descr="images.t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54575" y="1228725"/>
            <a:ext cx="1841500" cy="184150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5227295" y="2241909"/>
            <a:ext cx="12336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Constantia" pitchFamily="18" charset="0"/>
              </a:rPr>
              <a:t>Доходы</a:t>
            </a:r>
            <a:endParaRPr lang="ru-RU" sz="2000" b="1" dirty="0">
              <a:latin typeface="Constantia" pitchFamily="18" charset="0"/>
            </a:endParaRPr>
          </a:p>
        </p:txBody>
      </p:sp>
      <p:pic>
        <p:nvPicPr>
          <p:cNvPr id="37" name="Рисунок 36" descr="images.t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73824" y="866775"/>
            <a:ext cx="2289175" cy="2289175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7151934" y="2144251"/>
            <a:ext cx="11346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Constantia" pitchFamily="18" charset="0"/>
              </a:rPr>
              <a:t>Расходы</a:t>
            </a:r>
            <a:endParaRPr lang="ru-RU" b="1" dirty="0">
              <a:latin typeface="Constantia" pitchFamily="18" charset="0"/>
            </a:endParaRPr>
          </a:p>
        </p:txBody>
      </p:sp>
      <p:pic>
        <p:nvPicPr>
          <p:cNvPr id="38" name="Рисунок 37" descr="images.t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426596" y="3495136"/>
            <a:ext cx="2289175" cy="2289175"/>
          </a:xfrm>
          <a:prstGeom prst="rect">
            <a:avLst/>
          </a:prstGeom>
        </p:spPr>
      </p:pic>
      <p:pic>
        <p:nvPicPr>
          <p:cNvPr id="39" name="Рисунок 38" descr="images.t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377184" y="3486510"/>
            <a:ext cx="2289175" cy="2289175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2992791" y="4894286"/>
            <a:ext cx="12336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Constantia" pitchFamily="18" charset="0"/>
              </a:rPr>
              <a:t>Доходы</a:t>
            </a:r>
            <a:endParaRPr lang="ru-RU" sz="2000" b="1" dirty="0">
              <a:latin typeface="Constantia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893726" y="4924972"/>
            <a:ext cx="11346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Constantia" pitchFamily="18" charset="0"/>
              </a:rPr>
              <a:t>Расходы</a:t>
            </a:r>
            <a:endParaRPr lang="ru-RU" b="1" dirty="0">
              <a:latin typeface="Constant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619112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10955</TotalTime>
  <Words>8392</Words>
  <Application>Microsoft Office PowerPoint</Application>
  <PresentationFormat>Экран (4:3)</PresentationFormat>
  <Paragraphs>1811</Paragraphs>
  <Slides>71</Slides>
  <Notes>12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71</vt:i4>
      </vt:variant>
    </vt:vector>
  </HeadingPairs>
  <TitlesOfParts>
    <vt:vector size="73" baseType="lpstr">
      <vt:lpstr>Тема Office</vt:lpstr>
      <vt:lpstr>Worksheet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Основы составления проекта  бюджета района</vt:lpstr>
      <vt:lpstr>Что такое бюджет?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Бюджет муниципального района  Нуримановский район Республики Башкортостан  в разрезе муниципальных программ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Пользователь Windows</cp:lastModifiedBy>
  <cp:revision>1131</cp:revision>
  <cp:lastPrinted>2019-12-10T06:06:56Z</cp:lastPrinted>
  <dcterms:created xsi:type="dcterms:W3CDTF">2014-06-09T16:25:13Z</dcterms:created>
  <dcterms:modified xsi:type="dcterms:W3CDTF">2020-03-31T04:00:13Z</dcterms:modified>
</cp:coreProperties>
</file>