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0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9.xml" ContentType="application/vnd.openxmlformats-officedocument.drawingml.chart+xml"/>
  <Override PartName="/ppt/drawings/drawing12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356" r:id="rId3"/>
    <p:sldId id="357" r:id="rId4"/>
    <p:sldId id="358" r:id="rId5"/>
    <p:sldId id="359" r:id="rId6"/>
    <p:sldId id="361" r:id="rId7"/>
    <p:sldId id="362" r:id="rId8"/>
    <p:sldId id="363" r:id="rId9"/>
    <p:sldId id="364" r:id="rId10"/>
    <p:sldId id="365" r:id="rId11"/>
    <p:sldId id="423" r:id="rId12"/>
    <p:sldId id="367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24" r:id="rId24"/>
    <p:sldId id="458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422" r:id="rId44"/>
    <p:sldId id="459" r:id="rId45"/>
    <p:sldId id="398" r:id="rId46"/>
    <p:sldId id="399" r:id="rId47"/>
    <p:sldId id="400" r:id="rId48"/>
    <p:sldId id="418" r:id="rId49"/>
    <p:sldId id="435" r:id="rId50"/>
    <p:sldId id="436" r:id="rId51"/>
    <p:sldId id="437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3" r:id="rId67"/>
    <p:sldId id="454" r:id="rId68"/>
    <p:sldId id="455" r:id="rId69"/>
    <p:sldId id="456" r:id="rId70"/>
    <p:sldId id="457" r:id="rId71"/>
    <p:sldId id="420" r:id="rId72"/>
    <p:sldId id="421" r:id="rId7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E7C"/>
    <a:srgbClr val="F127C6"/>
    <a:srgbClr val="ED2BD1"/>
    <a:srgbClr val="E632B3"/>
    <a:srgbClr val="FFCCFF"/>
    <a:srgbClr val="B7EBF5"/>
    <a:srgbClr val="008080"/>
    <a:srgbClr val="25C5C5"/>
    <a:srgbClr val="66FF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>
      <p:cViewPr>
        <p:scale>
          <a:sx n="100" d="100"/>
          <a:sy n="100" d="100"/>
        </p:scale>
        <p:origin x="-19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3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38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40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image" Target="../media/image43.jpe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31.xlsx"/><Relationship Id="rId1" Type="http://schemas.openxmlformats.org/officeDocument/2006/relationships/image" Target="../media/image52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28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892416"/>
        <c:axId val="134626624"/>
      </c:barChart>
      <c:catAx>
        <c:axId val="19289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626624"/>
        <c:crosses val="autoZero"/>
        <c:auto val="1"/>
        <c:lblAlgn val="ctr"/>
        <c:lblOffset val="100"/>
        <c:noMultiLvlLbl val="0"/>
      </c:catAx>
      <c:valAx>
        <c:axId val="13462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892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за 2020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095912228475166"/>
          <c:y val="2.37221741964861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28.6</c:v>
                </c:pt>
                <c:pt idx="1">
                  <c:v>44.7</c:v>
                </c:pt>
                <c:pt idx="2" formatCode="0.0">
                  <c:v>24</c:v>
                </c:pt>
                <c:pt idx="3" formatCode="0.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293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 (Отчет)</c:v>
                </c:pt>
                <c:pt idx="3">
                  <c:v>2021  (План)</c:v>
                </c:pt>
                <c:pt idx="4">
                  <c:v>2022  (План)</c:v>
                </c:pt>
                <c:pt idx="5">
                  <c:v>2023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60132.7</c:v>
                </c:pt>
                <c:pt idx="1">
                  <c:v>73232.7</c:v>
                </c:pt>
                <c:pt idx="2">
                  <c:v>71410.7</c:v>
                </c:pt>
                <c:pt idx="3">
                  <c:v>57160.7</c:v>
                </c:pt>
                <c:pt idx="4">
                  <c:v>57010.7</c:v>
                </c:pt>
                <c:pt idx="5">
                  <c:v>57010.7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22656"/>
        <c:axId val="151044096"/>
      </c:barChart>
      <c:catAx>
        <c:axId val="1500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44096"/>
        <c:crosses val="autoZero"/>
        <c:auto val="1"/>
        <c:lblAlgn val="ctr"/>
        <c:lblOffset val="100"/>
        <c:noMultiLvlLbl val="0"/>
      </c:catAx>
      <c:valAx>
        <c:axId val="1510440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50022656"/>
        <c:crosses val="autoZero"/>
        <c:crossBetween val="between"/>
      </c:valAx>
    </c:plotArea>
    <c:plotVisOnly val="1"/>
    <c:dispBlanksAs val="gap"/>
    <c:showDLblsOverMax val="0"/>
  </c:chart>
  <c:spPr>
    <a:solidFill>
      <a:srgbClr val="FF99CC">
        <a:alpha val="84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3"/>
              <c:layout>
                <c:manualLayout>
                  <c:x val="-2.0201878806543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 (Отчет)</c:v>
                </c:pt>
                <c:pt idx="3">
                  <c:v>2021  (План)</c:v>
                </c:pt>
                <c:pt idx="4">
                  <c:v>2022  (План)</c:v>
                </c:pt>
                <c:pt idx="5">
                  <c:v>2023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30643.1</c:v>
                </c:pt>
                <c:pt idx="1">
                  <c:v>52869.7</c:v>
                </c:pt>
                <c:pt idx="2">
                  <c:v>39219.599999999999</c:v>
                </c:pt>
                <c:pt idx="3">
                  <c:v>53597.9</c:v>
                </c:pt>
                <c:pt idx="4">
                  <c:v>59318.7</c:v>
                </c:pt>
                <c:pt idx="5">
                  <c:v>61110.400000000001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611328"/>
        <c:axId val="151045824"/>
        <c:axId val="0"/>
      </c:bar3DChart>
      <c:catAx>
        <c:axId val="15261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45824"/>
        <c:crosses val="autoZero"/>
        <c:auto val="1"/>
        <c:lblAlgn val="ctr"/>
        <c:lblOffset val="100"/>
        <c:noMultiLvlLbl val="0"/>
      </c:catAx>
      <c:valAx>
        <c:axId val="1510458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2611328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542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-0.1322988156261048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75630821481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60437.4</c:v>
                </c:pt>
                <c:pt idx="1">
                  <c:v>95079.6</c:v>
                </c:pt>
                <c:pt idx="2">
                  <c:v>94376.5</c:v>
                </c:pt>
                <c:pt idx="3">
                  <c:v>39523.800000000003</c:v>
                </c:pt>
                <c:pt idx="4">
                  <c:v>27152.2</c:v>
                </c:pt>
                <c:pt idx="5">
                  <c:v>26597.8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23168"/>
        <c:axId val="151049856"/>
      </c:lineChart>
      <c:catAx>
        <c:axId val="15002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49856"/>
        <c:crosses val="autoZero"/>
        <c:auto val="1"/>
        <c:lblAlgn val="ctr"/>
        <c:lblOffset val="100"/>
        <c:noMultiLvlLbl val="0"/>
      </c:catAx>
      <c:valAx>
        <c:axId val="15104985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50023168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461087.4</c:v>
                </c:pt>
                <c:pt idx="1">
                  <c:v>477194.7</c:v>
                </c:pt>
                <c:pt idx="2">
                  <c:v>480473.1</c:v>
                </c:pt>
                <c:pt idx="3">
                  <c:v>479911.7</c:v>
                </c:pt>
                <c:pt idx="4">
                  <c:v>491254.1</c:v>
                </c:pt>
                <c:pt idx="5">
                  <c:v>425813.9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416768"/>
        <c:axId val="151051584"/>
        <c:axId val="0"/>
      </c:bar3DChart>
      <c:catAx>
        <c:axId val="152416768"/>
        <c:scaling>
          <c:orientation val="minMax"/>
        </c:scaling>
        <c:delete val="0"/>
        <c:axPos val="l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51584"/>
        <c:crosses val="autoZero"/>
        <c:auto val="1"/>
        <c:lblAlgn val="ctr"/>
        <c:lblOffset val="100"/>
        <c:noMultiLvlLbl val="0"/>
      </c:catAx>
      <c:valAx>
        <c:axId val="15105158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1524167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2323335157353542E-2"/>
                  <c:y val="6.8375589806760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735023592270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60625342003792E-2"/>
                  <c:y val="5.4700471845409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31404.400000000001</c:v>
                </c:pt>
                <c:pt idx="1">
                  <c:v>38514</c:v>
                </c:pt>
                <c:pt idx="2">
                  <c:v>26913.1</c:v>
                </c:pt>
                <c:pt idx="3">
                  <c:v>25218.2</c:v>
                </c:pt>
                <c:pt idx="4">
                  <c:v>25289</c:v>
                </c:pt>
                <c:pt idx="5">
                  <c:v>25348.5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2608768"/>
        <c:axId val="255098176"/>
        <c:axId val="0"/>
      </c:bar3DChart>
      <c:catAx>
        <c:axId val="15260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098176"/>
        <c:crosses val="autoZero"/>
        <c:auto val="1"/>
        <c:lblAlgn val="ctr"/>
        <c:lblOffset val="100"/>
        <c:noMultiLvlLbl val="0"/>
      </c:catAx>
      <c:valAx>
        <c:axId val="2550981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5260876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0167821684695959E-2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20196.7</c:v>
                </c:pt>
                <c:pt idx="1">
                  <c:v>41493</c:v>
                </c:pt>
                <c:pt idx="2">
                  <c:v>30093.200000000001</c:v>
                </c:pt>
                <c:pt idx="3">
                  <c:v>14639.5</c:v>
                </c:pt>
                <c:pt idx="4">
                  <c:v>13281</c:v>
                </c:pt>
                <c:pt idx="5">
                  <c:v>13373.4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1260160"/>
        <c:axId val="152536192"/>
        <c:axId val="0"/>
      </c:bar3DChart>
      <c:catAx>
        <c:axId val="15126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536192"/>
        <c:crosses val="autoZero"/>
        <c:auto val="1"/>
        <c:lblAlgn val="ctr"/>
        <c:lblOffset val="100"/>
        <c:noMultiLvlLbl val="0"/>
      </c:catAx>
      <c:valAx>
        <c:axId val="1525361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51260160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90F52B"/>
            </a:solidFill>
          </c:spPr>
          <c:invertIfNegative val="0"/>
          <c:dLbls>
            <c:dLbl>
              <c:idx val="0"/>
              <c:layout>
                <c:manualLayout>
                  <c:x val="-5.8374593061178613E-2"/>
                  <c:y val="4.959882546107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681146327490695E-2"/>
                  <c:y val="2.031751313639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641289618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875313791913369E-2"/>
                  <c:y val="2.479920687332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743353634896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743353634897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4213749239645924E-2"/>
                  <c:y val="1.0457546478441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505840622976967E-2"/>
                  <c:y val="1.0457134764013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916503991170137E-2"/>
                  <c:y val="1.045713476401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385159583177445E-2"/>
                  <c:y val="-4.183018591376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11393138529948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1371929208381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2936.2</c:v>
                </c:pt>
                <c:pt idx="1">
                  <c:v>3610.5</c:v>
                </c:pt>
                <c:pt idx="2">
                  <c:v>2935.2</c:v>
                </c:pt>
                <c:pt idx="3">
                  <c:v>2621.4</c:v>
                </c:pt>
                <c:pt idx="4">
                  <c:v>2621.4</c:v>
                </c:pt>
                <c:pt idx="5">
                  <c:v>2621.4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8746198229106492E-2"/>
                  <c:y val="1.045754647844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279439598821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118672941232877E-2"/>
                  <c:y val="5.228773239220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424877007144141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43726.9</c:v>
                </c:pt>
                <c:pt idx="1">
                  <c:v>52621</c:v>
                </c:pt>
                <c:pt idx="2">
                  <c:v>48370.9</c:v>
                </c:pt>
                <c:pt idx="3">
                  <c:v>38655</c:v>
                </c:pt>
                <c:pt idx="4">
                  <c:v>38655</c:v>
                </c:pt>
                <c:pt idx="5">
                  <c:v>38655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0"/>
              <c:layout>
                <c:manualLayout>
                  <c:x val="6.8746622415538722E-2"/>
                  <c:y val="-1.568673143209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5855757948996E-2"/>
                  <c:y val="-2.091509295688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425089100359965E-2"/>
                  <c:y val="-1.045754647844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424877007144141E-2"/>
                  <c:y val="-1.045795819287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1.045754647844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1.568631971766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14236.5</c:v>
                </c:pt>
                <c:pt idx="1">
                  <c:v>19763.2</c:v>
                </c:pt>
                <c:pt idx="2">
                  <c:v>21143.7</c:v>
                </c:pt>
                <c:pt idx="3">
                  <c:v>20516.3</c:v>
                </c:pt>
                <c:pt idx="4">
                  <c:v>20201</c:v>
                </c:pt>
                <c:pt idx="5">
                  <c:v>20201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66B02E"/>
            </a:solidFill>
          </c:spPr>
          <c:invertIfNegative val="0"/>
          <c:dLbls>
            <c:dLbl>
              <c:idx val="0"/>
              <c:layout>
                <c:manualLayout>
                  <c:x val="8.0807515226171966E-3"/>
                  <c:y val="-5.7516505631429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27048775830256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651802325729432E-3"/>
                  <c:y val="-5.2287732392209053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871676817447024E-3"/>
                  <c:y val="-4.705895915298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467919204362001E-2"/>
                  <c:y val="-4.705895915298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#,##0.0">
                  <c:v>173</c:v>
                </c:pt>
                <c:pt idx="3" formatCode="#,##0.0">
                  <c:v>23.8</c:v>
                </c:pt>
                <c:pt idx="4" formatCode="#,##0.0">
                  <c:v>198.8</c:v>
                </c:pt>
                <c:pt idx="5" formatCode="#,##0.0">
                  <c:v>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0613524387915411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414240842598178E-2"/>
                  <c:y val="-1.568631971766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242254567851642E-2"/>
                  <c:y val="-2.09150929568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20286581872684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2" formatCode="#,##0.0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611264"/>
        <c:axId val="152542528"/>
        <c:axId val="0"/>
      </c:bar3DChart>
      <c:catAx>
        <c:axId val="15361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542528"/>
        <c:crosses val="autoZero"/>
        <c:auto val="1"/>
        <c:lblAlgn val="ctr"/>
        <c:lblOffset val="100"/>
        <c:noMultiLvlLbl val="0"/>
      </c:catAx>
      <c:valAx>
        <c:axId val="15254252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5361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 formatCode="0.0">
                  <c:v>1951.1</c:v>
                </c:pt>
                <c:pt idx="1">
                  <c:v>2898</c:v>
                </c:pt>
                <c:pt idx="2">
                  <c:v>3000.1</c:v>
                </c:pt>
                <c:pt idx="3">
                  <c:v>2880.6</c:v>
                </c:pt>
                <c:pt idx="4">
                  <c:v>2880.6</c:v>
                </c:pt>
                <c:pt idx="5">
                  <c:v>2880.6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537792"/>
        <c:axId val="132923968"/>
        <c:axId val="0"/>
      </c:bar3DChart>
      <c:catAx>
        <c:axId val="1495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923968"/>
        <c:crosses val="autoZero"/>
        <c:auto val="1"/>
        <c:lblAlgn val="ctr"/>
        <c:lblOffset val="100"/>
        <c:noMultiLvlLbl val="0"/>
      </c:catAx>
      <c:valAx>
        <c:axId val="1329239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953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518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1538.1</c:v>
                </c:pt>
                <c:pt idx="1">
                  <c:v>1642.8</c:v>
                </c:pt>
                <c:pt idx="2">
                  <c:v>1785.6</c:v>
                </c:pt>
                <c:pt idx="3">
                  <c:v>1867.4</c:v>
                </c:pt>
                <c:pt idx="4">
                  <c:v>1886.6</c:v>
                </c:pt>
                <c:pt idx="5">
                  <c:v>1961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38304"/>
        <c:axId val="132925696"/>
      </c:lineChart>
      <c:catAx>
        <c:axId val="1495383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925696"/>
        <c:crosses val="autoZero"/>
        <c:auto val="1"/>
        <c:lblAlgn val="ctr"/>
        <c:lblOffset val="100"/>
        <c:noMultiLvlLbl val="0"/>
      </c:catAx>
      <c:valAx>
        <c:axId val="1329256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9538304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361088"/>
        <c:axId val="176816128"/>
      </c:barChart>
      <c:catAx>
        <c:axId val="25436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6816128"/>
        <c:crosses val="autoZero"/>
        <c:auto val="1"/>
        <c:lblAlgn val="ctr"/>
        <c:lblOffset val="100"/>
        <c:noMultiLvlLbl val="0"/>
      </c:catAx>
      <c:valAx>
        <c:axId val="17681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361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 (План)</c:v>
                </c:pt>
                <c:pt idx="5">
                  <c:v>2023 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">
                  <c:v>3489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 (План)</c:v>
                </c:pt>
                <c:pt idx="5">
                  <c:v>2023 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6808.9</c:v>
                </c:pt>
                <c:pt idx="1">
                  <c:v>7265.1</c:v>
                </c:pt>
                <c:pt idx="2">
                  <c:v>7952.2</c:v>
                </c:pt>
                <c:pt idx="3">
                  <c:v>8423.2000000000007</c:v>
                </c:pt>
                <c:pt idx="4">
                  <c:v>8423.2000000000007</c:v>
                </c:pt>
                <c:pt idx="5">
                  <c:v>8423.2000000000007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097E-2"/>
                  <c:y val="1.212112728392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13506828480882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30560310754438E-3"/>
                  <c:y val="5.252488489701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703537799677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555306699515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0367778119957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 (План)</c:v>
                </c:pt>
                <c:pt idx="5">
                  <c:v>2023 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23671.4</c:v>
                </c:pt>
                <c:pt idx="1">
                  <c:v>52098.6</c:v>
                </c:pt>
                <c:pt idx="2">
                  <c:v>47727.6</c:v>
                </c:pt>
                <c:pt idx="3">
                  <c:v>30033</c:v>
                </c:pt>
                <c:pt idx="4">
                  <c:v>32949</c:v>
                </c:pt>
                <c:pt idx="5">
                  <c:v>34930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409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3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52091084952439E-2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36777811995859E-2"/>
                  <c:y val="1.212112728392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 (План)</c:v>
                </c:pt>
                <c:pt idx="5">
                  <c:v>2023 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23463.9</c:v>
                </c:pt>
                <c:pt idx="1">
                  <c:v>49724.800000000003</c:v>
                </c:pt>
                <c:pt idx="2">
                  <c:v>59448.2</c:v>
                </c:pt>
                <c:pt idx="3">
                  <c:v>50480.6</c:v>
                </c:pt>
                <c:pt idx="4">
                  <c:v>50628.9</c:v>
                </c:pt>
                <c:pt idx="5">
                  <c:v>50628.9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008064"/>
        <c:axId val="152537920"/>
        <c:axId val="131592832"/>
      </c:bar3DChart>
      <c:catAx>
        <c:axId val="15400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537920"/>
        <c:crosses val="autoZero"/>
        <c:auto val="1"/>
        <c:lblAlgn val="ctr"/>
        <c:lblOffset val="100"/>
        <c:noMultiLvlLbl val="0"/>
      </c:catAx>
      <c:valAx>
        <c:axId val="1525379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54008064"/>
        <c:crosses val="autoZero"/>
        <c:crossBetween val="between"/>
      </c:valAx>
      <c:serAx>
        <c:axId val="131592832"/>
        <c:scaling>
          <c:orientation val="minMax"/>
        </c:scaling>
        <c:delete val="1"/>
        <c:axPos val="b"/>
        <c:majorTickMark val="out"/>
        <c:minorTickMark val="none"/>
        <c:tickLblPos val="none"/>
        <c:crossAx val="1525379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2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5" formatCode="#,##0.0">
                  <c:v>6200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9031.9</c:v>
                </c:pt>
                <c:pt idx="1">
                  <c:v>9031.9</c:v>
                </c:pt>
                <c:pt idx="2">
                  <c:v>15568.9</c:v>
                </c:pt>
                <c:pt idx="3">
                  <c:v>29814</c:v>
                </c:pt>
                <c:pt idx="4">
                  <c:v>35655.9</c:v>
                </c:pt>
                <c:pt idx="5">
                  <c:v>12985.5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904748573188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184559914831974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728.1</c:v>
                </c:pt>
                <c:pt idx="1">
                  <c:v>728.1</c:v>
                </c:pt>
                <c:pt idx="2">
                  <c:v>5548.4</c:v>
                </c:pt>
                <c:pt idx="3">
                  <c:v>32557.7</c:v>
                </c:pt>
                <c:pt idx="4">
                  <c:v>47786.400000000001</c:v>
                </c:pt>
                <c:pt idx="5">
                  <c:v>22485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1802</c:v>
                </c:pt>
                <c:pt idx="1">
                  <c:v>1709.6</c:v>
                </c:pt>
                <c:pt idx="2">
                  <c:v>1147.2</c:v>
                </c:pt>
                <c:pt idx="3">
                  <c:v>610.9</c:v>
                </c:pt>
                <c:pt idx="4">
                  <c:v>1676.9</c:v>
                </c:pt>
                <c:pt idx="5">
                  <c:v>252.4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454528"/>
        <c:axId val="154699456"/>
        <c:axId val="0"/>
      </c:bar3DChart>
      <c:catAx>
        <c:axId val="1544545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699456"/>
        <c:crosses val="autoZero"/>
        <c:auto val="1"/>
        <c:lblAlgn val="ctr"/>
        <c:lblOffset val="100"/>
        <c:noMultiLvlLbl val="0"/>
      </c:catAx>
      <c:valAx>
        <c:axId val="15469945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15445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4633728"/>
        <c:axId val="154703488"/>
        <c:axId val="0"/>
      </c:bar3DChart>
      <c:catAx>
        <c:axId val="15463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4703488"/>
        <c:crosses val="autoZero"/>
        <c:auto val="1"/>
        <c:lblAlgn val="ctr"/>
        <c:lblOffset val="100"/>
        <c:noMultiLvlLbl val="0"/>
      </c:catAx>
      <c:valAx>
        <c:axId val="154703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4633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72779.600000000006</c:v>
                </c:pt>
                <c:pt idx="1">
                  <c:v>92837.5</c:v>
                </c:pt>
                <c:pt idx="2">
                  <c:v>88191.2</c:v>
                </c:pt>
                <c:pt idx="3">
                  <c:v>83450.2</c:v>
                </c:pt>
                <c:pt idx="4">
                  <c:v>83450.2</c:v>
                </c:pt>
                <c:pt idx="5">
                  <c:v>83450.2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238279.2</c:v>
                </c:pt>
                <c:pt idx="1">
                  <c:v>245808.9</c:v>
                </c:pt>
                <c:pt idx="2">
                  <c:v>239178.3</c:v>
                </c:pt>
                <c:pt idx="3">
                  <c:v>252259.8</c:v>
                </c:pt>
                <c:pt idx="4">
                  <c:v>242815.8</c:v>
                </c:pt>
                <c:pt idx="5">
                  <c:v>235316.5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90081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099385286664367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198770573328811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CD3B2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26560.9</c:v>
                </c:pt>
                <c:pt idx="1">
                  <c:v>26253.4</c:v>
                </c:pt>
                <c:pt idx="2">
                  <c:v>29413</c:v>
                </c:pt>
                <c:pt idx="3">
                  <c:v>28605.9</c:v>
                </c:pt>
                <c:pt idx="4">
                  <c:v>28632.3</c:v>
                </c:pt>
                <c:pt idx="5">
                  <c:v>28605.9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7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14881049035333E-3"/>
                  <c:y val="-3.0259835488949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12339.8</c:v>
                </c:pt>
                <c:pt idx="1">
                  <c:v>10931.1</c:v>
                </c:pt>
                <c:pt idx="2">
                  <c:v>4163.1000000000004</c:v>
                </c:pt>
                <c:pt idx="3">
                  <c:v>10252.4</c:v>
                </c:pt>
                <c:pt idx="4">
                  <c:v>8380.1</c:v>
                </c:pt>
                <c:pt idx="5">
                  <c:v>8380.1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13407552377648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42066797139892E-2"/>
                  <c:y val="1.512991774447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7197.1</c:v>
                </c:pt>
                <c:pt idx="1">
                  <c:v>7947.2</c:v>
                </c:pt>
                <c:pt idx="2">
                  <c:v>7513.1</c:v>
                </c:pt>
                <c:pt idx="3">
                  <c:v>7242.5</c:v>
                </c:pt>
                <c:pt idx="4">
                  <c:v>7242.5</c:v>
                </c:pt>
                <c:pt idx="5">
                  <c:v>7242.5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422208"/>
        <c:axId val="154704640"/>
        <c:axId val="0"/>
      </c:bar3DChart>
      <c:catAx>
        <c:axId val="15542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704640"/>
        <c:crosses val="autoZero"/>
        <c:auto val="1"/>
        <c:lblAlgn val="ctr"/>
        <c:lblOffset val="100"/>
        <c:noMultiLvlLbl val="0"/>
      </c:catAx>
      <c:valAx>
        <c:axId val="1547046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542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21696"/>
        <c:axId val="153936448"/>
      </c:barChart>
      <c:catAx>
        <c:axId val="15542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53936448"/>
        <c:crosses val="autoZero"/>
        <c:auto val="1"/>
        <c:lblAlgn val="ctr"/>
        <c:lblOffset val="100"/>
        <c:noMultiLvlLbl val="0"/>
      </c:catAx>
      <c:valAx>
        <c:axId val="15393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421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21421315721482"/>
          <c:y val="3.437500000000001E-2"/>
          <c:w val="0.7747857868427886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38 445,5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38445.5</c:v>
                </c:pt>
                <c:pt idx="1">
                  <c:v>47027.1</c:v>
                </c:pt>
                <c:pt idx="2">
                  <c:v>41302</c:v>
                </c:pt>
                <c:pt idx="3">
                  <c:v>51663.4</c:v>
                </c:pt>
                <c:pt idx="4">
                  <c:v>53835.8</c:v>
                </c:pt>
                <c:pt idx="5">
                  <c:v>45809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rgbClr val="F79646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795</c:v>
                </c:pt>
                <c:pt idx="1">
                  <c:v>795</c:v>
                </c:pt>
                <c:pt idx="2">
                  <c:v>795</c:v>
                </c:pt>
                <c:pt idx="3" formatCode="#,##0.0">
                  <c:v>703.6</c:v>
                </c:pt>
                <c:pt idx="4" formatCode="#,##0.0">
                  <c:v>781.5</c:v>
                </c:pt>
                <c:pt idx="5" formatCode="General">
                  <c:v>625.29999999999995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635776"/>
        <c:axId val="153939904"/>
      </c:barChart>
      <c:catAx>
        <c:axId val="15463577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prstClr val="white">
              <a:alpha val="46000"/>
            </a:prstClr>
          </a:solidFill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939904"/>
        <c:crosses val="autoZero"/>
        <c:auto val="1"/>
        <c:lblAlgn val="ctr"/>
        <c:lblOffset val="100"/>
        <c:noMultiLvlLbl val="0"/>
      </c:catAx>
      <c:valAx>
        <c:axId val="15393990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15463577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0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333333333334091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33728.199999999997</c:v>
                </c:pt>
                <c:pt idx="1">
                  <c:v>40401.5</c:v>
                </c:pt>
                <c:pt idx="2">
                  <c:v>31835.599999999991</c:v>
                </c:pt>
                <c:pt idx="3">
                  <c:v>41374.300000000003</c:v>
                </c:pt>
                <c:pt idx="4">
                  <c:v>41412.199999999997</c:v>
                </c:pt>
                <c:pt idx="5">
                  <c:v>41436.400000000001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139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125000000000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500000000000083E-2"/>
                  <c:y val="9.3750000000001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33333333333336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5E-2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17891</c:v>
                </c:pt>
                <c:pt idx="1">
                  <c:v>17669.7</c:v>
                </c:pt>
                <c:pt idx="2">
                  <c:v>10593.2</c:v>
                </c:pt>
                <c:pt idx="3">
                  <c:v>2877.5</c:v>
                </c:pt>
                <c:pt idx="4">
                  <c:v>2893.1</c:v>
                </c:pt>
                <c:pt idx="5">
                  <c:v>2928.4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944444444444443E-2"/>
                  <c:y val="9.3750000000001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-3.580687802255861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6.2500000000000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1111111111112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2262.6</c:v>
                </c:pt>
                <c:pt idx="1">
                  <c:v>2054.6999999999998</c:v>
                </c:pt>
                <c:pt idx="2">
                  <c:v>1943.3</c:v>
                </c:pt>
                <c:pt idx="3">
                  <c:v>1982.5</c:v>
                </c:pt>
                <c:pt idx="4">
                  <c:v>1982.5</c:v>
                </c:pt>
                <c:pt idx="5">
                  <c:v>1982.5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440640"/>
        <c:axId val="153942208"/>
      </c:barChart>
      <c:catAx>
        <c:axId val="155440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942208"/>
        <c:crosses val="autoZero"/>
        <c:auto val="1"/>
        <c:lblAlgn val="ctr"/>
        <c:lblOffset val="100"/>
        <c:noMultiLvlLbl val="0"/>
      </c:catAx>
      <c:valAx>
        <c:axId val="1539422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554406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FFC000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25117448555027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04263437658748E-4"/>
                  <c:y val="1.156254774400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402.4</c:v>
                </c:pt>
                <c:pt idx="1">
                  <c:v>403.3</c:v>
                </c:pt>
                <c:pt idx="2">
                  <c:v>779.2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4632192"/>
        <c:axId val="155639808"/>
        <c:axId val="0"/>
      </c:bar3DChart>
      <c:catAx>
        <c:axId val="1546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639808"/>
        <c:crosses val="autoZero"/>
        <c:auto val="1"/>
        <c:lblAlgn val="ctr"/>
        <c:lblOffset val="100"/>
        <c:noMultiLvlLbl val="0"/>
      </c:catAx>
      <c:valAx>
        <c:axId val="15563980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1546321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373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 formatCode="_-* #,##0.0_р_._-;\-* #,##0.0_р_._-;_-* &quot;-&quot;??_р_._-;_-@_-">
                  <c:v>3941.2</c:v>
                </c:pt>
                <c:pt idx="1">
                  <c:v>3341.5</c:v>
                </c:pt>
                <c:pt idx="2">
                  <c:v>26078.2</c:v>
                </c:pt>
                <c:pt idx="3">
                  <c:v>26412.400000000001</c:v>
                </c:pt>
                <c:pt idx="4">
                  <c:v>25265.599999999991</c:v>
                </c:pt>
                <c:pt idx="5">
                  <c:v>24636.799999999996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372536103119311E-2"/>
                  <c:y val="6.971628764611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 formatCode="_-* #,##0.0_р_._-;\-* #,##0.0_р_._-;_-* &quot;-&quot;??_р_._-;_-@_-">
                  <c:v>17248</c:v>
                </c:pt>
                <c:pt idx="1">
                  <c:v>24510.799999999996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 formatCode="_-* #,##0.0_р_._-;\-* #,##0.0_р_._-;_-* &quot;-&quot;??_р_._-;_-@_-">
                  <c:v>6360.3</c:v>
                </c:pt>
                <c:pt idx="1">
                  <c:v>5292.6</c:v>
                </c:pt>
                <c:pt idx="2">
                  <c:v>5722.4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97056"/>
        <c:axId val="156140096"/>
      </c:barChart>
      <c:catAx>
        <c:axId val="1563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6140096"/>
        <c:crosses val="autoZero"/>
        <c:auto val="1"/>
        <c:lblAlgn val="ctr"/>
        <c:lblOffset val="100"/>
        <c:noMultiLvlLbl val="0"/>
      </c:catAx>
      <c:valAx>
        <c:axId val="156140096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one"/>
        <c:crossAx val="15639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9E-3"/>
                  <c:y val="4.290935970263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14590.5</c:v>
                </c:pt>
                <c:pt idx="1">
                  <c:v>18924.3</c:v>
                </c:pt>
                <c:pt idx="2">
                  <c:v>23662.16</c:v>
                </c:pt>
                <c:pt idx="3">
                  <c:v>25804.1</c:v>
                </c:pt>
                <c:pt idx="4">
                  <c:v>26963</c:v>
                </c:pt>
                <c:pt idx="5">
                  <c:v>26975.42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8.0555555555555561E-2"/>
                  <c:y val="-1.473784464747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222222222222224E-3"/>
                  <c:y val="-2.97675705475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166666666666696E-2"/>
                  <c:y val="-5.207124004858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-4.074418269401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9E-3"/>
                  <c:y val="-4.048458669896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22092.1</c:v>
                </c:pt>
                <c:pt idx="1">
                  <c:v>26126.5</c:v>
                </c:pt>
                <c:pt idx="2">
                  <c:v>31772.3</c:v>
                </c:pt>
                <c:pt idx="3">
                  <c:v>31016.1</c:v>
                </c:pt>
                <c:pt idx="4">
                  <c:v>32298</c:v>
                </c:pt>
                <c:pt idx="5">
                  <c:v>32309.439999999999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4.670937156621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611111111111113E-2"/>
                  <c:y val="-2.7222103238117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73E-2"/>
                  <c:y val="-6.5779335145187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-2.938577860684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E-3"/>
                  <c:y val="1.471250447441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26849.7</c:v>
                </c:pt>
                <c:pt idx="1">
                  <c:v>28445.7</c:v>
                </c:pt>
                <c:pt idx="2">
                  <c:v>29890.799999999999</c:v>
                </c:pt>
                <c:pt idx="3">
                  <c:v>30822.16</c:v>
                </c:pt>
                <c:pt idx="4">
                  <c:v>30310.6</c:v>
                </c:pt>
                <c:pt idx="5">
                  <c:v>32233.8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43E-2"/>
                  <c:y val="-2.570131744498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00000000000001E-2"/>
                  <c:y val="2.222201783234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55555555555561E-2"/>
                  <c:y val="3.541824143328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82E-2"/>
                  <c:y val="-2.9411869599844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000218722659683E-2"/>
                  <c:y val="-2.42218267486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E-3"/>
                  <c:y val="-2.303327878000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23289.7</c:v>
                </c:pt>
                <c:pt idx="1">
                  <c:v>25516.6</c:v>
                </c:pt>
                <c:pt idx="2">
                  <c:v>29655</c:v>
                </c:pt>
                <c:pt idx="3">
                  <c:v>27265.200000000001</c:v>
                </c:pt>
                <c:pt idx="4">
                  <c:v>28118.1</c:v>
                </c:pt>
                <c:pt idx="5">
                  <c:v>28175.57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6816640"/>
        <c:axId val="160712960"/>
      </c:lineChart>
      <c:catAx>
        <c:axId val="41681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160712960"/>
        <c:crosses val="autoZero"/>
        <c:auto val="1"/>
        <c:lblAlgn val="ctr"/>
        <c:lblOffset val="100"/>
        <c:noMultiLvlLbl val="0"/>
      </c:catAx>
      <c:valAx>
        <c:axId val="1607129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4168166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9444444444444445E-2"/>
                  <c:y val="-1.410924869028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3333333333336E-2"/>
                  <c:y val="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9089E-2"/>
                  <c:y val="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672098</c:v>
                </c:pt>
                <c:pt idx="1">
                  <c:v>810257.3</c:v>
                </c:pt>
                <c:pt idx="2">
                  <c:v>744814.9</c:v>
                </c:pt>
                <c:pt idx="3">
                  <c:v>675933.3</c:v>
                </c:pt>
                <c:pt idx="4">
                  <c:v>668734.4</c:v>
                </c:pt>
                <c:pt idx="5">
                  <c:v>661830.19999999879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4.4000765529308893E-2"/>
                  <c:y val="6.7724393713363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33333333333497E-2"/>
                  <c:y val="-2.221928927603784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22987751531037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47987751531059E-2"/>
                  <c:y val="-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444444444444495E-2"/>
                  <c:y val="4.23277460708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66666666664E-2"/>
                  <c:y val="-5.6436994761136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650194.6</c:v>
                </c:pt>
                <c:pt idx="1">
                  <c:v>812775.5</c:v>
                </c:pt>
                <c:pt idx="2">
                  <c:v>760467.7</c:v>
                </c:pt>
                <c:pt idx="3">
                  <c:v>675933.3</c:v>
                </c:pt>
                <c:pt idx="4">
                  <c:v>668734.4</c:v>
                </c:pt>
                <c:pt idx="5">
                  <c:v>661830.19999999879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2518.1999999999998</c:v>
                </c:pt>
                <c:pt idx="2">
                  <c:v>15652.8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2020 (План)</c:v>
                </c:pt>
                <c:pt idx="4">
                  <c:v>2021 (План)</c:v>
                </c:pt>
                <c:pt idx="5">
                  <c:v>2022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21903.4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333376"/>
        <c:axId val="175748160"/>
        <c:axId val="0"/>
      </c:bar3DChart>
      <c:catAx>
        <c:axId val="25533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748160"/>
        <c:crosses val="autoZero"/>
        <c:auto val="1"/>
        <c:lblAlgn val="ctr"/>
        <c:lblOffset val="100"/>
        <c:noMultiLvlLbl val="0"/>
      </c:catAx>
      <c:valAx>
        <c:axId val="1757481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5533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676"/>
          <c:y val="0.30222966124027872"/>
          <c:w val="0.13594860017498117"/>
          <c:h val="0.3306381335441532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4"/>
            <c:bubble3D val="0"/>
            <c:spPr>
              <a:solidFill>
                <a:srgbClr val="CC99FF"/>
              </a:solidFill>
            </c:spPr>
          </c:dPt>
          <c:dPt>
            <c:idx val="5"/>
            <c:bubble3D val="0"/>
            <c:spPr>
              <a:solidFill>
                <a:srgbClr val="FFFF66"/>
              </a:solidFill>
            </c:spPr>
          </c:dPt>
          <c:dPt>
            <c:idx val="6"/>
            <c:bubble3D val="0"/>
            <c:spPr>
              <a:solidFill>
                <a:srgbClr val="6699FF"/>
              </a:solidFill>
            </c:spPr>
          </c:dPt>
          <c:dPt>
            <c:idx val="7"/>
            <c:bubble3D val="0"/>
            <c:spPr>
              <a:solidFill>
                <a:srgbClr val="FF7C80"/>
              </a:solidFill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0"/>
            <c:bubble3D val="0"/>
            <c:spPr>
              <a:solidFill>
                <a:srgbClr val="7030A0"/>
              </a:solidFill>
            </c:spPr>
          </c:dPt>
          <c:dPt>
            <c:idx val="11"/>
            <c:bubble3D val="0"/>
            <c:spPr>
              <a:solidFill>
                <a:srgbClr val="FFDA65"/>
              </a:solidFill>
            </c:spPr>
          </c:dPt>
          <c:dPt>
            <c:idx val="12"/>
            <c:bubble3D val="0"/>
            <c:spPr>
              <a:solidFill>
                <a:srgbClr val="CCCCFF"/>
              </a:solidFill>
            </c:spPr>
          </c:dPt>
          <c:dPt>
            <c:idx val="14"/>
            <c:bubble3D val="0"/>
            <c:spPr>
              <a:solidFill>
                <a:srgbClr val="D60093"/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Развитие сельского хозяйства </c:v>
                </c:pt>
                <c:pt idx="1">
                  <c:v>Экономическое и инвестиционное развитие</c:v>
                </c:pt>
                <c:pt idx="2">
                  <c:v>Обеспечение жильем молодых семей Башкортостан</c:v>
                </c:pt>
                <c:pt idx="3">
                  <c:v>Транспортное развитие в муниципальном районе</c:v>
                </c:pt>
                <c:pt idx="4">
                  <c:v>Развитие жилищно-коммунального хозяйства</c:v>
                </c:pt>
                <c:pt idx="5">
                  <c:v>Комплексное развитие сельских территорий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деятельности органов местного самоуправления</c:v>
                </c:pt>
                <c:pt idx="8">
                  <c:v>Развитие системы учета и  отчетности, системы муниципальных закупок</c:v>
                </c:pt>
                <c:pt idx="9">
                  <c:v>Социальная поддержка граждан</c:v>
                </c:pt>
                <c:pt idx="10">
                  <c:v>Развитие молодежной политики, физической культуры  и спорта</c:v>
                </c:pt>
                <c:pt idx="11">
                  <c:v>Развитие  образования</c:v>
                </c:pt>
                <c:pt idx="12">
                  <c:v>Развитие культуры и искусства</c:v>
                </c:pt>
                <c:pt idx="13">
                  <c:v>Управление муниципальными  финансами</c:v>
                </c:pt>
                <c:pt idx="14">
                  <c:v>Безопасная жизнь населения</c:v>
                </c:pt>
                <c:pt idx="15">
                  <c:v>Непрограммные расходы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 formatCode="0.0">
                  <c:v>1</c:v>
                </c:pt>
                <c:pt idx="2" formatCode="#,##0.0">
                  <c:v>0.2</c:v>
                </c:pt>
                <c:pt idx="3" formatCode="#,##0.0">
                  <c:v>3.3</c:v>
                </c:pt>
                <c:pt idx="4" formatCode="#,##0.0">
                  <c:v>3.8</c:v>
                </c:pt>
                <c:pt idx="5" formatCode="#,##0.0">
                  <c:v>1.9000000000000001</c:v>
                </c:pt>
                <c:pt idx="6" formatCode="#,##0.0">
                  <c:v>0.6000000000000002</c:v>
                </c:pt>
                <c:pt idx="7" formatCode="#,##0.0">
                  <c:v>6.3</c:v>
                </c:pt>
                <c:pt idx="8" formatCode="#,##0.0">
                  <c:v>9.1</c:v>
                </c:pt>
                <c:pt idx="9" formatCode="#,##0.0">
                  <c:v>4.5</c:v>
                </c:pt>
                <c:pt idx="10" formatCode="#,##0.0">
                  <c:v>0.6000000000000002</c:v>
                </c:pt>
                <c:pt idx="11" formatCode="#,##0.0">
                  <c:v>46.7</c:v>
                </c:pt>
                <c:pt idx="12" formatCode="#,##0.0">
                  <c:v>7.9</c:v>
                </c:pt>
                <c:pt idx="13" formatCode="#,##0.0">
                  <c:v>13.7</c:v>
                </c:pt>
                <c:pt idx="14" formatCode="#,##0.0">
                  <c:v>0.4</c:v>
                </c:pt>
                <c:pt idx="15" formatCode="#,##0.00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0437445319337"/>
          <c:y val="2.1680153884708012E-3"/>
          <c:w val="0.33662292213473777"/>
          <c:h val="0.99783198461152922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314176"/>
        <c:axId val="160718144"/>
      </c:barChart>
      <c:catAx>
        <c:axId val="28331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0718144"/>
        <c:crosses val="autoZero"/>
        <c:auto val="1"/>
        <c:lblAlgn val="ctr"/>
        <c:lblOffset val="100"/>
        <c:noMultiLvlLbl val="0"/>
      </c:catAx>
      <c:valAx>
        <c:axId val="16071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331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1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330304"/>
        <c:axId val="176821312"/>
      </c:barChart>
      <c:catAx>
        <c:axId val="25533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6821312"/>
        <c:crosses val="autoZero"/>
        <c:auto val="1"/>
        <c:lblAlgn val="ctr"/>
        <c:lblOffset val="100"/>
        <c:noMultiLvlLbl val="0"/>
      </c:catAx>
      <c:valAx>
        <c:axId val="17682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330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62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287388031992892E-3"/>
                  <c:y val="6.419708154079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64882262602983E-3"/>
                  <c:y val="5.432060745759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745534</c:v>
                </c:pt>
                <c:pt idx="1">
                  <c:v>919542.6</c:v>
                </c:pt>
                <c:pt idx="2">
                  <c:v>853662</c:v>
                </c:pt>
                <c:pt idx="3">
                  <c:v>728376.1</c:v>
                </c:pt>
                <c:pt idx="4">
                  <c:v>709519.6</c:v>
                </c:pt>
                <c:pt idx="5">
                  <c:v>702799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8617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672098</c:v>
                </c:pt>
                <c:pt idx="1">
                  <c:v>810257.3</c:v>
                </c:pt>
                <c:pt idx="2">
                  <c:v>744814.9</c:v>
                </c:pt>
                <c:pt idx="3">
                  <c:v>675933.3</c:v>
                </c:pt>
                <c:pt idx="4">
                  <c:v>668734.4</c:v>
                </c:pt>
                <c:pt idx="5">
                  <c:v>661830.19999999879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29488473987232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432060745759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8617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73436</c:v>
                </c:pt>
                <c:pt idx="1">
                  <c:v>109285.3</c:v>
                </c:pt>
                <c:pt idx="2">
                  <c:v>108847.1</c:v>
                </c:pt>
                <c:pt idx="3">
                  <c:v>52442.8</c:v>
                </c:pt>
                <c:pt idx="4">
                  <c:v>40785.199999999997</c:v>
                </c:pt>
                <c:pt idx="5">
                  <c:v>40968.800000000003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9600"/>
        <c:axId val="176823616"/>
      </c:lineChart>
      <c:catAx>
        <c:axId val="13416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823616"/>
        <c:crosses val="autoZero"/>
        <c:auto val="1"/>
        <c:lblAlgn val="ctr"/>
        <c:lblOffset val="100"/>
        <c:noMultiLvlLbl val="0"/>
      </c:catAx>
      <c:valAx>
        <c:axId val="176823616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13416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1903"/>
          <c:y val="0.19677630330574139"/>
          <c:w val="0.25358040570560475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75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37</c:v>
                </c:pt>
                <c:pt idx="1">
                  <c:v>46.2</c:v>
                </c:pt>
                <c:pt idx="2">
                  <c:v>43.1</c:v>
                </c:pt>
                <c:pt idx="3">
                  <c:v>36.800000000000004</c:v>
                </c:pt>
                <c:pt idx="4">
                  <c:v>35.800000000000004</c:v>
                </c:pt>
                <c:pt idx="5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51126465100625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94646787809014E-3"/>
                  <c:y val="3.0475977171013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33.4</c:v>
                </c:pt>
                <c:pt idx="1">
                  <c:v>40.700000000000003</c:v>
                </c:pt>
                <c:pt idx="2">
                  <c:v>37.6</c:v>
                </c:pt>
                <c:pt idx="3">
                  <c:v>34.1</c:v>
                </c:pt>
                <c:pt idx="4">
                  <c:v>33.700000000000003</c:v>
                </c:pt>
                <c:pt idx="5">
                  <c:v>33.4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3.6</c:v>
                </c:pt>
                <c:pt idx="1">
                  <c:v>5.5</c:v>
                </c:pt>
                <c:pt idx="2">
                  <c:v>5.5</c:v>
                </c:pt>
                <c:pt idx="3">
                  <c:v>2.7</c:v>
                </c:pt>
                <c:pt idx="4">
                  <c:v>2.1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55443456"/>
        <c:axId val="255091840"/>
        <c:axId val="0"/>
      </c:bar3DChart>
      <c:catAx>
        <c:axId val="25544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5091840"/>
        <c:crosses val="autoZero"/>
        <c:auto val="1"/>
        <c:lblAlgn val="ctr"/>
        <c:lblOffset val="100"/>
        <c:noMultiLvlLbl val="0"/>
      </c:catAx>
      <c:valAx>
        <c:axId val="2550918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544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0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263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197999</c:v>
                </c:pt>
                <c:pt idx="1">
                  <c:v>192473</c:v>
                </c:pt>
                <c:pt idx="2">
                  <c:v>184872</c:v>
                </c:pt>
                <c:pt idx="3">
                  <c:v>180804.9</c:v>
                </c:pt>
                <c:pt idx="4">
                  <c:v>167956.2</c:v>
                </c:pt>
                <c:pt idx="5">
                  <c:v>158848.20000000001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2023 (План)</c:v>
                </c:pt>
                <c:pt idx="1">
                  <c:v>2022 (План)</c:v>
                </c:pt>
                <c:pt idx="2">
                  <c:v>2021 (План)</c:v>
                </c:pt>
                <c:pt idx="3">
                  <c:v>2020 (Отчет)</c:v>
                </c:pt>
                <c:pt idx="4">
                  <c:v>2019</c:v>
                </c:pt>
                <c:pt idx="5">
                  <c:v>2018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10446</c:v>
                </c:pt>
                <c:pt idx="1">
                  <c:v>10051</c:v>
                </c:pt>
                <c:pt idx="2">
                  <c:v>11170</c:v>
                </c:pt>
                <c:pt idx="3">
                  <c:v>11201.4</c:v>
                </c:pt>
                <c:pt idx="4">
                  <c:v>11944</c:v>
                </c:pt>
                <c:pt idx="5">
                  <c:v>20619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073280"/>
        <c:axId val="255093568"/>
        <c:axId val="0"/>
      </c:bar3DChart>
      <c:catAx>
        <c:axId val="2310732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093568"/>
        <c:crosses val="autoZero"/>
        <c:auto val="1"/>
        <c:lblAlgn val="ctr"/>
        <c:lblOffset val="100"/>
        <c:noMultiLvlLbl val="0"/>
      </c:catAx>
      <c:valAx>
        <c:axId val="2550935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3107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697"/>
          <c:w val="0.2335616552110297"/>
          <c:h val="0.48835470384577268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0987"/>
          <c:y val="0.17036911127731141"/>
          <c:w val="0.60910361321151296"/>
          <c:h val="0.78841617906434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139182.6</c:v>
                </c:pt>
                <c:pt idx="1">
                  <c:v>175542.8</c:v>
                </c:pt>
                <c:pt idx="2">
                  <c:v>159023.5</c:v>
                </c:pt>
                <c:pt idx="3">
                  <c:v>125699.8</c:v>
                </c:pt>
                <c:pt idx="4">
                  <c:v>110000.5</c:v>
                </c:pt>
                <c:pt idx="5">
                  <c:v>104244.5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240942.9</c:v>
                </c:pt>
                <c:pt idx="1">
                  <c:v>251483.9</c:v>
                </c:pt>
                <c:pt idx="2">
                  <c:v>248960.6</c:v>
                </c:pt>
                <c:pt idx="3">
                  <c:v>258763.8</c:v>
                </c:pt>
                <c:pt idx="4">
                  <c:v>259000.7</c:v>
                </c:pt>
                <c:pt idx="5">
                  <c:v>258913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104381.5</c:v>
                </c:pt>
                <c:pt idx="1">
                  <c:v>191350.9</c:v>
                </c:pt>
                <c:pt idx="2">
                  <c:v>133579.5</c:v>
                </c:pt>
                <c:pt idx="3">
                  <c:v>72407.199999999997</c:v>
                </c:pt>
                <c:pt idx="4">
                  <c:v>80388.7</c:v>
                </c:pt>
                <c:pt idx="5">
                  <c:v>73407.199999999997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074304"/>
        <c:axId val="255095296"/>
      </c:barChart>
      <c:catAx>
        <c:axId val="231074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5095296"/>
        <c:crosses val="autoZero"/>
        <c:auto val="1"/>
        <c:lblAlgn val="ctr"/>
        <c:lblOffset val="100"/>
        <c:noMultiLvlLbl val="0"/>
      </c:catAx>
      <c:valAx>
        <c:axId val="255095296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23107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06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8126.9</c:v>
                </c:pt>
                <c:pt idx="1">
                  <c:v>11979.5</c:v>
                </c:pt>
                <c:pt idx="2">
                  <c:v>15199.9</c:v>
                </c:pt>
                <c:pt idx="3">
                  <c:v>23020.5</c:v>
                </c:pt>
                <c:pt idx="4">
                  <c:v>16820.5</c:v>
                </c:pt>
                <c:pt idx="5">
                  <c:v>16820.5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506382524881558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522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240942.9</c:v>
                </c:pt>
                <c:pt idx="1">
                  <c:v>251483.9</c:v>
                </c:pt>
                <c:pt idx="2">
                  <c:v>248960.6</c:v>
                </c:pt>
                <c:pt idx="3">
                  <c:v>258763.8</c:v>
                </c:pt>
                <c:pt idx="4">
                  <c:v>259000.7</c:v>
                </c:pt>
                <c:pt idx="5">
                  <c:v>258913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5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483092141663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5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772342169993286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104381.5</c:v>
                </c:pt>
                <c:pt idx="1">
                  <c:v>191350.9</c:v>
                </c:pt>
                <c:pt idx="2">
                  <c:v>133579.5</c:v>
                </c:pt>
                <c:pt idx="3">
                  <c:v>72407.199999999997</c:v>
                </c:pt>
                <c:pt idx="4">
                  <c:v>80388.7</c:v>
                </c:pt>
                <c:pt idx="5">
                  <c:v>73407.199999999997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506382524881558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3067478119445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(Отчет)</c:v>
                </c:pt>
                <c:pt idx="3">
                  <c:v>2021 (План)</c:v>
                </c:pt>
                <c:pt idx="4">
                  <c:v>2022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139182.6</c:v>
                </c:pt>
                <c:pt idx="1">
                  <c:v>175542.8</c:v>
                </c:pt>
                <c:pt idx="2">
                  <c:v>159023.5</c:v>
                </c:pt>
                <c:pt idx="3">
                  <c:v>125699.8</c:v>
                </c:pt>
                <c:pt idx="4">
                  <c:v>110000.5</c:v>
                </c:pt>
                <c:pt idx="5">
                  <c:v>104244.5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478912"/>
        <c:axId val="161005568"/>
        <c:axId val="0"/>
      </c:bar3DChart>
      <c:catAx>
        <c:axId val="14947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05568"/>
        <c:crosses val="autoZero"/>
        <c:auto val="1"/>
        <c:lblAlgn val="ctr"/>
        <c:lblOffset val="100"/>
        <c:noMultiLvlLbl val="0"/>
      </c:catAx>
      <c:valAx>
        <c:axId val="1610055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49478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/>
        <cdr:cNvGrpSpPr/>
      </cdr:nvGrpSpPr>
      <cdr:grpSpPr>
        <a:xfrm xmlns:a="http://schemas.openxmlformats.org/drawingml/2006/main" flipH="1">
          <a:off x="3357585" y="3143259"/>
          <a:ext cx="5072086" cy="785841"/>
          <a:chOff x="3407968" y="2569713"/>
          <a:chExt cx="2493768" cy="464825"/>
        </a:xfrm>
      </cdr:grpSpPr>
      <cdr:grpSp>
        <cdr:nvGrpSpPr>
          <cdr:cNvPr id="65" name="Group 45"/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/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/>
        <cdr:cNvGrpSpPr/>
      </cdr:nvGrpSpPr>
      <cdr:grpSpPr>
        <a:xfrm xmlns:a="http://schemas.openxmlformats.org/drawingml/2006/main" flipH="1">
          <a:off x="3000329" y="3643321"/>
          <a:ext cx="6143671" cy="571506"/>
          <a:chOff x="4257793" y="407111"/>
          <a:chExt cx="4290505" cy="3247600"/>
        </a:xfrm>
      </cdr:grpSpPr>
      <cdr:grpSp>
        <cdr:nvGrpSpPr>
          <cdr:cNvPr id="72" name="Group 44"/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/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/>
        <cdr:cNvGrpSpPr/>
      </cdr:nvGrpSpPr>
      <cdr:grpSpPr>
        <a:xfrm xmlns:a="http://schemas.openxmlformats.org/drawingml/2006/main" flipH="1">
          <a:off x="3786165" y="2571753"/>
          <a:ext cx="4643506" cy="571506"/>
          <a:chOff x="3629672" y="2184922"/>
          <a:chExt cx="2129997" cy="406701"/>
        </a:xfrm>
      </cdr:grpSpPr>
      <cdr:grpSp>
        <cdr:nvGrpSpPr>
          <cdr:cNvPr id="58" name="Group 46"/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/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643578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29ABE2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A3D8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EE0076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B9E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819C6-E1EB-4A5B-951D-4B0AEBB16BC8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9F559-F8E8-401A-9DD6-76C5C977C3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85"/>
          <a:stretch/>
        </p:blipFill>
        <p:spPr>
          <a:xfrm>
            <a:off x="0" y="1"/>
            <a:ext cx="9144000" cy="2517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007166"/>
            <a:ext cx="9144000" cy="151074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10.emf"/><Relationship Id="rId5" Type="http://schemas.openxmlformats.org/officeDocument/2006/relationships/image" Target="../media/image11.jpeg"/><Relationship Id="rId10" Type="http://schemas.openxmlformats.org/officeDocument/2006/relationships/oleObject" Target="../embeddings/Microsoft_Excel_97-2003_Worksheet4.xls"/><Relationship Id="rId4" Type="http://schemas.openxmlformats.org/officeDocument/2006/relationships/image" Target="../media/image7.emf"/><Relationship Id="rId9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Microsoft_Excel_97-2003_Worksheet5.xls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image" Target="../media/image18.jpeg"/><Relationship Id="rId5" Type="http://schemas.openxmlformats.org/officeDocument/2006/relationships/oleObject" Target="../embeddings/Microsoft_Excel_97-2003_Worksheet6.xls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Microsoft_Excel_97-2003_Worksheet7.xls"/><Relationship Id="rId7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69257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54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034" y="285293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годовому отчету об исполнении бюджета муниципального района Нуримановский район Республики Башкортостан за 2020 год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-14290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бюджетной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 района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64024"/>
            <a:ext cx="9144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Укрепление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с крупнейшими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налогоплательщиками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качества администрирования доходов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Обеспечение полноты и корректности сведений в базах данных республиканских органов исполнительной власти, территориальных органов федеральных органов исполнительной власти в Республике Башкортостан и органов местного самоуправления Республики Башкортостан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налогового потенциала, выявленного в результате проведения инвентаризации земельных участков и объектов капитального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Ведение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реестра налоговых льгот и оценка их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Оптимизация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недобросовестных налогоплательщиков, в том числе являющихся исполнителями по муниципальным контрактам, получателями бюджетных средств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лиц, осуществляющих незаконную предпринимательскую деятельность, в целях их регистрации и постановки на налоговый учет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Усиление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мер по легализации объектов налогообложения в рамках работы Межведомственной комиссии по вопросам, связанным с легализацией объектов налогообложения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Комплексного плана мероприятий по увеличению поступлений налоговых и неналоговых доходов консолидированного бюджета муниципального района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район Республики Башкортостан и поддержка его в актуальном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состоянии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сбалансированности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Достижение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наилучших темпов наращивания налогового потенциала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счет инвестиционных вложений, повышения эффективности использования земли 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эффективности бюджетных расходов, в том числе путем проведения обзоров бюджетных расходов,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 актуализации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норм и правил определения расходных обязательств, повышения операционной эффективности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бюджетных расходов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обоснованных нормативных затрат на оказание муниципальных услуг и работ, расчетов целевых субсидий,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также контроль за использованием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субсидий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использования механизмов инициативного бюджетирования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первоочередных расходов, сокращение расходов бюджета, не носящих первоочередного характера, в зависимости от их приоритетности 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взвешенной долговой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политики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118999860"/>
              </p:ext>
            </p:extLst>
          </p:nvPr>
        </p:nvGraphicFramePr>
        <p:xfrm>
          <a:off x="0" y="1428736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07504" y="-1770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исполнения бюджета в 2018-20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годах, тыс. руб.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05874"/>
              </p:ext>
            </p:extLst>
          </p:nvPr>
        </p:nvGraphicFramePr>
        <p:xfrm>
          <a:off x="0" y="5214950"/>
          <a:ext cx="9144000" cy="16430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/>
                <a:gridCol w="1143000"/>
                <a:gridCol w="1061357"/>
                <a:gridCol w="1469571"/>
                <a:gridCol w="1224643"/>
                <a:gridCol w="1387929"/>
                <a:gridCol w="1224643"/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672 098,0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675 933,3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668 734,4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661 830,2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675 933,3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668 734,4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830,2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+21 903,4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7290" y="116632"/>
            <a:ext cx="7433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в 2020 году,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93235"/>
              </p:ext>
            </p:extLst>
          </p:nvPr>
        </p:nvGraphicFramePr>
        <p:xfrm>
          <a:off x="0" y="1488325"/>
          <a:ext cx="9144000" cy="536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0"/>
                <a:gridCol w="1797350"/>
                <a:gridCol w="1584176"/>
                <a:gridCol w="1547664"/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4928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26 418,4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20 418,4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9 652,8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7434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прочих остатков денежных средств бюджетов муниципальных районов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- 788 085,3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62520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прочих остатков денежных средств бюджетов муниципальных районов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797 738,1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3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254334326"/>
              </p:ext>
            </p:extLst>
          </p:nvPr>
        </p:nvGraphicFramePr>
        <p:xfrm>
          <a:off x="0" y="1200329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4214810" y="4000504"/>
          <a:ext cx="49291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620053260"/>
              </p:ext>
            </p:extLst>
          </p:nvPr>
        </p:nvGraphicFramePr>
        <p:xfrm>
          <a:off x="4931145" y="1200330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0" y="4000504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500166" y="0"/>
            <a:ext cx="7161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2018-2023 годах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51234"/>
          <a:ext cx="9144032" cy="5906766"/>
        </p:xfrm>
        <a:graphic>
          <a:graphicData uri="http://schemas.openxmlformats.org/drawingml/2006/table">
            <a:tbl>
              <a:tblPr/>
              <a:tblGrid>
                <a:gridCol w="4143372"/>
                <a:gridCol w="928694"/>
                <a:gridCol w="785818"/>
                <a:gridCol w="857256"/>
                <a:gridCol w="857256"/>
                <a:gridCol w="785818"/>
                <a:gridCol w="785818"/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672 098,0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810 257,3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933,3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668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830,2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179 467,2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179 900,2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192 006,3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196 042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202 524,0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208 445,0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121 369,1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137 380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142 876,0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145 646,0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9 358,6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10 780,8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12 061,6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28 889,4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28 710,0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30 554,0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32 919,0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3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6 659,9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10 266,0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492 630,8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630 357,1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479 891,3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466 210,4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453 385,2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492 076,9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629 771,8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556 763,5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479 891,3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466 210,4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453 385,2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139 182,6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125 699,8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110 000,5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104 381,5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72 407,2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80 388,7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73 407,2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258 763,8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259 000,7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258 913,0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других бюджетов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-3 954,9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429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 </a:t>
            </a:r>
          </a:p>
          <a:p>
            <a:pPr algn="ctr"/>
            <a:r>
              <a:rPr lang="ru-RU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2018-2023 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годах, тыс.руб. 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F5381-8D12-4803-B337-263FCCA5FFC5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50" y="115558"/>
            <a:ext cx="714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за 2020 год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2987" y="1362075"/>
            <a:ext cx="6766187" cy="518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4673" y="2057400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128 151,3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28 831,4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12 061,6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38481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ЕНВД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5 544,1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6 298,2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3 091,9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19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2 345,7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380" y="5572140"/>
            <a:ext cx="1725216" cy="92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земельных участков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1 026,4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2 460,1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325" y="4429126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552 808,6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744 814,9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1" y="1"/>
            <a:ext cx="9155431" cy="6864349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0" y="5580062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4919662"/>
            <a:ext cx="2868612" cy="19383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4071943"/>
            <a:ext cx="1511300" cy="1755775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7" y="3643315"/>
            <a:ext cx="1511300" cy="1755775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2" y="4500570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2,3</a:t>
            </a:r>
            <a:r>
              <a:rPr lang="en-US" altLang="ko-KR" sz="3600" b="1" i="0" dirty="0" smtClean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000066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3" y="4000505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3,5</a:t>
            </a:r>
            <a:r>
              <a:rPr lang="en-US" altLang="ko-KR" sz="3600" b="1" i="0" dirty="0" smtClean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8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3500438"/>
            <a:ext cx="115929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i="0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0" y="-214338"/>
          <a:ext cx="9144002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/>
                <a:gridCol w="1285855"/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 центральная районная больница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Акционерное общество «</a:t>
                      </a:r>
                      <a:r>
                        <a:rPr lang="ru-RU" sz="12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Акватик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Общество с ограниченной ответственностью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«Красный Ключ» 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1" y="4208463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09" y="3560763"/>
            <a:ext cx="3011488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7" y="2857497"/>
            <a:ext cx="3225803" cy="400050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3143249"/>
            <a:ext cx="1511300" cy="1755775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39" y="2571745"/>
            <a:ext cx="1511300" cy="1760537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2000241"/>
            <a:ext cx="1511300" cy="1760537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6215087"/>
            <a:ext cx="6815138" cy="400051"/>
            <a:chOff x="543" y="3818"/>
            <a:chExt cx="4293" cy="252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 smtClean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2357430"/>
            <a:ext cx="1563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10,2</a:t>
            </a:r>
            <a:r>
              <a:rPr lang="en-US" altLang="ko-KR" sz="3600" b="1" i="0" dirty="0" smtClean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FFCCFF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0" y="3571877"/>
            <a:ext cx="1635592" cy="64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4,6</a:t>
            </a:r>
            <a:r>
              <a:rPr lang="en-US" altLang="ko-KR" sz="3600" b="1" i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chemeClr val="accent4">
                  <a:lumMod val="40000"/>
                  <a:lumOff val="60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3000372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7,1</a:t>
            </a:r>
            <a:r>
              <a:rPr lang="en-US" altLang="ko-KR" sz="3600" b="1" i="0" dirty="0" smtClean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  <a:endParaRPr lang="en-US" altLang="ko-KR" sz="3600" b="1" i="0" dirty="0">
              <a:solidFill>
                <a:srgbClr val="92D05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28860" y="5143513"/>
            <a:ext cx="54875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налогоплательщиков за 2020 год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9592" y="-28575"/>
            <a:ext cx="8072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</a:t>
            </a:r>
          </a:p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полученные из других бюджетов бюджетной </a:t>
            </a:r>
          </a:p>
          <a:p>
            <a:pPr algn="ctr"/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РФ в 2018-2023 годах</a:t>
            </a:r>
            <a:endParaRPr lang="ru-RU" sz="3000" b="1" dirty="0">
              <a:ln w="10541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/>
                <a:gridCol w="1000132"/>
                <a:gridCol w="1071570"/>
                <a:gridCol w="1214446"/>
                <a:gridCol w="928694"/>
                <a:gridCol w="857256"/>
                <a:gridCol w="857222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(Отчет)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139 182,6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125 699,8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110 000,5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104 381,5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72 407,2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80 388,7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73 407,2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258 763,8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259 000,7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258 913,0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8 126,9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11 979,5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23 020,5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3143248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 (Субсидии)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18921"/>
              </p:ext>
            </p:extLst>
          </p:nvPr>
        </p:nvGraphicFramePr>
        <p:xfrm>
          <a:off x="0" y="890469"/>
          <a:ext cx="9143999" cy="591209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4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818"/>
                <a:gridCol w="785818"/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муниципальной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10 904,2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4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осуществление дорожной деятельности в отношении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 также капитального ремонта и ремонта дворовых территорий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13 869,9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18 099,0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19 774,0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государственной программы Российской Федерации «Доступная среда»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формирования у обучающихся современных технологических и гуманитарных навыков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10 909,5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7 054,1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5 657,1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в том числе молодых семей и молодых специалистов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9 197,2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71445"/>
              </p:ext>
            </p:extLst>
          </p:nvPr>
        </p:nvGraphicFramePr>
        <p:xfrm>
          <a:off x="0" y="620688"/>
          <a:ext cx="9144033" cy="583264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8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3798"/>
                <a:gridCol w="777838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11 856,1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0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  возникающих при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17 579,3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0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возникающих при доведении средней заработной платы педагогических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5 985,5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6 468,6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003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0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на 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(строительство) жилого помещения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Субсидии на предоставление социальных выплат молодым семьям при 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Субсидии на улучшение жилищных условий молодых семей и молодых специалистов, проживающих в сельской местности, при рождении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(усыновлении) ребенка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8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73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04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33904"/>
            <a:ext cx="9144000" cy="372409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Нуримановского района.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Нуримановский район Республики Башкортостан.     «Бюджет для граждан» содержит основные параметры годового отчета об исполнении районного бюджета за 2020 год в доступной и понятной форме. В нашем «бюджете для граждан» все данные изложены так, чтобы не только экономисты, но и все жители Нуримановского района могли понять, на какие цели и в каком объеме направляются средства.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6--Pavlovka-32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22826" b="28261"/>
          <a:stretch>
            <a:fillRect/>
          </a:stretch>
        </p:blipFill>
        <p:spPr>
          <a:xfrm>
            <a:off x="0" y="0"/>
            <a:ext cx="9144000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68110"/>
              </p:ext>
            </p:extLst>
          </p:nvPr>
        </p:nvGraphicFramePr>
        <p:xfrm>
          <a:off x="0" y="404664"/>
          <a:ext cx="9144033" cy="605924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8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818"/>
                <a:gridCol w="785818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6 628,3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переходу на поквартирные системы отопления и установке блочных котельных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инвестиционных программ организациями, осуществляющими регулируемые виды деятельности в сфере теплоснабжения, водоснабжения и водоотведения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 развития общественной инфраструктуры, основанных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19 488,2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32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 на проведение капитального и текущего ремонта и приобретение оборудования для муниципальных стационарных загородных детских оздоровительных лагерей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3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комплексных кадастровых работ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3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 (ГТО)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3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1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104 381,5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72 407,2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80 388,7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73 407,2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96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 (Субвенции)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71423"/>
              </p:ext>
            </p:extLst>
          </p:nvPr>
        </p:nvGraphicFramePr>
        <p:xfrm>
          <a:off x="0" y="844704"/>
          <a:ext cx="9143998" cy="589666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57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80"/>
                <a:gridCol w="714380"/>
                <a:gridCol w="714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36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0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36 411,7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34 599,4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122 822,4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133 831,9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132 951,2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132 951,2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132 951,2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2 649,0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3 176,4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6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скотомогильников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1509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14 980,2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15 301,1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4 879,2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4 230,7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9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14657"/>
              </p:ext>
            </p:extLst>
          </p:nvPr>
        </p:nvGraphicFramePr>
        <p:xfrm>
          <a:off x="0" y="26031"/>
          <a:ext cx="9144033" cy="678734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929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2931"/>
                <a:gridCol w="705829"/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6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</a:t>
                      </a:r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1 452,6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1 372,3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1 241,3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307,4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90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13 211,8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12 665,6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90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административно-управленческого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вспомогательного персонала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общеобразовательных организаций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14 235,1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14 348,6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проведение мероприятий по отлову и содержанию безнадзорных животных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5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65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12 267,5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10 696,9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10 579,2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10 579,2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87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выплату дотаций бюджетам поселений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53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назначению и выплате компенсации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4 916,9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5 174,2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498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1 538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95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5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422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3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240 942,9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258 763,8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259 000,7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258 913,0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40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0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из других бюджетов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системы РФ (Иные межбюджетные трансферты)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08058"/>
              </p:ext>
            </p:extLst>
          </p:nvPr>
        </p:nvGraphicFramePr>
        <p:xfrm>
          <a:off x="-1" y="1238521"/>
          <a:ext cx="9144001" cy="445816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857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377"/>
                <a:gridCol w="714377"/>
                <a:gridCol w="714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919,9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благоустройству территорий населенных пунктов, коммунальному хозяйству, обеспечению мер пожарной безопасности и осуществлению дорожной деятельности в границах сельских поселений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проведение мероприятий в области культуры и искусства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7 569,9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23 020,5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83"/>
          <p:cNvGrpSpPr>
            <a:grpSpLocks/>
          </p:cNvGrpSpPr>
          <p:nvPr/>
        </p:nvGrpSpPr>
        <p:grpSpPr bwMode="auto">
          <a:xfrm>
            <a:off x="1391830" y="3406875"/>
            <a:ext cx="639272" cy="614867"/>
            <a:chOff x="3446" y="464"/>
            <a:chExt cx="432" cy="432"/>
          </a:xfrm>
        </p:grpSpPr>
        <p:sp>
          <p:nvSpPr>
            <p:cNvPr id="29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0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1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endParaRPr lang="ru-RU" sz="800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828" y="115038"/>
            <a:ext cx="9144000" cy="7431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Выпадающие доходы  в связи с принятием мер, утвержденных  Распоряжениями Главы РБ от 01.04.2020 г. №РГ-119, от 01.06.2020г. №РГ-153, связанных с распространением новой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 в 2020 году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4491"/>
          <p:cNvSpPr>
            <a:spLocks noChangeArrowheads="1"/>
          </p:cNvSpPr>
          <p:nvPr/>
        </p:nvSpPr>
        <p:spPr bwMode="auto">
          <a:xfrm>
            <a:off x="2884488" y="5653088"/>
            <a:ext cx="642937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Oval 4488"/>
          <p:cNvSpPr>
            <a:spLocks noChangeArrowheads="1"/>
          </p:cNvSpPr>
          <p:nvPr/>
        </p:nvSpPr>
        <p:spPr bwMode="auto">
          <a:xfrm>
            <a:off x="5476875" y="5653088"/>
            <a:ext cx="642938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Oval 4485"/>
          <p:cNvSpPr>
            <a:spLocks noChangeArrowheads="1"/>
          </p:cNvSpPr>
          <p:nvPr/>
        </p:nvSpPr>
        <p:spPr bwMode="auto">
          <a:xfrm>
            <a:off x="6794500" y="3254375"/>
            <a:ext cx="642938" cy="64293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2071669" y="2051688"/>
            <a:ext cx="2356315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совокупный доход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5 465,4 тыс.руб. (решение Совета МР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 РБ от 10.04.2020г. №30/7)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156491" y="206214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физических лиц  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10 909,3 тыс.руб.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29842" y="1489311"/>
            <a:ext cx="484632" cy="48242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928926" y="1489312"/>
            <a:ext cx="484632" cy="48920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143504" y="1489312"/>
            <a:ext cx="484632" cy="48920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6929454" y="2004994"/>
            <a:ext cx="2071702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Арендная плата за имущество 335,0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(решение Совета МР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 РБ  от 10.04.2020г. №30/6)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7504" y="2905657"/>
            <a:ext cx="9217024" cy="10368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Расходы,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произведенные в связи с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профилактикой и устранением последствий распространения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COVID-19 в 2020 году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628555" y="4651988"/>
            <a:ext cx="484632" cy="43110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09961" y="5162955"/>
            <a:ext cx="1521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Средства индивидуальной защиты (маски, перчатки, бахилы, костюмы 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ногоразовые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332,2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721" y="5116789"/>
            <a:ext cx="1870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Приобретение медицинских изделий (облучатели бактерицидные передвижные,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тепловизоры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термометры ) 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1 591,6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13689" y="5171426"/>
            <a:ext cx="159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Дезинфицирующие средства 1 104,8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7643834" y="1489311"/>
            <a:ext cx="484632" cy="51093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AutoShape 4438"/>
          <p:cNvSpPr>
            <a:spLocks noChangeArrowheads="1"/>
          </p:cNvSpPr>
          <p:nvPr/>
        </p:nvSpPr>
        <p:spPr bwMode="auto">
          <a:xfrm>
            <a:off x="3887109" y="3754308"/>
            <a:ext cx="1127119" cy="859044"/>
          </a:xfrm>
          <a:prstGeom prst="hexagon">
            <a:avLst>
              <a:gd name="adj" fmla="val 28902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51" name="AutoShape 4448"/>
          <p:cNvSpPr>
            <a:spLocks noChangeArrowheads="1"/>
          </p:cNvSpPr>
          <p:nvPr/>
        </p:nvSpPr>
        <p:spPr bwMode="auto">
          <a:xfrm>
            <a:off x="3989177" y="3820882"/>
            <a:ext cx="925264" cy="731476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3 642,2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76875" y="5145256"/>
            <a:ext cx="1567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подъездов с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применением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дезинфицирующих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спец. учреждениями 167,2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76282" y="5116789"/>
            <a:ext cx="166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Прочие расходы (обеспечение питьевого режима, приобретение сушилок для рук, дозаторов для антисептика) 446,4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Rectangle 4472"/>
          <p:cNvSpPr>
            <a:spLocks noChangeArrowheads="1"/>
          </p:cNvSpPr>
          <p:nvPr/>
        </p:nvSpPr>
        <p:spPr bwMode="auto">
          <a:xfrm>
            <a:off x="4571999" y="2051687"/>
            <a:ext cx="2102421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lvl="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1 002,0 тыс.руб.  (решения сельских поселений МР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 РБ)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4438"/>
          <p:cNvSpPr>
            <a:spLocks noChangeArrowheads="1"/>
          </p:cNvSpPr>
          <p:nvPr/>
        </p:nvSpPr>
        <p:spPr bwMode="auto">
          <a:xfrm>
            <a:off x="3786181" y="920172"/>
            <a:ext cx="1127119" cy="911904"/>
          </a:xfrm>
          <a:prstGeom prst="hexagon">
            <a:avLst>
              <a:gd name="adj" fmla="val 28902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4448"/>
          <p:cNvSpPr>
            <a:spLocks noChangeArrowheads="1"/>
          </p:cNvSpPr>
          <p:nvPr/>
        </p:nvSpPr>
        <p:spPr bwMode="auto">
          <a:xfrm>
            <a:off x="3887109" y="956380"/>
            <a:ext cx="925264" cy="839487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17 711,7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2267744" y="4634006"/>
            <a:ext cx="484632" cy="44909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3786181" y="4651988"/>
            <a:ext cx="484632" cy="43110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5635243" y="4651989"/>
            <a:ext cx="484632" cy="43110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7401518" y="4634006"/>
            <a:ext cx="484632" cy="44909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8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70705"/>
              </p:ext>
            </p:extLst>
          </p:nvPr>
        </p:nvGraphicFramePr>
        <p:xfrm>
          <a:off x="0" y="2214554"/>
          <a:ext cx="9144001" cy="2748855"/>
        </p:xfrm>
        <a:graphic>
          <a:graphicData uri="http://schemas.openxmlformats.org/drawingml/2006/table">
            <a:tbl>
              <a:tblPr/>
              <a:tblGrid>
                <a:gridCol w="315284"/>
                <a:gridCol w="3231953"/>
                <a:gridCol w="945938"/>
                <a:gridCol w="945938"/>
                <a:gridCol w="1024766"/>
                <a:gridCol w="945938"/>
                <a:gridCol w="867109"/>
                <a:gridCol w="867075"/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60 132,7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71 410,7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57 160,7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57 010,7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57 010,7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30 643,1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53 597,9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59 318,7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61 110,4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31  404,4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26 913,1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25 218,2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25 289,0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25 348,5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20 196,7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14 639,5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13 281,0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13 373,4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60 437,4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94 376,5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39 523,8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27 152,2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425 813,9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491 254,1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480 473,1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477 194,7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461 087,4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21 444,5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15 634,5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2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85398928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9686176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81290466"/>
              </p:ext>
            </p:extLst>
          </p:nvPr>
        </p:nvGraphicFramePr>
        <p:xfrm>
          <a:off x="3000364" y="4968876"/>
          <a:ext cx="3071834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66550613"/>
              </p:ext>
            </p:extLst>
          </p:nvPr>
        </p:nvGraphicFramePr>
        <p:xfrm>
          <a:off x="6000760" y="4968876"/>
          <a:ext cx="3143240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5180" y="-993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2018-2023 годах, тыс.руб.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88546886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18470178"/>
              </p:ext>
            </p:extLst>
          </p:nvPr>
        </p:nvGraphicFramePr>
        <p:xfrm>
          <a:off x="0" y="4968852"/>
          <a:ext cx="3000364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335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95150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/>
                <a:gridCol w="1103590"/>
                <a:gridCol w="1103590"/>
                <a:gridCol w="1182418"/>
                <a:gridCol w="1024763"/>
                <a:gridCol w="1103590"/>
                <a:gridCol w="1024763"/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61 072,6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75 994,7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62 416,5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62 276,2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62 086,9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3 148,0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57 433,2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109 088,5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88 936,8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92 001,1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93 982,1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41 922,9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85 119,2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22 264,5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11 469,6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11 562,0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4 839,1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357 156,7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383 778,1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381 810,8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370 520,9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362 995,2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46 434,3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54 617,3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42 097,0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47 822,1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39 240,5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53 881,8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60 125,9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46 234,3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46 287,8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46 347,3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701,7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27 549,5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33 144,9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15 634,5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650 194,6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675 933,3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668 734,4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661 830,2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9286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2018-2023 годах, тыс.руб.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0"/>
          <a:stretch>
            <a:fillRect/>
          </a:stretch>
        </p:blipFill>
        <p:spPr>
          <a:xfrm>
            <a:off x="0" y="1571612"/>
            <a:ext cx="9144000" cy="3164463"/>
          </a:xfrm>
          <a:prstGeom prst="rect">
            <a:avLst/>
          </a:prstGeom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560E7-A140-4C0B-BE69-1E28AC47917A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3697" y="44958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за 2020 год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350043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8,3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48,5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7506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4,2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2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кругленная соединительная линия 101"/>
          <p:cNvCxnSpPr/>
          <p:nvPr/>
        </p:nvCxnSpPr>
        <p:spPr>
          <a:xfrm rot="16200000" flipH="1">
            <a:off x="5500694" y="3143248"/>
            <a:ext cx="1428760" cy="1285884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3406357" y="3067170"/>
            <a:ext cx="1094723" cy="1568386"/>
          </a:xfrm>
          <a:custGeom>
            <a:avLst/>
            <a:gdLst>
              <a:gd name="T0" fmla="*/ 765 w 765"/>
              <a:gd name="T1" fmla="*/ 1096 h 1096"/>
              <a:gd name="T2" fmla="*/ 231 w 765"/>
              <a:gd name="T3" fmla="*/ 563 h 1096"/>
              <a:gd name="T4" fmla="*/ 231 w 765"/>
              <a:gd name="T5" fmla="*/ 231 h 1096"/>
              <a:gd name="T6" fmla="*/ 0 w 765"/>
              <a:gd name="T7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5" h="1096">
                <a:moveTo>
                  <a:pt x="765" y="1096"/>
                </a:moveTo>
                <a:lnTo>
                  <a:pt x="231" y="563"/>
                </a:lnTo>
                <a:lnTo>
                  <a:pt x="231" y="231"/>
                </a:lnTo>
                <a:lnTo>
                  <a:pt x="0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4775833" y="2114118"/>
            <a:ext cx="831417" cy="1765865"/>
          </a:xfrm>
          <a:custGeom>
            <a:avLst/>
            <a:gdLst>
              <a:gd name="T0" fmla="*/ 0 w 581"/>
              <a:gd name="T1" fmla="*/ 1234 h 1234"/>
              <a:gd name="T2" fmla="*/ 178 w 581"/>
              <a:gd name="T3" fmla="*/ 1057 h 1234"/>
              <a:gd name="T4" fmla="*/ 178 w 581"/>
              <a:gd name="T5" fmla="*/ 656 h 1234"/>
              <a:gd name="T6" fmla="*/ 581 w 581"/>
              <a:gd name="T7" fmla="*/ 253 h 1234"/>
              <a:gd name="T8" fmla="*/ 581 w 581"/>
              <a:gd name="T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1234">
                <a:moveTo>
                  <a:pt x="0" y="1234"/>
                </a:moveTo>
                <a:lnTo>
                  <a:pt x="178" y="1057"/>
                </a:lnTo>
                <a:lnTo>
                  <a:pt x="178" y="656"/>
                </a:lnTo>
                <a:lnTo>
                  <a:pt x="581" y="253"/>
                </a:lnTo>
                <a:lnTo>
                  <a:pt x="581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03"/>
          <p:cNvSpPr/>
          <p:nvPr/>
        </p:nvSpPr>
        <p:spPr bwMode="auto">
          <a:xfrm>
            <a:off x="5030552" y="3168772"/>
            <a:ext cx="870053" cy="330563"/>
          </a:xfrm>
          <a:custGeom>
            <a:avLst/>
            <a:gdLst>
              <a:gd name="T0" fmla="*/ 0 w 403"/>
              <a:gd name="T1" fmla="*/ 231 h 231"/>
              <a:gd name="T2" fmla="*/ 231 w 403"/>
              <a:gd name="T3" fmla="*/ 0 h 231"/>
              <a:gd name="T4" fmla="*/ 403 w 403"/>
              <a:gd name="T5" fmla="*/ 0 h 231"/>
              <a:gd name="connsiteX0" fmla="*/ 0 w 14145"/>
              <a:gd name="connsiteY0" fmla="*/ 10000 h 10000"/>
              <a:gd name="connsiteX1" fmla="*/ 5732 w 14145"/>
              <a:gd name="connsiteY1" fmla="*/ 0 h 10000"/>
              <a:gd name="connsiteX2" fmla="*/ 14145 w 14145"/>
              <a:gd name="connsiteY2" fmla="*/ 249 h 10000"/>
              <a:gd name="connsiteX0-1" fmla="*/ 0 w 15095"/>
              <a:gd name="connsiteY0-2" fmla="*/ 10013 h 10013"/>
              <a:gd name="connsiteX1-3" fmla="*/ 5732 w 15095"/>
              <a:gd name="connsiteY1-4" fmla="*/ 13 h 10013"/>
              <a:gd name="connsiteX2-5" fmla="*/ 15095 w 15095"/>
              <a:gd name="connsiteY2-6" fmla="*/ 0 h 10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95" h="10013">
                <a:moveTo>
                  <a:pt x="0" y="10013"/>
                </a:moveTo>
                <a:lnTo>
                  <a:pt x="5732" y="13"/>
                </a:lnTo>
                <a:lnTo>
                  <a:pt x="15095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04"/>
          <p:cNvSpPr>
            <a:spLocks noChangeShapeType="1"/>
          </p:cNvSpPr>
          <p:nvPr/>
        </p:nvSpPr>
        <p:spPr bwMode="auto">
          <a:xfrm flipH="1">
            <a:off x="4051744" y="2948396"/>
            <a:ext cx="449337" cy="449337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05"/>
          <p:cNvSpPr/>
          <p:nvPr/>
        </p:nvSpPr>
        <p:spPr bwMode="auto">
          <a:xfrm>
            <a:off x="3658215" y="2570610"/>
            <a:ext cx="739832" cy="1565524"/>
          </a:xfrm>
          <a:custGeom>
            <a:avLst/>
            <a:gdLst>
              <a:gd name="T0" fmla="*/ 0 w 517"/>
              <a:gd name="T1" fmla="*/ 0 h 1094"/>
              <a:gd name="T2" fmla="*/ 275 w 517"/>
              <a:gd name="T3" fmla="*/ 275 h 1094"/>
              <a:gd name="T4" fmla="*/ 275 w 517"/>
              <a:gd name="T5" fmla="*/ 853 h 1094"/>
              <a:gd name="T6" fmla="*/ 517 w 517"/>
              <a:gd name="T7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7" h="1094">
                <a:moveTo>
                  <a:pt x="0" y="0"/>
                </a:moveTo>
                <a:lnTo>
                  <a:pt x="275" y="275"/>
                </a:lnTo>
                <a:lnTo>
                  <a:pt x="275" y="853"/>
                </a:lnTo>
                <a:lnTo>
                  <a:pt x="517" y="1094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Line 106"/>
          <p:cNvSpPr>
            <a:spLocks noChangeShapeType="1"/>
          </p:cNvSpPr>
          <p:nvPr/>
        </p:nvSpPr>
        <p:spPr bwMode="auto">
          <a:xfrm flipH="1" flipV="1">
            <a:off x="4936105" y="2298718"/>
            <a:ext cx="425011" cy="423579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775832" y="3791260"/>
            <a:ext cx="477957" cy="808520"/>
          </a:xfrm>
          <a:custGeom>
            <a:avLst/>
            <a:gdLst>
              <a:gd name="T0" fmla="*/ 0 w 334"/>
              <a:gd name="T1" fmla="*/ 565 h 565"/>
              <a:gd name="T2" fmla="*/ 334 w 334"/>
              <a:gd name="T3" fmla="*/ 232 h 565"/>
              <a:gd name="T4" fmla="*/ 334 w 334"/>
              <a:gd name="T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4" h="565">
                <a:moveTo>
                  <a:pt x="0" y="565"/>
                </a:moveTo>
                <a:lnTo>
                  <a:pt x="334" y="232"/>
                </a:lnTo>
                <a:lnTo>
                  <a:pt x="334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 flipH="1">
            <a:off x="3507961" y="3872827"/>
            <a:ext cx="228961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>
            <a:off x="5253790" y="4123253"/>
            <a:ext cx="353460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Line 110"/>
          <p:cNvSpPr>
            <a:spLocks noChangeShapeType="1"/>
          </p:cNvSpPr>
          <p:nvPr/>
        </p:nvSpPr>
        <p:spPr bwMode="auto">
          <a:xfrm flipV="1">
            <a:off x="3858556" y="2393164"/>
            <a:ext cx="379219" cy="377786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11"/>
          <p:cNvSpPr/>
          <p:nvPr/>
        </p:nvSpPr>
        <p:spPr bwMode="auto">
          <a:xfrm>
            <a:off x="4169086" y="5461248"/>
            <a:ext cx="228961" cy="213221"/>
          </a:xfrm>
          <a:custGeom>
            <a:avLst/>
            <a:gdLst>
              <a:gd name="T0" fmla="*/ 66 w 90"/>
              <a:gd name="T1" fmla="*/ 6 h 84"/>
              <a:gd name="T2" fmla="*/ 0 w 90"/>
              <a:gd name="T3" fmla="*/ 84 h 84"/>
              <a:gd name="T4" fmla="*/ 90 w 90"/>
              <a:gd name="T5" fmla="*/ 84 h 84"/>
              <a:gd name="T6" fmla="*/ 66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66" y="6"/>
                </a:moveTo>
                <a:cubicBezTo>
                  <a:pt x="66" y="48"/>
                  <a:pt x="18" y="84"/>
                  <a:pt x="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12"/>
          <p:cNvSpPr/>
          <p:nvPr/>
        </p:nvSpPr>
        <p:spPr bwMode="auto">
          <a:xfrm>
            <a:off x="4788713" y="5462678"/>
            <a:ext cx="228961" cy="213221"/>
          </a:xfrm>
          <a:custGeom>
            <a:avLst/>
            <a:gdLst>
              <a:gd name="T0" fmla="*/ 24 w 90"/>
              <a:gd name="T1" fmla="*/ 5 h 84"/>
              <a:gd name="T2" fmla="*/ 90 w 90"/>
              <a:gd name="T3" fmla="*/ 84 h 84"/>
              <a:gd name="T4" fmla="*/ 0 w 90"/>
              <a:gd name="T5" fmla="*/ 84 h 84"/>
              <a:gd name="T6" fmla="*/ 24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24" y="5"/>
                </a:moveTo>
                <a:cubicBezTo>
                  <a:pt x="24" y="48"/>
                  <a:pt x="72" y="84"/>
                  <a:pt x="9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46"/>
          <p:cNvSpPr>
            <a:spLocks noChangeAspect="1"/>
          </p:cNvSpPr>
          <p:nvPr/>
        </p:nvSpPr>
        <p:spPr>
          <a:xfrm>
            <a:off x="5899175" y="2697481"/>
            <a:ext cx="942248" cy="94224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Oval 347"/>
          <p:cNvSpPr>
            <a:spLocks noChangeAspect="1"/>
          </p:cNvSpPr>
          <p:nvPr/>
        </p:nvSpPr>
        <p:spPr>
          <a:xfrm>
            <a:off x="5222501" y="1593388"/>
            <a:ext cx="1002435" cy="100243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Oval 349"/>
          <p:cNvSpPr>
            <a:spLocks noChangeAspect="1"/>
          </p:cNvSpPr>
          <p:nvPr/>
        </p:nvSpPr>
        <p:spPr>
          <a:xfrm>
            <a:off x="2928926" y="1643050"/>
            <a:ext cx="1173429" cy="1101793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5C5C5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0" name="Oval 350"/>
          <p:cNvSpPr>
            <a:spLocks noChangeAspect="1"/>
          </p:cNvSpPr>
          <p:nvPr/>
        </p:nvSpPr>
        <p:spPr>
          <a:xfrm>
            <a:off x="5581492" y="3818182"/>
            <a:ext cx="585675" cy="585674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Oval 366"/>
          <p:cNvSpPr>
            <a:spLocks noChangeAspect="1"/>
          </p:cNvSpPr>
          <p:nvPr/>
        </p:nvSpPr>
        <p:spPr>
          <a:xfrm>
            <a:off x="4000496" y="1785926"/>
            <a:ext cx="785818" cy="785818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endParaRPr lang="en-US" sz="1200" b="1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2" name="Oval 367"/>
          <p:cNvSpPr>
            <a:spLocks noChangeAspect="1"/>
          </p:cNvSpPr>
          <p:nvPr/>
        </p:nvSpPr>
        <p:spPr>
          <a:xfrm>
            <a:off x="2643175" y="3441465"/>
            <a:ext cx="1000131" cy="1025008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3" name="Oval 368"/>
          <p:cNvSpPr>
            <a:spLocks noChangeAspect="1"/>
          </p:cNvSpPr>
          <p:nvPr/>
        </p:nvSpPr>
        <p:spPr>
          <a:xfrm>
            <a:off x="3790597" y="3061100"/>
            <a:ext cx="542584" cy="54258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369"/>
          <p:cNvSpPr>
            <a:spLocks noChangeAspect="1"/>
          </p:cNvSpPr>
          <p:nvPr/>
        </p:nvSpPr>
        <p:spPr>
          <a:xfrm>
            <a:off x="5072067" y="3571877"/>
            <a:ext cx="405577" cy="405575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Oval 370"/>
          <p:cNvSpPr>
            <a:spLocks noChangeAspect="1"/>
          </p:cNvSpPr>
          <p:nvPr/>
        </p:nvSpPr>
        <p:spPr>
          <a:xfrm>
            <a:off x="2551390" y="3280928"/>
            <a:ext cx="289567" cy="289566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Oval 371"/>
          <p:cNvSpPr>
            <a:spLocks noChangeAspect="1"/>
          </p:cNvSpPr>
          <p:nvPr/>
        </p:nvSpPr>
        <p:spPr>
          <a:xfrm>
            <a:off x="6276960" y="2198238"/>
            <a:ext cx="339933" cy="33993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372"/>
          <p:cNvSpPr>
            <a:spLocks noChangeAspect="1"/>
          </p:cNvSpPr>
          <p:nvPr/>
        </p:nvSpPr>
        <p:spPr>
          <a:xfrm>
            <a:off x="3983522" y="1601502"/>
            <a:ext cx="242959" cy="242957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373"/>
          <p:cNvSpPr>
            <a:spLocks noChangeAspect="1"/>
          </p:cNvSpPr>
          <p:nvPr/>
        </p:nvSpPr>
        <p:spPr>
          <a:xfrm>
            <a:off x="3789739" y="4266686"/>
            <a:ext cx="242959" cy="2429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Oval 374"/>
          <p:cNvSpPr>
            <a:spLocks noChangeAspect="1"/>
          </p:cNvSpPr>
          <p:nvPr/>
        </p:nvSpPr>
        <p:spPr>
          <a:xfrm>
            <a:off x="6232727" y="3879982"/>
            <a:ext cx="162016" cy="1620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Oval 348"/>
          <p:cNvSpPr>
            <a:spLocks noChangeAspect="1"/>
          </p:cNvSpPr>
          <p:nvPr/>
        </p:nvSpPr>
        <p:spPr>
          <a:xfrm>
            <a:off x="3087171" y="2709851"/>
            <a:ext cx="571080" cy="57107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36"/>
          <p:cNvSpPr>
            <a:spLocks noChangeAspect="1"/>
          </p:cNvSpPr>
          <p:nvPr/>
        </p:nvSpPr>
        <p:spPr>
          <a:xfrm>
            <a:off x="5572132" y="3643314"/>
            <a:ext cx="162016" cy="16201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38"/>
          <p:cNvSpPr>
            <a:spLocks noChangeAspect="1"/>
          </p:cNvSpPr>
          <p:nvPr/>
        </p:nvSpPr>
        <p:spPr>
          <a:xfrm>
            <a:off x="2330719" y="2196099"/>
            <a:ext cx="942248" cy="942248"/>
          </a:xfrm>
          <a:prstGeom prst="ellipse">
            <a:avLst/>
          </a:prstGeom>
          <a:solidFill>
            <a:srgbClr val="99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Oval 39"/>
          <p:cNvSpPr>
            <a:spLocks noChangeAspect="1"/>
          </p:cNvSpPr>
          <p:nvPr/>
        </p:nvSpPr>
        <p:spPr>
          <a:xfrm>
            <a:off x="4739568" y="1544322"/>
            <a:ext cx="451345" cy="451342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9" name="Oval 345"/>
          <p:cNvSpPr>
            <a:spLocks noChangeAspect="1"/>
          </p:cNvSpPr>
          <p:nvPr/>
        </p:nvSpPr>
        <p:spPr>
          <a:xfrm>
            <a:off x="4357686" y="2102686"/>
            <a:ext cx="1428759" cy="142875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48 370,9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522544" y="3786966"/>
            <a:ext cx="160277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ectangle 100"/>
          <p:cNvSpPr>
            <a:spLocks noChangeArrowheads="1"/>
          </p:cNvSpPr>
          <p:nvPr/>
        </p:nvSpPr>
        <p:spPr bwMode="auto">
          <a:xfrm>
            <a:off x="4357686" y="3786190"/>
            <a:ext cx="513733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720" y="1500174"/>
            <a:ext cx="22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выборов и референдумов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4679" y="4500570"/>
            <a:ext cx="3139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высших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исполнительных органов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государственной власти субъектов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местных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hape 98"/>
          <p:cNvCxnSpPr>
            <a:stCxn id="59" idx="1"/>
          </p:cNvCxnSpPr>
          <p:nvPr/>
        </p:nvCxnSpPr>
        <p:spPr>
          <a:xfrm rot="16200000" flipV="1">
            <a:off x="2719858" y="1423490"/>
            <a:ext cx="89916" cy="671911"/>
          </a:xfrm>
          <a:prstGeom prst="curvedConnector4">
            <a:avLst>
              <a:gd name="adj1" fmla="val 254237"/>
              <a:gd name="adj2" fmla="val 62788"/>
            </a:avLst>
          </a:prstGeom>
          <a:ln w="254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3214686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 flipV="1">
            <a:off x="2178827" y="3536157"/>
            <a:ext cx="785818" cy="714380"/>
          </a:xfrm>
          <a:prstGeom prst="curvedConnector3">
            <a:avLst>
              <a:gd name="adj1" fmla="val 48735"/>
            </a:avLst>
          </a:prstGeom>
          <a:ln w="254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14612" y="378619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21 143,7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1500174"/>
            <a:ext cx="28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0760" y="3000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2 935,2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 flipV="1">
            <a:off x="6500826" y="2857496"/>
            <a:ext cx="785818" cy="500066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Диаграмма 104"/>
          <p:cNvGraphicFramePr/>
          <p:nvPr>
            <p:extLst>
              <p:ext uri="{D42A27DB-BD31-4B8C-83A1-F6EECF244321}">
                <p14:modId xmlns:p14="http://schemas.microsoft.com/office/powerpoint/2010/main" val="548589911"/>
              </p:ext>
            </p:extLst>
          </p:nvPr>
        </p:nvGraphicFramePr>
        <p:xfrm>
          <a:off x="-214346" y="4429132"/>
          <a:ext cx="471490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42910" y="0"/>
            <a:ext cx="8722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2018-2023 годах, тыс. 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86248" y="4643446"/>
            <a:ext cx="5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596" y="2428868"/>
            <a:ext cx="163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72" idx="2"/>
          </p:cNvCxnSpPr>
          <p:nvPr/>
        </p:nvCxnSpPr>
        <p:spPr>
          <a:xfrm rot="10800000">
            <a:off x="2000233" y="2643183"/>
            <a:ext cx="330487" cy="24041"/>
          </a:xfrm>
          <a:prstGeom prst="straightConnector1">
            <a:avLst/>
          </a:prstGeom>
          <a:ln w="317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rot="16200000" flipV="1">
            <a:off x="3970022" y="1459209"/>
            <a:ext cx="589982" cy="243283"/>
          </a:xfrm>
          <a:prstGeom prst="curvedConnector3">
            <a:avLst>
              <a:gd name="adj1" fmla="val 50000"/>
            </a:avLst>
          </a:prstGeom>
          <a:ln w="25400">
            <a:solidFill>
              <a:srgbClr val="66B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214678" y="1071546"/>
            <a:ext cx="1629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Судебная система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15530" y="199566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1 200,0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 в </a:t>
            </a:r>
          </a:p>
          <a:p>
            <a:pPr algn="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2018-2023 годах, тыс.руб.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1643050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3504" y="16430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4820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4696250"/>
              </p:ext>
            </p:extLst>
          </p:nvPr>
        </p:nvGraphicFramePr>
        <p:xfrm>
          <a:off x="3843327" y="4165462"/>
          <a:ext cx="49814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3470616"/>
              </p:ext>
            </p:extLst>
          </p:nvPr>
        </p:nvGraphicFramePr>
        <p:xfrm>
          <a:off x="-9319" y="1231659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3645024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054"/>
            <a:ext cx="9144000" cy="6906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142852"/>
            <a:ext cx="5126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ЦЕЛИ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71810"/>
            <a:ext cx="24028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СБАЛАНСИРОВАННОСТИ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3" y="3000373"/>
            <a:ext cx="23255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7" y="2928935"/>
            <a:ext cx="17677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ОТКРЫТОСТИ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 ПРОЗРАЧНОСТИ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007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b="1" dirty="0" smtClean="0">
                <a:ln>
                  <a:solidFill>
                    <a:srgbClr val="008080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>
                <a:solidFill>
                  <a:srgbClr val="00808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254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BB2D9-4D69-4268-9334-13351B020C8C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5717" y="0"/>
            <a:ext cx="8948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2018-2023 годах,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95284561"/>
              </p:ext>
            </p:extLst>
          </p:nvPr>
        </p:nvGraphicFramePr>
        <p:xfrm>
          <a:off x="214282" y="1285860"/>
          <a:ext cx="878687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6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83"/>
          <p:cNvGrpSpPr>
            <a:grpSpLocks/>
          </p:cNvGrpSpPr>
          <p:nvPr/>
        </p:nvGrpSpPr>
        <p:grpSpPr bwMode="auto">
          <a:xfrm>
            <a:off x="1391830" y="3406875"/>
            <a:ext cx="639272" cy="614867"/>
            <a:chOff x="3446" y="464"/>
            <a:chExt cx="432" cy="432"/>
          </a:xfrm>
        </p:grpSpPr>
        <p:sp>
          <p:nvSpPr>
            <p:cNvPr id="29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0" name="Rectangle 4472"/>
            <p:cNvSpPr>
              <a:spLocks noChangeArrowheads="1"/>
            </p:cNvSpPr>
            <p:nvPr/>
          </p:nvSpPr>
          <p:spPr bwMode="auto">
            <a:xfrm>
              <a:off x="3606" y="652"/>
              <a:ext cx="18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lvl="0"/>
              <a:endParaRPr lang="ru-RU" sz="800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42852"/>
            <a:ext cx="9144000" cy="7431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в 2020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4491"/>
          <p:cNvSpPr>
            <a:spLocks noChangeArrowheads="1"/>
          </p:cNvSpPr>
          <p:nvPr/>
        </p:nvSpPr>
        <p:spPr bwMode="auto">
          <a:xfrm>
            <a:off x="2884488" y="5653088"/>
            <a:ext cx="642937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Oval 4488"/>
          <p:cNvSpPr>
            <a:spLocks noChangeArrowheads="1"/>
          </p:cNvSpPr>
          <p:nvPr/>
        </p:nvSpPr>
        <p:spPr bwMode="auto">
          <a:xfrm>
            <a:off x="5476875" y="5653088"/>
            <a:ext cx="642938" cy="642937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Oval 4485"/>
          <p:cNvSpPr>
            <a:spLocks noChangeArrowheads="1"/>
          </p:cNvSpPr>
          <p:nvPr/>
        </p:nvSpPr>
        <p:spPr bwMode="auto">
          <a:xfrm>
            <a:off x="6794500" y="3254375"/>
            <a:ext cx="642938" cy="64293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998069" y="1447279"/>
            <a:ext cx="2925032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Обустройство, содержание,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консервация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скотомогильников 381,4 тыс.руб.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481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28992" y="278605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115 128,0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98465" y="3643315"/>
            <a:ext cx="24638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сельского хозяйства 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7 023,9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Проведение работ по межеванию земельных участков 308,4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060959" y="5688701"/>
            <a:ext cx="2797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центр комплексного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51 091,9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68288" y="595372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малого  и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4 493,4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9" y="3633125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47 727,6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09015" y="1152356"/>
            <a:ext cx="2593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обращению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животными без владельцев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546,9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9374" y="4949561"/>
            <a:ext cx="370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документацией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3 554,5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0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9372"/>
            <a:ext cx="9144000" cy="6975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муниципального района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дорожное хозяйство за счет дорожного фонда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06449" y="880194"/>
            <a:ext cx="6141213" cy="1134563"/>
            <a:chOff x="1320" y="1369"/>
            <a:chExt cx="2964" cy="492"/>
          </a:xfrm>
        </p:grpSpPr>
        <p:sp>
          <p:nvSpPr>
            <p:cNvPr id="81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AutoShape 4"/>
            <p:cNvSpPr>
              <a:spLocks noChangeArrowheads="1"/>
            </p:cNvSpPr>
            <p:nvPr/>
          </p:nvSpPr>
          <p:spPr bwMode="gray">
            <a:xfrm>
              <a:off x="1320" y="1369"/>
              <a:ext cx="408" cy="395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Источники формирования дорожного фонда</a:t>
              </a:r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9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65680" y="1686836"/>
            <a:ext cx="5971713" cy="752880"/>
            <a:chOff x="1315" y="1753"/>
            <a:chExt cx="2947" cy="374"/>
          </a:xfrm>
        </p:grpSpPr>
        <p:sp>
          <p:nvSpPr>
            <p:cNvPr id="86" name="AutoShape 10"/>
            <p:cNvSpPr>
              <a:spLocks noChangeArrowheads="1"/>
            </p:cNvSpPr>
            <p:nvPr/>
          </p:nvSpPr>
          <p:spPr bwMode="gray">
            <a:xfrm>
              <a:off x="1526" y="1794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11"/>
            <p:cNvSpPr>
              <a:spLocks noChangeArrowheads="1"/>
            </p:cNvSpPr>
            <p:nvPr/>
          </p:nvSpPr>
          <p:spPr bwMode="gray">
            <a:xfrm>
              <a:off x="1315" y="1753"/>
              <a:ext cx="411" cy="374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2"/>
            <p:cNvSpPr txBox="1">
              <a:spLocks noChangeArrowheads="1"/>
            </p:cNvSpPr>
            <p:nvPr/>
          </p:nvSpPr>
          <p:spPr bwMode="gray">
            <a:xfrm>
              <a:off x="1757" y="1837"/>
              <a:ext cx="216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b="1" dirty="0" smtClean="0">
                  <a:latin typeface="Times New Roman" pitchFamily="18" charset="0"/>
                  <a:cs typeface="Times New Roman" pitchFamily="18" charset="0"/>
                </a:rPr>
                <a:t>Акцизы на отдельные виды топлива</a:t>
              </a:r>
            </a:p>
          </p:txBody>
        </p:sp>
        <p:sp>
          <p:nvSpPr>
            <p:cNvPr id="89" name="Text Box 13"/>
            <p:cNvSpPr txBox="1">
              <a:spLocks noChangeArrowheads="1"/>
            </p:cNvSpPr>
            <p:nvPr/>
          </p:nvSpPr>
          <p:spPr bwMode="gray">
            <a:xfrm>
              <a:off x="1436" y="1840"/>
              <a:ext cx="17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51211" y="2371435"/>
            <a:ext cx="5896452" cy="819151"/>
            <a:chOff x="1339" y="2310"/>
            <a:chExt cx="3707" cy="534"/>
          </a:xfrm>
        </p:grpSpPr>
        <p:sp>
          <p:nvSpPr>
            <p:cNvPr id="91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510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16"/>
            <p:cNvSpPr>
              <a:spLocks noChangeArrowheads="1"/>
            </p:cNvSpPr>
            <p:nvPr/>
          </p:nvSpPr>
          <p:spPr bwMode="gray">
            <a:xfrm>
              <a:off x="1339" y="2310"/>
              <a:ext cx="519" cy="534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7"/>
            <p:cNvSpPr txBox="1">
              <a:spLocks noChangeArrowheads="1"/>
            </p:cNvSpPr>
            <p:nvPr/>
          </p:nvSpPr>
          <p:spPr bwMode="gray">
            <a:xfrm>
              <a:off x="1674" y="2414"/>
              <a:ext cx="329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Субсидии на содержание, ремонт, капитальный ремонт, </a:t>
              </a:r>
            </a:p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строительство и реконструкцию автомобильных дорог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gray">
            <a:xfrm>
              <a:off x="1460" y="241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257694" y="3964882"/>
            <a:ext cx="4749800" cy="914400"/>
            <a:chOff x="1296" y="1344"/>
            <a:chExt cx="2992" cy="432"/>
          </a:xfrm>
        </p:grpSpPr>
        <p:sp>
          <p:nvSpPr>
            <p:cNvPr id="98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8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Направления расходования дорожного фонда</a:t>
              </a: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92600" y="4683010"/>
            <a:ext cx="4813300" cy="885826"/>
            <a:chOff x="1296" y="1824"/>
            <a:chExt cx="3032" cy="432"/>
          </a:xfrm>
        </p:grpSpPr>
        <p:sp>
          <p:nvSpPr>
            <p:cNvPr id="103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2"/>
            <p:cNvSpPr txBox="1">
              <a:spLocks noChangeArrowheads="1"/>
            </p:cNvSpPr>
            <p:nvPr/>
          </p:nvSpPr>
          <p:spPr bwMode="gray">
            <a:xfrm>
              <a:off x="1754" y="1934"/>
              <a:ext cx="25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Содержание автомобильных </a:t>
              </a:r>
              <a:r>
                <a:rPr lang="ru-RU" altLang="ru-RU" sz="1100" b="1" dirty="0">
                  <a:latin typeface="Times New Roman" pitchFamily="18" charset="0"/>
                  <a:cs typeface="Times New Roman" pitchFamily="18" charset="0"/>
                </a:rPr>
                <a:t>дорог общего пользования местного значения</a:t>
              </a:r>
              <a:endParaRPr lang="ru-RU" altLang="ru-RU" sz="11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gray">
            <a:xfrm>
              <a:off x="1393" y="1909"/>
              <a:ext cx="21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304475" y="5352449"/>
            <a:ext cx="4752975" cy="904875"/>
            <a:chOff x="1296" y="2304"/>
            <a:chExt cx="2994" cy="432"/>
          </a:xfrm>
        </p:grpSpPr>
        <p:sp>
          <p:nvSpPr>
            <p:cNvPr id="10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17"/>
            <p:cNvSpPr txBox="1">
              <a:spLocks noChangeArrowheads="1"/>
            </p:cNvSpPr>
            <p:nvPr/>
          </p:nvSpPr>
          <p:spPr bwMode="gray">
            <a:xfrm>
              <a:off x="1728" y="2380"/>
              <a:ext cx="256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Ремонт, капитальный ремонт, строительство и реконструкция автомобильных дорог общего пользования местного значения</a:t>
              </a:r>
            </a:p>
          </p:txBody>
        </p:sp>
        <p:sp>
          <p:nvSpPr>
            <p:cNvPr id="111" name="Text Box 18"/>
            <p:cNvSpPr txBox="1">
              <a:spLocks noChangeArrowheads="1"/>
            </p:cNvSpPr>
            <p:nvPr/>
          </p:nvSpPr>
          <p:spPr bwMode="gray">
            <a:xfrm>
              <a:off x="1399" y="2389"/>
              <a:ext cx="21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2</a:t>
              </a:r>
              <a:endParaRPr lang="en-US" sz="2400" dirty="0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281507" y="6042904"/>
            <a:ext cx="4733925" cy="800094"/>
            <a:chOff x="1296" y="2832"/>
            <a:chExt cx="2982" cy="432"/>
          </a:xfrm>
        </p:grpSpPr>
        <p:sp>
          <p:nvSpPr>
            <p:cNvPr id="113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Text Box 22"/>
            <p:cNvSpPr txBox="1">
              <a:spLocks noChangeArrowheads="1"/>
            </p:cNvSpPr>
            <p:nvPr/>
          </p:nvSpPr>
          <p:spPr bwMode="gray">
            <a:xfrm>
              <a:off x="1698" y="2876"/>
              <a:ext cx="258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100" b="1" dirty="0" smtClean="0">
                  <a:latin typeface="Times New Roman" pitchFamily="18" charset="0"/>
                  <a:cs typeface="Times New Roman" pitchFamily="18" charset="0"/>
                </a:rPr>
                <a:t>Капитальный ремонт и ремонт дворовых территорий многоквартирных домов, проездов к дворовым территориям многоквартирных домов</a:t>
              </a:r>
            </a:p>
          </p:txBody>
        </p:sp>
        <p:sp>
          <p:nvSpPr>
            <p:cNvPr id="116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1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</a:t>
              </a:r>
              <a:endParaRPr lang="en-US" sz="2400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113475" y="402597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2018 год – 23 671,4 тыс. руб.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52 098,6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 (отчет) – 47 727,6 тыс. руб.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  (план) – 33 033,0 тыс.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 (план) – 32 949,0 тыс. руб.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2023 год (план) – 34 930,0 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32"/>
          <p:cNvGrpSpPr>
            <a:grpSpLocks/>
          </p:cNvGrpSpPr>
          <p:nvPr/>
        </p:nvGrpSpPr>
        <p:grpSpPr bwMode="auto">
          <a:xfrm>
            <a:off x="1115175" y="3136908"/>
            <a:ext cx="5822219" cy="1037793"/>
            <a:chOff x="1339" y="2310"/>
            <a:chExt cx="3707" cy="614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3510" cy="447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16"/>
            <p:cNvSpPr>
              <a:spLocks noChangeArrowheads="1"/>
            </p:cNvSpPr>
            <p:nvPr/>
          </p:nvSpPr>
          <p:spPr bwMode="gray">
            <a:xfrm>
              <a:off x="1339" y="2310"/>
              <a:ext cx="519" cy="534"/>
            </a:xfrm>
            <a:prstGeom prst="diamon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gray">
            <a:xfrm>
              <a:off x="1674" y="2414"/>
              <a:ext cx="3294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>
                  <a:latin typeface="Times New Roman" pitchFamily="18" charset="0"/>
                  <a:cs typeface="Times New Roman" pitchFamily="18" charset="0"/>
                </a:rPr>
                <a:t>Иные межбюджетные трансферты на финансирование мероприятий по осуществлению дорожной деятельности</a:t>
              </a:r>
            </a:p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</a:pPr>
              <a:r>
                <a:rPr lang="ru-RU" altLang="ru-RU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gray">
            <a:xfrm>
              <a:off x="1460" y="2414"/>
              <a:ext cx="21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745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610,9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32 557,7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– 29 814,0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5715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21348439"/>
              </p:ext>
            </p:extLst>
          </p:nvPr>
        </p:nvGraphicFramePr>
        <p:xfrm>
          <a:off x="5437189" y="1071546"/>
          <a:ext cx="357186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728" y="0"/>
            <a:ext cx="7580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хозяйство в 2018-2023 годах, тыс.руб.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499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 в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2018-2023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-51372" y="882726"/>
            <a:ext cx="2801498" cy="386415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26171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/>
                <a:gridCol w="1143008"/>
                <a:gridCol w="1071570"/>
                <a:gridCol w="1071570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72 779,6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92 837,5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83 450,2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83 450,2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83 450,2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238 279,2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245 808,9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252 259,8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242 815,8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235 316,5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26 560,9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26 253,4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28 605,9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28 632,3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28 605,9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12 339,8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10 252,4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8 380,1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8 380,1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7 197,1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7 947,2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60801549"/>
              </p:ext>
            </p:extLst>
          </p:nvPr>
        </p:nvGraphicFramePr>
        <p:xfrm>
          <a:off x="2357422" y="1000108"/>
          <a:ext cx="678657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8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9072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кинематографию  в 2018-2023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– 51 663,4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703,6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16266172"/>
              </p:ext>
            </p:extLst>
          </p:nvPr>
        </p:nvGraphicFramePr>
        <p:xfrm>
          <a:off x="0" y="4000504"/>
          <a:ext cx="3929058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17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4290"/>
            <a:ext cx="7858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политику,  в 2018-2023 годах, тыс.руб.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53867"/>
              </p:ext>
            </p:extLst>
          </p:nvPr>
        </p:nvGraphicFramePr>
        <p:xfrm>
          <a:off x="0" y="5080000"/>
          <a:ext cx="914400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2500330"/>
                <a:gridCol w="1000132"/>
                <a:gridCol w="1071570"/>
                <a:gridCol w="1071570"/>
                <a:gridCol w="1071570"/>
                <a:gridCol w="928694"/>
                <a:gridCol w="928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(Отчет)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2 262,6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054,7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17 891,0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17 669,7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2 877,5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2 893,1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2 928,4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33 728,2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41 374,3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41 412,2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41 436,4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9892870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1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6122" y="332656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в 2018-2023 годах, тыс.руб.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1650299"/>
              </p:ext>
            </p:extLst>
          </p:nvPr>
        </p:nvGraphicFramePr>
        <p:xfrm>
          <a:off x="357158" y="500042"/>
          <a:ext cx="4533900" cy="25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614" y="3103677"/>
            <a:ext cx="8650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 культуру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спорт, в 2018-2023 годах, тыс.руб.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6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729,2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701,7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(Отчет)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6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683,6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18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4" y="356572"/>
            <a:ext cx="9144000" cy="6463308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(тыс.руб.)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4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67454"/>
              </p:ext>
            </p:extLst>
          </p:nvPr>
        </p:nvGraphicFramePr>
        <p:xfrm>
          <a:off x="1534344" y="2420888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999552"/>
              </p:ext>
            </p:extLst>
          </p:nvPr>
        </p:nvGraphicFramePr>
        <p:xfrm>
          <a:off x="323528" y="3429000"/>
          <a:ext cx="8319298" cy="326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/>
                <a:gridCol w="1584176"/>
                <a:gridCol w="1224136"/>
                <a:gridCol w="1440160"/>
                <a:gridCol w="1388780"/>
              </a:tblGrid>
              <a:tr h="41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долговых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01.01.2020г.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01.01.2021г.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67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 из бюджета Республики Башкортостан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89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02292"/>
              </p:ext>
            </p:extLst>
          </p:nvPr>
        </p:nvGraphicFramePr>
        <p:xfrm>
          <a:off x="4286249" y="4731586"/>
          <a:ext cx="4857751" cy="213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39"/>
                <a:gridCol w="576064"/>
                <a:gridCol w="648072"/>
                <a:gridCol w="648072"/>
                <a:gridCol w="648072"/>
                <a:gridCol w="648072"/>
                <a:gridCol w="611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(Отчет)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3 941,2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3 341,5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26 078,2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17 248,0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24 510,8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6 360,3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5 292,6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5 722,4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 в 2018-2023 годах, тыс.руб.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681242472"/>
              </p:ext>
            </p:extLst>
          </p:nvPr>
        </p:nvGraphicFramePr>
        <p:xfrm>
          <a:off x="4429124" y="1142984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8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(налоговые  доходы, неналоговые доходы  и безвозмездные поступления (дотации, субсидии, субвенции, иные межбюджетные трансферты ))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денежные средства, поступающие в безвозмездном и безвозвратном порядке в соответствии с законодательством РФ в распоряжении органов государственной власти (федеральный, региональный, местный).</a:t>
            </a:r>
          </a:p>
          <a:p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денежные средства, направляемые на финансовое обеспечение задач и функций государства и органов местного самоуправления. В зависимости от характера определений, формируются системы бюджетных расходов.</a:t>
            </a: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n587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500570"/>
            <a:ext cx="1143008" cy="1016006"/>
          </a:xfrm>
          <a:prstGeom prst="rect">
            <a:avLst/>
          </a:prstGeom>
        </p:spPr>
      </p:pic>
      <p:pic>
        <p:nvPicPr>
          <p:cNvPr id="13" name="Рисунок 12" descr="n587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920147"/>
            <a:ext cx="1143008" cy="9378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1802" y="2857496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14324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9124" y="457200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&lt;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00562" y="600076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2067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8576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1C1E7C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</a:t>
            </a:r>
            <a:r>
              <a:rPr lang="en-US" b="1" dirty="0" smtClean="0">
                <a:solidFill>
                  <a:srgbClr val="1C1E7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1C1E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5782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r>
              <a:rPr lang="en-US" b="1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5003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</a:t>
            </a:r>
            <a:r>
              <a:rPr lang="en-U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b="1" dirty="0" smtClean="0">
                <a:solidFill>
                  <a:srgbClr val="1C1E7C"/>
                </a:solidFill>
                <a:latin typeface="Times New Roman" pitchFamily="18" charset="0"/>
                <a:cs typeface="Times New Roman" pitchFamily="18" charset="0"/>
              </a:rPr>
              <a:t>бюджет, в</a:t>
            </a:r>
            <a:r>
              <a:rPr lang="en-US" sz="1700" b="1" dirty="0" smtClean="0">
                <a:solidFill>
                  <a:srgbClr val="1C1E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1C1E7C"/>
                </a:solidFill>
                <a:latin typeface="Times New Roman" pitchFamily="18" charset="0"/>
                <a:cs typeface="Times New Roman" pitchFamily="18" charset="0"/>
              </a:rPr>
              <a:t>котором равны соотношения доходов и расходов.</a:t>
            </a:r>
            <a:endParaRPr lang="ru-RU" sz="1700" b="1" dirty="0">
              <a:solidFill>
                <a:srgbClr val="1C1E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4214818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4214818"/>
            <a:ext cx="10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5643578"/>
            <a:ext cx="98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04" y="5643578"/>
            <a:ext cx="10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143248"/>
            <a:ext cx="1138229" cy="830320"/>
          </a:xfrm>
          <a:prstGeom prst="rect">
            <a:avLst/>
          </a:prstGeom>
        </p:spPr>
      </p:pic>
      <p:pic>
        <p:nvPicPr>
          <p:cNvPr id="39" name="Рисунок 38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143248"/>
            <a:ext cx="1138229" cy="830320"/>
          </a:xfrm>
          <a:prstGeom prst="rect">
            <a:avLst/>
          </a:prstGeom>
        </p:spPr>
      </p:pic>
      <p:pic>
        <p:nvPicPr>
          <p:cNvPr id="40" name="Рисунок 39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572008"/>
            <a:ext cx="1138229" cy="830320"/>
          </a:xfrm>
          <a:prstGeom prst="rect">
            <a:avLst/>
          </a:prstGeom>
        </p:spPr>
      </p:pic>
      <p:pic>
        <p:nvPicPr>
          <p:cNvPr id="41" name="Рисунок 40" descr="gold_PNG110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929330"/>
            <a:ext cx="1138229" cy="8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0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59220"/>
              </p:ext>
            </p:extLst>
          </p:nvPr>
        </p:nvGraphicFramePr>
        <p:xfrm>
          <a:off x="0" y="1071390"/>
          <a:ext cx="9144001" cy="5786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/>
                <a:gridCol w="857256"/>
                <a:gridCol w="1071570"/>
                <a:gridCol w="1342613"/>
                <a:gridCol w="1014841"/>
                <a:gridCol w="1016662"/>
                <a:gridCol w="1055040"/>
                <a:gridCol w="714380"/>
                <a:gridCol w="714349"/>
              </a:tblGrid>
              <a:tr h="29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3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жилищно-коммунальное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хозяйство, осуществление дорожной деятельности</a:t>
                      </a:r>
                      <a:r>
                        <a:rPr lang="en-US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охране окружающей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 в границах</a:t>
                      </a:r>
                      <a:r>
                        <a:rPr lang="en-US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сельских поселений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«Городская среда»     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«Лучшее МО»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«Башкирские</a:t>
                      </a:r>
                      <a:r>
                        <a:rPr lang="ru-RU" sz="1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дворики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«ППМИ»</a:t>
                      </a:r>
                    </a:p>
                    <a:p>
                      <a:pPr algn="ctr"/>
                      <a:endParaRPr lang="ru-RU" sz="1000" b="1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1 508,9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1 737,9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612,9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736,9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847,1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230,4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2 345,5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289,8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7 220,7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7 775,5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559,9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2 656,1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289,8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1 765,9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2 786,1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331,6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1 610,6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859,6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1 380,2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1 265,9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299,9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2 584,2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289,8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3 183,0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2 239,9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10 138,4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423,4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825,0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1 956,3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819,1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739,2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417,4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289,8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2 970,5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3 658,4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  <a:endParaRPr lang="ru-RU" sz="1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151,8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504,7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224,7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294,0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523,9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661,4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395,4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1 260,6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13536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2 551,3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78,3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2 020,1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242,5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958,1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5282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b="1" dirty="0" smtClean="0">
                          <a:effectLst/>
                          <a:latin typeface="Times New Roman"/>
                          <a:ea typeface="Times New Roman"/>
                        </a:rPr>
                        <a:t>26 078,2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1 785,6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22 544,8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22 550,8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10 138,4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3 757,0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1 799,3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5 722,4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406" y="-23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за 20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40908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7225" y="406445"/>
            <a:ext cx="8486775" cy="75725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в 2020 году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94129"/>
              </p:ext>
            </p:extLst>
          </p:nvPr>
        </p:nvGraphicFramePr>
        <p:xfrm>
          <a:off x="214282" y="1500174"/>
          <a:ext cx="8786874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1636"/>
                <a:gridCol w="1582626"/>
                <a:gridCol w="5632612"/>
              </a:tblGrid>
              <a:tr h="92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38 402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3 200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90 942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7 579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83 992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6 999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11 037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920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2 644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5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6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02976" y="928670"/>
            <a:ext cx="156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06977" y="3310302"/>
            <a:ext cx="144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-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457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56506369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4333" y="0"/>
            <a:ext cx="8059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70834"/>
              </p:ext>
            </p:extLst>
          </p:nvPr>
        </p:nvGraphicFramePr>
        <p:xfrm>
          <a:off x="0" y="1139055"/>
          <a:ext cx="9144032" cy="5718945"/>
        </p:xfrm>
        <a:graphic>
          <a:graphicData uri="http://schemas.openxmlformats.org/drawingml/2006/table">
            <a:tbl>
              <a:tblPr/>
              <a:tblGrid>
                <a:gridCol w="1643042"/>
                <a:gridCol w="928694"/>
                <a:gridCol w="1000132"/>
                <a:gridCol w="928694"/>
                <a:gridCol w="1071570"/>
                <a:gridCol w="928694"/>
                <a:gridCol w="1000132"/>
                <a:gridCol w="714380"/>
                <a:gridCol w="928694"/>
              </a:tblGrid>
              <a:tr h="2789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Категории  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610" marR="6361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уровню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2018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Отношение  уровня  ср. з/п  к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по </a:t>
                      </a: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Республике  </a:t>
                      </a: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1079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</a:t>
                      </a:r>
                    </a:p>
                    <a:p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Средняя заработная плата в РБ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(по данным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Башстат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Единицы измерения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рублей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5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Образование - всего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29 974,6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30 048,3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31 298,5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Педагогические  работники дошкольных образовательных организаций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29 655,0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28 053,0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27 265,2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29 851,7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28 175,6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30 694,7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91,8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29 890,8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29 998,9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30 822,2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32 507,7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32 233,8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33 916,1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107,8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Педагогические  работники организаций дополнительного образования детей</a:t>
                      </a: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31 772,3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30 511,2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31 016,1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32 791,4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32 309,4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34 902,0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101,7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92,6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13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Культура - всего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23 662,2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25 804,1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26 975,4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Х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6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Работники учреждений культуры </a:t>
                      </a: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smtClean="0"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30 377,1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25 804,1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32 550,2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26 975,4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33 545,1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114,0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80,4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3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7963" y="0"/>
            <a:ext cx="7766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средней заработной платы отдельных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категорий работников</a:t>
            </a:r>
            <a:endParaRPr kumimoji="0" lang="ru-RU" sz="2800" b="0" i="0" u="none" strike="noStrike" cap="none" normalizeH="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92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428604"/>
            <a:ext cx="9144000" cy="9271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РБ</a:t>
            </a:r>
            <a:b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0" dirty="0" smtClean="0">
                <a:ln w="1905"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программ, тыс.руб</a:t>
            </a:r>
            <a:r>
              <a:rPr lang="ru-RU" sz="3200" b="1" dirty="0" smtClean="0">
                <a:ln w="1905">
                  <a:noFill/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cap="none" spc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49206"/>
              </p:ext>
            </p:extLst>
          </p:nvPr>
        </p:nvGraphicFramePr>
        <p:xfrm>
          <a:off x="0" y="1450393"/>
          <a:ext cx="9144034" cy="542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/>
                <a:gridCol w="1198555"/>
                <a:gridCol w="1198555"/>
                <a:gridCol w="1198555"/>
                <a:gridCol w="1012102"/>
                <a:gridCol w="1012100"/>
                <a:gridCol w="1012102"/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                                            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6 808,9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7 265,1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7 256,1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10 367,6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2 230,9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18 042,9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35 725,8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24 739,0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32 949,0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34 930,0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19 820,7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46 206,2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3 983,6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10 045,3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15 418,8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4 416,6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3 939,7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4 067,4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8 935,9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4 476,2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47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75289"/>
              </p:ext>
            </p:extLst>
          </p:nvPr>
        </p:nvGraphicFramePr>
        <p:xfrm>
          <a:off x="0" y="4"/>
          <a:ext cx="9144000" cy="686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/>
                <a:gridCol w="867197"/>
                <a:gridCol w="928694"/>
                <a:gridCol w="928694"/>
                <a:gridCol w="928694"/>
                <a:gridCol w="1071570"/>
                <a:gridCol w="1000100"/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41 933,6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50 880,4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38 711,4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38 706,3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38 706,3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26 528,5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61 268,6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40 926,1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013,4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40 402,5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40 420,2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40 447,4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4 037,4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5 453,8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4 945,8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341 156,6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369 848,1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358 924,8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351 409,2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51 792,1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62 305,9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49 046,2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57 052,5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48 460,8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69 989,5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105 906,7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876,1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43 315,4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50 574,9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1 951,1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9 619,0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287417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396,4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2 520,0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54438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650 194,6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675 933,3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668 734,4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661 830,2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2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в разрезе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за 2020 год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процентах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24019924"/>
              </p:ext>
            </p:extLst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02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264318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4071942"/>
            <a:ext cx="1143008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4857760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335756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611,7 </a:t>
            </a:r>
          </a:p>
          <a:p>
            <a:pPr algn="ctr"/>
            <a:r>
              <a:rPr lang="ru-RU" dirty="0" smtClean="0"/>
              <a:t>Тыс.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85860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2 280,4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92893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1 469,2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500438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147,8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435769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562,6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07207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100,8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7375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1576" y="5300484"/>
            <a:ext cx="2952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1 633,4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991,0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поселения – 489,4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100,0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53,0 тыс.руб.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186" y="3127513"/>
            <a:ext cx="3034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 497,0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368,2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бюджета района – 55,2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36,8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36,8 тыс.руб.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65">
            <a:off x="6325572" y="1314624"/>
            <a:ext cx="2706248" cy="2029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123765" y="3617848"/>
            <a:ext cx="29782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Стоимость проекта – 150,0 тыс.руб.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средства Республики Башкортостан – 110,0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 -средства бюджета района – 18,0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населения – 11,0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вклады спонсоров – 11,0 тыс.руб.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23764" y="0"/>
            <a:ext cx="2760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Сарвинский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с/с – обустройство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 Обелиска воинам ВОВ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1941-1945 гг.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4384000"/>
            <a:ext cx="2132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Никольский с/с –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трактора МТЗ 82.1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3185" y="30907"/>
            <a:ext cx="303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Новокулевский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с/с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прицепа для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трактора МТЗ-82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2" y="3912342"/>
            <a:ext cx="1986469" cy="2854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6326">
            <a:off x="3995828" y="1362889"/>
            <a:ext cx="2617317" cy="2065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47629"/>
            <a:ext cx="2713339" cy="2035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69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53913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7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741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3" y="4437112"/>
            <a:ext cx="282243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7" y="152400"/>
            <a:ext cx="9067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благоустройству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культурно-досугового центра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с.Новокулево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Башкортостан, в рамках национального проекта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«Жилье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городская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среда» за 2020 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267" y="1512243"/>
            <a:ext cx="5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Стоимость проекта –  10 138,4 тыс.руб.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федерального бюджета – 9 438,8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республиканского бюджета – 192,6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местного бюджета – 507,0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8548" y="1672233"/>
            <a:ext cx="3212289" cy="24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9418" y="2774513"/>
            <a:ext cx="3326758" cy="24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8" y="4653136"/>
            <a:ext cx="3414492" cy="220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65" y="3977666"/>
            <a:ext cx="3963219" cy="27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563" y="200025"/>
            <a:ext cx="8732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по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комплексному благоустройству дворовых территорий муниципальных образований Республики Башкортостан «Башкирские дворики»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дворовой территории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с.Павловка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51309" y="1897307"/>
            <a:ext cx="5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Стоимость проекта –  3 611,5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республиканского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бюджета – 3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407,0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местного бюджета –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169,6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населения – 3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4,9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4204" y="1694302"/>
            <a:ext cx="3954233" cy="25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Реализация республиканского проекта «Башкирские дворики» – Официальный сайт  Толбазинский сельсов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69" y="5301208"/>
            <a:ext cx="276353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59855"/>
              </p:ext>
            </p:extLst>
          </p:nvPr>
        </p:nvGraphicFramePr>
        <p:xfrm>
          <a:off x="107505" y="908720"/>
          <a:ext cx="8856982" cy="5760640"/>
        </p:xfrm>
        <a:graphic>
          <a:graphicData uri="http://schemas.openxmlformats.org/drawingml/2006/table">
            <a:tbl>
              <a:tblPr/>
              <a:tblGrid>
                <a:gridCol w="295232"/>
                <a:gridCol w="1997785"/>
                <a:gridCol w="835487"/>
                <a:gridCol w="635713"/>
                <a:gridCol w="738082"/>
                <a:gridCol w="590466"/>
                <a:gridCol w="1861500"/>
                <a:gridCol w="652534"/>
                <a:gridCol w="646436"/>
                <a:gridCol w="603747"/>
              </a:tblGrid>
              <a:tr h="19723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национального проекта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(отчет),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План,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ФБ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РБ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1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581,74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486,34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29,09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473,7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401,8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Региональный проект "Успех каждого ребенка"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581,74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486,34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29,09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Создание условий для занятий физкультурой и спортом в ООШ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д.Большие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Шиды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фидиал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МБОУ СОШ с. Красная Горка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473,7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401,8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5 322,95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5 056,80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266,15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5 322,95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5 056,80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266,15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Создание дополнительных мест в организациях, осуществляющих образовательную деятельность по образовательным программам дошкольного образования, для детей в возрасте до трех лет (укрепление материально-технической базы, капитальный ремонт ГДО МБОУ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сельский лицей, МБОУ СОШ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с.Новокулево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ООШ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д.Сарва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 филиал МБОУ СОШ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с.Павловка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5 117,66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4 915,00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100,31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102,35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8 520,8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5 117,66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4 915,00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100,31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102,35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Приобретение специализированного автотранспорта и оборудования к нему для обслуживания населения МБУ "Нуримановская </a:t>
                      </a:r>
                      <a:r>
                        <a:rPr lang="ru-RU" sz="9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ЦКС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8 520,8</a:t>
                      </a:r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75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Региональный проект «Творческие люди"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170,4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1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10 138,36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9 438,81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192,63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506,92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9 619,0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8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10 138,36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9 438,81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192,63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506,92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населения</a:t>
                      </a:r>
                    </a:p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СП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сельсовет (Благоустройство культурно-досугового  центра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с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9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Новокулево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9 619,0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21 160,71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14 840,15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5 416,05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904,51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10 263,1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17 954,5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9 426,1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на территории муниципального района Нуримановский район Республики Башкортостан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44016"/>
              </p:ext>
            </p:extLst>
          </p:nvPr>
        </p:nvGraphicFramePr>
        <p:xfrm>
          <a:off x="0" y="4494825"/>
          <a:ext cx="9144000" cy="236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262"/>
                <a:gridCol w="905127"/>
                <a:gridCol w="749071"/>
                <a:gridCol w="917676"/>
                <a:gridCol w="871769"/>
                <a:gridCol w="842704"/>
                <a:gridCol w="853108"/>
                <a:gridCol w="780283"/>
              </a:tblGrid>
              <a:tr h="2076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5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732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заработная плата в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хозяйстве по полному кругу организаций, руб.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16500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20289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20500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20593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23800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24000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24200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78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Рентабельность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сельскохозяйственных организаций, %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18,6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19,1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009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Производительность труда на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работника, тыс.руб.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2164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5753,6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6030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2103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2120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2135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764704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апреля 2017 года №725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Повысить уровень рентабельности в сельском хозяйстве;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Повысить плодородие почв и урожайность сельскохозяйственных культур;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реализацию противоэпизоотических мероприятий в отношении карантинных и особо опасных  болезней животных;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Стимулировать инновационную деятельность и инновационное развитие агропромышленного комплекса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86" y="1196752"/>
            <a:ext cx="9001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№1501</a:t>
            </a:r>
            <a:endParaRPr lang="ru-RU" sz="1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Анализ и прогнозирование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миграционной привлекательности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20613"/>
              </p:ext>
            </p:extLst>
          </p:nvPr>
        </p:nvGraphicFramePr>
        <p:xfrm>
          <a:off x="0" y="4639562"/>
          <a:ext cx="9144001" cy="22184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6116"/>
                <a:gridCol w="857256"/>
                <a:gridCol w="785818"/>
                <a:gridCol w="857256"/>
                <a:gridCol w="875053"/>
                <a:gridCol w="858912"/>
                <a:gridCol w="869386"/>
                <a:gridCol w="754204"/>
              </a:tblGrid>
              <a:tr h="503675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37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476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финансирования, млн.руб.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281,14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217,6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396,3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570,7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421,88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462,01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510,33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вновь зарегистрированных СМСП, ед.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-11311" y="44624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</p:spTree>
    <p:extLst>
      <p:ext uri="{BB962C8B-B14F-4D97-AF65-F5344CB8AC3E}">
        <p14:creationId xmlns:p14="http://schemas.microsoft.com/office/powerpoint/2010/main" val="341290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23911" y="265435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484784"/>
            <a:ext cx="867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№1468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87514"/>
              </p:ext>
            </p:extLst>
          </p:nvPr>
        </p:nvGraphicFramePr>
        <p:xfrm>
          <a:off x="0" y="4614400"/>
          <a:ext cx="9144000" cy="22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22"/>
                <a:gridCol w="704141"/>
                <a:gridCol w="865170"/>
                <a:gridCol w="875635"/>
                <a:gridCol w="857961"/>
                <a:gridCol w="733979"/>
                <a:gridCol w="733946"/>
                <a:gridCol w="733946"/>
              </a:tblGrid>
              <a:tr h="403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05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22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приобретенных/построенных участниками Программы в текущем году,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22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молодых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семей, получивших возможность приобрести/построить жилье с помощью средств государственной поддержки,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04" y="836712"/>
            <a:ext cx="9144000" cy="38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№1494</a:t>
            </a:r>
          </a:p>
          <a:p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Создание экономических условий  для обеспечения устойчивого развития потребительской кооперации в муниципальном районе Нуримановский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Удовлетворение  потребностей  жителей района  в бытовых услугах;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Совершенствование 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интересов;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Увеличение доступных  торговых объектов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групп населения;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Обеспечение бесперебойного доведения товаров до потребителей в достаточном объёме и ассортименте;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Увеличение объема производимой продукции потребительской кооперации;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Активизация работы с личными подсобными, крестьянскими (фермерскими) хозяйствами, другими  сельхоз товаропроизводителями;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Увеличение количества и качества услуг  предприятий бытового обслуживания населением муниципального района Нуримановский район;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интересов.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23583"/>
              </p:ext>
            </p:extLst>
          </p:nvPr>
        </p:nvGraphicFramePr>
        <p:xfrm>
          <a:off x="0" y="4641868"/>
          <a:ext cx="9144000" cy="2216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1291"/>
                <a:gridCol w="659032"/>
                <a:gridCol w="659032"/>
                <a:gridCol w="741411"/>
                <a:gridCol w="751369"/>
                <a:gridCol w="737367"/>
                <a:gridCol w="735496"/>
                <a:gridCol w="659002"/>
              </a:tblGrid>
              <a:tr h="284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43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торговых объектов различных форматов, единиц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Соотношение доступных торговых объектов для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 населения от общего числа торговых объектов, %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8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предприятий бытового обслуживания, единиц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8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размещений социальной </a:t>
                      </a: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рекламы по вопросам защиты прав потребителей в СМИ, сайте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администрации,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56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муниципального района площадью стационарных торговых объектов (в расчете на 1000 чел.), кв.м.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645,95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-6821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3145904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4704"/>
            <a:ext cx="9144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№1479</a:t>
            </a:r>
          </a:p>
          <a:p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  участников дорожного движения.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200142"/>
              </p:ext>
            </p:extLst>
          </p:nvPr>
        </p:nvGraphicFramePr>
        <p:xfrm>
          <a:off x="0" y="4716772"/>
          <a:ext cx="9144000" cy="214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4"/>
                <a:gridCol w="706243"/>
                <a:gridCol w="633733"/>
                <a:gridCol w="642918"/>
                <a:gridCol w="808239"/>
                <a:gridCol w="650479"/>
                <a:gridCol w="648322"/>
                <a:gridCol w="648322"/>
              </a:tblGrid>
              <a:tr h="1436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15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отвечающим нормативным требованиям, в  общей протяженности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автомобильных дорог общего пользования местного значения,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94520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района), %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387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16874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16632"/>
            <a:ext cx="9144000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08720"/>
            <a:ext cx="900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№1469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 коммунальной инфраструктуры;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бесперебойной работы инженерных коммуникаций и оборудования;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предоставляемых жилищно-коммунальных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функционирования объектов жилищно-коммунального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Восстановление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основных фондов за счет  реализации проектов по замене и модернизации сетей и оборудования;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финансового и материального состояния жилищно-коммунального хозяйства.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сохранность жилищного фонда;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финансовую поддержку модернизации коммунального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 для снижения издержек производства;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жилищно-коммунальных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Продолжить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работу по внедрению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ресурсосберегающих технологий.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55183"/>
              </p:ext>
            </p:extLst>
          </p:nvPr>
        </p:nvGraphicFramePr>
        <p:xfrm>
          <a:off x="-4" y="5029248"/>
          <a:ext cx="9144004" cy="185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967"/>
                <a:gridCol w="681277"/>
                <a:gridCol w="681277"/>
                <a:gridCol w="842613"/>
                <a:gridCol w="635174"/>
                <a:gridCol w="576064"/>
                <a:gridCol w="676749"/>
                <a:gridCol w="582883"/>
              </a:tblGrid>
              <a:tr h="3060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134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капитально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отремонтированных многоквартирных домов,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6998,1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6998,1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2547,9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износа объектов коммунальной инфраструктуры,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425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в предоставлении качественных коммунальных услуг населению 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7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293" y="116632"/>
            <a:ext cx="9144000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11" y="796457"/>
            <a:ext cx="8734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4 марта 2020 года №292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жизнедеятельности на сельских территориях муниципального района Нуримановский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Улучшение жилищных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граждан, проживающих на территории муниципального района Нуримановский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Обеспечение роста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сельского населения за счет развития инфраструктуры на  территории муниципального района Нуримановский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товаропроизводителей квалифицированными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кадрами;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Обеспечение снижения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уровня безработицы населения муниципального района Нуримановский район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03640"/>
              </p:ext>
            </p:extLst>
          </p:nvPr>
        </p:nvGraphicFramePr>
        <p:xfrm>
          <a:off x="7294" y="4650105"/>
          <a:ext cx="9143999" cy="220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767"/>
                <a:gridCol w="753331"/>
                <a:gridCol w="661710"/>
                <a:gridCol w="725122"/>
                <a:gridCol w="679739"/>
                <a:gridCol w="599284"/>
                <a:gridCol w="642023"/>
                <a:gridCol w="642023"/>
              </a:tblGrid>
              <a:tr h="2383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8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ввода (приобретения) жилья для граждан, проживающих на территории муниципального района,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ввода жилья, предоставленного гражданам по договорам найма жилого помещения,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 получивших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возможность приобрести/построить жилье, единиц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объектов инженерной инфраструктуры, единиц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1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F2C9-D78D-4B1C-9E11-96E2BB97DE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744112"/>
              </p:ext>
            </p:extLst>
          </p:nvPr>
        </p:nvGraphicFramePr>
        <p:xfrm>
          <a:off x="4905375" y="1323975"/>
          <a:ext cx="39052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4" name="Лист" r:id="rId3" imgW="3905228" imgH="1724019" progId="Excel.Sheet.8">
                  <p:embed/>
                </p:oleObj>
              </mc:Choice>
              <mc:Fallback>
                <p:oleObj name="Лист" r:id="rId3" imgW="3905228" imgH="1724019" progId="Excel.Sheet.8">
                  <p:embed/>
                  <p:pic>
                    <p:nvPicPr>
                      <p:cNvPr id="0" name="Picture 56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323975"/>
                        <a:ext cx="3905250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192447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195888" y="1057275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5" y="5396197"/>
            <a:ext cx="2016139" cy="14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142844" y="5643578"/>
            <a:ext cx="2571768" cy="1078820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908</a:t>
            </a:r>
            <a:r>
              <a:rPr lang="en-US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500034" y="714356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graphicFrame>
        <p:nvGraphicFramePr>
          <p:cNvPr id="230405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06994"/>
              </p:ext>
            </p:extLst>
          </p:nvPr>
        </p:nvGraphicFramePr>
        <p:xfrm>
          <a:off x="105553" y="918864"/>
          <a:ext cx="4932363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" name="Лист" r:id="rId6" imgW="4524472" imgH="3133578" progId="Excel.Sheet.8">
                  <p:embed/>
                </p:oleObj>
              </mc:Choice>
              <mc:Fallback>
                <p:oleObj name="Лист" r:id="rId6" imgW="4524472" imgH="3133578" progId="Excel.Sheet.8">
                  <p:embed/>
                  <p:pic>
                    <p:nvPicPr>
                      <p:cNvPr id="0" name="Picture 56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53" y="918864"/>
                        <a:ext cx="4932363" cy="257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585604"/>
              </p:ext>
            </p:extLst>
          </p:nvPr>
        </p:nvGraphicFramePr>
        <p:xfrm>
          <a:off x="4343400" y="3724275"/>
          <a:ext cx="45339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" name="Лист" r:id="rId8" imgW="4200385" imgH="2581383" progId="Excel.Sheet.8">
                  <p:embed/>
                </p:oleObj>
              </mc:Choice>
              <mc:Fallback>
                <p:oleObj name="Лист" r:id="rId8" imgW="4200385" imgH="2581383" progId="Excel.Sheet.8">
                  <p:embed/>
                  <p:pic>
                    <p:nvPicPr>
                      <p:cNvPr id="0" name="Picture 56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24275"/>
                        <a:ext cx="4533900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133350"/>
            <a:ext cx="9020300" cy="6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5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163193"/>
              </p:ext>
            </p:extLst>
          </p:nvPr>
        </p:nvGraphicFramePr>
        <p:xfrm>
          <a:off x="285750" y="3429000"/>
          <a:ext cx="41306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" name="Лист" r:id="rId10" imgW="3848057" imgH="1895354" progId="Excel.Sheet.8">
                  <p:embed/>
                </p:oleObj>
              </mc:Choice>
              <mc:Fallback>
                <p:oleObj name="Лист" r:id="rId10" imgW="3848057" imgH="1895354" progId="Excel.Sheet.8">
                  <p:embed/>
                  <p:pic>
                    <p:nvPicPr>
                      <p:cNvPr id="0" name="Picture 56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429000"/>
                        <a:ext cx="4130675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81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6004" y="116632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34076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14 мая 2019 года №584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благоприятных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ведения предпринимательской деятельности в муниципальном районе Нуримановский район Республики Башкортостан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видов предпринимательской деятельности;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Увеличение численности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муниципального района Нуримановский район Республики Башкортостан, осуществляющего предпринимательскую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работающего в сфере малого и среднего предпринимательства;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Увеличение доли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87326"/>
              </p:ext>
            </p:extLst>
          </p:nvPr>
        </p:nvGraphicFramePr>
        <p:xfrm>
          <a:off x="0" y="4959710"/>
          <a:ext cx="9144000" cy="19256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667"/>
                <a:gridCol w="785212"/>
                <a:gridCol w="725575"/>
                <a:gridCol w="890762"/>
                <a:gridCol w="747325"/>
                <a:gridCol w="626841"/>
                <a:gridCol w="626809"/>
                <a:gridCol w="626809"/>
              </a:tblGrid>
              <a:tr h="2974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97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на 10 000 человек населения, единиц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субъектов индустрии туризма и иных вовлеченных хозяйствующих субъектов, единиц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63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рабочих мест в сфере туризма, единиц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2289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6077"/>
            <a:ext cx="885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2018 года №1549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Повышение эффективности работы и результативности профессиональной служебной деятельности органов местного 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Искоренения коррупционных проявлений в деятельности муниципальных служащих, создание безопасных условий труда и охраны труда;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Создание эффективной системы организации хранения, комплектования, учета и использования документов архивного фонда.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17164"/>
              </p:ext>
            </p:extLst>
          </p:nvPr>
        </p:nvGraphicFramePr>
        <p:xfrm>
          <a:off x="0" y="4550609"/>
          <a:ext cx="9144000" cy="230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074"/>
                <a:gridCol w="609600"/>
                <a:gridCol w="600076"/>
                <a:gridCol w="659482"/>
                <a:gridCol w="750218"/>
                <a:gridCol w="598917"/>
                <a:gridCol w="600705"/>
                <a:gridCol w="533928"/>
              </a:tblGrid>
              <a:tr h="2462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826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прошедших обучение, повышение квалификации, переподготовку,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826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включенных в реестр муниципальных служащих,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370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аттестованных муниципальных служащих от общего количества муниципальных служащих, подлежащих аттестации,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68" y="908720"/>
            <a:ext cx="8963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№1491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Башкортостан;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Реализация 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Повышение качества и оперативности формирования отчетности;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Обеспечение создания методических материалов по предметным областям с учетом региональной и отраслевой специфики;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Обеспечение гласности и прозрачности осуществления закупок;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Увеличение количества совместных конкурсов и аукционов  для нужд заказчиков муниципального района Нуримановский район;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Предотвращение коррупции и других злоупотреблений в сфере закупок товаров, работ, услуг для обеспечения государственных и муниципальных нужд;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Совершенствование методического сопровождения деятельности заказчиков, осуществляющих закупки.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77525"/>
              </p:ext>
            </p:extLst>
          </p:nvPr>
        </p:nvGraphicFramePr>
        <p:xfrm>
          <a:off x="0" y="4983528"/>
          <a:ext cx="9144001" cy="186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970"/>
                <a:gridCol w="728877"/>
                <a:gridCol w="660103"/>
                <a:gridCol w="748258"/>
                <a:gridCol w="712008"/>
                <a:gridCol w="662615"/>
                <a:gridCol w="662585"/>
                <a:gridCol w="662585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22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13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количество поставщиков (подрядчиков, исполнителей), принявших участие в закупках, единиц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525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стоимости закупок с единственным участником, признанных несостоявшимися, в общей стоимости закупок, % 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9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обоснованных жалоб руководителей обслуживаемых учреждений: нет-0, да-1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-5655" y="474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289654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24" y="642918"/>
            <a:ext cx="898207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№1499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300" dirty="0" smtClean="0"/>
              <a:t>. </a:t>
            </a:r>
          </a:p>
          <a:p>
            <a:pPr marL="342900" indent="-342900"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Создание благоприятных условий для интеграции в общество инвалидов;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80814"/>
              </p:ext>
            </p:extLst>
          </p:nvPr>
        </p:nvGraphicFramePr>
        <p:xfrm>
          <a:off x="0" y="4481534"/>
          <a:ext cx="9144001" cy="237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/>
                <a:gridCol w="676275"/>
                <a:gridCol w="647700"/>
                <a:gridCol w="726157"/>
                <a:gridCol w="702593"/>
                <a:gridCol w="579822"/>
                <a:gridCol w="600677"/>
                <a:gridCol w="600677"/>
              </a:tblGrid>
              <a:tr h="3073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65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 пожилого возраста, принявших участие в культурно - досуговых мероприятиях, человек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социальной инфраструктуры, оборудованных в целях обеспечения доступности для инвалидов,  единиц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0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численности социально-неблагополучных семей, чел.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получателей материальной помощи, чел.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48387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0201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№1477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подростково-молодежной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 среди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Гражданско-патриотическое воспитание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Формирование у молодежи семейных ценностей;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Стимулирование различных форм самоорганизации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Увеличение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количества граждан активно занимающихся физической культурой и спортом;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волонтерской и добровольческой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Вовлечение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61260"/>
              </p:ext>
            </p:extLst>
          </p:nvPr>
        </p:nvGraphicFramePr>
        <p:xfrm>
          <a:off x="1" y="4897045"/>
          <a:ext cx="9143999" cy="196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54"/>
                <a:gridCol w="662615"/>
                <a:gridCol w="660930"/>
                <a:gridCol w="758924"/>
                <a:gridCol w="648072"/>
                <a:gridCol w="669453"/>
                <a:gridCol w="600075"/>
                <a:gridCol w="638176"/>
              </a:tblGrid>
              <a:tr h="263372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43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в общем числе населения,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1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подростков и молодежи, охваченных различными формами летнего и круглогодичного оздоровительного отдыха по линии молодежной политики, в общем числе граждан в возрасте 7-17 лет,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 вовлеченной в  добровольческую деятельность,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-18553" y="2138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516078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836712"/>
            <a:ext cx="9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№1480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39732"/>
              </p:ext>
            </p:extLst>
          </p:nvPr>
        </p:nvGraphicFramePr>
        <p:xfrm>
          <a:off x="0" y="27906"/>
          <a:ext cx="9144000" cy="679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048"/>
                <a:gridCol w="576064"/>
                <a:gridCol w="649240"/>
                <a:gridCol w="523875"/>
                <a:gridCol w="627087"/>
                <a:gridCol w="688028"/>
                <a:gridCol w="537829"/>
                <a:gridCol w="537829"/>
              </a:tblGrid>
              <a:tr h="275973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75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организациях (количество мест на 1000 детей),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детей в возрасте от пяти до восемнадцати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от пяти до восемнадцати лет),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общеобразовательных организаций, обучающихся по федеральным государственным образовательным стандартам, в общем числе обучающихся общеобразовательных организаций,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получателей услуги в сфере образования, удовлетворенных полнотой и качеством этой услуги, в общем количестве опрошенных,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образовательные программы начального общего, основного общего и (или) среднего общего образования, имеющих физкультурный зал, в общей численности государственных (муниципальных) образовательных организаций, реализующих образовательные программы начального общего, основного общего и (или) среднего общего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 охваченных мало-затратными формами отдыха, оздоровления и занятости в каникулярное время,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охваченных основными формами отдыха и оздоровления в круглогодичном режиме, в общем количестве детей, подростков и учащейся молодежи Республики Башкортостан,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100" spc="-8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победителей и призеров олимпиад и конкурсов, проводимых на региональном, межрегиональном, федеральном, международном уровнях, в общем количестве участников от Республики Башкортостан в таких мероприятиях,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государственных (муниципальных) общеобразовательных организаций, соответствующих современным требованиям, в общем количестве государственных (муниципальных) общеобразовательных организаций,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педагогов, прошедших профессиональную подготовку, переподготовку и повышение квалификации, в общем количестве педагогических работников республики,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обучающихся в зданиях, имеющих все виды благоустройств,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8720"/>
            <a:ext cx="885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№1493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1.Создание условий для повышения качества и разнообразия услуг, предоставляемых в сфере культуры и искусства, модернизации работы учреждений культуры;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2.Совершенствование деятельности учреждений культуры и укрепление их материально-технической базы;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3.Совершенствование системы подготовки творческих кадров, специалистов в сфере культуры и искусства;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4.Сохранение и развитие непрерывной системы художественного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50739"/>
              </p:ext>
            </p:extLst>
          </p:nvPr>
        </p:nvGraphicFramePr>
        <p:xfrm>
          <a:off x="-2" y="4300779"/>
          <a:ext cx="9144002" cy="256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1"/>
                <a:gridCol w="752474"/>
                <a:gridCol w="628650"/>
                <a:gridCol w="647700"/>
                <a:gridCol w="857250"/>
                <a:gridCol w="647700"/>
                <a:gridCol w="685800"/>
                <a:gridCol w="676277"/>
              </a:tblGrid>
              <a:tr h="311687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качеством предоставления государственных и муниципальных услуг в сфере культуры и искусства,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участников клубных формирований,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5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общедоступных библиотек, тыс. посещений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культурно досуговых мероприятий, тыс.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за отчетный период в детской музыкальной школе, учащийся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13395" y="28575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413560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98482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2018 года №1549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78770"/>
              </p:ext>
            </p:extLst>
          </p:nvPr>
        </p:nvGraphicFramePr>
        <p:xfrm>
          <a:off x="1" y="3341391"/>
          <a:ext cx="9143999" cy="3516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/>
                <a:gridCol w="939832"/>
                <a:gridCol w="727690"/>
                <a:gridCol w="833335"/>
                <a:gridCol w="870993"/>
                <a:gridCol w="622366"/>
                <a:gridCol w="588253"/>
                <a:gridCol w="618180"/>
              </a:tblGrid>
              <a:tr h="1794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62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межбюджетных трансфертов, предоставляемых из бюджета муниципального района, в общем объеме расходов (до 65%)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93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использования средств целям, предусмотренным Законодательством (%)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своевременно исполненных судебных актов, предусматривающих взыскание на средства бюджета (%)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бюджета муниципального района, формированных в рамках муниципальных программ (%) 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бюджетных ассигнований  муниципальных программ, утвержденному решению о бюджете (%)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44624"/>
            <a:ext cx="914400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38013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350" y="1000108"/>
            <a:ext cx="90106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№1475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район;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Проведение целенаправленной работы по осуществлению комплексных мер по профилактике распространения наркомании.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78906"/>
              </p:ext>
            </p:extLst>
          </p:nvPr>
        </p:nvGraphicFramePr>
        <p:xfrm>
          <a:off x="1" y="5243579"/>
          <a:ext cx="9143999" cy="161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324"/>
                <a:gridCol w="819150"/>
                <a:gridCol w="723900"/>
                <a:gridCol w="776833"/>
                <a:gridCol w="720080"/>
                <a:gridCol w="693837"/>
                <a:gridCol w="685199"/>
                <a:gridCol w="600676"/>
              </a:tblGrid>
              <a:tr h="3027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4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пропагандирующих здоровый образ жизни,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пропаганде  здорового образа жизни,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322335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245"/>
          <p:cNvGraphicFramePr>
            <a:graphicFrameLocks/>
          </p:cNvGraphicFramePr>
          <p:nvPr/>
        </p:nvGraphicFramePr>
        <p:xfrm>
          <a:off x="-50800" y="1735138"/>
          <a:ext cx="92456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r:id="rId3" imgW="9242337" imgH="5169856" progId="Excel.Sheet.8">
                  <p:embed/>
                </p:oleObj>
              </mc:Choice>
              <mc:Fallback>
                <p:oleObj r:id="rId3" imgW="9242337" imgH="5169856" progId="Excel.Sheet.8">
                  <p:embed/>
                  <p:pic>
                    <p:nvPicPr>
                      <p:cNvPr id="0" name="Picture 2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35138"/>
                        <a:ext cx="9245600" cy="517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椭圆 47"/>
          <p:cNvSpPr/>
          <p:nvPr/>
        </p:nvSpPr>
        <p:spPr>
          <a:xfrm>
            <a:off x="4429125" y="3071811"/>
            <a:ext cx="2357455" cy="2262926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5" name="Shape 244"/>
          <p:cNvCxnSpPr/>
          <p:nvPr/>
        </p:nvCxnSpPr>
        <p:spPr>
          <a:xfrm rot="5400000" flipH="1" flipV="1">
            <a:off x="5576094" y="278209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rot="5400000" flipH="1" flipV="1">
            <a:off x="3607594" y="3036094"/>
            <a:ext cx="2000250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0"/>
          <p:cNvCxnSpPr/>
          <p:nvPr/>
        </p:nvCxnSpPr>
        <p:spPr>
          <a:xfrm rot="16200000" flipV="1">
            <a:off x="2357437" y="2714626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hape 230"/>
          <p:cNvCxnSpPr/>
          <p:nvPr/>
        </p:nvCxnSpPr>
        <p:spPr>
          <a:xfrm rot="16200000" flipV="1">
            <a:off x="714375" y="578643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V="1">
            <a:off x="357187" y="378618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12"/>
          <p:cNvSpPr txBox="1">
            <a:spLocks noChangeArrowheads="1"/>
          </p:cNvSpPr>
          <p:nvPr/>
        </p:nvSpPr>
        <p:spPr bwMode="auto">
          <a:xfrm>
            <a:off x="7072313" y="3571875"/>
            <a:ext cx="2071687" cy="70802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429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cxnSp>
        <p:nvCxnSpPr>
          <p:cNvPr id="212" name="Shape 211"/>
          <p:cNvCxnSpPr/>
          <p:nvPr/>
        </p:nvCxnSpPr>
        <p:spPr>
          <a:xfrm rot="5400000" flipH="1" flipV="1">
            <a:off x="7219157" y="3639344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028014"/>
              </p:ext>
            </p:extLst>
          </p:nvPr>
        </p:nvGraphicFramePr>
        <p:xfrm>
          <a:off x="-50800" y="-67760"/>
          <a:ext cx="924560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Worksheet" r:id="rId5" imgW="9248584" imgH="1743075" progId="Excel.Sheet.8">
                  <p:embed/>
                </p:oleObj>
              </mc:Choice>
              <mc:Fallback>
                <p:oleObj name="Worksheet" r:id="rId5" imgW="9248584" imgH="1743075" progId="Excel.Sheet.8">
                  <p:embed/>
                  <p:pic>
                    <p:nvPicPr>
                      <p:cNvPr id="0" name="Picture 2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67760"/>
                        <a:ext cx="9245600" cy="188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0298" y="214290"/>
            <a:ext cx="530151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</p:txBody>
      </p:sp>
      <p:sp>
        <p:nvSpPr>
          <p:cNvPr id="169" name="椭圆 43"/>
          <p:cNvSpPr/>
          <p:nvPr/>
        </p:nvSpPr>
        <p:spPr>
          <a:xfrm>
            <a:off x="1285853" y="5072050"/>
            <a:ext cx="1688628" cy="178595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0" y="4929188"/>
            <a:ext cx="1811338" cy="646112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18,43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–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оборот общественного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sp>
        <p:nvSpPr>
          <p:cNvPr id="9237" name="TextBox 216"/>
          <p:cNvSpPr txBox="1">
            <a:spLocks noChangeArrowheads="1"/>
          </p:cNvSpPr>
          <p:nvPr/>
        </p:nvSpPr>
        <p:spPr bwMode="auto">
          <a:xfrm>
            <a:off x="0" y="2928938"/>
            <a:ext cx="2762103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1053,44 млн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руб. - оборот розничной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9238" name="TextBox 220"/>
          <p:cNvSpPr txBox="1">
            <a:spLocks noChangeArrowheads="1"/>
          </p:cNvSpPr>
          <p:nvPr/>
        </p:nvSpPr>
        <p:spPr bwMode="auto">
          <a:xfrm>
            <a:off x="142135" y="2071688"/>
            <a:ext cx="307096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сельскому хозяйству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2 253,3 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9" name="TextBox 234"/>
          <p:cNvSpPr txBox="1">
            <a:spLocks noChangeArrowheads="1"/>
          </p:cNvSpPr>
          <p:nvPr/>
        </p:nvSpPr>
        <p:spPr bwMode="auto">
          <a:xfrm>
            <a:off x="3714750" y="1785938"/>
            <a:ext cx="523745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 (услуг) по кругу крупных и средних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организаций – 1636,2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40" name="TextBox 243"/>
          <p:cNvSpPr txBox="1">
            <a:spLocks noChangeArrowheads="1"/>
          </p:cNvSpPr>
          <p:nvPr/>
        </p:nvSpPr>
        <p:spPr bwMode="auto">
          <a:xfrm>
            <a:off x="6215063" y="2357438"/>
            <a:ext cx="2928937" cy="830997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570,7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объем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инвестиций за счет всех источников финансирования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椭圆 69"/>
          <p:cNvSpPr/>
          <p:nvPr/>
        </p:nvSpPr>
        <p:spPr>
          <a:xfrm>
            <a:off x="2428862" y="2714621"/>
            <a:ext cx="1932455" cy="1789579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0" name="Рисунок 219" descr="IMG_5887сай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857496"/>
            <a:ext cx="1643075" cy="1500198"/>
          </a:xfrm>
          <a:prstGeom prst="flowChartConnector">
            <a:avLst/>
          </a:prstGeom>
        </p:spPr>
      </p:pic>
      <p:pic>
        <p:nvPicPr>
          <p:cNvPr id="218" name="Рисунок 217" descr="chef-carrying-plate-of-seafood-shutterstock.jpg"/>
          <p:cNvPicPr>
            <a:picLocks noChangeAspect="1"/>
          </p:cNvPicPr>
          <p:nvPr/>
        </p:nvPicPr>
        <p:blipFill>
          <a:blip r:embed="rId8" cstate="print"/>
          <a:srcRect l="12901"/>
          <a:stretch>
            <a:fillRect/>
          </a:stretch>
        </p:blipFill>
        <p:spPr>
          <a:xfrm>
            <a:off x="1428728" y="5214950"/>
            <a:ext cx="1428760" cy="1500198"/>
          </a:xfrm>
          <a:prstGeom prst="flowChartConnector">
            <a:avLst/>
          </a:prstGeom>
        </p:spPr>
      </p:pic>
      <p:sp>
        <p:nvSpPr>
          <p:cNvPr id="172" name="椭圆 46"/>
          <p:cNvSpPr/>
          <p:nvPr/>
        </p:nvSpPr>
        <p:spPr>
          <a:xfrm>
            <a:off x="1071540" y="3429001"/>
            <a:ext cx="1747801" cy="174780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6" name="Рисунок 215" descr="product_magazin2.jpg"/>
          <p:cNvPicPr>
            <a:picLocks noChangeAspect="1"/>
          </p:cNvPicPr>
          <p:nvPr/>
        </p:nvPicPr>
        <p:blipFill>
          <a:blip r:embed="rId9" cstate="print"/>
          <a:srcRect l="21875" t="17197" r="18750" b="12511"/>
          <a:stretch>
            <a:fillRect/>
          </a:stretch>
        </p:blipFill>
        <p:spPr>
          <a:xfrm>
            <a:off x="1214414" y="3571876"/>
            <a:ext cx="1500199" cy="1500198"/>
          </a:xfrm>
          <a:prstGeom prst="flowChartConnector">
            <a:avLst/>
          </a:prstGeom>
        </p:spPr>
      </p:pic>
      <p:pic>
        <p:nvPicPr>
          <p:cNvPr id="248" name="Рисунок 247" descr="a6c216cc0a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7" y="3286125"/>
            <a:ext cx="2000264" cy="1826195"/>
          </a:xfrm>
          <a:prstGeom prst="flowChartConnector">
            <a:avLst/>
          </a:prstGeom>
        </p:spPr>
      </p:pic>
      <p:sp>
        <p:nvSpPr>
          <p:cNvPr id="208" name="椭圆 72"/>
          <p:cNvSpPr>
            <a:spLocks noChangeAspect="1"/>
          </p:cNvSpPr>
          <p:nvPr/>
        </p:nvSpPr>
        <p:spPr>
          <a:xfrm>
            <a:off x="5500695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0" name="Рисунок 209" descr="closing_shutterstock_75020932.jpg"/>
          <p:cNvPicPr>
            <a:picLocks noChangeAspect="1"/>
          </p:cNvPicPr>
          <p:nvPr/>
        </p:nvPicPr>
        <p:blipFill>
          <a:blip r:embed="rId11" cstate="print"/>
          <a:srcRect r="2941"/>
          <a:stretch>
            <a:fillRect/>
          </a:stretch>
        </p:blipFill>
        <p:spPr>
          <a:xfrm>
            <a:off x="5643570" y="4357695"/>
            <a:ext cx="2357455" cy="2286016"/>
          </a:xfrm>
          <a:prstGeom prst="ellipse">
            <a:avLst/>
          </a:prstGeom>
        </p:spPr>
      </p:pic>
      <p:sp>
        <p:nvSpPr>
          <p:cNvPr id="194" name="椭圆 72"/>
          <p:cNvSpPr>
            <a:spLocks noChangeAspect="1"/>
          </p:cNvSpPr>
          <p:nvPr/>
        </p:nvSpPr>
        <p:spPr>
          <a:xfrm>
            <a:off x="2714612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3" name="Рисунок 222" descr="711b1cf25ce7e89d393a0af412b7a27e.jpg"/>
          <p:cNvPicPr>
            <a:picLocks noChangeAspect="1"/>
          </p:cNvPicPr>
          <p:nvPr/>
        </p:nvPicPr>
        <p:blipFill>
          <a:blip r:embed="rId12" cstate="print"/>
          <a:srcRect l="12500" r="32031"/>
          <a:stretch>
            <a:fillRect/>
          </a:stretch>
        </p:blipFill>
        <p:spPr>
          <a:xfrm>
            <a:off x="2857489" y="4286257"/>
            <a:ext cx="2428892" cy="242889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5613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3483"/>
            <a:ext cx="90011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№1471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муниципального района;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муниципального района и сельских поселений в предупреждении совершения правонарушений;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Провести ремонты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чрезвычайных ситуаций природного и техногенного характера;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муниципального района;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чрезвычайных ситуаций  и пожаров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78566"/>
              </p:ext>
            </p:extLst>
          </p:nvPr>
        </p:nvGraphicFramePr>
        <p:xfrm>
          <a:off x="0" y="5212080"/>
          <a:ext cx="914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625"/>
                <a:gridCol w="942975"/>
                <a:gridCol w="704850"/>
                <a:gridCol w="742950"/>
                <a:gridCol w="857250"/>
                <a:gridCol w="609600"/>
                <a:gridCol w="523875"/>
                <a:gridCol w="523875"/>
              </a:tblGrid>
              <a:tr h="1611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174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 пожаров и несчастных случаев на воде,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по профилактике правонарушений и борьбе с преступностью,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профилактике правонарушений и борьбе с преступностью,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91488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28596" y="2071678"/>
            <a:ext cx="82868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Спасибо, что посетили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нформационный ресурс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с.Красная Горка, 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Телефон: 8(34776) 2-25-84</a:t>
            </a:r>
            <a:endParaRPr lang="ru-RU" sz="2400" b="1" cap="all" dirty="0" smtClean="0">
              <a:ln w="10541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42852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1DD-5FCB-4DA0-811C-B34575DEFAF0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97171"/>
            <a:ext cx="4824413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1285875"/>
            <a:ext cx="3963988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86717"/>
              </p:ext>
            </p:extLst>
          </p:nvPr>
        </p:nvGraphicFramePr>
        <p:xfrm>
          <a:off x="5124450" y="1809750"/>
          <a:ext cx="38290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" name="Лист" r:id="rId3" imgW="3829115" imgH="1533417" progId="Excel.Sheet.8">
                  <p:embed/>
                </p:oleObj>
              </mc:Choice>
              <mc:Fallback>
                <p:oleObj name="Лист" r:id="rId3" imgW="3829115" imgH="1533417" progId="Excel.Sheet.8">
                  <p:embed/>
                  <p:pic>
                    <p:nvPicPr>
                      <p:cNvPr id="0" name="Picture 41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1809750"/>
                        <a:ext cx="382905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115601"/>
              </p:ext>
            </p:extLst>
          </p:nvPr>
        </p:nvGraphicFramePr>
        <p:xfrm>
          <a:off x="5086350" y="4191000"/>
          <a:ext cx="38481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" name="Лист" r:id="rId5" imgW="3848057" imgH="1914621" progId="Excel.Sheet.8">
                  <p:embed/>
                </p:oleObj>
              </mc:Choice>
              <mc:Fallback>
                <p:oleObj name="Лист" r:id="rId5" imgW="3848057" imgH="1914621" progId="Excel.Sheet.8">
                  <p:embed/>
                  <p:pic>
                    <p:nvPicPr>
                      <p:cNvPr id="0" name="Picture 42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191000"/>
                        <a:ext cx="3848100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75250" y="3789362"/>
            <a:ext cx="3968750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759553"/>
              </p:ext>
            </p:extLst>
          </p:nvPr>
        </p:nvGraphicFramePr>
        <p:xfrm>
          <a:off x="0" y="1838325"/>
          <a:ext cx="4886325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" name="Лист" r:id="rId7" imgW="4886443" imgH="3876720" progId="Excel.Sheet.8">
                  <p:embed/>
                </p:oleObj>
              </mc:Choice>
              <mc:Fallback>
                <p:oleObj name="Лист" r:id="rId7" imgW="4886443" imgH="3876720" progId="Excel.Sheet.8">
                  <p:embed/>
                  <p:pic>
                    <p:nvPicPr>
                      <p:cNvPr id="0" name="Picture 42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8325"/>
                        <a:ext cx="4886325" cy="387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160256"/>
            <a:ext cx="9020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endParaRPr lang="en-US" altLang="zh-CN" sz="2800" b="1" dirty="0">
              <a:solidFill>
                <a:schemeClr val="bg1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8353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643183"/>
            <a:ext cx="3786215" cy="421481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1" y="1357299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" y="1199785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2021746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0" y="2734618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0" y="3355459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3745170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85729"/>
            <a:ext cx="1947280" cy="12144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0" y="1142986"/>
            <a:ext cx="1947285" cy="928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0" y="2071679"/>
            <a:ext cx="1947285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5" y="2071673"/>
            <a:ext cx="10053165" cy="619393"/>
            <a:chOff x="1461290" y="3403042"/>
            <a:chExt cx="6754048" cy="464546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464546"/>
              <a:chOff x="1461290" y="3403042"/>
              <a:chExt cx="3753652" cy="464546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440611"/>
                <a:chOff x="2791970" y="3426977"/>
                <a:chExt cx="2413391" cy="440611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0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5" y="1428738"/>
            <a:ext cx="9838851" cy="656045"/>
            <a:chOff x="1461290" y="2857502"/>
            <a:chExt cx="6325420" cy="492034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476297"/>
              <a:chOff x="1461290" y="2873239"/>
              <a:chExt cx="3325024" cy="476297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438582"/>
                <a:chOff x="2807732" y="2910954"/>
                <a:chExt cx="1835706" cy="438582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6" y="857234"/>
            <a:ext cx="9624537" cy="727997"/>
            <a:chOff x="1461290" y="2224624"/>
            <a:chExt cx="5825354" cy="675084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23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675084"/>
              <a:chOff x="1461290" y="2224624"/>
              <a:chExt cx="2824958" cy="675084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5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675084"/>
                <a:chOff x="2153108" y="2224624"/>
                <a:chExt cx="2075454" cy="675084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599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16,972  тыс. кв. м. - о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r>
                    <a:rPr kumimoji="0" lang="ru-RU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: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542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3071803" y="2143117"/>
            <a:ext cx="299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том числе индивидуальное жилищное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 (ИЖС) – 16,972 тыс. кв.м.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" y="6257836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340,25 км - протяженность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8"/>
          <p:cNvSpPr/>
          <p:nvPr/>
        </p:nvSpPr>
        <p:spPr>
          <a:xfrm flipH="1">
            <a:off x="4214809" y="3571877"/>
            <a:ext cx="4214843" cy="642941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85952" y="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развития 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социальной сферы, за 2020 год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4" y="607220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85860"/>
            <a:ext cx="3571868" cy="25003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93273" y="4769641"/>
            <a:ext cx="5072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1050  чел. 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7620" y="4286257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2665 чел. – среднегодовое кол-во обучающихся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организациях дополнительного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3" y="1500175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30,8 кв.м. общая площадь жилых помещений, приходящихся в среднем на одного жителя</a:t>
            </a:r>
            <a:endParaRPr lang="en-US" sz="120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49" y="3571876"/>
            <a:ext cx="52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2630 чел. – среднегодовое кол-во учащихся в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организациях; 100% - обеспеченность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местами в общеобразовательных организациях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71801" y="5357827"/>
            <a:ext cx="53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kern="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– кол-во учреждений </a:t>
            </a:r>
            <a:r>
              <a:rPr lang="ru-RU" sz="1200" b="1" kern="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b="1" kern="0" dirty="0" smtClean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sz="1200" b="1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285720" y="2857497"/>
            <a:ext cx="6215107" cy="4000504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357167"/>
            <a:ext cx="3841167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4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420</Template>
  <TotalTime>7607</TotalTime>
  <Words>11791</Words>
  <Application>Microsoft Office PowerPoint</Application>
  <PresentationFormat>Экран (4:3)</PresentationFormat>
  <Paragraphs>2887</Paragraphs>
  <Slides>72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72</vt:i4>
      </vt:variant>
    </vt:vector>
  </HeadingPairs>
  <TitlesOfParts>
    <vt:vector size="76" baseType="lpstr">
      <vt:lpstr>420</vt:lpstr>
      <vt:lpstr>Лист</vt:lpstr>
      <vt:lpstr>Лист Microsoft Excel 97-2003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по разделам  в 2018-2023 годах,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РБ  в разрезе муниципальных программ, тыс.руб.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703</cp:revision>
  <cp:lastPrinted>2021-04-08T05:59:14Z</cp:lastPrinted>
  <dcterms:modified xsi:type="dcterms:W3CDTF">2021-04-21T07:12:43Z</dcterms:modified>
</cp:coreProperties>
</file>