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drawings/drawing10.xml" ContentType="application/vnd.openxmlformats-officedocument.drawingml.chartshapes+xml"/>
  <Override PartName="/ppt/charts/chart27.xml" ContentType="application/vnd.openxmlformats-officedocument.drawingml.chart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58" r:id="rId2"/>
    <p:sldId id="335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359" r:id="rId15"/>
    <p:sldId id="360" r:id="rId16"/>
    <p:sldId id="361" r:id="rId17"/>
    <p:sldId id="362" r:id="rId18"/>
    <p:sldId id="276" r:id="rId19"/>
    <p:sldId id="278" r:id="rId20"/>
    <p:sldId id="364" r:id="rId21"/>
    <p:sldId id="365" r:id="rId22"/>
    <p:sldId id="387" r:id="rId23"/>
    <p:sldId id="388" r:id="rId24"/>
    <p:sldId id="389" r:id="rId25"/>
    <p:sldId id="390" r:id="rId26"/>
    <p:sldId id="391" r:id="rId27"/>
    <p:sldId id="372" r:id="rId28"/>
    <p:sldId id="374" r:id="rId29"/>
    <p:sldId id="289" r:id="rId30"/>
    <p:sldId id="377" r:id="rId31"/>
    <p:sldId id="291" r:id="rId32"/>
    <p:sldId id="376" r:id="rId33"/>
    <p:sldId id="383" r:id="rId34"/>
    <p:sldId id="379" r:id="rId35"/>
    <p:sldId id="297" r:id="rId36"/>
    <p:sldId id="385" r:id="rId37"/>
    <p:sldId id="378" r:id="rId38"/>
    <p:sldId id="384" r:id="rId39"/>
    <p:sldId id="301" r:id="rId40"/>
    <p:sldId id="302" r:id="rId41"/>
    <p:sldId id="303" r:id="rId42"/>
    <p:sldId id="304" r:id="rId43"/>
    <p:sldId id="382" r:id="rId44"/>
    <p:sldId id="306" r:id="rId45"/>
    <p:sldId id="307" r:id="rId46"/>
    <p:sldId id="308" r:id="rId47"/>
    <p:sldId id="309" r:id="rId48"/>
    <p:sldId id="311" r:id="rId49"/>
    <p:sldId id="380" r:id="rId50"/>
    <p:sldId id="381" r:id="rId51"/>
    <p:sldId id="314" r:id="rId52"/>
    <p:sldId id="353" r:id="rId53"/>
    <p:sldId id="333" r:id="rId54"/>
  </p:sldIdLst>
  <p:sldSz cx="9144000" cy="6858000" type="screen4x3"/>
  <p:notesSz cx="6797675" cy="9926638"/>
  <p:custDataLst>
    <p:tags r:id="rId5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C54"/>
    <a:srgbClr val="B7E5B3"/>
    <a:srgbClr val="BFDDBB"/>
    <a:srgbClr val="91C1ED"/>
    <a:srgbClr val="F1D08D"/>
    <a:srgbClr val="F8F9C7"/>
    <a:srgbClr val="EFF286"/>
    <a:srgbClr val="B7F5CC"/>
    <a:srgbClr val="FF7C80"/>
    <a:srgbClr val="8E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33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40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43.jpeg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27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056640"/>
        <c:axId val="197956096"/>
      </c:barChart>
      <c:catAx>
        <c:axId val="243056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97956096"/>
        <c:crosses val="autoZero"/>
        <c:auto val="1"/>
        <c:lblAlgn val="ctr"/>
        <c:lblOffset val="100"/>
        <c:noMultiLvlLbl val="0"/>
      </c:catAx>
      <c:valAx>
        <c:axId val="19795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056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515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 (План)</c:v>
                </c:pt>
                <c:pt idx="3">
                  <c:v>2021  (Проект)</c:v>
                </c:pt>
                <c:pt idx="4">
                  <c:v>2022  (Проект)</c:v>
                </c:pt>
                <c:pt idx="5">
                  <c:v>2023 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73232.7</c:v>
                </c:pt>
                <c:pt idx="1">
                  <c:v>71410.7</c:v>
                </c:pt>
                <c:pt idx="2">
                  <c:v>62283.1</c:v>
                </c:pt>
                <c:pt idx="3">
                  <c:v>63648.800000000003</c:v>
                </c:pt>
                <c:pt idx="4">
                  <c:v>63648.800000000003</c:v>
                </c:pt>
                <c:pt idx="5">
                  <c:v>63648.800000000003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436544"/>
        <c:axId val="266121152"/>
      </c:barChart>
      <c:catAx>
        <c:axId val="28343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6121152"/>
        <c:crosses val="autoZero"/>
        <c:auto val="1"/>
        <c:lblAlgn val="ctr"/>
        <c:lblOffset val="100"/>
        <c:noMultiLvlLbl val="0"/>
      </c:catAx>
      <c:valAx>
        <c:axId val="2661211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343654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  <a:alpha val="84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3"/>
              <c:layout>
                <c:manualLayout>
                  <c:x val="-2.02018788065434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52869.7</c:v>
                </c:pt>
                <c:pt idx="1">
                  <c:v>39219.599999999999</c:v>
                </c:pt>
                <c:pt idx="2">
                  <c:v>63831.3</c:v>
                </c:pt>
                <c:pt idx="3">
                  <c:v>52879.8</c:v>
                </c:pt>
                <c:pt idx="4">
                  <c:v>60732.6</c:v>
                </c:pt>
                <c:pt idx="5">
                  <c:v>63182.6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4182016"/>
        <c:axId val="266122880"/>
        <c:axId val="0"/>
      </c:bar3DChart>
      <c:catAx>
        <c:axId val="284182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6122880"/>
        <c:crosses val="autoZero"/>
        <c:auto val="1"/>
        <c:lblAlgn val="ctr"/>
        <c:lblOffset val="100"/>
        <c:noMultiLvlLbl val="0"/>
      </c:catAx>
      <c:valAx>
        <c:axId val="2661228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4182016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11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15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02204833561111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95079.6</c:v>
                </c:pt>
                <c:pt idx="1">
                  <c:v>94376.5</c:v>
                </c:pt>
                <c:pt idx="2">
                  <c:v>64405.3</c:v>
                </c:pt>
                <c:pt idx="3">
                  <c:v>46194.5</c:v>
                </c:pt>
                <c:pt idx="4">
                  <c:v>26768.3</c:v>
                </c:pt>
                <c:pt idx="5">
                  <c:v>27225.3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195840"/>
        <c:axId val="266124608"/>
      </c:lineChart>
      <c:catAx>
        <c:axId val="284195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6124608"/>
        <c:crosses val="autoZero"/>
        <c:auto val="1"/>
        <c:lblAlgn val="ctr"/>
        <c:lblOffset val="100"/>
        <c:noMultiLvlLbl val="0"/>
      </c:catAx>
      <c:valAx>
        <c:axId val="26612460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4195840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(Проект)</c:v>
                </c:pt>
                <c:pt idx="1">
                  <c:v>2023 (Проект)</c:v>
                </c:pt>
                <c:pt idx="2">
                  <c:v>2022 (Проект)</c:v>
                </c:pt>
                <c:pt idx="3">
                  <c:v>2021 (План)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495693.4</c:v>
                </c:pt>
                <c:pt idx="1">
                  <c:v>488882.5</c:v>
                </c:pt>
                <c:pt idx="2">
                  <c:v>517915.2</c:v>
                </c:pt>
                <c:pt idx="3">
                  <c:v>510241.2</c:v>
                </c:pt>
                <c:pt idx="4">
                  <c:v>479911.7</c:v>
                </c:pt>
                <c:pt idx="5">
                  <c:v>491254.1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3436032"/>
        <c:axId val="283985024"/>
        <c:axId val="0"/>
      </c:bar3DChart>
      <c:catAx>
        <c:axId val="283436032"/>
        <c:scaling>
          <c:orientation val="minMax"/>
        </c:scaling>
        <c:delete val="0"/>
        <c:axPos val="l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3985024"/>
        <c:crosses val="autoZero"/>
        <c:auto val="1"/>
        <c:lblAlgn val="ctr"/>
        <c:lblOffset val="100"/>
        <c:noMultiLvlLbl val="0"/>
      </c:catAx>
      <c:valAx>
        <c:axId val="28398502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834360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25E-2"/>
                  <c:y val="6.8370205902051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404168946692734E-3"/>
                  <c:y val="2.735023592270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202084473345986E-2"/>
                  <c:y val="-5.383904709507172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38514</c:v>
                </c:pt>
                <c:pt idx="1">
                  <c:v>26913.1</c:v>
                </c:pt>
                <c:pt idx="2">
                  <c:v>25457.9</c:v>
                </c:pt>
                <c:pt idx="3">
                  <c:v>28414</c:v>
                </c:pt>
                <c:pt idx="4">
                  <c:v>28408.7</c:v>
                </c:pt>
                <c:pt idx="5">
                  <c:v>28408.7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84182528"/>
        <c:axId val="283986752"/>
        <c:axId val="0"/>
      </c:bar3DChart>
      <c:catAx>
        <c:axId val="284182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3986752"/>
        <c:crosses val="autoZero"/>
        <c:auto val="1"/>
        <c:lblAlgn val="ctr"/>
        <c:lblOffset val="100"/>
        <c:noMultiLvlLbl val="0"/>
      </c:catAx>
      <c:valAx>
        <c:axId val="2839867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4182528"/>
        <c:crosses val="autoZero"/>
        <c:crossBetween val="between"/>
      </c:valAx>
    </c:plotArea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41493</c:v>
                </c:pt>
                <c:pt idx="1">
                  <c:v>30093.200000000001</c:v>
                </c:pt>
                <c:pt idx="2">
                  <c:v>17638.900000000001</c:v>
                </c:pt>
                <c:pt idx="3">
                  <c:v>10596.9</c:v>
                </c:pt>
                <c:pt idx="4">
                  <c:v>10596.9</c:v>
                </c:pt>
                <c:pt idx="5">
                  <c:v>10596.9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83437056"/>
        <c:axId val="283988480"/>
        <c:axId val="0"/>
      </c:bar3DChart>
      <c:catAx>
        <c:axId val="283437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3988480"/>
        <c:crosses val="autoZero"/>
        <c:auto val="1"/>
        <c:lblAlgn val="ctr"/>
        <c:lblOffset val="100"/>
        <c:noMultiLvlLbl val="0"/>
      </c:catAx>
      <c:valAx>
        <c:axId val="2839884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83437056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3610.5</c:v>
                </c:pt>
                <c:pt idx="1">
                  <c:v>2935.2</c:v>
                </c:pt>
                <c:pt idx="2">
                  <c:v>2803.6</c:v>
                </c:pt>
                <c:pt idx="3">
                  <c:v>2771.4</c:v>
                </c:pt>
                <c:pt idx="4">
                  <c:v>2771.4</c:v>
                </c:pt>
                <c:pt idx="5">
                  <c:v>2771.4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B7E5B3"/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194967344151311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38993468830106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FDDBB"/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52621</c:v>
                </c:pt>
                <c:pt idx="1">
                  <c:v>48370.9</c:v>
                </c:pt>
                <c:pt idx="2">
                  <c:v>39418.1</c:v>
                </c:pt>
                <c:pt idx="3">
                  <c:v>39502</c:v>
                </c:pt>
                <c:pt idx="4">
                  <c:v>39502</c:v>
                </c:pt>
                <c:pt idx="5">
                  <c:v>39502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rgbClr val="84BCFA"/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567037761890463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56561508273075E-2"/>
                  <c:y val="-1.489461053065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36813630835198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339890200887378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1C1ED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23.8</c:v>
                </c:pt>
                <c:pt idx="3" formatCode="#,##0.0">
                  <c:v>198.8</c:v>
                </c:pt>
                <c:pt idx="4" formatCode="#,##0.0">
                  <c:v>9.5</c:v>
                </c:pt>
                <c:pt idx="5" formatCode="#,##0.0">
                  <c:v>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26815104755862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14881049035396E-3"/>
                  <c:y val="-3.025983548894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56851125854624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ED9F0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1200</c:v>
                </c:pt>
                <c:pt idx="2">
                  <c:v>222.3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F1D08D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32055608815547E-2"/>
                  <c:y val="5.908998013883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431216832840765E-2"/>
                  <c:y val="5.601368199732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120056160259996E-2"/>
                  <c:y val="5.932566937324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447381954163093E-2"/>
                  <c:y val="4.7978102730135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1D08D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2" formatCode="#,##0.0">
                  <c:v>368</c:v>
                </c:pt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F8F9C7"/>
            </a:solidFill>
          </c:spPr>
          <c:invertIfNegative val="0"/>
          <c:dLbls>
            <c:spPr>
              <a:solidFill>
                <a:srgbClr val="F8F9C7"/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19763.2</c:v>
                </c:pt>
                <c:pt idx="1">
                  <c:v>21143.7</c:v>
                </c:pt>
                <c:pt idx="2">
                  <c:v>24132.3</c:v>
                </c:pt>
                <c:pt idx="3">
                  <c:v>26238</c:v>
                </c:pt>
                <c:pt idx="4">
                  <c:v>25988</c:v>
                </c:pt>
                <c:pt idx="5">
                  <c:v>25988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3519488"/>
        <c:axId val="266119424"/>
        <c:axId val="0"/>
      </c:bar3DChart>
      <c:catAx>
        <c:axId val="28351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6119424"/>
        <c:crosses val="autoZero"/>
        <c:auto val="1"/>
        <c:lblAlgn val="ctr"/>
        <c:lblOffset val="100"/>
        <c:noMultiLvlLbl val="0"/>
      </c:catAx>
      <c:valAx>
        <c:axId val="2661194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351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4CD45C"/>
            </a:solidFill>
            <a:ln w="6350" cap="flat" cmpd="sng" algn="ctr">
              <a:solidFill>
                <a:srgbClr val="4CD45C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2023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3148</c:v>
                </c:pt>
                <c:pt idx="1">
                  <c:v>3000.1</c:v>
                </c:pt>
                <c:pt idx="2">
                  <c:v>3078.5</c:v>
                </c:pt>
                <c:pt idx="3">
                  <c:v>2880.6</c:v>
                </c:pt>
                <c:pt idx="4">
                  <c:v>2880.6</c:v>
                </c:pt>
                <c:pt idx="5">
                  <c:v>2880.6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622784"/>
        <c:axId val="284585344"/>
        <c:axId val="0"/>
      </c:bar3DChart>
      <c:catAx>
        <c:axId val="28562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585344"/>
        <c:crosses val="autoZero"/>
        <c:auto val="1"/>
        <c:lblAlgn val="ctr"/>
        <c:lblOffset val="100"/>
        <c:noMultiLvlLbl val="0"/>
      </c:catAx>
      <c:valAx>
        <c:axId val="2845853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562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712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1642.8</c:v>
                </c:pt>
                <c:pt idx="1">
                  <c:v>1785.6</c:v>
                </c:pt>
                <c:pt idx="2">
                  <c:v>1867.4</c:v>
                </c:pt>
                <c:pt idx="3">
                  <c:v>1872.4</c:v>
                </c:pt>
                <c:pt idx="4">
                  <c:v>1946.1</c:v>
                </c:pt>
                <c:pt idx="5">
                  <c:v>1946.1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623808"/>
        <c:axId val="284587072"/>
      </c:lineChart>
      <c:catAx>
        <c:axId val="2856238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587072"/>
        <c:crosses val="autoZero"/>
        <c:auto val="1"/>
        <c:lblAlgn val="ctr"/>
        <c:lblOffset val="100"/>
        <c:noMultiLvlLbl val="0"/>
      </c:catAx>
      <c:valAx>
        <c:axId val="28458707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5623808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rgbClr val="6699FF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238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.0">
                  <c:v>7500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40522</c:v>
                </c:pt>
              </c:strCache>
            </c:strRef>
          </c:tx>
          <c:spPr>
            <a:solidFill>
              <a:srgbClr val="4CD45C"/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7265.1</c:v>
                </c:pt>
                <c:pt idx="1">
                  <c:v>7952.2</c:v>
                </c:pt>
                <c:pt idx="2">
                  <c:v>6406.9</c:v>
                </c:pt>
                <c:pt idx="3">
                  <c:v>6919</c:v>
                </c:pt>
                <c:pt idx="4">
                  <c:v>6919</c:v>
                </c:pt>
                <c:pt idx="5">
                  <c:v>6919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13506828481021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7445205200393731E-3"/>
                  <c:y val="4.0044448956290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20579309547456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101929992395581E-2"/>
                  <c:y val="-6.9315047259763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3940595938897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52098.6</c:v>
                </c:pt>
                <c:pt idx="1">
                  <c:v>47727.6</c:v>
                </c:pt>
                <c:pt idx="2">
                  <c:v>52320.5</c:v>
                </c:pt>
                <c:pt idx="3">
                  <c:v>29100</c:v>
                </c:pt>
                <c:pt idx="4">
                  <c:v>33941</c:v>
                </c:pt>
                <c:pt idx="5">
                  <c:v>36391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1301937412606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9141480804208777E-2"/>
                  <c:y val="1.386300945195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49724.800000000003</c:v>
                </c:pt>
                <c:pt idx="1">
                  <c:v>59448.2</c:v>
                </c:pt>
                <c:pt idx="2">
                  <c:v>54035.4</c:v>
                </c:pt>
                <c:pt idx="3">
                  <c:v>47810.5</c:v>
                </c:pt>
                <c:pt idx="4">
                  <c:v>27091.1</c:v>
                </c:pt>
                <c:pt idx="5">
                  <c:v>34428.699999999997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5717504"/>
        <c:axId val="284588800"/>
        <c:axId val="135866240"/>
      </c:bar3DChart>
      <c:catAx>
        <c:axId val="285717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588800"/>
        <c:crosses val="autoZero"/>
        <c:auto val="1"/>
        <c:lblAlgn val="ctr"/>
        <c:lblOffset val="100"/>
        <c:noMultiLvlLbl val="0"/>
      </c:catAx>
      <c:valAx>
        <c:axId val="2845888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85717504"/>
        <c:crosses val="autoZero"/>
        <c:crossBetween val="between"/>
      </c:valAx>
      <c:serAx>
        <c:axId val="135866240"/>
        <c:scaling>
          <c:orientation val="minMax"/>
        </c:scaling>
        <c:delete val="1"/>
        <c:axPos val="b"/>
        <c:majorTickMark val="out"/>
        <c:minorTickMark val="none"/>
        <c:tickLblPos val="none"/>
        <c:crossAx val="28458880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1.9444444444444445E-2"/>
                  <c:y val="-1.410924869028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33333333333412E-2"/>
                  <c:y val="1.693109842834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9119E-2"/>
                  <c:y val="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810257.3</c:v>
                </c:pt>
                <c:pt idx="1">
                  <c:v>744814.9</c:v>
                </c:pt>
                <c:pt idx="2">
                  <c:v>740584.8</c:v>
                </c:pt>
                <c:pt idx="3">
                  <c:v>722196.3</c:v>
                </c:pt>
                <c:pt idx="4">
                  <c:v>695212</c:v>
                </c:pt>
                <c:pt idx="5">
                  <c:v>714538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4000765529308893E-2"/>
                  <c:y val="6.7724393713363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33333333333622E-2"/>
                  <c:y val="-2.22192892760378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22987751531037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47987751531059E-2"/>
                  <c:y val="-2.821849738056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444444444444502E-2"/>
                  <c:y val="4.23277460708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6666666666664E-2"/>
                  <c:y val="-5.6436994761136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812775.5</c:v>
                </c:pt>
                <c:pt idx="1">
                  <c:v>760467.7</c:v>
                </c:pt>
                <c:pt idx="2">
                  <c:v>751927.3</c:v>
                </c:pt>
                <c:pt idx="3">
                  <c:v>722196.3</c:v>
                </c:pt>
                <c:pt idx="4">
                  <c:v>688212</c:v>
                </c:pt>
                <c:pt idx="5">
                  <c:v>707038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2518.1999999999998</c:v>
                </c:pt>
                <c:pt idx="1">
                  <c:v>15652.8</c:v>
                </c:pt>
                <c:pt idx="2">
                  <c:v>11342.5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4" formatCode="#,##0.0">
                  <c:v>7000</c:v>
                </c:pt>
                <c:pt idx="5" formatCode="#,##0.0">
                  <c:v>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057152"/>
        <c:axId val="243651648"/>
        <c:axId val="0"/>
      </c:bar3DChart>
      <c:catAx>
        <c:axId val="24305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651648"/>
        <c:crosses val="autoZero"/>
        <c:auto val="1"/>
        <c:lblAlgn val="ctr"/>
        <c:lblOffset val="100"/>
        <c:noMultiLvlLbl val="0"/>
      </c:catAx>
      <c:valAx>
        <c:axId val="2436516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4305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865"/>
          <c:y val="0.30222966124027972"/>
          <c:w val="0.13594860017498148"/>
          <c:h val="0.3306381335441537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53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(Проект)</c:v>
                </c:pt>
                <c:pt idx="1">
                  <c:v>2023 (Проект)</c:v>
                </c:pt>
                <c:pt idx="2">
                  <c:v>2022 (Проект)</c:v>
                </c:pt>
                <c:pt idx="3">
                  <c:v>2021 (План)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(Проект)</c:v>
                </c:pt>
                <c:pt idx="1">
                  <c:v>2023 (Проект)</c:v>
                </c:pt>
                <c:pt idx="2">
                  <c:v>2022 (Проект)</c:v>
                </c:pt>
                <c:pt idx="3">
                  <c:v>2021 (План)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9031.9</c:v>
                </c:pt>
                <c:pt idx="1">
                  <c:v>9031.9</c:v>
                </c:pt>
                <c:pt idx="2">
                  <c:v>15451.9</c:v>
                </c:pt>
                <c:pt idx="3">
                  <c:v>20020.599999999977</c:v>
                </c:pt>
                <c:pt idx="4">
                  <c:v>29814</c:v>
                </c:pt>
                <c:pt idx="5">
                  <c:v>35655.9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904748573188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184559914832344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(Проект)</c:v>
                </c:pt>
                <c:pt idx="1">
                  <c:v>2023 (Проект)</c:v>
                </c:pt>
                <c:pt idx="2">
                  <c:v>2022 (Проект)</c:v>
                </c:pt>
                <c:pt idx="3">
                  <c:v>2021 (План)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2038.5</c:v>
                </c:pt>
                <c:pt idx="3" formatCode="#,##0.0">
                  <c:v>15150.1</c:v>
                </c:pt>
                <c:pt idx="4" formatCode="#,##0.0">
                  <c:v>32557.7</c:v>
                </c:pt>
                <c:pt idx="5" formatCode="#,##0.0">
                  <c:v>47786.400000000001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(Проект)</c:v>
                </c:pt>
                <c:pt idx="1">
                  <c:v>2023 (Проект)</c:v>
                </c:pt>
                <c:pt idx="2">
                  <c:v>2022 (Проект)</c:v>
                </c:pt>
                <c:pt idx="3">
                  <c:v>2021 (План)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260</c:v>
                </c:pt>
                <c:pt idx="1">
                  <c:v>260</c:v>
                </c:pt>
                <c:pt idx="2">
                  <c:v>260</c:v>
                </c:pt>
                <c:pt idx="3">
                  <c:v>303.39999999999969</c:v>
                </c:pt>
                <c:pt idx="4">
                  <c:v>610.9</c:v>
                </c:pt>
                <c:pt idx="5">
                  <c:v>1676.9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5703680"/>
        <c:axId val="48565056"/>
        <c:axId val="0"/>
      </c:bar3DChart>
      <c:catAx>
        <c:axId val="285703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565056"/>
        <c:crosses val="autoZero"/>
        <c:auto val="1"/>
        <c:lblAlgn val="ctr"/>
        <c:lblOffset val="100"/>
        <c:noMultiLvlLbl val="0"/>
      </c:catAx>
      <c:valAx>
        <c:axId val="4856505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8570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92837.5</c:v>
                </c:pt>
                <c:pt idx="1">
                  <c:v>88191.2</c:v>
                </c:pt>
                <c:pt idx="2">
                  <c:v>88521.1</c:v>
                </c:pt>
                <c:pt idx="3">
                  <c:v>93084.800000000003</c:v>
                </c:pt>
                <c:pt idx="4">
                  <c:v>92952.3</c:v>
                </c:pt>
                <c:pt idx="5">
                  <c:v>92952.8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245808.9</c:v>
                </c:pt>
                <c:pt idx="1">
                  <c:v>239178.3</c:v>
                </c:pt>
                <c:pt idx="2">
                  <c:v>260854.6</c:v>
                </c:pt>
                <c:pt idx="3">
                  <c:v>266065.7</c:v>
                </c:pt>
                <c:pt idx="4">
                  <c:v>267111</c:v>
                </c:pt>
                <c:pt idx="5">
                  <c:v>265907.20000000001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567037761890463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099385286664367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198770573328811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CD3B2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26253.4</c:v>
                </c:pt>
                <c:pt idx="1">
                  <c:v>29413</c:v>
                </c:pt>
                <c:pt idx="2">
                  <c:v>30089.8</c:v>
                </c:pt>
                <c:pt idx="3">
                  <c:v>39907.9</c:v>
                </c:pt>
                <c:pt idx="4">
                  <c:v>30996</c:v>
                </c:pt>
                <c:pt idx="5">
                  <c:v>31100.5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26815104755862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14881049035396E-3"/>
                  <c:y val="-3.025983548894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56851125854624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10931.1</c:v>
                </c:pt>
                <c:pt idx="1">
                  <c:v>4163.1000000000004</c:v>
                </c:pt>
                <c:pt idx="2">
                  <c:v>10930</c:v>
                </c:pt>
                <c:pt idx="3">
                  <c:v>11222.4</c:v>
                </c:pt>
                <c:pt idx="4">
                  <c:v>10622.4</c:v>
                </c:pt>
                <c:pt idx="5">
                  <c:v>10622.4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13407552377648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42066797139905E-2"/>
                  <c:y val="1.512991774447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7947.2</c:v>
                </c:pt>
                <c:pt idx="1">
                  <c:v>7513.1</c:v>
                </c:pt>
                <c:pt idx="2">
                  <c:v>7242.5</c:v>
                </c:pt>
                <c:pt idx="3">
                  <c:v>8218.7999999999884</c:v>
                </c:pt>
                <c:pt idx="4">
                  <c:v>8218.7999999999884</c:v>
                </c:pt>
                <c:pt idx="5">
                  <c:v>8218.7999999999884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5543424"/>
        <c:axId val="284583616"/>
        <c:axId val="0"/>
      </c:bar3DChart>
      <c:catAx>
        <c:axId val="28554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4583616"/>
        <c:crosses val="autoZero"/>
        <c:auto val="1"/>
        <c:lblAlgn val="ctr"/>
        <c:lblOffset val="100"/>
        <c:noMultiLvlLbl val="0"/>
      </c:catAx>
      <c:valAx>
        <c:axId val="2845836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8554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753792"/>
        <c:axId val="285968064"/>
      </c:barChart>
      <c:catAx>
        <c:axId val="286753792"/>
        <c:scaling>
          <c:orientation val="minMax"/>
        </c:scaling>
        <c:delete val="0"/>
        <c:axPos val="b"/>
        <c:majorTickMark val="out"/>
        <c:minorTickMark val="none"/>
        <c:tickLblPos val="nextTo"/>
        <c:crossAx val="285968064"/>
        <c:crosses val="autoZero"/>
        <c:auto val="1"/>
        <c:lblAlgn val="ctr"/>
        <c:lblOffset val="100"/>
        <c:noMultiLvlLbl val="0"/>
      </c:catAx>
      <c:valAx>
        <c:axId val="28596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6753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21421315721507"/>
          <c:y val="3.437500000000001E-2"/>
          <c:w val="0.77478578684278865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BFDDBB"/>
            </a:solidFill>
            <a:ln>
              <a:solidFill>
                <a:srgbClr val="B7E5B3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45 149,0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(Проект)</c:v>
                </c:pt>
                <c:pt idx="1">
                  <c:v>2023 (Проект)</c:v>
                </c:pt>
                <c:pt idx="2">
                  <c:v>2022 (Проект)</c:v>
                </c:pt>
                <c:pt idx="3">
                  <c:v>2021 (План)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45149</c:v>
                </c:pt>
                <c:pt idx="1">
                  <c:v>44827.1</c:v>
                </c:pt>
                <c:pt idx="2">
                  <c:v>46885.1</c:v>
                </c:pt>
                <c:pt idx="3">
                  <c:v>50958</c:v>
                </c:pt>
                <c:pt idx="4">
                  <c:v>51663.4</c:v>
                </c:pt>
                <c:pt idx="5">
                  <c:v>53835.8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(Проект)</c:v>
                </c:pt>
                <c:pt idx="1">
                  <c:v>2023 (Проект)</c:v>
                </c:pt>
                <c:pt idx="2">
                  <c:v>2022 (Проект)</c:v>
                </c:pt>
                <c:pt idx="3">
                  <c:v>2021 (План)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702.2</c:v>
                </c:pt>
                <c:pt idx="1">
                  <c:v>702.2</c:v>
                </c:pt>
                <c:pt idx="2">
                  <c:v>702.2</c:v>
                </c:pt>
                <c:pt idx="3">
                  <c:v>795</c:v>
                </c:pt>
                <c:pt idx="4" formatCode="#,##0.0">
                  <c:v>703.6</c:v>
                </c:pt>
                <c:pt idx="5" formatCode="#,##0.0">
                  <c:v>781.5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754816"/>
        <c:axId val="285972096"/>
      </c:barChart>
      <c:catAx>
        <c:axId val="28675481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5972096"/>
        <c:crosses val="autoZero"/>
        <c:auto val="1"/>
        <c:lblAlgn val="ctr"/>
        <c:lblOffset val="100"/>
        <c:noMultiLvlLbl val="0"/>
      </c:catAx>
      <c:valAx>
        <c:axId val="28597209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28675481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1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6666666666668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444444444443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333333333334181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40401.5</c:v>
                </c:pt>
                <c:pt idx="1">
                  <c:v>31835.599999999977</c:v>
                </c:pt>
                <c:pt idx="2">
                  <c:v>41562.800000000003</c:v>
                </c:pt>
                <c:pt idx="3">
                  <c:v>40099.1</c:v>
                </c:pt>
                <c:pt idx="4">
                  <c:v>40299.4</c:v>
                </c:pt>
                <c:pt idx="5">
                  <c:v>40549.599999999999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25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500000000000083E-2"/>
                  <c:y val="9.3750000000001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333333333333522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5E-2"/>
                  <c:y val="2.187500000000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17669.7</c:v>
                </c:pt>
                <c:pt idx="1">
                  <c:v>10593.2</c:v>
                </c:pt>
                <c:pt idx="2">
                  <c:v>2635.1</c:v>
                </c:pt>
                <c:pt idx="3">
                  <c:v>2669</c:v>
                </c:pt>
                <c:pt idx="4">
                  <c:v>2704.3</c:v>
                </c:pt>
                <c:pt idx="5">
                  <c:v>2704.3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-3.5806878022558958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444444444443E-2"/>
                  <c:y val="6.2500000000000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2054.6999999999998</c:v>
                </c:pt>
                <c:pt idx="1">
                  <c:v>1943.3</c:v>
                </c:pt>
                <c:pt idx="2">
                  <c:v>2495.6999999999998</c:v>
                </c:pt>
                <c:pt idx="3">
                  <c:v>5077.6000000000004</c:v>
                </c:pt>
                <c:pt idx="4">
                  <c:v>5077.6000000000004</c:v>
                </c:pt>
                <c:pt idx="5">
                  <c:v>5077.6000000000004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6889472"/>
        <c:axId val="133318912"/>
      </c:barChart>
      <c:catAx>
        <c:axId val="28688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318912"/>
        <c:crosses val="autoZero"/>
        <c:auto val="1"/>
        <c:lblAlgn val="ctr"/>
        <c:lblOffset val="100"/>
        <c:noMultiLvlLbl val="0"/>
      </c:catAx>
      <c:valAx>
        <c:axId val="13331891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8688947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91"/>
          <c:w val="0.9369175484813701"/>
          <c:h val="0.59646723655644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25117448555093E-2"/>
                  <c:y val="-5.268897637795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73168795077076E-3"/>
                  <c:y val="2.4219757998395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304263437658888E-4"/>
                  <c:y val="1.1562547744003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513.70000000000005</c:v>
                </c:pt>
                <c:pt idx="1">
                  <c:v>779.2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8668288"/>
        <c:axId val="185364992"/>
        <c:axId val="0"/>
      </c:bar3DChart>
      <c:catAx>
        <c:axId val="19866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364992"/>
        <c:crosses val="autoZero"/>
        <c:auto val="1"/>
        <c:lblAlgn val="ctr"/>
        <c:lblOffset val="100"/>
        <c:noMultiLvlLbl val="0"/>
      </c:catAx>
      <c:valAx>
        <c:axId val="18536499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1986682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4.45570340660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918E-3"/>
                  <c:y val="-3.814165306900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 на 01.10.2021г.)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18924.3</c:v>
                </c:pt>
                <c:pt idx="1">
                  <c:v>23662.16</c:v>
                </c:pt>
                <c:pt idx="2">
                  <c:v>25804.1</c:v>
                </c:pt>
                <c:pt idx="3">
                  <c:v>26975.420000000009</c:v>
                </c:pt>
                <c:pt idx="4">
                  <c:v>28744.2</c:v>
                </c:pt>
                <c:pt idx="5">
                  <c:v>28746.639999999959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4722222222222379E-2"/>
                  <c:y val="-9.5356009722368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77777777777792E-2"/>
                  <c:y val="-4.5727937766036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888888888888945E-2"/>
                  <c:y val="-4.883858478699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1036E-2"/>
                  <c:y val="2.6003710176744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918E-3"/>
                  <c:y val="-2.1413760164459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 на 01.10.2021г.)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26126.5</c:v>
                </c:pt>
                <c:pt idx="1">
                  <c:v>31772.3</c:v>
                </c:pt>
                <c:pt idx="2">
                  <c:v>31016.1</c:v>
                </c:pt>
                <c:pt idx="3">
                  <c:v>32309.439999999977</c:v>
                </c:pt>
                <c:pt idx="4">
                  <c:v>35398.9</c:v>
                </c:pt>
                <c:pt idx="5">
                  <c:v>32457.21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11111111111113E-2"/>
                  <c:y val="-1.810320733385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388888888888941E-2"/>
                  <c:y val="1.3841365636360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911E-2"/>
                  <c:y val="2.9574797527324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38E-2"/>
                  <c:y val="-3.176963192366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9932E-3"/>
                  <c:y val="-4.249997512908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 на 01.10.2021г.)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28445.7</c:v>
                </c:pt>
                <c:pt idx="1">
                  <c:v>29890.799999999996</c:v>
                </c:pt>
                <c:pt idx="2">
                  <c:v>30822.2</c:v>
                </c:pt>
                <c:pt idx="3">
                  <c:v>32233.8</c:v>
                </c:pt>
                <c:pt idx="4">
                  <c:v>35849.1</c:v>
                </c:pt>
                <c:pt idx="5">
                  <c:v>35342.94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00000000000006E-2"/>
                  <c:y val="4.606055100047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4409448819094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42E-3"/>
                  <c:y val="7.956814338558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 на 01.10.2021г.)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25516.6</c:v>
                </c:pt>
                <c:pt idx="1">
                  <c:v>29655</c:v>
                </c:pt>
                <c:pt idx="2">
                  <c:v>27265.200000000001</c:v>
                </c:pt>
                <c:pt idx="3">
                  <c:v>28175.57</c:v>
                </c:pt>
                <c:pt idx="4">
                  <c:v>31545.4</c:v>
                </c:pt>
                <c:pt idx="5">
                  <c:v>28118.2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0040832"/>
        <c:axId val="320043776"/>
      </c:lineChart>
      <c:catAx>
        <c:axId val="33004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320043776"/>
        <c:crosses val="autoZero"/>
        <c:auto val="1"/>
        <c:lblAlgn val="ctr"/>
        <c:lblOffset val="100"/>
        <c:noMultiLvlLbl val="0"/>
      </c:catAx>
      <c:valAx>
        <c:axId val="3200437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33004083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295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B7E5B3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3341.5</c:v>
                </c:pt>
                <c:pt idx="1">
                  <c:v>26078.2</c:v>
                </c:pt>
                <c:pt idx="2">
                  <c:v>26412.400000000001</c:v>
                </c:pt>
                <c:pt idx="3">
                  <c:v>31122.1</c:v>
                </c:pt>
                <c:pt idx="4">
                  <c:v>24822.2</c:v>
                </c:pt>
                <c:pt idx="5">
                  <c:v>25279.200000000001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372536103119311E-2"/>
                  <c:y val="6.9716287646110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#,##0.0">
                  <c:v>24510.799999999999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91C1ED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5292.6</c:v>
                </c:pt>
                <c:pt idx="1">
                  <c:v>5722.4</c:v>
                </c:pt>
                <c:pt idx="2">
                  <c:v>556.5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83904"/>
        <c:axId val="333926912"/>
      </c:barChart>
      <c:catAx>
        <c:axId val="32908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3926912"/>
        <c:crosses val="autoZero"/>
        <c:auto val="1"/>
        <c:lblAlgn val="ctr"/>
        <c:lblOffset val="100"/>
        <c:noMultiLvlLbl val="0"/>
      </c:catAx>
      <c:valAx>
        <c:axId val="3339269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2908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335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FDDBB"/>
            </a:solidFill>
            <a:ln w="12700" cap="flat" cmpd="sng" algn="ctr">
              <a:solidFill>
                <a:schemeClr val="accent1"/>
              </a:solidFill>
              <a:prstDash val="solid"/>
            </a:ln>
            <a:effectLst>
              <a:glow rad="101600">
                <a:schemeClr val="accent1">
                  <a:alpha val="60000"/>
                </a:schemeClr>
              </a:glow>
            </a:effectLst>
            <a:scene3d>
              <a:camera prst="isometricLeftDown" fov="0">
                <a:rot lat="0" lon="0" rev="0"/>
              </a:camera>
              <a:lightRig rig="harsh" dir="tl">
                <a:rot lat="0" lon="0" rev="14280000"/>
              </a:lightRig>
            </a:scene3d>
            <a:sp3d prstMaterial="flat">
              <a:bevelT w="38100" h="50800" prst="softRound"/>
            </a:sp3d>
          </c:spPr>
          <c:invertIfNegative val="0"/>
          <c:dLbls>
            <c:dLbl>
              <c:idx val="1"/>
              <c:layout>
                <c:manualLayout>
                  <c:x val="1.4693145797887803E-3"/>
                  <c:y val="-1.3733810279847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733810279847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72.599999999999994</c:v>
                </c:pt>
                <c:pt idx="1">
                  <c:v>77.5</c:v>
                </c:pt>
                <c:pt idx="2">
                  <c:v>51.3</c:v>
                </c:pt>
                <c:pt idx="3">
                  <c:v>49.9</c:v>
                </c:pt>
                <c:pt idx="4">
                  <c:v>84.7</c:v>
                </c:pt>
                <c:pt idx="5">
                  <c:v>69.099999999999994</c:v>
                </c:pt>
                <c:pt idx="6">
                  <c:v>90.6</c:v>
                </c:pt>
                <c:pt idx="7">
                  <c:v>57.5</c:v>
                </c:pt>
                <c:pt idx="8">
                  <c:v>95.6</c:v>
                </c:pt>
                <c:pt idx="9">
                  <c:v>92.5</c:v>
                </c:pt>
                <c:pt idx="10">
                  <c:v>90.1</c:v>
                </c:pt>
                <c:pt idx="11">
                  <c:v>79.400000000000006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0380800"/>
        <c:axId val="333922880"/>
        <c:axId val="0"/>
      </c:bar3DChart>
      <c:catAx>
        <c:axId val="3303808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3922880"/>
        <c:crosses val="autoZero"/>
        <c:auto val="1"/>
        <c:lblAlgn val="ctr"/>
        <c:lblOffset val="100"/>
        <c:noMultiLvlLbl val="0"/>
      </c:catAx>
      <c:valAx>
        <c:axId val="33392288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33038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38"/>
          <c:y val="4.3346562851184697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16666666666672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99447493600589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812379.1</c:v>
                </c:pt>
                <c:pt idx="1">
                  <c:v>760143.5</c:v>
                </c:pt>
                <c:pt idx="2">
                  <c:v>751578.6</c:v>
                </c:pt>
                <c:pt idx="3">
                  <c:v>720904.9</c:v>
                </c:pt>
                <c:pt idx="4">
                  <c:v>688202.5</c:v>
                </c:pt>
                <c:pt idx="5">
                  <c:v>707028.5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1245056"/>
        <c:axId val="188066624"/>
        <c:axId val="0"/>
      </c:bar3DChart>
      <c:catAx>
        <c:axId val="33124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8066624"/>
        <c:crosses val="autoZero"/>
        <c:auto val="1"/>
        <c:lblAlgn val="ctr"/>
        <c:lblOffset val="100"/>
        <c:noMultiLvlLbl val="0"/>
      </c:catAx>
      <c:valAx>
        <c:axId val="18806662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3124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170880"/>
        <c:axId val="243652224"/>
      </c:barChart>
      <c:catAx>
        <c:axId val="25017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243652224"/>
        <c:crosses val="autoZero"/>
        <c:auto val="1"/>
        <c:lblAlgn val="ctr"/>
        <c:lblOffset val="100"/>
        <c:noMultiLvlLbl val="0"/>
      </c:catAx>
      <c:valAx>
        <c:axId val="24365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0170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32E-2"/>
          <c:y val="0.12311019654306"/>
          <c:w val="0.52889858233371245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E59074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rgbClr val="FF0000"/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 formatCode="0.0">
                  <c:v>1</c:v>
                </c:pt>
                <c:pt idx="1">
                  <c:v>6.0000000000000032E-2</c:v>
                </c:pt>
                <c:pt idx="2">
                  <c:v>3.1</c:v>
                </c:pt>
                <c:pt idx="3">
                  <c:v>0.30000000000000032</c:v>
                </c:pt>
                <c:pt idx="4">
                  <c:v>0.4</c:v>
                </c:pt>
                <c:pt idx="5">
                  <c:v>0.1</c:v>
                </c:pt>
                <c:pt idx="6" formatCode="0.0">
                  <c:v>6</c:v>
                </c:pt>
                <c:pt idx="7">
                  <c:v>9.6</c:v>
                </c:pt>
                <c:pt idx="8" formatCode="0.0">
                  <c:v>5.4</c:v>
                </c:pt>
                <c:pt idx="9">
                  <c:v>0.70000000000000062</c:v>
                </c:pt>
                <c:pt idx="10" formatCode="0.0">
                  <c:v>55</c:v>
                </c:pt>
                <c:pt idx="11" formatCode="0.0">
                  <c:v>8.9</c:v>
                </c:pt>
                <c:pt idx="12">
                  <c:v>7.5</c:v>
                </c:pt>
                <c:pt idx="13">
                  <c:v>1.0000000000000005E-2</c:v>
                </c:pt>
                <c:pt idx="14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523"/>
          <c:y val="3.1882477820178599E-4"/>
          <c:w val="0.44212361081158275"/>
          <c:h val="0.98656139551739619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73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287388031992892E-3"/>
                  <c:y val="6.419708154079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764882262602983E-3"/>
                  <c:y val="5.432060745759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823675.8</c:v>
                </c:pt>
                <c:pt idx="1">
                  <c:v>758553.1</c:v>
                </c:pt>
                <c:pt idx="2">
                  <c:v>756063.2</c:v>
                </c:pt>
                <c:pt idx="3">
                  <c:v>734243.9</c:v>
                </c:pt>
                <c:pt idx="4">
                  <c:v>707739.5</c:v>
                </c:pt>
                <c:pt idx="5">
                  <c:v>727649.3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9257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810257.3</c:v>
                </c:pt>
                <c:pt idx="1">
                  <c:v>744814.9</c:v>
                </c:pt>
                <c:pt idx="2">
                  <c:v>740584.8</c:v>
                </c:pt>
                <c:pt idx="3">
                  <c:v>722196.3</c:v>
                </c:pt>
                <c:pt idx="4">
                  <c:v>695212</c:v>
                </c:pt>
                <c:pt idx="5">
                  <c:v>714538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429488473987559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432060745759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9257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109285.3</c:v>
                </c:pt>
                <c:pt idx="1">
                  <c:v>108847.1</c:v>
                </c:pt>
                <c:pt idx="2">
                  <c:v>80623.199999999997</c:v>
                </c:pt>
                <c:pt idx="3">
                  <c:v>60442.1</c:v>
                </c:pt>
                <c:pt idx="4">
                  <c:v>41495.800000000003</c:v>
                </c:pt>
                <c:pt idx="5">
                  <c:v>42536.6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685184"/>
        <c:axId val="133335872"/>
      </c:lineChart>
      <c:catAx>
        <c:axId val="13468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335872"/>
        <c:crosses val="autoZero"/>
        <c:auto val="1"/>
        <c:lblAlgn val="ctr"/>
        <c:lblOffset val="100"/>
        <c:noMultiLvlLbl val="0"/>
      </c:catAx>
      <c:valAx>
        <c:axId val="133335872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13468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025"/>
          <c:y val="0.19677630330574139"/>
          <c:w val="0.25358040570560547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46.2</c:v>
                </c:pt>
                <c:pt idx="1">
                  <c:v>43.1</c:v>
                </c:pt>
                <c:pt idx="2">
                  <c:v>38.5</c:v>
                </c:pt>
                <c:pt idx="3">
                  <c:v>37.4</c:v>
                </c:pt>
                <c:pt idx="4">
                  <c:v>36.1</c:v>
                </c:pt>
                <c:pt idx="5">
                  <c:v>37.1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5112646510069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294646787809014E-3"/>
                  <c:y val="3.0475977171013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40.700000000000003</c:v>
                </c:pt>
                <c:pt idx="1">
                  <c:v>37.6</c:v>
                </c:pt>
                <c:pt idx="2">
                  <c:v>37.799999999999997</c:v>
                </c:pt>
                <c:pt idx="3">
                  <c:v>36.799999999999997</c:v>
                </c:pt>
                <c:pt idx="4">
                  <c:v>35.4</c:v>
                </c:pt>
                <c:pt idx="5">
                  <c:v>36.4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5.5</c:v>
                </c:pt>
                <c:pt idx="1">
                  <c:v>5.5</c:v>
                </c:pt>
                <c:pt idx="2">
                  <c:v>4.0999999999999996</c:v>
                </c:pt>
                <c:pt idx="3">
                  <c:v>3.1</c:v>
                </c:pt>
                <c:pt idx="4">
                  <c:v>2.1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4688256"/>
        <c:axId val="133337600"/>
        <c:axId val="0"/>
      </c:bar3DChart>
      <c:catAx>
        <c:axId val="13468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3337600"/>
        <c:crosses val="autoZero"/>
        <c:auto val="1"/>
        <c:lblAlgn val="ctr"/>
        <c:lblOffset val="100"/>
        <c:noMultiLvlLbl val="0"/>
      </c:catAx>
      <c:valAx>
        <c:axId val="133337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68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202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336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(Проект)</c:v>
                </c:pt>
                <c:pt idx="1">
                  <c:v>2023 (Проект)</c:v>
                </c:pt>
                <c:pt idx="2">
                  <c:v>2022 (Проект)</c:v>
                </c:pt>
                <c:pt idx="3">
                  <c:v>2021 (План)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228978.1</c:v>
                </c:pt>
                <c:pt idx="1">
                  <c:v>214123.1</c:v>
                </c:pt>
                <c:pt idx="2">
                  <c:v>199638.1</c:v>
                </c:pt>
                <c:pt idx="3">
                  <c:v>201464.8</c:v>
                </c:pt>
                <c:pt idx="4">
                  <c:v>180804.9</c:v>
                </c:pt>
                <c:pt idx="5">
                  <c:v>167956.2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(Проект)</c:v>
                </c:pt>
                <c:pt idx="1">
                  <c:v>2023 (Проект)</c:v>
                </c:pt>
                <c:pt idx="2">
                  <c:v>2022 (Проект)</c:v>
                </c:pt>
                <c:pt idx="3">
                  <c:v>2021 (План)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11138.5</c:v>
                </c:pt>
                <c:pt idx="1">
                  <c:v>10720</c:v>
                </c:pt>
                <c:pt idx="2">
                  <c:v>10317</c:v>
                </c:pt>
                <c:pt idx="3">
                  <c:v>14177.5</c:v>
                </c:pt>
                <c:pt idx="4">
                  <c:v>11201.4</c:v>
                </c:pt>
                <c:pt idx="5">
                  <c:v>11944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0468352"/>
        <c:axId val="133339328"/>
        <c:axId val="0"/>
      </c:bar3DChart>
      <c:catAx>
        <c:axId val="2504683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339328"/>
        <c:crosses val="autoZero"/>
        <c:auto val="1"/>
        <c:lblAlgn val="ctr"/>
        <c:lblOffset val="100"/>
        <c:noMultiLvlLbl val="0"/>
      </c:catAx>
      <c:valAx>
        <c:axId val="1333393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5046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808"/>
          <c:w val="0.2335616552110297"/>
          <c:h val="0.48835470384577379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23"/>
          <c:y val="0.17036911127731141"/>
          <c:w val="0.60910361321151463"/>
          <c:h val="0.788416179064342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175542.8</c:v>
                </c:pt>
                <c:pt idx="1">
                  <c:v>159023.5</c:v>
                </c:pt>
                <c:pt idx="2">
                  <c:v>135063.6</c:v>
                </c:pt>
                <c:pt idx="3">
                  <c:v>132830.70000000001</c:v>
                </c:pt>
                <c:pt idx="4">
                  <c:v>104244.5</c:v>
                </c:pt>
                <c:pt idx="5">
                  <c:v>106768.7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251483.9</c:v>
                </c:pt>
                <c:pt idx="1">
                  <c:v>248960.6</c:v>
                </c:pt>
                <c:pt idx="2">
                  <c:v>267367.8</c:v>
                </c:pt>
                <c:pt idx="3">
                  <c:v>272020.40000000002</c:v>
                </c:pt>
                <c:pt idx="4">
                  <c:v>272040.3</c:v>
                </c:pt>
                <c:pt idx="5">
                  <c:v>272291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191350.9</c:v>
                </c:pt>
                <c:pt idx="1">
                  <c:v>133579.5</c:v>
                </c:pt>
                <c:pt idx="2">
                  <c:v>99490.6</c:v>
                </c:pt>
                <c:pt idx="3">
                  <c:v>82909.100000000006</c:v>
                </c:pt>
                <c:pt idx="4">
                  <c:v>75803.100000000006</c:v>
                </c:pt>
                <c:pt idx="5">
                  <c:v>77080.7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90176"/>
        <c:axId val="232554496"/>
      </c:barChart>
      <c:catAx>
        <c:axId val="136690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554496"/>
        <c:crosses val="autoZero"/>
        <c:auto val="1"/>
        <c:lblAlgn val="ctr"/>
        <c:lblOffset val="100"/>
        <c:noMultiLvlLbl val="0"/>
      </c:catAx>
      <c:valAx>
        <c:axId val="232554496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136690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62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6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11979.5</c:v>
                </c:pt>
                <c:pt idx="1">
                  <c:v>15199.9</c:v>
                </c:pt>
                <c:pt idx="2">
                  <c:v>23020.5</c:v>
                </c:pt>
                <c:pt idx="3">
                  <c:v>24481</c:v>
                </c:pt>
                <c:pt idx="4">
                  <c:v>18281</c:v>
                </c:pt>
                <c:pt idx="5">
                  <c:v>18281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50638252488178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73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251483.9</c:v>
                </c:pt>
                <c:pt idx="1">
                  <c:v>248960.6</c:v>
                </c:pt>
                <c:pt idx="2">
                  <c:v>267367.8</c:v>
                </c:pt>
                <c:pt idx="3">
                  <c:v>272020.40000000002</c:v>
                </c:pt>
                <c:pt idx="4">
                  <c:v>272040.3</c:v>
                </c:pt>
                <c:pt idx="5">
                  <c:v>272291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772342169993591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191350.9</c:v>
                </c:pt>
                <c:pt idx="1">
                  <c:v>133579.5</c:v>
                </c:pt>
                <c:pt idx="2">
                  <c:v>99490.6</c:v>
                </c:pt>
                <c:pt idx="3">
                  <c:v>82909.100000000006</c:v>
                </c:pt>
                <c:pt idx="4">
                  <c:v>75803.100000000006</c:v>
                </c:pt>
                <c:pt idx="5">
                  <c:v>77080.7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50638252488178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3067478119447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2022 (Проект)</c:v>
                </c:pt>
                <c:pt idx="4">
                  <c:v>2023 (Проект)</c:v>
                </c:pt>
                <c:pt idx="5">
                  <c:v>2024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175542.8</c:v>
                </c:pt>
                <c:pt idx="1">
                  <c:v>159023.5</c:v>
                </c:pt>
                <c:pt idx="2">
                  <c:v>135063.6</c:v>
                </c:pt>
                <c:pt idx="3">
                  <c:v>132830.70000000001</c:v>
                </c:pt>
                <c:pt idx="4">
                  <c:v>104244.5</c:v>
                </c:pt>
                <c:pt idx="5">
                  <c:v>106768.7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837056"/>
        <c:axId val="232556224"/>
        <c:axId val="0"/>
      </c:bar3DChart>
      <c:catAx>
        <c:axId val="2658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556224"/>
        <c:crosses val="autoZero"/>
        <c:auto val="1"/>
        <c:lblAlgn val="ctr"/>
        <c:lblOffset val="100"/>
        <c:noMultiLvlLbl val="0"/>
      </c:catAx>
      <c:valAx>
        <c:axId val="23255622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583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на 2022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72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19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808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25.9</c:v>
                </c:pt>
                <c:pt idx="1">
                  <c:v>53.1</c:v>
                </c:pt>
                <c:pt idx="2" formatCode="0.0">
                  <c:v>16.2</c:v>
                </c:pt>
                <c:pt idx="3" formatCode="0.0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01.01.2023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14 500,0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BF71B236-6619-45FE-B662-F39118458538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2F05864-48E2-4C6D-9863-3E6B2288DFE4}" type="presOf" srcId="{B51B600F-A9B8-487E-8F64-62E4935F9890}" destId="{9C7753FC-881D-4807-9196-A6AA45F75C92}" srcOrd="0" destOrd="0" presId="urn:microsoft.com/office/officeart/2005/8/layout/hierarchy1"/>
    <dgm:cxn modelId="{F931D192-A2A4-4760-9D34-AA7342404B7E}" type="presParOf" srcId="{8A9D7CB1-B6B2-42BF-B043-ADF1C5BEE41A}" destId="{4DC3E8D1-C231-4A4D-917C-38B43682E58B}" srcOrd="0" destOrd="0" presId="urn:microsoft.com/office/officeart/2005/8/layout/hierarchy1"/>
    <dgm:cxn modelId="{3A9452B4-164B-4B7D-818C-15099604B5F7}" type="presParOf" srcId="{4DC3E8D1-C231-4A4D-917C-38B43682E58B}" destId="{296F9EAE-A02C-4A9A-930F-1CACA7AD5C6D}" srcOrd="0" destOrd="0" presId="urn:microsoft.com/office/officeart/2005/8/layout/hierarchy1"/>
    <dgm:cxn modelId="{DD76BBA6-F3B7-46D7-9353-8A8BB52B4D5E}" type="presParOf" srcId="{296F9EAE-A02C-4A9A-930F-1CACA7AD5C6D}" destId="{65F8D749-9F3F-4F42-8516-FD61BA029C40}" srcOrd="0" destOrd="0" presId="urn:microsoft.com/office/officeart/2005/8/layout/hierarchy1"/>
    <dgm:cxn modelId="{727D38FD-1D83-46EF-84BD-B3FF4E71A2A3}" type="presParOf" srcId="{296F9EAE-A02C-4A9A-930F-1CACA7AD5C6D}" destId="{9C7753FC-881D-4807-9196-A6AA45F75C92}" srcOrd="1" destOrd="0" presId="urn:microsoft.com/office/officeart/2005/8/layout/hierarchy1"/>
    <dgm:cxn modelId="{BAC8A7FB-D446-411F-B8C7-C66FB60D94F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19 500,0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9791135A-7948-4613-B981-5D195BAC93B8}" type="presOf" srcId="{BAFB2B4E-080B-4CC8-8B3B-39ECCE942D22}" destId="{8A9D7CB1-B6B2-42BF-B043-ADF1C5BEE41A}" srcOrd="0" destOrd="0" presId="urn:microsoft.com/office/officeart/2005/8/layout/hierarchy1"/>
    <dgm:cxn modelId="{7F4BD366-6830-4976-BEE7-751F14AA853C}" type="presOf" srcId="{B51B600F-A9B8-487E-8F64-62E4935F9890}" destId="{9C7753FC-881D-4807-9196-A6AA45F75C92}" srcOrd="0" destOrd="0" presId="urn:microsoft.com/office/officeart/2005/8/layout/hierarchy1"/>
    <dgm:cxn modelId="{67EACA17-CDD3-474C-BF19-C48C84FD76A3}" type="presParOf" srcId="{8A9D7CB1-B6B2-42BF-B043-ADF1C5BEE41A}" destId="{4DC3E8D1-C231-4A4D-917C-38B43682E58B}" srcOrd="0" destOrd="0" presId="urn:microsoft.com/office/officeart/2005/8/layout/hierarchy1"/>
    <dgm:cxn modelId="{396160D6-2313-4930-82F8-6C19E115D300}" type="presParOf" srcId="{4DC3E8D1-C231-4A4D-917C-38B43682E58B}" destId="{296F9EAE-A02C-4A9A-930F-1CACA7AD5C6D}" srcOrd="0" destOrd="0" presId="urn:microsoft.com/office/officeart/2005/8/layout/hierarchy1"/>
    <dgm:cxn modelId="{2132180D-E717-4538-93D4-F59ED660CA0B}" type="presParOf" srcId="{296F9EAE-A02C-4A9A-930F-1CACA7AD5C6D}" destId="{65F8D749-9F3F-4F42-8516-FD61BA029C40}" srcOrd="0" destOrd="0" presId="urn:microsoft.com/office/officeart/2005/8/layout/hierarchy1"/>
    <dgm:cxn modelId="{E7BEC353-837E-449B-B6E5-E06768F1F8EB}" type="presParOf" srcId="{296F9EAE-A02C-4A9A-930F-1CACA7AD5C6D}" destId="{9C7753FC-881D-4807-9196-A6AA45F75C92}" srcOrd="1" destOrd="0" presId="urn:microsoft.com/office/officeart/2005/8/layout/hierarchy1"/>
    <dgm:cxn modelId="{B2351492-07E9-4217-BC53-88B2F1157CD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7 500,0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  <a:ln>
          <a:noFill/>
        </a:ln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9E4E4228-9069-4DB0-9F8D-0B0514B9C5BD}" type="presOf" srcId="{BAFB2B4E-080B-4CC8-8B3B-39ECCE942D22}" destId="{8A9D7CB1-B6B2-42BF-B043-ADF1C5BEE41A}" srcOrd="0" destOrd="0" presId="urn:microsoft.com/office/officeart/2005/8/layout/hierarchy1"/>
    <dgm:cxn modelId="{FD65D516-5252-4245-A1B8-E9C1C568DB18}" type="presOf" srcId="{B51B600F-A9B8-487E-8F64-62E4935F9890}" destId="{9C7753FC-881D-4807-9196-A6AA45F75C92}" srcOrd="0" destOrd="0" presId="urn:microsoft.com/office/officeart/2005/8/layout/hierarchy1"/>
    <dgm:cxn modelId="{B7320245-4928-468D-9142-3C0390C1533B}" type="presParOf" srcId="{8A9D7CB1-B6B2-42BF-B043-ADF1C5BEE41A}" destId="{4DC3E8D1-C231-4A4D-917C-38B43682E58B}" srcOrd="0" destOrd="0" presId="urn:microsoft.com/office/officeart/2005/8/layout/hierarchy1"/>
    <dgm:cxn modelId="{D000855F-1DA8-4CFF-B1D8-F58961122BD6}" type="presParOf" srcId="{4DC3E8D1-C231-4A4D-917C-38B43682E58B}" destId="{296F9EAE-A02C-4A9A-930F-1CACA7AD5C6D}" srcOrd="0" destOrd="0" presId="urn:microsoft.com/office/officeart/2005/8/layout/hierarchy1"/>
    <dgm:cxn modelId="{AAD3CD02-9C32-4C81-B514-82837E733159}" type="presParOf" srcId="{296F9EAE-A02C-4A9A-930F-1CACA7AD5C6D}" destId="{65F8D749-9F3F-4F42-8516-FD61BA029C40}" srcOrd="0" destOrd="0" presId="urn:microsoft.com/office/officeart/2005/8/layout/hierarchy1"/>
    <dgm:cxn modelId="{066F8485-91E4-4F87-BCB4-5727D6986CB8}" type="presParOf" srcId="{296F9EAE-A02C-4A9A-930F-1CACA7AD5C6D}" destId="{9C7753FC-881D-4807-9196-A6AA45F75C92}" srcOrd="1" destOrd="0" presId="urn:microsoft.com/office/officeart/2005/8/layout/hierarchy1"/>
    <dgm:cxn modelId="{6E031C7C-F525-465F-895D-62304903C1AD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  <a:ln>
          <a:noFill/>
        </a:ln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F73F6D3-8945-494F-8D6E-E38313D6633F}" type="presOf" srcId="{B51B600F-A9B8-487E-8F64-62E4935F9890}" destId="{9C7753FC-881D-4807-9196-A6AA45F75C92}" srcOrd="0" destOrd="0" presId="urn:microsoft.com/office/officeart/2005/8/layout/hierarchy1"/>
    <dgm:cxn modelId="{99F1BB40-2088-4786-B539-956E61BB3F29}" type="presOf" srcId="{BAFB2B4E-080B-4CC8-8B3B-39ECCE942D22}" destId="{8A9D7CB1-B6B2-42BF-B043-ADF1C5BEE41A}" srcOrd="0" destOrd="0" presId="urn:microsoft.com/office/officeart/2005/8/layout/hierarchy1"/>
    <dgm:cxn modelId="{A3A665DA-6371-438C-9003-28C134F18CB4}" type="presParOf" srcId="{8A9D7CB1-B6B2-42BF-B043-ADF1C5BEE41A}" destId="{4DC3E8D1-C231-4A4D-917C-38B43682E58B}" srcOrd="0" destOrd="0" presId="urn:microsoft.com/office/officeart/2005/8/layout/hierarchy1"/>
    <dgm:cxn modelId="{919B62E7-3FB6-4D9F-864B-94A6B9F3E3A4}" type="presParOf" srcId="{4DC3E8D1-C231-4A4D-917C-38B43682E58B}" destId="{296F9EAE-A02C-4A9A-930F-1CACA7AD5C6D}" srcOrd="0" destOrd="0" presId="urn:microsoft.com/office/officeart/2005/8/layout/hierarchy1"/>
    <dgm:cxn modelId="{A705E9A1-1EDC-4558-BFE0-19E0E24528BD}" type="presParOf" srcId="{296F9EAE-A02C-4A9A-930F-1CACA7AD5C6D}" destId="{65F8D749-9F3F-4F42-8516-FD61BA029C40}" srcOrd="0" destOrd="0" presId="urn:microsoft.com/office/officeart/2005/8/layout/hierarchy1"/>
    <dgm:cxn modelId="{9C35D74C-96C3-4720-A110-0D013E35A335}" type="presParOf" srcId="{296F9EAE-A02C-4A9A-930F-1CACA7AD5C6D}" destId="{9C7753FC-881D-4807-9196-A6AA45F75C92}" srcOrd="1" destOrd="0" presId="urn:microsoft.com/office/officeart/2005/8/layout/hierarchy1"/>
    <dgm:cxn modelId="{6D258C95-5813-468F-A82A-E8850A60CF6D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12 000,0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76EA998B-9644-4C42-B09F-079371C8B895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BA5F5E7-0686-4DC8-9F75-964933E0400C}" type="presOf" srcId="{B51B600F-A9B8-487E-8F64-62E4935F9890}" destId="{9C7753FC-881D-4807-9196-A6AA45F75C92}" srcOrd="0" destOrd="0" presId="urn:microsoft.com/office/officeart/2005/8/layout/hierarchy1"/>
    <dgm:cxn modelId="{EE544F78-6C11-463A-B4C0-FFEC19169F94}" type="presParOf" srcId="{8A9D7CB1-B6B2-42BF-B043-ADF1C5BEE41A}" destId="{4DC3E8D1-C231-4A4D-917C-38B43682E58B}" srcOrd="0" destOrd="0" presId="urn:microsoft.com/office/officeart/2005/8/layout/hierarchy1"/>
    <dgm:cxn modelId="{CE462B54-EBF3-4A82-8446-EF6C8F20CB92}" type="presParOf" srcId="{4DC3E8D1-C231-4A4D-917C-38B43682E58B}" destId="{296F9EAE-A02C-4A9A-930F-1CACA7AD5C6D}" srcOrd="0" destOrd="0" presId="urn:microsoft.com/office/officeart/2005/8/layout/hierarchy1"/>
    <dgm:cxn modelId="{28100E21-179D-4733-9449-E73D759BDB65}" type="presParOf" srcId="{296F9EAE-A02C-4A9A-930F-1CACA7AD5C6D}" destId="{65F8D749-9F3F-4F42-8516-FD61BA029C40}" srcOrd="0" destOrd="0" presId="urn:microsoft.com/office/officeart/2005/8/layout/hierarchy1"/>
    <dgm:cxn modelId="{982FF0C8-CA4F-4D86-8DB2-9D85B2B968D4}" type="presParOf" srcId="{296F9EAE-A02C-4A9A-930F-1CACA7AD5C6D}" destId="{9C7753FC-881D-4807-9196-A6AA45F75C92}" srcOrd="1" destOrd="0" presId="urn:microsoft.com/office/officeart/2005/8/layout/hierarchy1"/>
    <dgm:cxn modelId="{07D4023D-3FE3-47EC-8F4F-170F79DB15D4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01.01.2020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03C48862-D44F-491B-90FC-1ECC73DF46C9}" type="presOf" srcId="{BAFB2B4E-080B-4CC8-8B3B-39ECCE942D22}" destId="{8A9D7CB1-B6B2-42BF-B043-ADF1C5BEE41A}" srcOrd="0" destOrd="0" presId="urn:microsoft.com/office/officeart/2005/8/layout/hierarchy1"/>
    <dgm:cxn modelId="{5C4C3527-BCF9-4C73-9217-4FB7B6F5D25B}" type="presOf" srcId="{B51B600F-A9B8-487E-8F64-62E4935F9890}" destId="{9C7753FC-881D-4807-9196-A6AA45F75C92}" srcOrd="0" destOrd="0" presId="urn:microsoft.com/office/officeart/2005/8/layout/hierarchy1"/>
    <dgm:cxn modelId="{954C3A5B-160F-4A82-B086-472F1958A7DD}" type="presParOf" srcId="{8A9D7CB1-B6B2-42BF-B043-ADF1C5BEE41A}" destId="{4DC3E8D1-C231-4A4D-917C-38B43682E58B}" srcOrd="0" destOrd="0" presId="urn:microsoft.com/office/officeart/2005/8/layout/hierarchy1"/>
    <dgm:cxn modelId="{304FBBB4-EAE8-4FB1-9D27-6A7FA743935F}" type="presParOf" srcId="{4DC3E8D1-C231-4A4D-917C-38B43682E58B}" destId="{296F9EAE-A02C-4A9A-930F-1CACA7AD5C6D}" srcOrd="0" destOrd="0" presId="urn:microsoft.com/office/officeart/2005/8/layout/hierarchy1"/>
    <dgm:cxn modelId="{DF9AF6A1-C399-4BB3-8DA2-B78A55B4977B}" type="presParOf" srcId="{296F9EAE-A02C-4A9A-930F-1CACA7AD5C6D}" destId="{65F8D749-9F3F-4F42-8516-FD61BA029C40}" srcOrd="0" destOrd="0" presId="urn:microsoft.com/office/officeart/2005/8/layout/hierarchy1"/>
    <dgm:cxn modelId="{C32F5795-C270-4FDD-BC8B-17D6E32B8253}" type="presParOf" srcId="{296F9EAE-A02C-4A9A-930F-1CACA7AD5C6D}" destId="{9C7753FC-881D-4807-9196-A6AA45F75C92}" srcOrd="1" destOrd="0" presId="urn:microsoft.com/office/officeart/2005/8/layout/hierarchy1"/>
    <dgm:cxn modelId="{ED6921A9-6C9E-400D-9F12-C97A57C434D9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6055" y="0"/>
          <a:ext cx="2074035" cy="1314915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3414" y="196991"/>
          <a:ext cx="2074035" cy="131491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01.01.2023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14 500,0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1927" y="235504"/>
        <a:ext cx="1997009" cy="1237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19 500,0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8487" y="255939"/>
        <a:ext cx="1979514" cy="1229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210987" y="864"/>
          <a:ext cx="2138004" cy="1357632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448543" y="226543"/>
          <a:ext cx="2138004" cy="135763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7 500,0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307" y="266307"/>
        <a:ext cx="2058476" cy="1278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389935" y="214"/>
          <a:ext cx="2041357" cy="1296261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616753" y="215691"/>
          <a:ext cx="2041357" cy="129626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719" y="253657"/>
        <a:ext cx="1965425" cy="1220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12 000,0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8487" y="255939"/>
        <a:ext cx="1979514" cy="1229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749-9F3F-4F42-8516-FD61BA029C40}">
      <dsp:nvSpPr>
        <dsp:cNvPr id="0" name=""/>
        <dsp:cNvSpPr/>
      </dsp:nvSpPr>
      <dsp:spPr>
        <a:xfrm>
          <a:off x="571805" y="680"/>
          <a:ext cx="2055990" cy="1305554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00249" y="217701"/>
          <a:ext cx="2055990" cy="13055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01.01.2020 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6 000,0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8487" y="255939"/>
        <a:ext cx="1979514" cy="12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56435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0.17722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0"/>
          <a:ext cx="9144000" cy="10926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</a:t>
          </a:r>
          <a:r>
            <a: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МБУ «Нуримановская централизованная библиотечная </a:t>
          </a:r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система»  и МБУ </a:t>
          </a:r>
          <a:r>
            <a: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«Нуримановская централизованная клубная система</a:t>
          </a:r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», в составе которых 48 филиалов в разных населенных пунктах района.</a:t>
          </a:r>
          <a:endParaRPr lang="en-US" sz="13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36912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221D3B-8725-462E-AFA9-053D423F803F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F4326BB-0F27-46A7-9173-900424722644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133B1AF-B464-4B52-839D-52620A129F2B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F34F846-19D2-4CD0-B2F0-0E9CD3C66314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D2B8890-EBA4-4900-B888-E525E483AD0B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2AD4634-AEF7-447D-BCCF-4FEE06249902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C43D0D3-40E2-4FDE-A563-EF04E529DCB2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784D92E-2E07-4447-A397-00691309E8E4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4E800C8-B8B0-4051-8A0B-0E8F3646984B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8C53BC8-FADE-41FF-A83F-67500E12FF68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637CA936-A3FC-4F5C-9300-76E5CFBEE61B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A76C19C-BEB4-424C-BE16-133C3AD34627}" type="datetime1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oleObject" Target="../embeddings/Microsoft_Excel_97-2003_Worksheet6.xls"/><Relationship Id="rId5" Type="http://schemas.openxmlformats.org/officeDocument/2006/relationships/image" Target="../media/image29.emf"/><Relationship Id="rId10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Microsoft_Excel_97-2003_Worksheet4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51261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696044" y="6429396"/>
            <a:ext cx="2447956" cy="679429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6384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4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4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0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2" name="AutoShape 12" descr="https://i.mycdn.me/image?id=858479036428&amp;t=3&amp;plc=WEB&amp;tkn=*B-Y_2rBCGDC-I7Ij7za68FitZ9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4" name="AutoShape 14" descr="https://i.mycdn.me/image?id=858479036428&amp;t=3&amp;plc=WEB&amp;tkn=*B-Y_2rBCGDC-I7Ij7za68FitZ9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6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5.6--Pavlovka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749" y="933449"/>
            <a:ext cx="4333875" cy="3629025"/>
          </a:xfrm>
          <a:prstGeom prst="rect">
            <a:avLst/>
          </a:prstGeom>
        </p:spPr>
      </p:pic>
      <p:pic>
        <p:nvPicPr>
          <p:cNvPr id="18" name="Рисунок 17" descr="Рисунок111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926595" y="149225"/>
            <a:ext cx="7305773" cy="67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БЮДЖЕТ ДЛЯ ГРАЖДАН</a:t>
            </a:r>
            <a:endParaRPr kumimoji="0" lang="ru-RU" sz="34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-26962" y="1268015"/>
            <a:ext cx="4530055" cy="3366492"/>
          </a:xfrm>
          <a:prstGeom prst="rect">
            <a:avLst/>
          </a:prstGeom>
          <a:noFill/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проекту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решения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Совета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Башкортостан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бюджете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Башкортостан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2022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на плановый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период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2023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2024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годов»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799" y="5589240"/>
            <a:ext cx="8877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 pitchFamily="18" charset="0"/>
              </a:rPr>
              <a:t>Нуримановский район</a:t>
            </a:r>
            <a:endParaRPr lang="ru-RU" sz="6000" b="1" dirty="0">
              <a:solidFill>
                <a:schemeClr val="tx2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1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5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полномочий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0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2022 – 2024 годы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6"/>
            <a:ext cx="9252519" cy="5759044"/>
            <a:chOff x="402083" y="-794248"/>
            <a:chExt cx="9664670" cy="6736287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668047" y="134512"/>
              <a:ext cx="3324771" cy="1277291"/>
              <a:chOff x="-2787358" y="3736147"/>
              <a:chExt cx="11712143" cy="829607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787358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687363" y="3736147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465158" y="-794248"/>
              <a:ext cx="3601595" cy="1188981"/>
              <a:chOff x="-3718434" y="3444304"/>
              <a:chExt cx="12687307" cy="77225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3348015" y="359726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Обеспечение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сбалансированности бюджета  </a:t>
                </a:r>
              </a:p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718434" y="3444304"/>
                <a:ext cx="12687307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365514"/>
              <a:ext cx="3489801" cy="324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Проведение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взвешенной долговой политики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Повышение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эффективности использования муниципального имущества, управления земельными ресурсами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72310" y="3270312"/>
              <a:ext cx="3442686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Анализ </a:t>
              </a: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достижения целевых показателей реализуемых </a:t>
              </a:r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мероприятий в </a:t>
              </a: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рамках национальных проектов, государственных программ и непрограммных направлений, их эффективности в увязке с объемами финансового обеспечения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531360"/>
              <a:ext cx="3341010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Недопущение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принятия новых расходных обязательств, не обеспеченных источниками финансирования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94645" y="1455994"/>
              <a:ext cx="3422555" cy="97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Повышение </a:t>
              </a:r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эффективности бюджетных расходов, в том числе путем актуализации норм и правил определения расходных обязательств</a:t>
              </a:r>
              <a:endParaRPr lang="en-US" altLang="ko-KR" sz="1200" b="1" dirty="0" smtClean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591958" y="389698"/>
              <a:ext cx="3535132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000" b="1" dirty="0" smtClean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0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доходного потенциала на основе применения мер стимулирования роста инвестиционной привлекательности и предпринимательской активности в Республике Башкортостан и в муниципальном районе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37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6438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района на 2022-2024 годы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052736"/>
            <a:ext cx="888682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Целью налоговой политики по-прежнему остается обеспечение устойчивого роста экономического и доходного потенциала муниципального района.</a:t>
            </a:r>
          </a:p>
          <a:p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Для повышения инвестиционной привлекательности Республики Башкортостан и стимулирования роста инвестиций планируются следующие изменения республиканского налогового законодательства: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пониженной ставки налога на прибыль организаций для резидентов территорий опережающего социально-экономического развития ко всей налоговой базе по налогу на прибыль организаций, при выполнении условий, установленных статьей 284.4 Налогового кодекса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ставки единого сельскохозяйственного налога до 0 процентов;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размера инвестиционного налогового вычета с 50 процентов до 90 процентов, а также снижение размера налоговой ставки для определения предельной величины инвестиционного налогового вычета с 2021 года с 12,5 процента до 10 процентов;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налоговой льготы для бюджетных, казенных и автономных учреждений в части освобождения от уплаты налога на имущество организаций учреждений здравоохранения, финансируемых за счет средств Территориального фонда обязательного медицинского страхования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установление до 31 декабря 2024 года полного освобождения от уплаты налога на имущество организаций для инвесторов, являющихся владельцами лицензий на пользование недрами и обеспечивших объем вложений в основной капитал не менее 10 млрд. рублей за каждый налоговый период (вместо действующего освобождения в размере 50 процентов исчисленной суммы налога).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целях наращивания налогового потенциала и увеличения налоговых и неналоговых поступлений на постоянной основе реализуются мероприятия комплексного Плана по увеличению поступлений налоговых и неналоговых доходов консолидированного бюджета муниципального района, утвержденного постановлением администрации муниципального района от 07.11.2019г. №1226, ведется работа по обеспечению полноты и корректности сведений об объектах налогообложения в базах данных республиканских органов исполнительной власти, территориальных органов федеральных органов исполнительной власти в Республике Башкортостан и органов местного самоуправления Республики Башкортостан. 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налоговой политики должна способствовать улучшению инвестиционного климата и обеспечению достижения установленных показателей по росту доходов консолидированного бюджета муниципального района.</a:t>
            </a:r>
          </a:p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774310678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944455"/>
              </p:ext>
            </p:extLst>
          </p:nvPr>
        </p:nvGraphicFramePr>
        <p:xfrm>
          <a:off x="0" y="5104098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/>
                <a:gridCol w="1143000"/>
                <a:gridCol w="1061357"/>
                <a:gridCol w="1469571"/>
                <a:gridCol w="1281439"/>
                <a:gridCol w="1331133"/>
                <a:gridCol w="1224643"/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740 584,8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722 196,3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695 212,0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714 538,0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751 927,3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722 196,3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688 212,0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707 038,0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11 342,5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1540" y="-667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бюджета района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23931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/>
                <a:gridCol w="1130635"/>
                <a:gridCol w="1130635"/>
                <a:gridCol w="1130635"/>
                <a:gridCol w="1130635"/>
                <a:gridCol w="996536"/>
                <a:gridCol w="973569"/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(Проект)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11 342,5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- 981,8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9 652,8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3 842,5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156706245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595194063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50111766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88900075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16185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54939"/>
              </p:ext>
            </p:extLst>
          </p:nvPr>
        </p:nvGraphicFramePr>
        <p:xfrm>
          <a:off x="0" y="951234"/>
          <a:ext cx="9144032" cy="5906766"/>
        </p:xfrm>
        <a:graphic>
          <a:graphicData uri="http://schemas.openxmlformats.org/drawingml/2006/table">
            <a:tbl>
              <a:tblPr/>
              <a:tblGrid>
                <a:gridCol w="4143372"/>
                <a:gridCol w="928694"/>
                <a:gridCol w="785818"/>
                <a:gridCol w="857256"/>
                <a:gridCol w="857256"/>
                <a:gridCol w="785818"/>
                <a:gridCol w="785818"/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810 257,3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740 584,8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722 196,3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695 212,0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714 538,0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179 900,2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192 006,3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215 642,3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209 955,1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224 843,1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240 116,6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121 369,1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128 151,3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137 380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143 216,0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149 331,0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159 458,0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10 780,8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12 061,6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16 373,5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15 156,0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35 038,5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42 798,2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43 930,1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48 093,1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3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6 659,9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10 030,2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10 385,5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2 496,4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630 357,1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552 808,6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524 942,5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512 241,2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470 368,9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474 421,4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629 771,8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556 763,5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524 942,5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512 241,2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470 368,9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474 421,4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135 063,6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132 830,7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106 768,7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99 490,5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82 909,1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75 803,1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77 080,7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267 367,9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272 020,4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272 040,3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272 291,1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23 020,5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24 481,0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18 281,0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18 281,0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от других бюджетов бюджетной 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-3 954,9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видам доходов, тыс.руб. </a:t>
            </a: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4145" y="188640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2022 год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00430" y="2071678"/>
            <a:ext cx="1107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143 216,0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33 371,1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14 850,0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9 000,0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3 270,0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675" y="486727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75" y="5591175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2 253,0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4572008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512 241,2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722 196,3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9" y="4000505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2 678,0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5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000892" y="1071546"/>
            <a:ext cx="776318" cy="428627"/>
            <a:chOff x="3273526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6" y="2320221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94,2%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29586" y="0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4,6%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4,8%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93,4%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5857884" y="2214554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95,2%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всего: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2019 – 179 900,2 тыс.рублей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2020 – 192 006,3 тыс.рублей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 (План) – 215 642,3 тыс.рублей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 (Проект) – 209 955,1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     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2023 (Проект) – 224 843,1 тыс.рублей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024 (Проект)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240 116,6 тыс.рублей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2035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– 167 956,2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– 180 804,9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(План) – 201 464,8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(Проект)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199 638,1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(Проект) – 214 123,1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(Проект) – 228 978,1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– 11 944,0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– 11 201,4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(План)  - 14 177,5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(Проект) – 10 317,0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(Проект) – 10 720,0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(Проект) – 11 138,5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000628" y="292893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(Проект)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929586" y="928670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 (Проект)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500826" y="2000240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(Проект)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4"/>
          <p:cNvGraphicFramePr>
            <a:graphicFrameLocks/>
          </p:cNvGraphicFramePr>
          <p:nvPr/>
        </p:nvGraphicFramePr>
        <p:xfrm>
          <a:off x="-428660" y="5357826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" name="Worksheet" r:id="rId4" imgW="3400543" imgH="1266887" progId="Excel.Sheet.8">
                  <p:embed/>
                </p:oleObj>
              </mc:Choice>
              <mc:Fallback>
                <p:oleObj name="Worksheet" r:id="rId4" imgW="3400543" imgH="1266887" progId="Excel.Sheet.8">
                  <p:embed/>
                  <p:pic>
                    <p:nvPicPr>
                      <p:cNvPr id="0" name="Picture 4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60" y="5357826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5"/>
          <p:cNvGraphicFramePr>
            <a:graphicFrameLocks/>
          </p:cNvGraphicFramePr>
          <p:nvPr/>
        </p:nvGraphicFramePr>
        <p:xfrm>
          <a:off x="4643438" y="1071546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" name="Worksheet" r:id="rId6" imgW="3409984" imgH="1295527" progId="Excel.Sheet.8">
                  <p:embed/>
                </p:oleObj>
              </mc:Choice>
              <mc:Fallback>
                <p:oleObj name="Worksheet" r:id="rId6" imgW="3409984" imgH="1295527" progId="Excel.Sheet.8">
                  <p:embed/>
                  <p:pic>
                    <p:nvPicPr>
                      <p:cNvPr id="0" name="Picture 46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71546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130805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и </a:t>
            </a:r>
          </a:p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" name="Worksheet" r:id="rId8" imgW="3400543" imgH="1266887" progId="Excel.Sheet.8">
                  <p:embed/>
                </p:oleObj>
              </mc:Choice>
              <mc:Fallback>
                <p:oleObj name="Worksheet" r:id="rId8" imgW="3400543" imgH="1266887" progId="Excel.Sheet.8">
                  <p:embed/>
                  <p:pic>
                    <p:nvPicPr>
                      <p:cNvPr id="0" name="Picture 46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/>
        </p:nvGraphicFramePr>
        <p:xfrm>
          <a:off x="785786" y="414338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" name="Worksheet" r:id="rId9" imgW="3400543" imgH="1266887" progId="Excel.Sheet.8">
                  <p:embed/>
                </p:oleObj>
              </mc:Choice>
              <mc:Fallback>
                <p:oleObj name="Worksheet" r:id="rId9" imgW="3400543" imgH="1266887" progId="Excel.Sheet.8">
                  <p:embed/>
                  <p:pic>
                    <p:nvPicPr>
                      <p:cNvPr id="0" name="Picture 4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143380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/>
        </p:nvGraphicFramePr>
        <p:xfrm>
          <a:off x="3286116" y="207167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" name="Worksheet" r:id="rId10" imgW="3400543" imgH="1266887" progId="Excel.Sheet.8">
                  <p:embed/>
                </p:oleObj>
              </mc:Choice>
              <mc:Fallback>
                <p:oleObj name="Worksheet" r:id="rId10" imgW="3400543" imgH="1266887" progId="Excel.Sheet.8">
                  <p:embed/>
                  <p:pic>
                    <p:nvPicPr>
                      <p:cNvPr id="0" name="Picture 46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07167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/>
        </p:nvGraphicFramePr>
        <p:xfrm>
          <a:off x="6105525" y="0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" name="Worksheet" r:id="rId11" imgW="3409984" imgH="1295527" progId="Excel.Sheet.8">
                  <p:embed/>
                </p:oleObj>
              </mc:Choice>
              <mc:Fallback>
                <p:oleObj name="Worksheet" r:id="rId11" imgW="3409984" imgH="1295527" progId="Excel.Sheet.8">
                  <p:embed/>
                  <p:pic>
                    <p:nvPicPr>
                      <p:cNvPr id="0" name="Picture 46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0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500166" y="621508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(План)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428596" y="507207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6,6%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5,8%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6,6%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93,4%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4,9%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00562" y="3214686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95,1%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19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683568" y="730968"/>
            <a:ext cx="8208911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12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  <a:endParaRPr lang="ru-RU" sz="3600" b="1" kern="10" spc="150" dirty="0">
              <a:ln w="1143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 smtClean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 совершенствованию открытости бюджета. Современные информационные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многом обеспечивают доступность к информации 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 документ «Бюджет для граждан», который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содержит основные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положения проекта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сути бюджет для граждан - это упрощенная версия бюджетного документа, которая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использует доступные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форматы, чтобы облегчить для граждан понимание бюджета, объяснить им планы и действия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 района во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бюджетного года и показать формы их возможного взаимодействия с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каждым гражданином 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вопросам расходования общественных финансов. 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Информацию о бюджетном процессе муниципального района и аналитический материал доступен на сайте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граждан»,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финансовым управлением Администрации муниципального района, станет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 источником для повышения финансовой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активизации общественного контроля за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8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71502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/>
                <a:gridCol w="1000132"/>
                <a:gridCol w="1071570"/>
                <a:gridCol w="1214446"/>
                <a:gridCol w="928694"/>
                <a:gridCol w="857256"/>
                <a:gridCol w="857222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(План)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(Проект)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(Проект)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135 063,6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132 830,7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106 768,7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99 490,6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82 909,1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75 803,1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77 080,7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267 367,8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272 020,4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272 040,3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272 291,0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11 979,5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23 020,5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24 481,0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18 281,0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18 281,0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38404148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84431"/>
              </p:ext>
            </p:extLst>
          </p:nvPr>
        </p:nvGraphicFramePr>
        <p:xfrm>
          <a:off x="45145" y="791412"/>
          <a:ext cx="9073009" cy="606658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2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3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</a:t>
                      </a:r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99 490,6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82 909,1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75 803,1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77 080,7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1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капитальных вложений в объекты муниципальной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осуществление дорожной деятельности в отношении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 также капитального ремонта и ремонта дворовых территорий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33 681,5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35 947,0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государственной программы Российской Федерации «Доступная среда»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2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формирования у обучающихся современных технологических и гуманитарных навыков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10 909,5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10 744,0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10 744,0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32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7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8 769,2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7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5 657,1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3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улучшение жилищных условий граждан, проживающих в сельской местности, в том числе молодых семей и молодых специалистов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04750"/>
              </p:ext>
            </p:extLst>
          </p:nvPr>
        </p:nvGraphicFramePr>
        <p:xfrm>
          <a:off x="35496" y="44624"/>
          <a:ext cx="9073008" cy="676875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3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</a:t>
                      </a:r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1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текущее содержание введенных дополнительных мест в дошкольных образовательных организациях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  возникающих при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19 758,8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20 155,0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17 144,9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17 466,8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возникающих при доведении средней заработной платы педагогических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8 295,7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8 257,5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4 383,6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2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8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предоставление социальных выплат молодым семьям при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рождении (усыновлении) ребенка (детей)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96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11 114,7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4 434,7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2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18617"/>
              </p:ext>
            </p:extLst>
          </p:nvPr>
        </p:nvGraphicFramePr>
        <p:xfrm>
          <a:off x="35496" y="44625"/>
          <a:ext cx="9073008" cy="675703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</a:t>
                      </a:r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переходу на поквартирные системы отопления и установке блочных котельных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инвестиционных программ организациями, осуществляющими регулируемые виды деятельности в сфере теплоснабжения, водоснабжения и водоотведения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проектов развития общественной инфраструктуры, основанных на местных инициативах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19 488,2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3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комплексных кадастровых работ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обороне» (ГТО)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3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267 367,9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272 020,4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272 040,3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272 291,0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47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34 599,4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43 075,8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43 862,3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43 732,1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43 732,5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3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167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133 831,9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132 715,1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137 149,9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140 922,7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140 922,7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140 922,7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16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3 176,4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43885"/>
              </p:ext>
            </p:extLst>
          </p:nvPr>
        </p:nvGraphicFramePr>
        <p:xfrm>
          <a:off x="35496" y="44625"/>
          <a:ext cx="9073008" cy="67687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</a:t>
                      </a:r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0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9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15 301,1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14 185,7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4 230,7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4 443,1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4 036,2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3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1 898,9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061,7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93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1 241,3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1 743,4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44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12 665,6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14 959,9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15 371,7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15 369,4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15 369,5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79062"/>
              </p:ext>
            </p:extLst>
          </p:nvPr>
        </p:nvGraphicFramePr>
        <p:xfrm>
          <a:off x="35496" y="44625"/>
          <a:ext cx="9073008" cy="67687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</a:t>
                      </a:r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административно-управленческого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вспомогательного персонала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14 348,6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14 522,3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14 756,6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14 756,6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0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5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10 276,5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9 590,4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9 590,4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9 590,4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3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назначению и выплате компенсации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5 174,2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4 584,2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44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1 872,4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392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335,9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678,1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10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2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248618"/>
              </p:ext>
            </p:extLst>
          </p:nvPr>
        </p:nvGraphicFramePr>
        <p:xfrm>
          <a:off x="35496" y="44625"/>
          <a:ext cx="9073008" cy="44597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</a:t>
                      </a:r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23 020,5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24 481,0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18 281,0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18 281,0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020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благоустройству территорий населенных пунктов, коммунальному хозяйству, обеспечению мер пожарной безопасности и осуществлению дорожной деятельности в границах сельских поселений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проведение мероприятий в области культуры и искусства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3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16 081,0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44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5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75868"/>
              </p:ext>
            </p:extLst>
          </p:nvPr>
        </p:nvGraphicFramePr>
        <p:xfrm>
          <a:off x="0" y="2214554"/>
          <a:ext cx="9144001" cy="2748855"/>
        </p:xfrm>
        <a:graphic>
          <a:graphicData uri="http://schemas.openxmlformats.org/drawingml/2006/table">
            <a:tbl>
              <a:tblPr/>
              <a:tblGrid>
                <a:gridCol w="315284"/>
                <a:gridCol w="3231953"/>
                <a:gridCol w="945938"/>
                <a:gridCol w="945938"/>
                <a:gridCol w="1024766"/>
                <a:gridCol w="945938"/>
                <a:gridCol w="867109"/>
                <a:gridCol w="867075"/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71 410,7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62 283,1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63 648,8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63 648,8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63 648,8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39 219,6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63 831,3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52 879,8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60 732,6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63 182,6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26 913,1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25 457,9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28 414,0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28 408,7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28 408,7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41 493,0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30 093,2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17 638,9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94 376,5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64 405,3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46 194,5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26 768,3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27 225,3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491 254,1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510 241,2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517 915,2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488 882,5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2 528,7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8 227,2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17 344,3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95520554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70493418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613174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0272660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908981462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884906917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344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138334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/>
                <a:gridCol w="1103590"/>
                <a:gridCol w="1103590"/>
                <a:gridCol w="1182418"/>
                <a:gridCol w="1024763"/>
                <a:gridCol w="1103590"/>
                <a:gridCol w="1024763"/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75 994,7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73 649,8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66 968,1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69 310,2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68 870,9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68 870,9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1 642,8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1 872,4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1 946,1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1 946,1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3 148,0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3 078,5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109 088,5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115 128,0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120 262,8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83 829,5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67 951,1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77 738,7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85 119,2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62 982,6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35 474,1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17 750,4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9 291,9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9 291,9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4 839,1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383 778,1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368 458,7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397 638,0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418 499,6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409 900,5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408 801,7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54 617,3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52 367,0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51 753,0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47 587,3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45 529,3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45 851,2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60 125,9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44 372,1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46 693,6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47 845,7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48 081,3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48 331,5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701,7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33 144,9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31 800,6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26 968,9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31 122,1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24 822,2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25 279,2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8 227,2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17 344,3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751 927,3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722 196,3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688 212,0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707 038,0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2022 год, %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4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11,6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57,9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4,3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0,07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4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2022 год и 2023-20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годы. </a:t>
            </a:r>
          </a:p>
          <a:p>
            <a:pPr algn="just">
              <a:buFontTx/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2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754009"/>
              </p:ext>
            </p:extLst>
          </p:nvPr>
        </p:nvGraphicFramePr>
        <p:xfrm>
          <a:off x="0" y="3821098"/>
          <a:ext cx="9144000" cy="30369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59882"/>
                <a:gridCol w="936104"/>
                <a:gridCol w="864096"/>
                <a:gridCol w="720080"/>
                <a:gridCol w="864096"/>
                <a:gridCol w="864096"/>
                <a:gridCol w="8356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 (Проект)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 (Проект)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 (Проект)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3 610,5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2 935,2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2 803,6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52 621,0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48 370,9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39 418,1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39 502,0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39 502,0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39 502,0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</a:tr>
              <a:tr h="1424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19 763,2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21 143,7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24 132,3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26 238,0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7482578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6512" y="0"/>
            <a:ext cx="904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тыс. 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  <a:endParaRPr lang="ru-RU" sz="27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(межбюджетные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трансферты бюджетам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сельских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поселений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осуществление первичного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воинского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учета на территориях,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отсутствуют военные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28799946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180923551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7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90" y="0"/>
            <a:ext cx="912301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58416698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rgbClr val="4CD45C"/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7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260,0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2 038,5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3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15 451,9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869424331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, 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14053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/>
                <a:gridCol w="1143008"/>
                <a:gridCol w="1071570"/>
                <a:gridCol w="1071570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 (Проект)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 (Проект)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 (Проект)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92 837,5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88 191,2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88 521,1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93 084,8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92 952,3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245 808,9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239 178,3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260 854,6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266 065,7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267 111,0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265 907,2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26 253,4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29 413,0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30 089,8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39 907,9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30 996,0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31 100,5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10 931,1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4 163,1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10 930,0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222,4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10 622,4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10 622,4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7 947,2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7 513,1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7 242,5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45712371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4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89923" y="5738429"/>
            <a:ext cx="2143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тыс. детей охвачено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3589"/>
            <a:ext cx="2809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2 621 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34831" y="0"/>
            <a:ext cx="2695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тремя детскими садами с 29 группами и 29 группами дошкольного образования при 6 школах,  с численностью детей 1028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5231" y="5744903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282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39671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5273905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  <a:endParaRPr lang="ru-RU" sz="25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4462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Культура – 46 885,1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907807096"/>
              </p:ext>
            </p:extLst>
          </p:nvPr>
        </p:nvGraphicFramePr>
        <p:xfrm>
          <a:off x="0" y="3429000"/>
          <a:ext cx="421196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11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87322"/>
              </p:ext>
            </p:extLst>
          </p:nvPr>
        </p:nvGraphicFramePr>
        <p:xfrm>
          <a:off x="0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/>
                <a:gridCol w="1066803"/>
                <a:gridCol w="1143005"/>
                <a:gridCol w="1143005"/>
                <a:gridCol w="1143005"/>
                <a:gridCol w="990604"/>
                <a:gridCol w="990570"/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054,7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1 943,3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2 495,7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17 669,7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10 593,2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2 635,1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2 669,0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2 704,3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2 704,3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40 401,5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31 835,6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41 562,8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40 099,1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40 299,4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40 549,6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38631817"/>
              </p:ext>
            </p:extLst>
          </p:nvPr>
        </p:nvGraphicFramePr>
        <p:xfrm>
          <a:off x="0" y="1291508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0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правовых актов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иной официальной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60112574"/>
              </p:ext>
            </p:extLst>
          </p:nvPr>
        </p:nvGraphicFramePr>
        <p:xfrm>
          <a:off x="285720" y="404664"/>
          <a:ext cx="4854422" cy="255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6465" y="2914391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 (Проект)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 (Проект)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 (Проект)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6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701,7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683,6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6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2022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57245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/>
                <a:gridCol w="1638545"/>
                <a:gridCol w="5941119"/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36 813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068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8 459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90 550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7 546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17 488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1 457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2 390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76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348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3487" y="3983989"/>
            <a:ext cx="3769280" cy="2295128"/>
          </a:xfrm>
          <a:prstGeom prst="rect">
            <a:avLst/>
          </a:prstGeom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625577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декабре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618226" y="410143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в мае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619672" y="714714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7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5422" y="3861048"/>
            <a:ext cx="4491080" cy="2765823"/>
          </a:xfrm>
          <a:prstGeom prst="rect">
            <a:avLst/>
          </a:prstGeom>
          <a:blipFill dpi="0" rotWithShape="1">
            <a:blip r:embed="rId3" cstate="print">
              <a:lum bright="14000" contrast="-14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5781" y="138822"/>
            <a:ext cx="8643998" cy="820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8140" y="1080988"/>
            <a:ext cx="324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по Республике     Башкортостан в 2022 году       составит 43 359,6 рублей</a:t>
            </a:r>
          </a:p>
        </p:txBody>
      </p:sp>
      <p:sp>
        <p:nvSpPr>
          <p:cNvPr id="18" name="Rectangle 4"/>
          <p:cNvSpPr txBox="1">
            <a:spLocks/>
          </p:cNvSpPr>
          <p:nvPr/>
        </p:nvSpPr>
        <p:spPr bwMode="auto">
          <a:xfrm>
            <a:off x="952500" y="3062669"/>
            <a:ext cx="4191372" cy="5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Публичные нормативные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обязательства на 20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2-2024 годы</a:t>
            </a:r>
          </a:p>
        </p:txBody>
      </p:sp>
      <p:sp>
        <p:nvSpPr>
          <p:cNvPr id="257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9547" y="5324772"/>
            <a:ext cx="4546627" cy="147732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Выплата единовременного пособия при всех формах устройства детей, лишенных родительского попечения, в семью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год – 678,1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 – 705,3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 – 705,3 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38725" y="1095375"/>
            <a:ext cx="3895725" cy="230825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3475" y="3509486"/>
            <a:ext cx="4200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Пенсии за выслугу лет лицам, замещавшим муниципальные должности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– 2024 годы  по   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5 077,6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402733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52541" y="928670"/>
            <a:ext cx="146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31758">
            <a:off x="4000496" y="2000240"/>
            <a:ext cx="16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258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18550" y="3310302"/>
            <a:ext cx="142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spc="0" dirty="0">
              <a:ln>
                <a:solidFill>
                  <a:srgbClr val="FF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5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 месяцев  2021 года – 450 человек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3897792"/>
              </p:ext>
            </p:extLst>
          </p:nvPr>
        </p:nvGraphicFramePr>
        <p:xfrm>
          <a:off x="0" y="415498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03" y="5604508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735" y="5865984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735" y="6135552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5140" y="6425680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8555" y="563548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55" y="592123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6647" y="6198897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647" y="6492742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62823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5831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3 341,5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26 078,2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31 122,1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24 822,2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25 279,2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24 510,8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5 292,6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556,5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rgbClr val="F1D08D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B7E5B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91C1ED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392109740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9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77631"/>
              </p:ext>
            </p:extLst>
          </p:nvPr>
        </p:nvGraphicFramePr>
        <p:xfrm>
          <a:off x="0" y="1508750"/>
          <a:ext cx="9144000" cy="524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275"/>
                <a:gridCol w="742950"/>
                <a:gridCol w="781050"/>
                <a:gridCol w="809625"/>
                <a:gridCol w="1085850"/>
                <a:gridCol w="752475"/>
                <a:gridCol w="809625"/>
                <a:gridCol w="704850"/>
                <a:gridCol w="666750"/>
                <a:gridCol w="692474"/>
                <a:gridCol w="660076"/>
              </a:tblGrid>
              <a:tr h="279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2 884,9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2 680,6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2 750,3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1 076,0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1 516,7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1 324,2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1 356,0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16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5 178,9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1 495,1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2 339,3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1 829,5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1 854,9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1 960,5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1 904,2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1 953,8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2 840,5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2 687,4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2 742,7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1 023,8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2 316,9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2 373,4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2 436,3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3 222,6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2 134,2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1 967,6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2 013,8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2 066,8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1 728,0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1 698,4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1 742,2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2 458,3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2 224,2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2 284,9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2 707,9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2 478,9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204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31 122,1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24 822,2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25 279,2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1 872,4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1 946,1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1 946,1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2022-2024  годы,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1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51707241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094" y="487809"/>
            <a:ext cx="907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</a:t>
            </a:r>
            <a:r>
              <a:rPr lang="ru-RU" sz="24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2022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в %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0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кредитных организаций;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кредиты от других 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8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747661433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90184088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093004251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99988255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025915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долга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93791179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79322694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41790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onstantia" pitchFamily="18" charset="0"/>
              </a:rPr>
              <a:t>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программно-ориентированным, то есть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расходование средств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основании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утвержденных муниципальных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27062567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1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54704"/>
              </p:ext>
            </p:extLst>
          </p:nvPr>
        </p:nvGraphicFramePr>
        <p:xfrm>
          <a:off x="0" y="1450393"/>
          <a:ext cx="9144034" cy="530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/>
                <a:gridCol w="1198555"/>
                <a:gridCol w="1198555"/>
                <a:gridCol w="1198555"/>
                <a:gridCol w="1012102"/>
                <a:gridCol w="1012100"/>
                <a:gridCol w="1012102"/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 (План)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7 265,1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7 952,2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6 406,9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10 367,6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2 230,9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1 152,9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432,4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364,7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35 725,8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25 176,8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44 285,9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22 100,0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33 941,0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36 391,0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46 206,2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28 951,5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13 073,0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2 298,5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15 418,8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14 205,8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4 627,4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2 572,9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1 697,8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1 697,8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4 476,2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4 493,4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n w="1905"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214818"/>
            <a:ext cx="1714512" cy="1714512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>
          <a:xfrm rot="10800000">
            <a:off x="1571604" y="1857364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5572132" y="2143116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ГРАЖДАНИН УЧАСТВУЕТ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4257" y="5457836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3786182" y="1428736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072074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7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43755"/>
              </p:ext>
            </p:extLst>
          </p:nvPr>
        </p:nvGraphicFramePr>
        <p:xfrm>
          <a:off x="0" y="4"/>
          <a:ext cx="9144000" cy="686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/>
                <a:gridCol w="867197"/>
                <a:gridCol w="928694"/>
                <a:gridCol w="928694"/>
                <a:gridCol w="928694"/>
                <a:gridCol w="1071570"/>
                <a:gridCol w="1000100"/>
              </a:tblGrid>
              <a:tr h="28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50 880,4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47 910,7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40 102,5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42 998,4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42 998,4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42 998,4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61 268,6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68 984,9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73 537,3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69 551,4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50 092,4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57 430,0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013,4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34 009,2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40 005,0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38 938,1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39 121,1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39 371,3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5 453,8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4 812,4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5 325,8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5 391,1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4 291,1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4 291,1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354 894,0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384 705,6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397 548,6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398 369,8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397 234,4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62 305,9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59 952,0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61 483,7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64 249,7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54 549,0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54 907,5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105 906,7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104 622,3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73 015,4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54 552,2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43 345,7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52 910,8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3 253,5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9 532,0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9 031,9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9 031,9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417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396,4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324,2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348,7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1 291,4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438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751 927,3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722 196,3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688 212,0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707 038,0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72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2022 год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98043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50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90695"/>
              </p:ext>
            </p:extLst>
          </p:nvPr>
        </p:nvGraphicFramePr>
        <p:xfrm>
          <a:off x="179512" y="1052737"/>
          <a:ext cx="8856985" cy="5761026"/>
        </p:xfrm>
        <a:graphic>
          <a:graphicData uri="http://schemas.openxmlformats.org/drawingml/2006/table">
            <a:tbl>
              <a:tblPr/>
              <a:tblGrid>
                <a:gridCol w="288032"/>
                <a:gridCol w="2232248"/>
                <a:gridCol w="748441"/>
                <a:gridCol w="805617"/>
                <a:gridCol w="674000"/>
                <a:gridCol w="2031830"/>
                <a:gridCol w="712242"/>
                <a:gridCol w="705585"/>
                <a:gridCol w="658990"/>
              </a:tblGrid>
              <a:tr h="2880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 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2021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год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Сумма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«Современная школа"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3 230,8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занятий физкультурой и спортом в МБОУ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лицей им. Исмагилова Р.С.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423,0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"Цифровая образовательная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среда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2 102,1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"Содействие занятости женщин - создание условий дошкольного образования для детей в возрасте до трех лет"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4 349,6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1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8 769,2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8 769,2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3096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"Творческие люди"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Павловский СК МБУ "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ЦКС"); Государственная поддержка лучших работников сельских учреждений культуры (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Ахтямова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Э.З. МБУ "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9 532,0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5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5 954,9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населения СП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(Благоустройство культурно-досугового  центра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9 532,0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9 031,9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98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16 343,2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160,7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10 342,2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18 724,2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9 426,1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9 426,1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проектов на территории муниципального района Нуримановский район Республики Башкортостан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24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проекта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бюджета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политики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Российской Федерации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17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услуг -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00547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поступающие в бюджет денежные средства от: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ЕНВД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ущерба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6000" b="1" dirty="0" smtClean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11695" y="5719227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основополагающее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2287" y="501118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241909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0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8b88d334047e6d8ac6579c9a8ea416e38b9b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4966</TotalTime>
  <Words>6817</Words>
  <Application>Microsoft Office PowerPoint</Application>
  <PresentationFormat>Экран (4:3)</PresentationFormat>
  <Paragraphs>1979</Paragraphs>
  <Slides>53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белый узор</dc:title>
  <dc:creator>obstinate</dc:creator>
  <dc:description>Шаблон презентации с сайта https://presentation-creation.ru/</dc:description>
  <cp:lastModifiedBy>Пользователь Windows</cp:lastModifiedBy>
  <cp:revision>1083</cp:revision>
  <cp:lastPrinted>2021-11-15T11:54:27Z</cp:lastPrinted>
  <dcterms:created xsi:type="dcterms:W3CDTF">2018-02-25T09:09:03Z</dcterms:created>
  <dcterms:modified xsi:type="dcterms:W3CDTF">2021-11-17T12:00:11Z</dcterms:modified>
</cp:coreProperties>
</file>