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ppt/charts/chart27.xml" ContentType="application/vnd.openxmlformats-officedocument.drawingml.chart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1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13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1" r:id="rId5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33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image" Target="../media/image38.jpeg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46.jpeg"/><Relationship Id="rId1" Type="http://schemas.openxmlformats.org/officeDocument/2006/relationships/themeOverride" Target="../theme/themeOverride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24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991872"/>
        <c:axId val="263526592"/>
      </c:barChart>
      <c:catAx>
        <c:axId val="270991872"/>
        <c:scaling>
          <c:orientation val="minMax"/>
        </c:scaling>
        <c:delete val="0"/>
        <c:axPos val="b"/>
        <c:majorTickMark val="out"/>
        <c:minorTickMark val="none"/>
        <c:tickLblPos val="nextTo"/>
        <c:crossAx val="263526592"/>
        <c:crosses val="autoZero"/>
        <c:auto val="1"/>
        <c:lblAlgn val="ctr"/>
        <c:lblOffset val="100"/>
        <c:noMultiLvlLbl val="0"/>
      </c:catAx>
      <c:valAx>
        <c:axId val="26352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0991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615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5D-4FE4-A23D-19BA5AF68B61}"/>
                </c:ext>
              </c:extLst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D-4FE4-A23D-19BA5AF68B6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D-4FE4-A23D-19BA5AF68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 (План)</c:v>
                </c:pt>
                <c:pt idx="3">
                  <c:v>2023  (Проект)</c:v>
                </c:pt>
                <c:pt idx="4">
                  <c:v>2024  (Проект)</c:v>
                </c:pt>
                <c:pt idx="5">
                  <c:v>2025 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71410.7</c:v>
                </c:pt>
                <c:pt idx="1">
                  <c:v>74075.3</c:v>
                </c:pt>
                <c:pt idx="2">
                  <c:v>78982.899999999994</c:v>
                </c:pt>
                <c:pt idx="3">
                  <c:v>75526.899999999994</c:v>
                </c:pt>
                <c:pt idx="4">
                  <c:v>75526.899999999994</c:v>
                </c:pt>
                <c:pt idx="5">
                  <c:v>75526.899999999994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44800"/>
        <c:axId val="264198912"/>
      </c:barChart>
      <c:catAx>
        <c:axId val="2324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198912"/>
        <c:crosses val="autoZero"/>
        <c:auto val="1"/>
        <c:lblAlgn val="ctr"/>
        <c:lblOffset val="100"/>
        <c:noMultiLvlLbl val="0"/>
      </c:catAx>
      <c:valAx>
        <c:axId val="26419891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324480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  <a:alpha val="84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6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2.02018788065435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39219.599999999999</c:v>
                </c:pt>
                <c:pt idx="1">
                  <c:v>64530</c:v>
                </c:pt>
                <c:pt idx="2">
                  <c:v>42028.1</c:v>
                </c:pt>
                <c:pt idx="3">
                  <c:v>48212</c:v>
                </c:pt>
                <c:pt idx="4">
                  <c:v>56974.6</c:v>
                </c:pt>
                <c:pt idx="5">
                  <c:v>51732.3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6736896"/>
        <c:axId val="273952704"/>
        <c:axId val="0"/>
      </c:bar3DChart>
      <c:catAx>
        <c:axId val="28673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952704"/>
        <c:crosses val="autoZero"/>
        <c:auto val="1"/>
        <c:lblAlgn val="ctr"/>
        <c:lblOffset val="100"/>
        <c:noMultiLvlLbl val="0"/>
      </c:catAx>
      <c:valAx>
        <c:axId val="2739527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6736896"/>
        <c:crosses val="autoZero"/>
        <c:crossBetween val="between"/>
      </c:valAx>
    </c:plotArea>
    <c:plotVisOnly val="1"/>
    <c:dispBlanksAs val="gap"/>
    <c:showDLblsOverMax val="0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629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23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0.11502204833561121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1.7276807790071822E-2"/>
                  <c:y val="-8.067231161109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94376.5</c:v>
                </c:pt>
                <c:pt idx="1">
                  <c:v>75956.800000000003</c:v>
                </c:pt>
                <c:pt idx="2">
                  <c:v>76966.7</c:v>
                </c:pt>
                <c:pt idx="3">
                  <c:v>51524.2</c:v>
                </c:pt>
                <c:pt idx="4">
                  <c:v>32142.3</c:v>
                </c:pt>
                <c:pt idx="5">
                  <c:v>32559.1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45824"/>
        <c:axId val="273954432"/>
      </c:lineChart>
      <c:catAx>
        <c:axId val="2324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954432"/>
        <c:crosses val="autoZero"/>
        <c:auto val="1"/>
        <c:lblAlgn val="ctr"/>
        <c:lblOffset val="100"/>
        <c:noMultiLvlLbl val="0"/>
      </c:catAx>
      <c:valAx>
        <c:axId val="27395443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3245824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(Проект)</c:v>
                </c:pt>
                <c:pt idx="1">
                  <c:v>2024 (Проект)</c:v>
                </c:pt>
                <c:pt idx="2">
                  <c:v>2023 (Проект)</c:v>
                </c:pt>
                <c:pt idx="3">
                  <c:v>2022 (План)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497863.9</c:v>
                </c:pt>
                <c:pt idx="1">
                  <c:v>496052.2</c:v>
                </c:pt>
                <c:pt idx="2">
                  <c:v>528952.80000000005</c:v>
                </c:pt>
                <c:pt idx="3">
                  <c:v>580486.5</c:v>
                </c:pt>
                <c:pt idx="4">
                  <c:v>518043.1</c:v>
                </c:pt>
                <c:pt idx="5">
                  <c:v>479911.7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6737920"/>
        <c:axId val="273956160"/>
        <c:axId val="0"/>
      </c:bar3DChart>
      <c:catAx>
        <c:axId val="286737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3956160"/>
        <c:crosses val="autoZero"/>
        <c:auto val="1"/>
        <c:lblAlgn val="ctr"/>
        <c:lblOffset val="100"/>
        <c:noMultiLvlLbl val="0"/>
      </c:catAx>
      <c:valAx>
        <c:axId val="273956160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867379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653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0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26913.1</c:v>
                </c:pt>
                <c:pt idx="1">
                  <c:v>21604.400000000001</c:v>
                </c:pt>
                <c:pt idx="2">
                  <c:v>29972.7</c:v>
                </c:pt>
                <c:pt idx="3">
                  <c:v>26067.3</c:v>
                </c:pt>
                <c:pt idx="4">
                  <c:v>26463.8</c:v>
                </c:pt>
                <c:pt idx="5">
                  <c:v>26675.1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87271424"/>
        <c:axId val="280183936"/>
        <c:axId val="0"/>
      </c:bar3DChart>
      <c:catAx>
        <c:axId val="28727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0183936"/>
        <c:crosses val="autoZero"/>
        <c:auto val="1"/>
        <c:lblAlgn val="ctr"/>
        <c:lblOffset val="100"/>
        <c:noMultiLvlLbl val="0"/>
      </c:catAx>
      <c:valAx>
        <c:axId val="2801839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87271424"/>
        <c:crosses val="autoZero"/>
        <c:crossBetween val="between"/>
      </c:valAx>
    </c:plotArea>
    <c:plotVisOnly val="1"/>
    <c:dispBlanksAs val="gap"/>
    <c:showDLblsOverMax val="0"/>
  </c:chart>
  <c:spPr>
    <a:solidFill>
      <a:srgbClr val="FFFFCC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30093.200000000001</c:v>
                </c:pt>
                <c:pt idx="1">
                  <c:v>17560.7</c:v>
                </c:pt>
                <c:pt idx="2">
                  <c:v>41095.199999999997</c:v>
                </c:pt>
                <c:pt idx="3">
                  <c:v>65530.8</c:v>
                </c:pt>
                <c:pt idx="4">
                  <c:v>20426.099999999999</c:v>
                </c:pt>
                <c:pt idx="5">
                  <c:v>20426.099999999999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87270912"/>
        <c:axId val="280185664"/>
        <c:axId val="0"/>
      </c:bar3DChart>
      <c:catAx>
        <c:axId val="2872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0185664"/>
        <c:crosses val="autoZero"/>
        <c:auto val="1"/>
        <c:lblAlgn val="ctr"/>
        <c:lblOffset val="100"/>
        <c:noMultiLvlLbl val="0"/>
      </c:catAx>
      <c:valAx>
        <c:axId val="28018566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87270912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2935.2</c:v>
                </c:pt>
                <c:pt idx="1">
                  <c:v>3736.2</c:v>
                </c:pt>
                <c:pt idx="2">
                  <c:v>3633.6</c:v>
                </c:pt>
                <c:pt idx="3">
                  <c:v>3321.2</c:v>
                </c:pt>
                <c:pt idx="4">
                  <c:v>3321.2</c:v>
                </c:pt>
                <c:pt idx="5">
                  <c:v>3321.2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1.1518657958440318E-2"/>
                  <c:y val="-1.205336890078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345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56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B7E5B3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48370.9</c:v>
                </c:pt>
                <c:pt idx="1">
                  <c:v>46952</c:v>
                </c:pt>
                <c:pt idx="2">
                  <c:v>51522.400000000001</c:v>
                </c:pt>
                <c:pt idx="3">
                  <c:v>47488.1</c:v>
                </c:pt>
                <c:pt idx="4">
                  <c:v>47788.1</c:v>
                </c:pt>
                <c:pt idx="5">
                  <c:v>47788.1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-5.9002511430227313E-3"/>
                  <c:y val="-6.8590312634651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09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465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205.2</c:v>
                </c:pt>
                <c:pt idx="3" formatCode="#,##0.0">
                  <c:v>8.1999999999999993</c:v>
                </c:pt>
                <c:pt idx="4" formatCode="#,##0.0">
                  <c:v>7.2</c:v>
                </c:pt>
                <c:pt idx="5" formatCode="#,##0.0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551E-3"/>
                  <c:y val="-2.6477233685401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1200</c:v>
                </c:pt>
                <c:pt idx="1">
                  <c:v>222.3</c:v>
                </c:pt>
                <c:pt idx="3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582E-2"/>
                  <c:y val="5.908998013883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2.1593062139985252E-2"/>
                  <c:y val="7.208484053171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2.9800559425844891E-2"/>
                  <c:y val="7.1379038274033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2.7488891750917639E-2"/>
                  <c:y val="6.806705089811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2" formatCode="#,##0.0">
                  <c:v>428</c:v>
                </c:pt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21143.7</c:v>
                </c:pt>
                <c:pt idx="1">
                  <c:v>25812.2</c:v>
                </c:pt>
                <c:pt idx="2">
                  <c:v>27501.5</c:v>
                </c:pt>
                <c:pt idx="3">
                  <c:v>30188</c:v>
                </c:pt>
                <c:pt idx="4">
                  <c:v>29988</c:v>
                </c:pt>
                <c:pt idx="5">
                  <c:v>29988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9196032"/>
        <c:axId val="286058176"/>
        <c:axId val="0"/>
      </c:bar3DChart>
      <c:catAx>
        <c:axId val="28919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6058176"/>
        <c:crosses val="autoZero"/>
        <c:auto val="1"/>
        <c:lblAlgn val="ctr"/>
        <c:lblOffset val="100"/>
        <c:noMultiLvlLbl val="0"/>
      </c:catAx>
      <c:valAx>
        <c:axId val="2860581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919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rgbClr val="4CD45C"/>
            </a:solidFill>
            <a:ln w="6350" cap="flat" cmpd="sng" algn="ctr">
              <a:solidFill>
                <a:srgbClr val="4CD45C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3000.1</c:v>
                </c:pt>
                <c:pt idx="1">
                  <c:v>2936.5</c:v>
                </c:pt>
                <c:pt idx="2">
                  <c:v>3007.8</c:v>
                </c:pt>
                <c:pt idx="3">
                  <c:v>3130.6</c:v>
                </c:pt>
                <c:pt idx="4">
                  <c:v>2880.6</c:v>
                </c:pt>
                <c:pt idx="5">
                  <c:v>2880.6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196544"/>
        <c:axId val="286061056"/>
        <c:axId val="0"/>
      </c:bar3DChart>
      <c:catAx>
        <c:axId val="2891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6061056"/>
        <c:crosses val="autoZero"/>
        <c:auto val="1"/>
        <c:lblAlgn val="ctr"/>
        <c:lblOffset val="100"/>
        <c:noMultiLvlLbl val="0"/>
      </c:catAx>
      <c:valAx>
        <c:axId val="2860610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919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803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1785.6</c:v>
                </c:pt>
                <c:pt idx="1">
                  <c:v>1853.3</c:v>
                </c:pt>
                <c:pt idx="2">
                  <c:v>2015.7</c:v>
                </c:pt>
                <c:pt idx="3">
                  <c:v>1965.4</c:v>
                </c:pt>
                <c:pt idx="4">
                  <c:v>2034</c:v>
                </c:pt>
                <c:pt idx="5">
                  <c:v>2034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338368"/>
        <c:axId val="286062784"/>
      </c:lineChart>
      <c:catAx>
        <c:axId val="28933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6062784"/>
        <c:crosses val="autoZero"/>
        <c:auto val="1"/>
        <c:lblAlgn val="ctr"/>
        <c:lblOffset val="100"/>
        <c:noMultiLvlLbl val="0"/>
      </c:catAx>
      <c:valAx>
        <c:axId val="2860627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9338368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221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6-44FA-A2C5-69D29477ADAF}"/>
                </c:ext>
              </c:extLst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1">
                  <c:v>7500</c:v>
                </c:pt>
                <c:pt idx="2">
                  <c:v>739.8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40522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6-44FA-A2C5-69D29477ADAF}"/>
                </c:ext>
              </c:extLst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4FA-A2C5-69D29477ADAF}"/>
                </c:ext>
              </c:extLst>
            </c:dLbl>
            <c:spPr>
              <a:solidFill>
                <a:srgbClr val="B7E5B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7952.2</c:v>
                </c:pt>
                <c:pt idx="1">
                  <c:v>6226.6</c:v>
                </c:pt>
                <c:pt idx="2">
                  <c:v>6919</c:v>
                </c:pt>
                <c:pt idx="3">
                  <c:v>7125</c:v>
                </c:pt>
                <c:pt idx="4">
                  <c:v>7125</c:v>
                </c:pt>
                <c:pt idx="5">
                  <c:v>7125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6-44FA-A2C5-69D29477ADAF}"/>
                </c:ext>
              </c:extLst>
            </c:dLbl>
            <c:dLbl>
              <c:idx val="1"/>
              <c:layout>
                <c:manualLayout>
                  <c:x val="5.7813506828481116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6-44FA-A2C5-69D29477ADAF}"/>
                </c:ext>
              </c:extLst>
            </c:dLbl>
            <c:dLbl>
              <c:idx val="2"/>
              <c:layout>
                <c:manualLayout>
                  <c:x val="8.5995315285049105E-3"/>
                  <c:y val="-6.3928121933354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6-44FA-A2C5-69D29477ADAF}"/>
                </c:ext>
              </c:extLst>
            </c:dLbl>
            <c:dLbl>
              <c:idx val="3"/>
              <c:layout>
                <c:manualLayout>
                  <c:x val="1.532057930954748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6-44FA-A2C5-69D29477ADAF}"/>
                </c:ext>
              </c:extLst>
            </c:dLbl>
            <c:dLbl>
              <c:idx val="4"/>
              <c:layout>
                <c:manualLayout>
                  <c:x val="-2.1101929992395581E-2"/>
                  <c:y val="-6.9315047259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6-44FA-A2C5-69D29477ADAF}"/>
                </c:ext>
              </c:extLst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6-44FA-A2C5-69D29477ADAF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47727.6</c:v>
                </c:pt>
                <c:pt idx="1">
                  <c:v>59888.800000000003</c:v>
                </c:pt>
                <c:pt idx="2">
                  <c:v>36600</c:v>
                </c:pt>
                <c:pt idx="3">
                  <c:v>34769.800000000003</c:v>
                </c:pt>
                <c:pt idx="4">
                  <c:v>37856.5</c:v>
                </c:pt>
                <c:pt idx="5">
                  <c:v>32614.2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FF99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6-44FA-A2C5-69D29477ADAF}"/>
                </c:ext>
              </c:extLst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6-44FA-A2C5-69D29477ADAF}"/>
                </c:ext>
              </c:extLst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6-44FA-A2C5-69D29477ADAF}"/>
                </c:ext>
              </c:extLst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6-44FA-A2C5-69D29477ADAF}"/>
                </c:ext>
              </c:extLst>
            </c:dLbl>
            <c:dLbl>
              <c:idx val="5"/>
              <c:layout>
                <c:manualLayout>
                  <c:x val="4.9141480804208826E-2"/>
                  <c:y val="1.386300945195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6-44FA-A2C5-69D29477ADAF}"/>
                </c:ext>
              </c:extLst>
            </c:dLbl>
            <c:spPr>
              <a:solidFill>
                <a:srgbClr val="FFFFCC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59448.2</c:v>
                </c:pt>
                <c:pt idx="1">
                  <c:v>55184.7</c:v>
                </c:pt>
                <c:pt idx="2">
                  <c:v>52249.8</c:v>
                </c:pt>
                <c:pt idx="3">
                  <c:v>49166.1</c:v>
                </c:pt>
                <c:pt idx="4">
                  <c:v>21567.7</c:v>
                </c:pt>
                <c:pt idx="5">
                  <c:v>23430.9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9583616"/>
        <c:axId val="286058752"/>
        <c:axId val="180425344"/>
      </c:bar3DChart>
      <c:catAx>
        <c:axId val="28958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6058752"/>
        <c:crosses val="autoZero"/>
        <c:auto val="1"/>
        <c:lblAlgn val="ctr"/>
        <c:lblOffset val="100"/>
        <c:noMultiLvlLbl val="0"/>
      </c:catAx>
      <c:valAx>
        <c:axId val="2860587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89583616"/>
        <c:crosses val="autoZero"/>
        <c:crossBetween val="between"/>
      </c:valAx>
      <c:serAx>
        <c:axId val="180425344"/>
        <c:scaling>
          <c:orientation val="minMax"/>
        </c:scaling>
        <c:delete val="1"/>
        <c:axPos val="b"/>
        <c:majorTickMark val="out"/>
        <c:minorTickMark val="none"/>
        <c:tickLblPos val="none"/>
        <c:crossAx val="2860587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1.5277777777777777E-2"/>
                  <c:y val="2.8218497380567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1.3888998250218722E-2"/>
                  <c:y val="-2.8220719309495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3.3333333333333333E-2"/>
                  <c:y val="1.4109026497391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4.1666666666666666E-3"/>
                  <c:y val="8.465549214170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744814.9</c:v>
                </c:pt>
                <c:pt idx="1">
                  <c:v>778034.9</c:v>
                </c:pt>
                <c:pt idx="2">
                  <c:v>853128.5</c:v>
                </c:pt>
                <c:pt idx="3">
                  <c:v>806742.2</c:v>
                </c:pt>
                <c:pt idx="4">
                  <c:v>724549</c:v>
                </c:pt>
                <c:pt idx="5">
                  <c:v>723420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118766404199475E-3"/>
                  <c:y val="5.6436994761135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57E-2"/>
                  <c:y val="2.8216275451640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2.8722987751531058E-2"/>
                  <c:y val="-5.64392166900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4.568132108486439E-2"/>
                  <c:y val="1.1287176759334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4.583333333333333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760467.7</c:v>
                </c:pt>
                <c:pt idx="1">
                  <c:v>790768.9</c:v>
                </c:pt>
                <c:pt idx="2">
                  <c:v>853128.5</c:v>
                </c:pt>
                <c:pt idx="3">
                  <c:v>799742.2</c:v>
                </c:pt>
                <c:pt idx="4">
                  <c:v>717049</c:v>
                </c:pt>
                <c:pt idx="5">
                  <c:v>723420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15652.8</c:v>
                </c:pt>
                <c:pt idx="1">
                  <c:v>12734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3" formatCode="#,##0.0">
                  <c:v>7000</c:v>
                </c:pt>
                <c:pt idx="4" formatCode="#,##0.0">
                  <c:v>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0801408"/>
        <c:axId val="263534208"/>
        <c:axId val="0"/>
      </c:bar3DChart>
      <c:catAx>
        <c:axId val="27080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3534208"/>
        <c:crosses val="autoZero"/>
        <c:auto val="1"/>
        <c:lblAlgn val="ctr"/>
        <c:lblOffset val="100"/>
        <c:noMultiLvlLbl val="0"/>
      </c:catAx>
      <c:valAx>
        <c:axId val="2635342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080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942"/>
          <c:y val="0.30222966124028017"/>
          <c:w val="0.13594860017498159"/>
          <c:h val="0.33063813354415394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675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(Проект)</c:v>
                </c:pt>
                <c:pt idx="1">
                  <c:v>2024 (Проект)</c:v>
                </c:pt>
                <c:pt idx="2">
                  <c:v>2023 (Проект)</c:v>
                </c:pt>
                <c:pt idx="3">
                  <c:v>2022 (План)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(Проект)</c:v>
                </c:pt>
                <c:pt idx="1">
                  <c:v>2024 (Проект)</c:v>
                </c:pt>
                <c:pt idx="2">
                  <c:v>2023 (Проект)</c:v>
                </c:pt>
                <c:pt idx="3">
                  <c:v>2022 (План)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2" formatCode="#,##0.0">
                  <c:v>5885.5</c:v>
                </c:pt>
                <c:pt idx="3" formatCode="#,##0.0">
                  <c:v>22667.3</c:v>
                </c:pt>
                <c:pt idx="4" formatCode="#,##0.0">
                  <c:v>22171.3</c:v>
                </c:pt>
                <c:pt idx="5" formatCode="#,##0.0">
                  <c:v>29814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9.1778014757230297E-3"/>
                  <c:y val="-6.3491619106278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2578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(Проект)</c:v>
                </c:pt>
                <c:pt idx="1">
                  <c:v>2024 (Проект)</c:v>
                </c:pt>
                <c:pt idx="2">
                  <c:v>2023 (Проект)</c:v>
                </c:pt>
                <c:pt idx="3">
                  <c:v>2022 (План)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46529.3</c:v>
                </c:pt>
                <c:pt idx="3" formatCode="#,##0.0">
                  <c:v>15157.2</c:v>
                </c:pt>
                <c:pt idx="4" formatCode="#,##0.0">
                  <c:v>24057.7</c:v>
                </c:pt>
                <c:pt idx="5" formatCode="#,##0.0">
                  <c:v>32557.7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 (Проект)</c:v>
                </c:pt>
                <c:pt idx="1">
                  <c:v>2024 (Проект)</c:v>
                </c:pt>
                <c:pt idx="2">
                  <c:v>2023 (Проект)</c:v>
                </c:pt>
                <c:pt idx="3">
                  <c:v>2022 (План)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220</c:v>
                </c:pt>
                <c:pt idx="1">
                  <c:v>220</c:v>
                </c:pt>
                <c:pt idx="2">
                  <c:v>290</c:v>
                </c:pt>
                <c:pt idx="3">
                  <c:v>8597.4</c:v>
                </c:pt>
                <c:pt idx="4">
                  <c:v>308.39999999999998</c:v>
                </c:pt>
                <c:pt idx="5">
                  <c:v>610.9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9856000"/>
        <c:axId val="287426816"/>
        <c:axId val="0"/>
      </c:bar3DChart>
      <c:catAx>
        <c:axId val="289856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7426816"/>
        <c:crosses val="autoZero"/>
        <c:auto val="1"/>
        <c:lblAlgn val="ctr"/>
        <c:lblOffset val="100"/>
        <c:noMultiLvlLbl val="0"/>
      </c:catAx>
      <c:valAx>
        <c:axId val="28742681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8985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92372992"/>
        <c:axId val="56968896"/>
        <c:axId val="0"/>
      </c:bar3DChart>
      <c:catAx>
        <c:axId val="29237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56968896"/>
        <c:crosses val="autoZero"/>
        <c:auto val="1"/>
        <c:lblAlgn val="ctr"/>
        <c:lblOffset val="100"/>
        <c:noMultiLvlLbl val="0"/>
      </c:catAx>
      <c:valAx>
        <c:axId val="56968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2372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88191.2</c:v>
                </c:pt>
                <c:pt idx="1">
                  <c:v>88124.4</c:v>
                </c:pt>
                <c:pt idx="2">
                  <c:v>96565.8</c:v>
                </c:pt>
                <c:pt idx="3">
                  <c:v>100990.6</c:v>
                </c:pt>
                <c:pt idx="4">
                  <c:v>100740.6</c:v>
                </c:pt>
                <c:pt idx="5">
                  <c:v>100390.6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239178.3</c:v>
                </c:pt>
                <c:pt idx="1">
                  <c:v>269128.5</c:v>
                </c:pt>
                <c:pt idx="2">
                  <c:v>317059.7</c:v>
                </c:pt>
                <c:pt idx="3">
                  <c:v>272846</c:v>
                </c:pt>
                <c:pt idx="4">
                  <c:v>272342.40000000002</c:v>
                </c:pt>
                <c:pt idx="5">
                  <c:v>272742.40000000002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9E-2"/>
                  <c:y val="-2.901069437218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38E-2"/>
                  <c:y val="-3.574288236773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29413</c:v>
                </c:pt>
                <c:pt idx="1">
                  <c:v>32870.300000000003</c:v>
                </c:pt>
                <c:pt idx="2">
                  <c:v>41065.300000000003</c:v>
                </c:pt>
                <c:pt idx="3">
                  <c:v>29864.1</c:v>
                </c:pt>
                <c:pt idx="4">
                  <c:v>29777.8</c:v>
                </c:pt>
                <c:pt idx="5">
                  <c:v>29711.7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09E-2"/>
                  <c:y val="-5.677248835715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41E-3"/>
                  <c:y val="-5.004030036160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703E-3"/>
                  <c:y val="-2.692875198221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4163.1000000000004</c:v>
                </c:pt>
                <c:pt idx="1">
                  <c:v>9016.9</c:v>
                </c:pt>
                <c:pt idx="2">
                  <c:v>10309.1</c:v>
                </c:pt>
                <c:pt idx="3">
                  <c:v>5333.5</c:v>
                </c:pt>
                <c:pt idx="4">
                  <c:v>4733.5</c:v>
                </c:pt>
                <c:pt idx="5">
                  <c:v>4733.5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591E-2"/>
                  <c:y val="1.38807644691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26E-2"/>
                  <c:y val="1.512992990308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7513.1</c:v>
                </c:pt>
                <c:pt idx="1">
                  <c:v>7561</c:v>
                </c:pt>
                <c:pt idx="2">
                  <c:v>8218.7999999999993</c:v>
                </c:pt>
                <c:pt idx="3">
                  <c:v>15668.4</c:v>
                </c:pt>
                <c:pt idx="4">
                  <c:v>15668.4</c:v>
                </c:pt>
                <c:pt idx="5">
                  <c:v>15668.4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2473344"/>
        <c:axId val="56971200"/>
        <c:axId val="0"/>
      </c:bar3DChart>
      <c:catAx>
        <c:axId val="29247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971200"/>
        <c:crosses val="autoZero"/>
        <c:auto val="1"/>
        <c:lblAlgn val="ctr"/>
        <c:lblOffset val="100"/>
        <c:noMultiLvlLbl val="0"/>
      </c:catAx>
      <c:valAx>
        <c:axId val="569712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9247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135762083564"/>
          <c:y val="3.437500000000001E-2"/>
          <c:w val="0.87523864237916449"/>
          <c:h val="0.931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B7E5B3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45 255,8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51663.4</c:v>
                </c:pt>
                <c:pt idx="1">
                  <c:v>50581</c:v>
                </c:pt>
                <c:pt idx="2">
                  <c:v>48960.2</c:v>
                </c:pt>
                <c:pt idx="3">
                  <c:v>51339.1</c:v>
                </c:pt>
                <c:pt idx="4">
                  <c:v>44717</c:v>
                </c:pt>
                <c:pt idx="5">
                  <c:v>44681.7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30047845517686E-2"/>
                  <c:y val="-1.90323617587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00025181851356E-2"/>
                  <c:y val="-1.903236175874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30022663666158E-2"/>
                  <c:y val="-9.5161808793701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00025181851415E-2"/>
                  <c:y val="-1.9032736411530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130022663666272E-2"/>
                  <c:y val="-2.37904521984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703.6</c:v>
                </c:pt>
                <c:pt idx="1">
                  <c:v>658.8</c:v>
                </c:pt>
                <c:pt idx="2" formatCode="0.0">
                  <c:v>702.2</c:v>
                </c:pt>
                <c:pt idx="3" formatCode="0.0">
                  <c:v>702.2</c:v>
                </c:pt>
                <c:pt idx="4" formatCode="0.0">
                  <c:v>702.2</c:v>
                </c:pt>
                <c:pt idx="5" formatCode="0.0">
                  <c:v>702.2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2476928"/>
        <c:axId val="287429120"/>
        <c:axId val="0"/>
      </c:bar3DChart>
      <c:catAx>
        <c:axId val="29247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7429120"/>
        <c:crosses val="autoZero"/>
        <c:auto val="1"/>
        <c:lblAlgn val="ctr"/>
        <c:lblOffset val="100"/>
        <c:noMultiLvlLbl val="0"/>
      </c:catAx>
      <c:valAx>
        <c:axId val="2874291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924769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666666666666668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5.8333333333334236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31835.599999999999</c:v>
                </c:pt>
                <c:pt idx="1">
                  <c:v>36125.599999999999</c:v>
                </c:pt>
                <c:pt idx="2">
                  <c:v>49096.4</c:v>
                </c:pt>
                <c:pt idx="3">
                  <c:v>44075.6</c:v>
                </c:pt>
                <c:pt idx="4">
                  <c:v>44814.400000000001</c:v>
                </c:pt>
                <c:pt idx="5">
                  <c:v>45025.7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32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584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10593.2</c:v>
                </c:pt>
                <c:pt idx="1">
                  <c:v>2655</c:v>
                </c:pt>
                <c:pt idx="2">
                  <c:v>7038.2</c:v>
                </c:pt>
                <c:pt idx="3">
                  <c:v>5237</c:v>
                </c:pt>
                <c:pt idx="4">
                  <c:v>5142.5</c:v>
                </c:pt>
                <c:pt idx="5">
                  <c:v>5142.5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1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(Отчет)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1943.3</c:v>
                </c:pt>
                <c:pt idx="1">
                  <c:v>3764.2</c:v>
                </c:pt>
                <c:pt idx="2">
                  <c:v>5077.6000000000004</c:v>
                </c:pt>
                <c:pt idx="3">
                  <c:v>5686.5</c:v>
                </c:pt>
                <c:pt idx="4">
                  <c:v>5686.5</c:v>
                </c:pt>
                <c:pt idx="5">
                  <c:v>5686.5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3165056"/>
        <c:axId val="292340288"/>
      </c:barChart>
      <c:catAx>
        <c:axId val="29316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2340288"/>
        <c:crosses val="autoZero"/>
        <c:auto val="1"/>
        <c:lblAlgn val="ctr"/>
        <c:lblOffset val="100"/>
        <c:noMultiLvlLbl val="0"/>
      </c:catAx>
      <c:valAx>
        <c:axId val="29234028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9316505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048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11-4646-A694-71AAD33FBF45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779.2</c:v>
                </c:pt>
                <c:pt idx="1">
                  <c:v>650.20000000000005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93043712"/>
        <c:axId val="292343744"/>
        <c:axId val="0"/>
      </c:bar3DChart>
      <c:catAx>
        <c:axId val="2930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2343744"/>
        <c:crosses val="autoZero"/>
        <c:auto val="1"/>
        <c:lblAlgn val="ctr"/>
        <c:lblOffset val="100"/>
        <c:noMultiLvlLbl val="0"/>
      </c:catAx>
      <c:valAx>
        <c:axId val="29234374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930437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0-444C-AC37-8AFCB462C212}"/>
                </c:ext>
              </c:extLst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0-444C-AC37-8AFCB462C212}"/>
                </c:ext>
              </c:extLst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0-444C-AC37-8AFCB462C212}"/>
                </c:ext>
              </c:extLst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0-444C-AC37-8AFCB462C212}"/>
                </c:ext>
              </c:extLst>
            </c:dLbl>
            <c:dLbl>
              <c:idx val="4"/>
              <c:layout>
                <c:manualLayout>
                  <c:x val="-9.722331583551954E-3"/>
                  <c:y val="4.455703406601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60-444C-AC37-8AFCB462C212}"/>
                </c:ext>
              </c:extLst>
            </c:dLbl>
            <c:dLbl>
              <c:idx val="5"/>
              <c:layout>
                <c:manualLayout>
                  <c:x val="-1.5277777777777777E-2"/>
                  <c:y val="4.52932130194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60-444C-AC37-8AFCB462C212}"/>
                </c:ext>
              </c:extLst>
            </c:dLbl>
            <c:dLbl>
              <c:idx val="6"/>
              <c:layout>
                <c:manualLayout>
                  <c:x val="0"/>
                  <c:y val="5.244458526489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 на 01.10.22г.)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18924.3</c:v>
                </c:pt>
                <c:pt idx="1">
                  <c:v>23662.16</c:v>
                </c:pt>
                <c:pt idx="2">
                  <c:v>25804.1</c:v>
                </c:pt>
                <c:pt idx="3">
                  <c:v>26975.42</c:v>
                </c:pt>
                <c:pt idx="4">
                  <c:v>29563.47</c:v>
                </c:pt>
                <c:pt idx="5">
                  <c:v>31369</c:v>
                </c:pt>
                <c:pt idx="6">
                  <c:v>31427.9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A60-444C-AC37-8AFCB462C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4722222222222532E-2"/>
                  <c:y val="-9.535600972236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0-444C-AC37-8AFCB462C212}"/>
                </c:ext>
              </c:extLst>
            </c:dLbl>
            <c:dLbl>
              <c:idx val="1"/>
              <c:layout>
                <c:manualLayout>
                  <c:x val="-5.2777777777777792E-2"/>
                  <c:y val="-4.57279377660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60-444C-AC37-8AFCB462C212}"/>
                </c:ext>
              </c:extLst>
            </c:dLbl>
            <c:dLbl>
              <c:idx val="2"/>
              <c:layout>
                <c:manualLayout>
                  <c:x val="-3.8888888888888945E-2"/>
                  <c:y val="-4.883858478699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60-444C-AC37-8AFCB462C212}"/>
                </c:ext>
              </c:extLst>
            </c:dLbl>
            <c:dLbl>
              <c:idx val="3"/>
              <c:layout>
                <c:manualLayout>
                  <c:x val="-6.5277777777777782E-2"/>
                  <c:y val="-3.538426683089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60-444C-AC37-8AFCB462C212}"/>
                </c:ext>
              </c:extLst>
            </c:dLbl>
            <c:dLbl>
              <c:idx val="4"/>
              <c:layout>
                <c:manualLayout>
                  <c:x val="-1.1111220472441036E-2"/>
                  <c:y val="2.600371017674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60-444C-AC37-8AFCB462C212}"/>
                </c:ext>
              </c:extLst>
            </c:dLbl>
            <c:dLbl>
              <c:idx val="5"/>
              <c:layout>
                <c:manualLayout>
                  <c:x val="-1.3888888888888937E-3"/>
                  <c:y val="-2.1413760164459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60-444C-AC37-8AFCB462C212}"/>
                </c:ext>
              </c:extLst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 на 01.10.22г.)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26126.5</c:v>
                </c:pt>
                <c:pt idx="1">
                  <c:v>31772.3</c:v>
                </c:pt>
                <c:pt idx="2">
                  <c:v>31016.1</c:v>
                </c:pt>
                <c:pt idx="3">
                  <c:v>32309.439999999999</c:v>
                </c:pt>
                <c:pt idx="4">
                  <c:v>35885.949999999997</c:v>
                </c:pt>
                <c:pt idx="5">
                  <c:v>34832.300000000003</c:v>
                </c:pt>
                <c:pt idx="6">
                  <c:v>34847.5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A60-444C-AC37-8AFCB462C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60-444C-AC37-8AFCB462C212}"/>
                </c:ext>
              </c:extLst>
            </c:dLbl>
            <c:dLbl>
              <c:idx val="1"/>
              <c:layout>
                <c:manualLayout>
                  <c:x val="-7.3611111111111113E-2"/>
                  <c:y val="-1.810320733385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60-444C-AC37-8AFCB462C212}"/>
                </c:ext>
              </c:extLst>
            </c:dLbl>
            <c:dLbl>
              <c:idx val="2"/>
              <c:layout>
                <c:manualLayout>
                  <c:x val="-2.6388888888888941E-2"/>
                  <c:y val="1.384136563636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60-444C-AC37-8AFCB462C212}"/>
                </c:ext>
              </c:extLst>
            </c:dLbl>
            <c:dLbl>
              <c:idx val="3"/>
              <c:layout>
                <c:manualLayout>
                  <c:x val="-1.3888888888888926E-2"/>
                  <c:y val="2.9574797527324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60-444C-AC37-8AFCB462C212}"/>
                </c:ext>
              </c:extLst>
            </c:dLbl>
            <c:dLbl>
              <c:idx val="4"/>
              <c:layout>
                <c:manualLayout>
                  <c:x val="-1.1111220472440838E-2"/>
                  <c:y val="-3.176963192366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60-444C-AC37-8AFCB462C212}"/>
                </c:ext>
              </c:extLst>
            </c:dLbl>
            <c:dLbl>
              <c:idx val="5"/>
              <c:layout>
                <c:manualLayout>
                  <c:x val="1.3888888888889945E-3"/>
                  <c:y val="-4.249997512908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60-444C-AC37-8AFCB462C212}"/>
                </c:ext>
              </c:extLst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 на 01.10.22г.)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28445.7</c:v>
                </c:pt>
                <c:pt idx="1">
                  <c:v>29890.799999999999</c:v>
                </c:pt>
                <c:pt idx="2">
                  <c:v>30822.2</c:v>
                </c:pt>
                <c:pt idx="3">
                  <c:v>32233.8</c:v>
                </c:pt>
                <c:pt idx="4">
                  <c:v>36897.68</c:v>
                </c:pt>
                <c:pt idx="5">
                  <c:v>35543.199999999997</c:v>
                </c:pt>
                <c:pt idx="6">
                  <c:v>39820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A60-444C-AC37-8AFCB462C2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60-444C-AC37-8AFCB462C212}"/>
                </c:ext>
              </c:extLst>
            </c:dLbl>
            <c:dLbl>
              <c:idx val="1"/>
              <c:layout>
                <c:manualLayout>
                  <c:x val="-3.7500000000000006E-2"/>
                  <c:y val="4.606055100047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60-444C-AC37-8AFCB462C212}"/>
                </c:ext>
              </c:extLst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60-444C-AC37-8AFCB462C212}"/>
                </c:ext>
              </c:extLst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60-444C-AC37-8AFCB462C212}"/>
                </c:ext>
              </c:extLst>
            </c:dLbl>
            <c:dLbl>
              <c:idx val="4"/>
              <c:layout>
                <c:manualLayout>
                  <c:x val="-9.7224409448819198E-3"/>
                  <c:y val="1.39198263203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60-444C-AC37-8AFCB462C212}"/>
                </c:ext>
              </c:extLst>
            </c:dLbl>
            <c:dLbl>
              <c:idx val="5"/>
              <c:layout>
                <c:manualLayout>
                  <c:x val="-6.9444444444445464E-3"/>
                  <c:y val="-1.588171882956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60-444C-AC37-8AFCB462C212}"/>
                </c:ext>
              </c:extLst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(план)</c:v>
                </c:pt>
                <c:pt idx="6">
                  <c:v>2022 (отчет на 01.10.22г.)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25516.6</c:v>
                </c:pt>
                <c:pt idx="1">
                  <c:v>29655</c:v>
                </c:pt>
                <c:pt idx="2">
                  <c:v>27265.200000000001</c:v>
                </c:pt>
                <c:pt idx="3">
                  <c:v>28175.57</c:v>
                </c:pt>
                <c:pt idx="4">
                  <c:v>31192.92</c:v>
                </c:pt>
                <c:pt idx="5">
                  <c:v>31884.2</c:v>
                </c:pt>
                <c:pt idx="6">
                  <c:v>31928.2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4A60-444C-AC37-8AFCB462C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7576448"/>
        <c:axId val="56975360"/>
      </c:lineChart>
      <c:catAx>
        <c:axId val="29757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56975360"/>
        <c:crosses val="autoZero"/>
        <c:auto val="1"/>
        <c:lblAlgn val="ctr"/>
        <c:lblOffset val="100"/>
        <c:noMultiLvlLbl val="0"/>
      </c:catAx>
      <c:valAx>
        <c:axId val="5697536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29757644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228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26078.2</c:v>
                </c:pt>
                <c:pt idx="1">
                  <c:v>26412.400000000001</c:v>
                </c:pt>
                <c:pt idx="2">
                  <c:v>32622.1</c:v>
                </c:pt>
                <c:pt idx="3">
                  <c:v>34871.1</c:v>
                </c:pt>
                <c:pt idx="4">
                  <c:v>30108.3</c:v>
                </c:pt>
                <c:pt idx="5">
                  <c:v>30525.1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9-46C0-A485-AB459F0E312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9-46C0-A485-AB459F0E312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5722.4</c:v>
                </c:pt>
                <c:pt idx="1">
                  <c:v>5846.1</c:v>
                </c:pt>
                <c:pt idx="2">
                  <c:v>2848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A9-46C0-A485-AB459F0E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738752"/>
        <c:axId val="56980544"/>
      </c:barChart>
      <c:catAx>
        <c:axId val="29773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980544"/>
        <c:crosses val="autoZero"/>
        <c:auto val="1"/>
        <c:lblAlgn val="ctr"/>
        <c:lblOffset val="100"/>
        <c:noMultiLvlLbl val="0"/>
      </c:catAx>
      <c:valAx>
        <c:axId val="569805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9773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39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1.4693145797887819E-3"/>
                  <c:y val="-1.373381027984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373381027984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76.7</c:v>
                </c:pt>
                <c:pt idx="1">
                  <c:v>76.2</c:v>
                </c:pt>
                <c:pt idx="2">
                  <c:v>49.5</c:v>
                </c:pt>
                <c:pt idx="3">
                  <c:v>49.9</c:v>
                </c:pt>
                <c:pt idx="4">
                  <c:v>85.7</c:v>
                </c:pt>
                <c:pt idx="5">
                  <c:v>73.599999999999994</c:v>
                </c:pt>
                <c:pt idx="6">
                  <c:v>91.5</c:v>
                </c:pt>
                <c:pt idx="7">
                  <c:v>57.3</c:v>
                </c:pt>
                <c:pt idx="8">
                  <c:v>96.4</c:v>
                </c:pt>
                <c:pt idx="9">
                  <c:v>94.7</c:v>
                </c:pt>
                <c:pt idx="10">
                  <c:v>90.9</c:v>
                </c:pt>
                <c:pt idx="11">
                  <c:v>81.900000000000006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38-4F4F-A16A-22083CFBC4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1604736"/>
        <c:axId val="56981696"/>
        <c:axId val="0"/>
      </c:bar3DChart>
      <c:catAx>
        <c:axId val="31160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981696"/>
        <c:crosses val="autoZero"/>
        <c:auto val="1"/>
        <c:lblAlgn val="ctr"/>
        <c:lblOffset val="100"/>
        <c:noMultiLvlLbl val="0"/>
      </c:catAx>
      <c:valAx>
        <c:axId val="5698169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31160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46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2916666666666672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76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760143.5</c:v>
                </c:pt>
                <c:pt idx="1">
                  <c:v>789059.2</c:v>
                </c:pt>
                <c:pt idx="2">
                  <c:v>840463.7</c:v>
                </c:pt>
                <c:pt idx="3">
                  <c:v>797552.8</c:v>
                </c:pt>
                <c:pt idx="4">
                  <c:v>717041.8</c:v>
                </c:pt>
                <c:pt idx="5">
                  <c:v>723412.8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3443840"/>
        <c:axId val="292616384"/>
        <c:axId val="0"/>
      </c:bar3DChart>
      <c:catAx>
        <c:axId val="31344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2616384"/>
        <c:crosses val="autoZero"/>
        <c:auto val="1"/>
        <c:lblAlgn val="ctr"/>
        <c:lblOffset val="100"/>
        <c:noMultiLvlLbl val="0"/>
      </c:catAx>
      <c:valAx>
        <c:axId val="29261638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1344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975936"/>
        <c:axId val="263542400"/>
      </c:barChart>
      <c:catAx>
        <c:axId val="279975936"/>
        <c:scaling>
          <c:orientation val="minMax"/>
        </c:scaling>
        <c:delete val="0"/>
        <c:axPos val="b"/>
        <c:majorTickMark val="out"/>
        <c:minorTickMark val="none"/>
        <c:tickLblPos val="nextTo"/>
        <c:crossAx val="263542400"/>
        <c:crosses val="autoZero"/>
        <c:auto val="1"/>
        <c:lblAlgn val="ctr"/>
        <c:lblOffset val="100"/>
        <c:noMultiLvlLbl val="0"/>
      </c:catAx>
      <c:valAx>
        <c:axId val="26354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9975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51E-2"/>
          <c:y val="0.12311019654306"/>
          <c:w val="0.52889858233371301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2F-4D1F-ACBD-DB4A1AFF1791}"/>
              </c:ext>
            </c:extLst>
          </c:dPt>
          <c:dPt>
            <c:idx val="1"/>
            <c:bubble3D val="0"/>
            <c:spPr>
              <a:solidFill>
                <a:srgbClr val="E5907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2F-4D1F-ACBD-DB4A1AFF1791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2F-4D1F-ACBD-DB4A1AFF1791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2F-4D1F-ACBD-DB4A1AFF179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2F-4D1F-ACBD-DB4A1AFF1791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2F-4D1F-ACBD-DB4A1AFF17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2F-4D1F-ACBD-DB4A1AFF17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62F-4D1F-ACBD-DB4A1AFF179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62F-4D1F-ACBD-DB4A1AFF1791}"/>
              </c:ext>
            </c:extLst>
          </c:dPt>
          <c:dPt>
            <c:idx val="9"/>
            <c:bubble3D val="0"/>
            <c:spPr>
              <a:solidFill>
                <a:srgbClr val="F250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62F-4D1F-ACBD-DB4A1AFF1791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62F-4D1F-ACBD-DB4A1AFF1791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62F-4D1F-ACBD-DB4A1AFF1791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62F-4D1F-ACBD-DB4A1AFF1791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62F-4D1F-ACBD-DB4A1AFF1791}"/>
              </c:ext>
            </c:extLst>
          </c:dPt>
          <c:dPt>
            <c:idx val="1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62F-4D1F-ACBD-DB4A1AFF1791}"/>
              </c:ext>
            </c:extLst>
          </c:dPt>
          <c:dPt>
            <c:idx val="15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62F-4D1F-ACBD-DB4A1AFF1791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  <c:pt idx="15">
                  <c:v>Реализация государственной национальной политики</c:v>
                </c:pt>
              </c:strCache>
            </c:strRef>
          </c:cat>
          <c:val>
            <c:numRef>
              <c:f>Sheet1!$A$2:$P$2</c:f>
              <c:numCache>
                <c:formatCode>General</c:formatCode>
                <c:ptCount val="16"/>
                <c:pt idx="0" formatCode="0.0">
                  <c:v>0.9</c:v>
                </c:pt>
                <c:pt idx="1">
                  <c:v>7.0000000000000007E-2</c:v>
                </c:pt>
                <c:pt idx="2">
                  <c:v>3.4</c:v>
                </c:pt>
                <c:pt idx="3">
                  <c:v>5.9</c:v>
                </c:pt>
                <c:pt idx="4">
                  <c:v>0.4</c:v>
                </c:pt>
                <c:pt idx="5">
                  <c:v>0.08</c:v>
                </c:pt>
                <c:pt idx="6" formatCode="0.0">
                  <c:v>6.4</c:v>
                </c:pt>
                <c:pt idx="7">
                  <c:v>9.3000000000000007</c:v>
                </c:pt>
                <c:pt idx="8" formatCode="0.0">
                  <c:v>5.5</c:v>
                </c:pt>
                <c:pt idx="9">
                  <c:v>0.7</c:v>
                </c:pt>
                <c:pt idx="10" formatCode="0.0">
                  <c:v>51.6</c:v>
                </c:pt>
                <c:pt idx="11" formatCode="0.0">
                  <c:v>7.2</c:v>
                </c:pt>
                <c:pt idx="12">
                  <c:v>7.8</c:v>
                </c:pt>
                <c:pt idx="13">
                  <c:v>0.01</c:v>
                </c:pt>
                <c:pt idx="14">
                  <c:v>0.4</c:v>
                </c:pt>
                <c:pt idx="15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62F-4D1F-ACBD-DB4A1AFF1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578"/>
          <c:y val="3.1882477820178643E-4"/>
          <c:w val="0.44212361081158275"/>
          <c:h val="0.98656139551739575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78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758553.1</c:v>
                </c:pt>
                <c:pt idx="1">
                  <c:v>796194.1</c:v>
                </c:pt>
                <c:pt idx="2">
                  <c:v>876754.1</c:v>
                </c:pt>
                <c:pt idx="3">
                  <c:v>818926.8</c:v>
                </c:pt>
                <c:pt idx="4">
                  <c:v>736985.5</c:v>
                </c:pt>
                <c:pt idx="5">
                  <c:v>736099.8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744814.9</c:v>
                </c:pt>
                <c:pt idx="1">
                  <c:v>778034.9</c:v>
                </c:pt>
                <c:pt idx="2">
                  <c:v>853128.5</c:v>
                </c:pt>
                <c:pt idx="3">
                  <c:v>806742.2</c:v>
                </c:pt>
                <c:pt idx="4">
                  <c:v>724549</c:v>
                </c:pt>
                <c:pt idx="5">
                  <c:v>723420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701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108847.1</c:v>
                </c:pt>
                <c:pt idx="1">
                  <c:v>94855.5</c:v>
                </c:pt>
                <c:pt idx="2">
                  <c:v>102792.3</c:v>
                </c:pt>
                <c:pt idx="3">
                  <c:v>66258.3</c:v>
                </c:pt>
                <c:pt idx="4">
                  <c:v>47128.3</c:v>
                </c:pt>
                <c:pt idx="5">
                  <c:v>47788.4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029696"/>
        <c:axId val="263543552"/>
      </c:lineChart>
      <c:catAx>
        <c:axId val="28002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3543552"/>
        <c:crosses val="autoZero"/>
        <c:auto val="1"/>
        <c:lblAlgn val="ctr"/>
        <c:lblOffset val="100"/>
        <c:noMultiLvlLbl val="0"/>
      </c:catAx>
      <c:valAx>
        <c:axId val="263543552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28002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092"/>
          <c:y val="0.19677630330574139"/>
          <c:w val="0.25358040570560586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22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38.299999999999997</c:v>
                </c:pt>
                <c:pt idx="1">
                  <c:v>40.6</c:v>
                </c:pt>
                <c:pt idx="2">
                  <c:v>45.3</c:v>
                </c:pt>
                <c:pt idx="3">
                  <c:v>42.3</c:v>
                </c:pt>
                <c:pt idx="4">
                  <c:v>38.1</c:v>
                </c:pt>
                <c:pt idx="5" formatCode="0.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12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37.6</c:v>
                </c:pt>
                <c:pt idx="1">
                  <c:v>39.700000000000003</c:v>
                </c:pt>
                <c:pt idx="2">
                  <c:v>44.1</c:v>
                </c:pt>
                <c:pt idx="3">
                  <c:v>41.7</c:v>
                </c:pt>
                <c:pt idx="4">
                  <c:v>37.5</c:v>
                </c:pt>
                <c:pt idx="5">
                  <c:v>37.4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5.5</c:v>
                </c:pt>
                <c:pt idx="1">
                  <c:v>4.8</c:v>
                </c:pt>
                <c:pt idx="2">
                  <c:v>5.3</c:v>
                </c:pt>
                <c:pt idx="3">
                  <c:v>3.4</c:v>
                </c:pt>
                <c:pt idx="4">
                  <c:v>2.4</c:v>
                </c:pt>
                <c:pt idx="5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79488000"/>
        <c:axId val="273949248"/>
        <c:axId val="0"/>
      </c:bar3DChart>
      <c:catAx>
        <c:axId val="27948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3949248"/>
        <c:crosses val="autoZero"/>
        <c:auto val="1"/>
        <c:lblAlgn val="ctr"/>
        <c:lblOffset val="100"/>
        <c:noMultiLvlLbl val="0"/>
      </c:catAx>
      <c:valAx>
        <c:axId val="273949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9488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25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371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(Проект)</c:v>
                </c:pt>
                <c:pt idx="1">
                  <c:v>2024 (Проект)</c:v>
                </c:pt>
                <c:pt idx="2">
                  <c:v>2023 (Проект)</c:v>
                </c:pt>
                <c:pt idx="3">
                  <c:v>2022 (План)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238922</c:v>
                </c:pt>
                <c:pt idx="1">
                  <c:v>236162</c:v>
                </c:pt>
                <c:pt idx="2">
                  <c:v>226157</c:v>
                </c:pt>
                <c:pt idx="3">
                  <c:v>233409.8</c:v>
                </c:pt>
                <c:pt idx="4">
                  <c:v>199755.5</c:v>
                </c:pt>
                <c:pt idx="5">
                  <c:v>180804.9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2025 (Проект)</c:v>
                </c:pt>
                <c:pt idx="1">
                  <c:v>2024 (Проект)</c:v>
                </c:pt>
                <c:pt idx="2">
                  <c:v>2023 (Проект)</c:v>
                </c:pt>
                <c:pt idx="3">
                  <c:v>2022 (План)</c:v>
                </c:pt>
                <c:pt idx="4">
                  <c:v>2021</c:v>
                </c:pt>
                <c:pt idx="5">
                  <c:v>2020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8320</c:v>
                </c:pt>
                <c:pt idx="1">
                  <c:v>8102</c:v>
                </c:pt>
                <c:pt idx="2">
                  <c:v>7783</c:v>
                </c:pt>
                <c:pt idx="3">
                  <c:v>15269.6</c:v>
                </c:pt>
                <c:pt idx="4">
                  <c:v>15329.3</c:v>
                </c:pt>
                <c:pt idx="5">
                  <c:v>11201.4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9488512"/>
        <c:axId val="152546112"/>
        <c:axId val="0"/>
      </c:bar3DChart>
      <c:catAx>
        <c:axId val="279488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546112"/>
        <c:crosses val="autoZero"/>
        <c:auto val="1"/>
        <c:lblAlgn val="ctr"/>
        <c:lblOffset val="100"/>
        <c:noMultiLvlLbl val="0"/>
      </c:catAx>
      <c:valAx>
        <c:axId val="15254611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27948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858"/>
          <c:w val="0.2335616552110297"/>
          <c:h val="0.48835470384577429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37"/>
          <c:y val="0.17036911127731141"/>
          <c:w val="0.60910361321151518"/>
          <c:h val="0.78841617906434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159023.5</c:v>
                </c:pt>
                <c:pt idx="1">
                  <c:v>170490</c:v>
                </c:pt>
                <c:pt idx="2">
                  <c:v>142775.20000000001</c:v>
                </c:pt>
                <c:pt idx="3">
                  <c:v>140435.5</c:v>
                </c:pt>
                <c:pt idx="4">
                  <c:v>104244.5</c:v>
                </c:pt>
                <c:pt idx="5">
                  <c:v>105310.9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248960.6</c:v>
                </c:pt>
                <c:pt idx="1">
                  <c:v>264750.7</c:v>
                </c:pt>
                <c:pt idx="2">
                  <c:v>282035.3</c:v>
                </c:pt>
                <c:pt idx="3">
                  <c:v>286914.90000000002</c:v>
                </c:pt>
                <c:pt idx="4">
                  <c:v>287847.5</c:v>
                </c:pt>
                <c:pt idx="5">
                  <c:v>288058.8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133579.5</c:v>
                </c:pt>
                <c:pt idx="1">
                  <c:v>111100</c:v>
                </c:pt>
                <c:pt idx="2">
                  <c:v>154162.6</c:v>
                </c:pt>
                <c:pt idx="3">
                  <c:v>118945.9</c:v>
                </c:pt>
                <c:pt idx="4">
                  <c:v>69472.600000000006</c:v>
                </c:pt>
                <c:pt idx="5">
                  <c:v>64087.9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490048"/>
        <c:axId val="263487488"/>
      </c:barChart>
      <c:catAx>
        <c:axId val="279490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3487488"/>
        <c:crosses val="autoZero"/>
        <c:auto val="1"/>
        <c:lblAlgn val="ctr"/>
        <c:lblOffset val="100"/>
        <c:noMultiLvlLbl val="0"/>
      </c:catAx>
      <c:valAx>
        <c:axId val="263487488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27949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789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7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15199.9</c:v>
                </c:pt>
                <c:pt idx="1">
                  <c:v>23436.400000000001</c:v>
                </c:pt>
                <c:pt idx="2">
                  <c:v>25476</c:v>
                </c:pt>
                <c:pt idx="3">
                  <c:v>26505.9</c:v>
                </c:pt>
                <c:pt idx="4">
                  <c:v>18720.400000000001</c:v>
                </c:pt>
                <c:pt idx="5">
                  <c:v>18720.400000000001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1877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248960.6</c:v>
                </c:pt>
                <c:pt idx="1">
                  <c:v>264750.7</c:v>
                </c:pt>
                <c:pt idx="2">
                  <c:v>282035.3</c:v>
                </c:pt>
                <c:pt idx="3">
                  <c:v>286914.90000000002</c:v>
                </c:pt>
                <c:pt idx="4">
                  <c:v>287847.5</c:v>
                </c:pt>
                <c:pt idx="5">
                  <c:v>288058.8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1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373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133579.5</c:v>
                </c:pt>
                <c:pt idx="1">
                  <c:v>111100</c:v>
                </c:pt>
                <c:pt idx="2">
                  <c:v>154162.6</c:v>
                </c:pt>
                <c:pt idx="3">
                  <c:v>118945.9</c:v>
                </c:pt>
                <c:pt idx="4">
                  <c:v>69472.600000000006</c:v>
                </c:pt>
                <c:pt idx="5">
                  <c:v>64087.9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1877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48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(План)</c:v>
                </c:pt>
                <c:pt idx="3">
                  <c:v>2023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159023.5</c:v>
                </c:pt>
                <c:pt idx="1">
                  <c:v>170490</c:v>
                </c:pt>
                <c:pt idx="2">
                  <c:v>142775.20000000001</c:v>
                </c:pt>
                <c:pt idx="3">
                  <c:v>140435.5</c:v>
                </c:pt>
                <c:pt idx="4">
                  <c:v>104244.5</c:v>
                </c:pt>
                <c:pt idx="5">
                  <c:v>105310.9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1423360"/>
        <c:axId val="264194304"/>
        <c:axId val="0"/>
      </c:bar3DChart>
      <c:catAx>
        <c:axId val="28142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194304"/>
        <c:crosses val="autoZero"/>
        <c:auto val="1"/>
        <c:lblAlgn val="ctr"/>
        <c:lblOffset val="100"/>
        <c:noMultiLvlLbl val="0"/>
      </c:catAx>
      <c:valAx>
        <c:axId val="26419430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8142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2023 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78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0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24.5</c:v>
                </c:pt>
                <c:pt idx="1">
                  <c:v>50.1</c:v>
                </c:pt>
                <c:pt idx="2" formatCode="0.0">
                  <c:v>20.8</c:v>
                </c:pt>
                <c:pt idx="3" formatCode="0.0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01.01.2023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14 500,0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ScaleX="111135" custScaleY="110958" custLinFactNeighborX="9781" custLinFactNeighborY="-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045BFEA4-1B14-4AF7-9867-E013DD64F19A}" type="presOf" srcId="{BAFB2B4E-080B-4CC8-8B3B-39ECCE942D22}" destId="{8A9D7CB1-B6B2-42BF-B043-ADF1C5BEE41A}" srcOrd="0" destOrd="0" presId="urn:microsoft.com/office/officeart/2005/8/layout/hierarchy1"/>
    <dgm:cxn modelId="{4EF00DD2-29D0-46AB-89D2-825066FC9206}" type="presOf" srcId="{B51B600F-A9B8-487E-8F64-62E4935F9890}" destId="{9C7753FC-881D-4807-9196-A6AA45F75C92}" srcOrd="0" destOrd="0" presId="urn:microsoft.com/office/officeart/2005/8/layout/hierarchy1"/>
    <dgm:cxn modelId="{7717845B-D973-4157-A54B-1B049486A6C0}" type="presParOf" srcId="{8A9D7CB1-B6B2-42BF-B043-ADF1C5BEE41A}" destId="{4DC3E8D1-C231-4A4D-917C-38B43682E58B}" srcOrd="0" destOrd="0" presId="urn:microsoft.com/office/officeart/2005/8/layout/hierarchy1"/>
    <dgm:cxn modelId="{31E94EE4-8241-4F4B-8AC2-311FEA2A4B20}" type="presParOf" srcId="{4DC3E8D1-C231-4A4D-917C-38B43682E58B}" destId="{296F9EAE-A02C-4A9A-930F-1CACA7AD5C6D}" srcOrd="0" destOrd="0" presId="urn:microsoft.com/office/officeart/2005/8/layout/hierarchy1"/>
    <dgm:cxn modelId="{B89136A7-4D01-4DB1-AD9C-4DAF4A8B27D9}" type="presParOf" srcId="{296F9EAE-A02C-4A9A-930F-1CACA7AD5C6D}" destId="{65F8D749-9F3F-4F42-8516-FD61BA029C40}" srcOrd="0" destOrd="0" presId="urn:microsoft.com/office/officeart/2005/8/layout/hierarchy1"/>
    <dgm:cxn modelId="{4AF78D97-DEFB-46F9-A18F-33E901334D9C}" type="presParOf" srcId="{296F9EAE-A02C-4A9A-930F-1CACA7AD5C6D}" destId="{9C7753FC-881D-4807-9196-A6AA45F75C92}" srcOrd="1" destOrd="0" presId="urn:microsoft.com/office/officeart/2005/8/layout/hierarchy1"/>
    <dgm:cxn modelId="{A683EB60-3821-49ED-BD73-EC9C04B07EB2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19 500,0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NeighborX="14169" custLinFactNeighborY="5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D3E5A2D-CD3F-420D-A46A-1246198F4C1C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61022DCC-1522-4FF9-98E4-E5073D007601}" type="presOf" srcId="{B51B600F-A9B8-487E-8F64-62E4935F9890}" destId="{9C7753FC-881D-4807-9196-A6AA45F75C92}" srcOrd="0" destOrd="0" presId="urn:microsoft.com/office/officeart/2005/8/layout/hierarchy1"/>
    <dgm:cxn modelId="{548B4D5A-12D5-4263-A877-AE4716B0BFC9}" type="presParOf" srcId="{8A9D7CB1-B6B2-42BF-B043-ADF1C5BEE41A}" destId="{4DC3E8D1-C231-4A4D-917C-38B43682E58B}" srcOrd="0" destOrd="0" presId="urn:microsoft.com/office/officeart/2005/8/layout/hierarchy1"/>
    <dgm:cxn modelId="{441A547A-5B54-4B13-BC14-8EE83642714F}" type="presParOf" srcId="{4DC3E8D1-C231-4A4D-917C-38B43682E58B}" destId="{296F9EAE-A02C-4A9A-930F-1CACA7AD5C6D}" srcOrd="0" destOrd="0" presId="urn:microsoft.com/office/officeart/2005/8/layout/hierarchy1"/>
    <dgm:cxn modelId="{FCBE1710-BB28-4988-B2B7-7FEC67B1DEDB}" type="presParOf" srcId="{296F9EAE-A02C-4A9A-930F-1CACA7AD5C6D}" destId="{65F8D749-9F3F-4F42-8516-FD61BA029C40}" srcOrd="0" destOrd="0" presId="urn:microsoft.com/office/officeart/2005/8/layout/hierarchy1"/>
    <dgm:cxn modelId="{3BCB6C40-B4F2-495B-A0F0-23ECA5FB976D}" type="presParOf" srcId="{296F9EAE-A02C-4A9A-930F-1CACA7AD5C6D}" destId="{9C7753FC-881D-4807-9196-A6AA45F75C92}" srcOrd="1" destOrd="0" presId="urn:microsoft.com/office/officeart/2005/8/layout/hierarchy1"/>
    <dgm:cxn modelId="{67524417-BC57-46EB-8AE6-9BA34586475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7 500,0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823757E-BDAB-400E-8067-F5ED7079CC5F}" type="presOf" srcId="{BAFB2B4E-080B-4CC8-8B3B-39ECCE942D22}" destId="{8A9D7CB1-B6B2-42BF-B043-ADF1C5BEE41A}" srcOrd="0" destOrd="0" presId="urn:microsoft.com/office/officeart/2005/8/layout/hierarchy1"/>
    <dgm:cxn modelId="{D5A0ED5C-5F29-4702-BCCE-ECDA61CB8B1E}" type="presOf" srcId="{B51B600F-A9B8-487E-8F64-62E4935F9890}" destId="{9C7753FC-881D-4807-9196-A6AA45F75C92}" srcOrd="0" destOrd="0" presId="urn:microsoft.com/office/officeart/2005/8/layout/hierarchy1"/>
    <dgm:cxn modelId="{8A6C29F4-A1D0-4626-A8FC-748E190593C8}" type="presParOf" srcId="{8A9D7CB1-B6B2-42BF-B043-ADF1C5BEE41A}" destId="{4DC3E8D1-C231-4A4D-917C-38B43682E58B}" srcOrd="0" destOrd="0" presId="urn:microsoft.com/office/officeart/2005/8/layout/hierarchy1"/>
    <dgm:cxn modelId="{BB44E36A-A184-4A26-A474-2CF75F894A92}" type="presParOf" srcId="{4DC3E8D1-C231-4A4D-917C-38B43682E58B}" destId="{296F9EAE-A02C-4A9A-930F-1CACA7AD5C6D}" srcOrd="0" destOrd="0" presId="urn:microsoft.com/office/officeart/2005/8/layout/hierarchy1"/>
    <dgm:cxn modelId="{B9D8FD87-E3BB-4C98-809C-E39E5A6DB7A6}" type="presParOf" srcId="{296F9EAE-A02C-4A9A-930F-1CACA7AD5C6D}" destId="{65F8D749-9F3F-4F42-8516-FD61BA029C40}" srcOrd="0" destOrd="0" presId="urn:microsoft.com/office/officeart/2005/8/layout/hierarchy1"/>
    <dgm:cxn modelId="{9E8288AC-7025-4D94-8468-00505B7DE1B6}" type="presParOf" srcId="{296F9EAE-A02C-4A9A-930F-1CACA7AD5C6D}" destId="{9C7753FC-881D-4807-9196-A6AA45F75C92}" srcOrd="1" destOrd="0" presId="urn:microsoft.com/office/officeart/2005/8/layout/hierarchy1"/>
    <dgm:cxn modelId="{5BB6CB26-BDC4-4638-91B2-6329125BCDD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01.01.2025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68A0E9B-E30F-4265-A34A-1B3E551542E4}" type="presOf" srcId="{BAFB2B4E-080B-4CC8-8B3B-39ECCE942D22}" destId="{8A9D7CB1-B6B2-42BF-B043-ADF1C5BEE41A}" srcOrd="0" destOrd="0" presId="urn:microsoft.com/office/officeart/2005/8/layout/hierarchy1"/>
    <dgm:cxn modelId="{B6F2F27F-E308-426D-B227-9457B2735380}" type="presOf" srcId="{B51B600F-A9B8-487E-8F64-62E4935F9890}" destId="{9C7753FC-881D-4807-9196-A6AA45F75C92}" srcOrd="0" destOrd="0" presId="urn:microsoft.com/office/officeart/2005/8/layout/hierarchy1"/>
    <dgm:cxn modelId="{C37A013B-06FA-4078-AB2D-F5C76ACFF777}" type="presParOf" srcId="{8A9D7CB1-B6B2-42BF-B043-ADF1C5BEE41A}" destId="{4DC3E8D1-C231-4A4D-917C-38B43682E58B}" srcOrd="0" destOrd="0" presId="urn:microsoft.com/office/officeart/2005/8/layout/hierarchy1"/>
    <dgm:cxn modelId="{0C9B1945-435D-4765-8E51-4683543B94CE}" type="presParOf" srcId="{4DC3E8D1-C231-4A4D-917C-38B43682E58B}" destId="{296F9EAE-A02C-4A9A-930F-1CACA7AD5C6D}" srcOrd="0" destOrd="0" presId="urn:microsoft.com/office/officeart/2005/8/layout/hierarchy1"/>
    <dgm:cxn modelId="{8B07B220-02C7-4EF1-8A86-B40FAE3BAB46}" type="presParOf" srcId="{296F9EAE-A02C-4A9A-930F-1CACA7AD5C6D}" destId="{65F8D749-9F3F-4F42-8516-FD61BA029C40}" srcOrd="0" destOrd="0" presId="urn:microsoft.com/office/officeart/2005/8/layout/hierarchy1"/>
    <dgm:cxn modelId="{D86F0FCC-02FB-44BF-A9F1-17FE9EE19E11}" type="presParOf" srcId="{296F9EAE-A02C-4A9A-930F-1CACA7AD5C6D}" destId="{9C7753FC-881D-4807-9196-A6AA45F75C92}" srcOrd="1" destOrd="0" presId="urn:microsoft.com/office/officeart/2005/8/layout/hierarchy1"/>
    <dgm:cxn modelId="{7DD9516B-8CED-4AF4-9EF1-FDAA37C0A98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01.01.2021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12 000,0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93EF26C-1941-406C-A619-670FE699F567}" type="presOf" srcId="{B51B600F-A9B8-487E-8F64-62E4935F9890}" destId="{9C7753FC-881D-4807-9196-A6AA45F75C92}" srcOrd="0" destOrd="0" presId="urn:microsoft.com/office/officeart/2005/8/layout/hierarchy1"/>
    <dgm:cxn modelId="{2C1B2F99-942E-454B-8082-D602870AAED2}" type="presOf" srcId="{BAFB2B4E-080B-4CC8-8B3B-39ECCE942D22}" destId="{8A9D7CB1-B6B2-42BF-B043-ADF1C5BEE41A}" srcOrd="0" destOrd="0" presId="urn:microsoft.com/office/officeart/2005/8/layout/hierarchy1"/>
    <dgm:cxn modelId="{6F103B84-A3D9-434E-98AD-51C029BCE959}" type="presParOf" srcId="{8A9D7CB1-B6B2-42BF-B043-ADF1C5BEE41A}" destId="{4DC3E8D1-C231-4A4D-917C-38B43682E58B}" srcOrd="0" destOrd="0" presId="urn:microsoft.com/office/officeart/2005/8/layout/hierarchy1"/>
    <dgm:cxn modelId="{AE9F9FBB-B0AB-4938-9451-E5DD4FBB6398}" type="presParOf" srcId="{4DC3E8D1-C231-4A4D-917C-38B43682E58B}" destId="{296F9EAE-A02C-4A9A-930F-1CACA7AD5C6D}" srcOrd="0" destOrd="0" presId="urn:microsoft.com/office/officeart/2005/8/layout/hierarchy1"/>
    <dgm:cxn modelId="{14AFA467-32F5-48A6-8F82-3E4C40BA527D}" type="presParOf" srcId="{296F9EAE-A02C-4A9A-930F-1CACA7AD5C6D}" destId="{65F8D749-9F3F-4F42-8516-FD61BA029C40}" srcOrd="0" destOrd="0" presId="urn:microsoft.com/office/officeart/2005/8/layout/hierarchy1"/>
    <dgm:cxn modelId="{D87E2306-8A61-4B59-8220-70788764F727}" type="presParOf" srcId="{296F9EAE-A02C-4A9A-930F-1CACA7AD5C6D}" destId="{9C7753FC-881D-4807-9196-A6AA45F75C92}" srcOrd="1" destOrd="0" presId="urn:microsoft.com/office/officeart/2005/8/layout/hierarchy1"/>
    <dgm:cxn modelId="{B01AA4C9-CBA6-47F6-9528-7649CAC0610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01.01.2020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6 000,0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B8AA6939-B416-421D-B594-6D2967314085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FF154D4-4110-4232-97EC-F3A1E103ECE1}" type="presOf" srcId="{BAFB2B4E-080B-4CC8-8B3B-39ECCE942D22}" destId="{8A9D7CB1-B6B2-42BF-B043-ADF1C5BEE41A}" srcOrd="0" destOrd="0" presId="urn:microsoft.com/office/officeart/2005/8/layout/hierarchy1"/>
    <dgm:cxn modelId="{5216BDC4-E931-4F84-B221-4A367B02CC9F}" type="presParOf" srcId="{8A9D7CB1-B6B2-42BF-B043-ADF1C5BEE41A}" destId="{4DC3E8D1-C231-4A4D-917C-38B43682E58B}" srcOrd="0" destOrd="0" presId="urn:microsoft.com/office/officeart/2005/8/layout/hierarchy1"/>
    <dgm:cxn modelId="{39237BDE-50F2-48D9-94C1-E1A5725E447E}" type="presParOf" srcId="{4DC3E8D1-C231-4A4D-917C-38B43682E58B}" destId="{296F9EAE-A02C-4A9A-930F-1CACA7AD5C6D}" srcOrd="0" destOrd="0" presId="urn:microsoft.com/office/officeart/2005/8/layout/hierarchy1"/>
    <dgm:cxn modelId="{A08959B7-F8FF-47CD-96F7-4627C2D745A2}" type="presParOf" srcId="{296F9EAE-A02C-4A9A-930F-1CACA7AD5C6D}" destId="{65F8D749-9F3F-4F42-8516-FD61BA029C40}" srcOrd="0" destOrd="0" presId="urn:microsoft.com/office/officeart/2005/8/layout/hierarchy1"/>
    <dgm:cxn modelId="{CE833181-0656-45BF-8D99-50FE5F856FDF}" type="presParOf" srcId="{296F9EAE-A02C-4A9A-930F-1CACA7AD5C6D}" destId="{9C7753FC-881D-4807-9196-A6AA45F75C92}" srcOrd="1" destOrd="0" presId="urn:microsoft.com/office/officeart/2005/8/layout/hierarchy1"/>
    <dgm:cxn modelId="{7050CD13-457F-4208-B86F-32BF9252AF0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6055" y="0"/>
          <a:ext cx="2074035" cy="131491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3414" y="196991"/>
          <a:ext cx="2074035" cy="131491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01.01.2023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14 500,0</a:t>
          </a:r>
        </a:p>
      </dsp:txBody>
      <dsp:txXfrm>
        <a:off x="821927" y="235504"/>
        <a:ext cx="1997009" cy="1237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19 500,0</a:t>
          </a:r>
        </a:p>
      </dsp:txBody>
      <dsp:txXfrm>
        <a:off x="838487" y="255939"/>
        <a:ext cx="1979514" cy="122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210987" y="864"/>
          <a:ext cx="2138004" cy="135763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48543" y="226543"/>
          <a:ext cx="2138004" cy="13576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7 500,0</a:t>
          </a:r>
        </a:p>
      </dsp:txBody>
      <dsp:txXfrm>
        <a:off x="488307" y="266307"/>
        <a:ext cx="2058476" cy="1278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389935" y="214"/>
          <a:ext cx="2041357" cy="129626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616753" y="215691"/>
          <a:ext cx="2041357" cy="12962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01.01.2025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0,0</a:t>
          </a:r>
        </a:p>
      </dsp:txBody>
      <dsp:txXfrm>
        <a:off x="654719" y="253657"/>
        <a:ext cx="1965425" cy="1220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01.01.2021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12 000,0</a:t>
          </a:r>
        </a:p>
      </dsp:txBody>
      <dsp:txXfrm>
        <a:off x="838487" y="255939"/>
        <a:ext cx="1979514" cy="1229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01.01.2020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6 000,0</a:t>
          </a:r>
        </a:p>
      </dsp:txBody>
      <dsp:txXfrm>
        <a:off x="838487" y="255939"/>
        <a:ext cx="1979514" cy="12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E5572-4469-4660-9DB2-D87D50D5CD05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CB40-DA7F-49A6-9E1B-D79DB1F2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47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2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6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B34F-EC8D-454F-9882-95A213DFD72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chart" Target="../charts/chart2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72" y="1428605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5400" b="1" dirty="0">
              <a:ln w="317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6352" y="2478184"/>
            <a:ext cx="712879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проекту решения Совета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Республики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Башкортостан</a:t>
            </a:r>
            <a:endParaRPr lang="en-US" sz="2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бюджете муниципального района Нуримановский район Республики Башкортостан на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3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на плановый период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2024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2025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7582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577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483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полномочий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024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2023 – 2025 годы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-108520" y="1098957"/>
            <a:ext cx="9104430" cy="5759044"/>
            <a:chOff x="402083" y="-794247"/>
            <a:chExt cx="9509985" cy="6736286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460708" y="113731"/>
              <a:ext cx="3325994" cy="1298075"/>
              <a:chOff x="-2061276" y="3722648"/>
              <a:chExt cx="11716451" cy="843106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061276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1417753" y="3722648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364226" y="-794247"/>
              <a:ext cx="3547842" cy="1212245"/>
              <a:chOff x="-3173524" y="3444304"/>
              <a:chExt cx="12497950" cy="78736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2941139" y="361237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Минимизация рисков несбалансированности бюджета  муниципального района в сложившихся экономических условиях  </a:t>
                </a:r>
              </a:p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173524" y="3444304"/>
                <a:ext cx="12497950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02083" y="5220575"/>
              <a:ext cx="3489801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Строгий контроль роста расходов, гарантированное исполнение социальных обязательств бюджета муниципального района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87133" y="4331724"/>
              <a:ext cx="3296074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Повышение эффективности использования муниципального имущества, управления земельными ресурсами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72310" y="3270312"/>
              <a:ext cx="3442686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Анализ достижения целевых показателей реализуемых мероприятий в рамках национальных проектов, государственных программ и непрограммных направлений, их эффективности в увязке с объемами финансового обеспечения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531360"/>
              <a:ext cx="3341010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Недопущение принятия новых расходных обязательств, не обеспеченных источниками финансирования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94645" y="1455994"/>
              <a:ext cx="3422555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Реализация новой системы уплаты налогов в форме единого налогового платежа, введенного в целях улучшения условий ведения бизнеса за счет повышения качества администрирования</a:t>
              </a:r>
            </a:p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доходов бюджета</a:t>
              </a:r>
              <a:endParaRPr lang="en-US" altLang="ko-KR" sz="1000" b="1" dirty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365017" y="408745"/>
              <a:ext cx="3535132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0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Реализация комплексного плана мероприятий по увеличению поступлений налоговых и неналоговых доходов консолидированного бюджета муниципального района Нуримановский район Республики Башкортостан до 2024 года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  <p:sp>
        <p:nvSpPr>
          <p:cNvPr id="39" name="Rektangel 23"/>
          <p:cNvSpPr>
            <a:spLocks noChangeArrowheads="1"/>
          </p:cNvSpPr>
          <p:nvPr/>
        </p:nvSpPr>
        <p:spPr bwMode="auto">
          <a:xfrm flipH="1">
            <a:off x="6275712" y="505021"/>
            <a:ext cx="2882235" cy="81515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исполнения плановых назначений по доходам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своевременного исполнения расходных обязательств в условиях введения единого налогового платежа</a:t>
            </a:r>
          </a:p>
          <a:p>
            <a:pPr indent="-34290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noProof="1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40" name="Ligebenet trapez 25"/>
          <p:cNvSpPr/>
          <p:nvPr/>
        </p:nvSpPr>
        <p:spPr bwMode="auto">
          <a:xfrm flipH="1">
            <a:off x="6275712" y="309172"/>
            <a:ext cx="2882236" cy="195849"/>
          </a:xfrm>
          <a:prstGeom prst="trapezoid">
            <a:avLst>
              <a:gd name="adj" fmla="val 160887"/>
            </a:avLst>
          </a:prstGeom>
          <a:gradFill flip="none" rotWithShape="1">
            <a:gsLst>
              <a:gs pos="69000">
                <a:sysClr val="window" lastClr="FFFFFF">
                  <a:lumMod val="95000"/>
                </a:sysClr>
              </a:gs>
              <a:gs pos="37000">
                <a:sysClr val="window" lastClr="FFFFFF">
                  <a:lumMod val="85000"/>
                </a:sysClr>
              </a:gs>
              <a:gs pos="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842803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налоговой и долговой политики района на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год и на плановый период 2024 и 2025 годов является сохранение экономического и доходного потенциала муниципального района.</a:t>
            </a: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Приоритетными направлениями налоговой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в среднесрочной перспективе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законодательства Республики Башкортостан с учетом изменений налогового законодательства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механизмов налогового стимулирования в рамках приоритетных направлений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бюджетной, экономической и социальной эффективности налоговых расходов Республики Башкортостан, оптимизация неэффективных налоговых льгот;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содействия среднему и малому бизнесу для развития предпринимательской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концепции ответственного налогоплательщика Республики Башкортостан.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 годах будет продолжена реализация основных целей и задач налоговой политики, предусмотренных в предыдущие годы. Преемственность налоговой политики и последовательность реализации принятых решений должны способствовать улучшению инвестиционного, инновационного климата и обеспечению достижения установленных показателей по росту доходов консолидированного бюджета Республики Башкортостан. В целом 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налоговой политике приоритетом останется обеспечение стабильных налоговых условий для хозяйствующих субъектов и улучшения качества администрирования налогов.</a:t>
            </a:r>
          </a:p>
          <a:p>
            <a:r>
              <a:rPr lang="ru-RU" sz="13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целями и задачами долговой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предстоящий период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бюджета муниципального района в заемных средствах для его сбалансированности;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своевременно исполнять принятые обязательства;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Нуримановский район Республики Башкортостан. </a:t>
            </a:r>
          </a:p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345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455219680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56971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853 128,5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806 742,2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724 549,0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723 420,0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790 768,9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853 128,5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799 742,2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717 049,0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723 420,0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036" y="332656"/>
            <a:ext cx="86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района</a:t>
            </a:r>
          </a:p>
        </p:txBody>
      </p:sp>
    </p:spTree>
    <p:extLst>
      <p:ext uri="{BB962C8B-B14F-4D97-AF65-F5344CB8AC3E}">
        <p14:creationId xmlns:p14="http://schemas.microsoft.com/office/powerpoint/2010/main" val="10805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бюджета, тыс.руб.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64579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- 1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9 652,8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5 234,0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619041878"/>
              </p:ext>
            </p:extLst>
          </p:nvPr>
        </p:nvGraphicFramePr>
        <p:xfrm>
          <a:off x="7665" y="836712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749196374"/>
              </p:ext>
            </p:extLst>
          </p:nvPr>
        </p:nvGraphicFramePr>
        <p:xfrm>
          <a:off x="4211960" y="3861048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1593832"/>
              </p:ext>
            </p:extLst>
          </p:nvPr>
        </p:nvGraphicFramePr>
        <p:xfrm>
          <a:off x="4929190" y="836712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654918394"/>
              </p:ext>
            </p:extLst>
          </p:nvPr>
        </p:nvGraphicFramePr>
        <p:xfrm>
          <a:off x="0" y="3861048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31640" y="116632"/>
            <a:ext cx="71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37697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50514"/>
              </p:ext>
            </p:extLst>
          </p:nvPr>
        </p:nvGraphicFramePr>
        <p:xfrm>
          <a:off x="0" y="951234"/>
          <a:ext cx="9144032" cy="5981325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3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12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853 128,5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806 742,2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724 549,0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723 420,0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192 006,3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215 084,8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248 679,4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233 940,0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244 264,0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247 242,0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128 151,3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136 566,6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145 226,1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144 357,0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150 982,0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157 215,0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12 061,6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14 168,8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17 350,0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15 342,0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15 433,0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35 038,5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43 378,2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65 510,7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61 873,0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64 882,0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61 219,0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3 091,9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2 964,4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3 145,0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6 659,9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9 387,2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6 883,0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7 418,0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5 159,7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4 497,0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2 345,7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1 756,4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942,9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552 808,6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562 950,1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604 449,1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572 802,2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480 285,0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476 178,0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556 763,5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569 777,1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604 379,5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572 802,2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480 285,0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476 178,0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142 775,2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140 435,5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105 310,9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154 162,6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118 945,9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69 472,6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64 087,9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282 035,3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286 914,9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287 847,5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288 058,8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25 406,4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26 505,9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18 720,4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18 720,4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-3 954,9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-6 836,4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1663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доходов, тыс.руб.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25" y="188640"/>
            <a:ext cx="7940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2023 год </a:t>
            </a: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314450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00430" y="2071678"/>
            <a:ext cx="1107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144 357,0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58 410,0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15 069,0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6 300,0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3 053,0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8455" y="477280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558,0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5710" y="5556501"/>
            <a:ext cx="1134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560,0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1 805,0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3768" y="4572008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572 802,2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806 742,2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3109" y="4000505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3 463,0</a:t>
            </a:r>
          </a:p>
        </p:txBody>
      </p:sp>
    </p:spTree>
    <p:extLst>
      <p:ext uri="{BB962C8B-B14F-4D97-AF65-F5344CB8AC3E}">
        <p14:creationId xmlns:p14="http://schemas.microsoft.com/office/powerpoint/2010/main" val="29511280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00760" y="514351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286124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7000892" y="1071546"/>
            <a:ext cx="776318" cy="428627"/>
            <a:chOff x="3273526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73526" y="2320221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96,6%</a:t>
              </a: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714480" y="5214950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92,9%</a:t>
              </a: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929586" y="0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3,4%</a:t>
              </a: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643570" y="7143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3,3%</a:t>
              </a: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428596" y="6429372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94,2%</a:t>
              </a: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5857884" y="2214554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96,7%</a:t>
              </a: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429388" y="514351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429388" y="3286124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1571612"/>
            <a:ext cx="342899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всего: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2020 – 192 006,3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215 084,8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(План) – 248 679,4 тыс.рублей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(Проект) – 233 940,0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(Проект) – 244 264,0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025 (Проект) – 247 242,0 тыс.рублей</a:t>
            </a: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5940494" y="3643314"/>
            <a:ext cx="31586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2020 – 180 804,9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199 755,5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(План) – 233 409,8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(Проект) – 226 157,0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(Проект) – 236 162,0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 – 238 922,0 тыс.рублей</a:t>
            </a: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5929322" y="5473005"/>
            <a:ext cx="32146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2020 – 11 201,4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15 329,3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(План) – 15 269,6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(Проект) – 7 783,0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(Проект) – 8 102,0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 – 8 320,0 тыс.рублей</a:t>
            </a: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5000628" y="292893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(Проект)</a:t>
            </a: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929586" y="928670"/>
            <a:ext cx="15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</a:t>
            </a: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6500826" y="2000240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(Проект)</a:t>
            </a:r>
          </a:p>
        </p:txBody>
      </p:sp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2746"/>
              </p:ext>
            </p:extLst>
          </p:nvPr>
        </p:nvGraphicFramePr>
        <p:xfrm>
          <a:off x="4491022" y="1127526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Worksheet" r:id="rId4" imgW="3409984" imgH="1295527" progId="Excel.Sheet.8">
                  <p:embed/>
                </p:oleObj>
              </mc:Choice>
              <mc:Fallback>
                <p:oleObj name="Worksheet" r:id="rId4" imgW="3409984" imgH="129552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22" y="1127526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1064054" y="0"/>
            <a:ext cx="5214942" cy="7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</a:t>
            </a: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</a:t>
            </a:r>
          </a:p>
        </p:txBody>
      </p:sp>
      <p:graphicFrame>
        <p:nvGraphicFramePr>
          <p:cNvPr id="1488" name="Object 464"/>
          <p:cNvGraphicFramePr>
            <a:graphicFrameLocks/>
          </p:cNvGraphicFramePr>
          <p:nvPr/>
        </p:nvGraphicFramePr>
        <p:xfrm>
          <a:off x="2071670" y="3143248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Worksheet" r:id="rId6" imgW="3400543" imgH="1266887" progId="Excel.Sheet.8">
                  <p:embed/>
                </p:oleObj>
              </mc:Choice>
              <mc:Fallback>
                <p:oleObj name="Worksheet" r:id="rId6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143248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9" name="Object 465"/>
          <p:cNvGraphicFramePr>
            <a:graphicFrameLocks/>
          </p:cNvGraphicFramePr>
          <p:nvPr/>
        </p:nvGraphicFramePr>
        <p:xfrm>
          <a:off x="785786" y="4143380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Worksheet" r:id="rId8" imgW="3400543" imgH="1266887" progId="Excel.Sheet.8">
                  <p:embed/>
                </p:oleObj>
              </mc:Choice>
              <mc:Fallback>
                <p:oleObj name="Worksheet" r:id="rId8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143380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0" name="Object 4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118175"/>
              </p:ext>
            </p:extLst>
          </p:nvPr>
        </p:nvGraphicFramePr>
        <p:xfrm>
          <a:off x="3089236" y="2026442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Worksheet" r:id="rId10" imgW="3400543" imgH="1266887" progId="Excel.Sheet.8">
                  <p:embed/>
                </p:oleObj>
              </mc:Choice>
              <mc:Fallback>
                <p:oleObj name="Worksheet" r:id="rId10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36" y="2026442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" name="Object 4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654846"/>
              </p:ext>
            </p:extLst>
          </p:nvPr>
        </p:nvGraphicFramePr>
        <p:xfrm>
          <a:off x="6004847" y="15434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Worksheet" r:id="rId12" imgW="3409984" imgH="1295527" progId="Excel.Sheet.8">
                  <p:embed/>
                </p:oleObj>
              </mc:Choice>
              <mc:Fallback>
                <p:oleObj name="Worksheet" r:id="rId12" imgW="3409984" imgH="129552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4847" y="15434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1285650" y="6257400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2571736" y="507207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857620" y="407194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(План)</a:t>
            </a: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428596" y="5072074"/>
            <a:ext cx="913695" cy="432037"/>
            <a:chOff x="3289501" y="224851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289501" y="2320521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5,8%</a:t>
              </a: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1714480" y="3786190"/>
            <a:ext cx="913695" cy="432037"/>
            <a:chOff x="3289501" y="2248510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7,1%</a:t>
              </a:r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>
            <a:off x="3286116" y="2714620"/>
            <a:ext cx="913695" cy="432037"/>
            <a:chOff x="3289501" y="2248510"/>
            <a:chExt cx="914358" cy="432048"/>
          </a:xfrm>
        </p:grpSpPr>
        <p:sp>
          <p:nvSpPr>
            <p:cNvPr id="49" name="Овал 4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6,1%</a:t>
              </a: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214678" y="4286256"/>
            <a:ext cx="913695" cy="432037"/>
            <a:chOff x="3289501" y="2248510"/>
            <a:chExt cx="914358" cy="432048"/>
          </a:xfrm>
        </p:grpSpPr>
        <p:sp>
          <p:nvSpPr>
            <p:cNvPr id="52" name="Овал 5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93,9%</a:t>
              </a:r>
            </a:p>
          </p:txBody>
        </p:sp>
      </p:grpSp>
      <p:grpSp>
        <p:nvGrpSpPr>
          <p:cNvPr id="54" name="Группа 50"/>
          <p:cNvGrpSpPr>
            <a:grpSpLocks/>
          </p:cNvGrpSpPr>
          <p:nvPr/>
        </p:nvGrpSpPr>
        <p:grpSpPr bwMode="auto">
          <a:xfrm>
            <a:off x="4500562" y="1643050"/>
            <a:ext cx="913695" cy="432037"/>
            <a:chOff x="3289501" y="2248510"/>
            <a:chExt cx="914358" cy="432048"/>
          </a:xfrm>
        </p:grpSpPr>
        <p:sp>
          <p:nvSpPr>
            <p:cNvPr id="55" name="Овал 54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3,3%</a:t>
              </a:r>
            </a:p>
          </p:txBody>
        </p:sp>
      </p:grpSp>
      <p:grpSp>
        <p:nvGrpSpPr>
          <p:cNvPr id="57" name="Группа 50"/>
          <p:cNvGrpSpPr>
            <a:grpSpLocks/>
          </p:cNvGrpSpPr>
          <p:nvPr/>
        </p:nvGrpSpPr>
        <p:grpSpPr bwMode="auto">
          <a:xfrm>
            <a:off x="4515561" y="3143248"/>
            <a:ext cx="913695" cy="432037"/>
            <a:chOff x="3289501" y="2248510"/>
            <a:chExt cx="914358" cy="432048"/>
          </a:xfrm>
        </p:grpSpPr>
        <p:sp>
          <p:nvSpPr>
            <p:cNvPr id="58" name="Овал 5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96,7%</a:t>
              </a:r>
            </a:p>
          </p:txBody>
        </p:sp>
      </p:grpSp>
      <p:graphicFrame>
        <p:nvGraphicFramePr>
          <p:cNvPr id="60" name="Object 465">
            <a:extLst>
              <a:ext uri="{FF2B5EF4-FFF2-40B4-BE49-F238E27FC236}">
                <a16:creationId xmlns="" xmlns:a16="http://schemas.microsoft.com/office/drawing/2014/main" id="{578602E3-653E-477F-9CE5-45F945CB0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62703"/>
              </p:ext>
            </p:extLst>
          </p:nvPr>
        </p:nvGraphicFramePr>
        <p:xfrm>
          <a:off x="-445967" y="5386246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Worksheet" r:id="rId14" imgW="3400543" imgH="1266887" progId="Excel.Sheet.8">
                  <p:embed/>
                </p:oleObj>
              </mc:Choice>
              <mc:Fallback>
                <p:oleObj name="Worksheet" r:id="rId14" imgW="3400543" imgH="1266887" progId="Excel.Sheet.8">
                  <p:embed/>
                  <p:pic>
                    <p:nvPicPr>
                      <p:cNvPr id="1489" name="Object 46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5967" y="5386246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695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532564" y="730968"/>
            <a:ext cx="8359916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работа по совершенствованию открытости бюджета. Современные информационные технологии  во многом обеспечивают доступность к информации о 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района во время бюджетного года и показать формы их возможного взаимодействия с каждым гражданином района по вопросам расходования общественных финансов. 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Информацию о бюджетном процессе муниципального района и аналитический материал доступен на сайте.</a:t>
            </a:r>
            <a:endParaRPr lang="ru-RU" sz="17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для граждан», разработанный финансовым управлением Администрации муниципального района, станет доступным источником для повышения финансовой грамотности жителей 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 активизации общественного контроля за 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50908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142 775,2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140 435,5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105 310,9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154 162,6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118 945,9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69 472,6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64 087,9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750,7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282 035,3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286 914,9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287 847,5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288 058,8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25 476,0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26 505,9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18 720,4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18 720,4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98677635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14629190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Башкортостан,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14207"/>
              </p:ext>
            </p:extLst>
          </p:nvPr>
        </p:nvGraphicFramePr>
        <p:xfrm>
          <a:off x="34183" y="764704"/>
          <a:ext cx="9075634" cy="60255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8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154 162,6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118 945,9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69 472,6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64087,9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капитальных вложений в объекты муниципальной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33 681,5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19 250,0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19 700,8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22 514,4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17 181,2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государственной программы Российской Федерации «Доступная среда»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421,0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421,0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по закупке техники для жилищно-коммунального хозяйства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модернизации школьных систем образования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33 588,0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6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10 454,0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10 839,9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10 596,3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10 865,2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10 865,2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3 281,5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2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новых мест в образовательных организациях различных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типов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реализации дополнительных общеразвивающих программ всех направленностей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467,0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5 215,3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9 054,5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9 631,4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предоставление социальных выплат молодым семьям при  рождении (усыновлении) ребенка (детей)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88887"/>
              </p:ext>
            </p:extLst>
          </p:nvPr>
        </p:nvGraphicFramePr>
        <p:xfrm>
          <a:off x="35496" y="44625"/>
          <a:ext cx="9073008" cy="674073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2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59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на текущее содержание введенных дополнительных мест в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школьных 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1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16 797,5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16 762,2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3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8 295,7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7 545,6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387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6 188,7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5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14 321,0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65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598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4 434,7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45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комплексному благоустройству дворовых территорий муниципальных образований Республики Башкортостан «Башкирские дворики»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01596"/>
              </p:ext>
            </p:extLst>
          </p:nvPr>
        </p:nvGraphicFramePr>
        <p:xfrm>
          <a:off x="35496" y="44625"/>
          <a:ext cx="9073008" cy="669989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53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поддержку мероприятий муниципальных программ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развития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субъектов малого и среднего предпринимательства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условий для реализации Всероссийского физкультурно-спортивного комплекса «Готов к труду и обороне»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51745817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282 035,3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286 914,9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287 847,5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288 058,8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43 075,8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43 862,3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46 979,6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46 979,6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46 979,6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132 715,1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139 650,1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139 019,1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143 552,1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143 552,1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143 552,1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1059295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63699978"/>
                  </a:ext>
                </a:extLst>
              </a:tr>
              <a:tr h="1951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8583517"/>
                  </a:ext>
                </a:extLst>
              </a:tr>
              <a:tr h="1951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</a:tr>
              <a:tr h="1951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1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24098"/>
              </p:ext>
            </p:extLst>
          </p:nvPr>
        </p:nvGraphicFramePr>
        <p:xfrm>
          <a:off x="42728" y="44625"/>
          <a:ext cx="9065775" cy="67094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1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создание и обеспечение деятельности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обустройство, содержание строительство и консервацию скотомогильников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077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14 185,7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13 680,7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13 892,0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3 478,2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3 613,7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142,1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14 061,8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17 490,6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17 806,6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17 806,6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67052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15 243,0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15 297,9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84453"/>
              </p:ext>
            </p:extLst>
          </p:nvPr>
        </p:nvGraphicFramePr>
        <p:xfrm>
          <a:off x="35496" y="44625"/>
          <a:ext cx="9073008" cy="67297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3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72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1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6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организацию</a:t>
                      </a:r>
                      <a:r>
                        <a:rPr lang="ru-RU" sz="120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ности по обращению с животными без владельцев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2 561,6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39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11 831,6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18 068,5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17 845,2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17 864,5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17 864,5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34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88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53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273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27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86598482"/>
                  </a:ext>
                </a:extLst>
              </a:tr>
              <a:tr h="16273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04654307"/>
                  </a:ext>
                </a:extLst>
              </a:tr>
              <a:tr h="275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25 406,3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26 505,8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27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78994"/>
              </p:ext>
            </p:extLst>
          </p:nvPr>
        </p:nvGraphicFramePr>
        <p:xfrm>
          <a:off x="34183" y="44625"/>
          <a:ext cx="9074321" cy="59588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9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трансферты на мероприятия по благоустройству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терри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торий населенных пунктов, коммунальному хозяйству,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спечению мер пожарной безопасности и охране окружающей среды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границах сельских поселений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компенсационную выплату специалистам муниципальных учреждений культуры с профессиональным образованием и (или) педагогическим работникам муниципальных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5 317,5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6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6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трансферты на финансирование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мероприятий по благоустройству административных центров муниципальных районов Республики Башкортостан)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65752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9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69988"/>
              </p:ext>
            </p:extLst>
          </p:nvPr>
        </p:nvGraphicFramePr>
        <p:xfrm>
          <a:off x="0" y="2214554"/>
          <a:ext cx="9144001" cy="2687983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71 410,7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78 982,9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75 526,9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75 526,9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75 526,9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42 028,1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48 212,0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56 974,6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51 732,3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29 972,7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26 067,3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26 463,8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26 675,1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30 093,2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41 095,2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65 530,8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20 426,1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20 426,1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94 376,5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75 956,8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76 966,7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51 524,2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32 142,3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32 559,1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518 043,1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580 486,5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528 952,8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496 052,2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497 863,9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3 917,3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8 525,2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17 700,5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98681265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67717188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43013297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29257501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расходов, тыс.руб.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79915670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092163019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328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07576403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73 649,8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76 722,7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83 290,7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81 905,5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81 704,5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81 704,5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1 785,6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015,7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1 965,4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2 034,0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034,0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3 000,1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2 936,5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007,8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3 130,6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115 128,0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128 800,1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96 508,6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91 060,9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66 549,2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63 170,1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62 982,6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46 537,4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46 421,9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52 704,8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5 451,1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1 068,4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368 458,7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406 701,1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473 218,7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424 702,6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423 262,7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423 246,6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52 367,0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51 239,8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49 662,4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52 041,3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45 419,2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45 383,9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44 372,1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42 544,8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61 212,2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54 999,1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55 643,4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55 854,7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683,6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533,6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779,2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650,2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31 800,6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32 258,5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35 470,1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34 871,1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30 108,3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30 525,1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8 525,2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17 700,5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ru-RU" sz="13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768,9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853 128,5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799 742,2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717 049,0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723 420,0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2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2023 год, 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10,2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45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11,4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6,6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53,1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6,5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6,9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0,06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019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2023 год и 2024-20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 годы. </a:t>
            </a:r>
          </a:p>
          <a:p>
            <a:pPr algn="just">
              <a:buFontTx/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54943"/>
              </p:ext>
            </p:extLst>
          </p:nvPr>
        </p:nvGraphicFramePr>
        <p:xfrm>
          <a:off x="0" y="3821098"/>
          <a:ext cx="9144000" cy="303690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2 935,2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3 736,2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3 633,6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48 370,9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46 952,0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51 522,4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24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21 143,7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25 812,2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16248071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135581"/>
            <a:ext cx="90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6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74576168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07916056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110" y="-9525"/>
            <a:ext cx="86514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</a:t>
            </a:r>
          </a:p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экономику,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87927373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CD45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5170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472"/>
          <p:cNvSpPr>
            <a:spLocks noChangeArrowheads="1"/>
          </p:cNvSpPr>
          <p:nvPr/>
        </p:nvSpPr>
        <p:spPr bwMode="auto">
          <a:xfrm>
            <a:off x="2712961" y="1456433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652964" y="1284750"/>
            <a:ext cx="3146112" cy="7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Обустройство, содержание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реконструкция скотомогильников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380,8 тыс.руб.</a:t>
            </a: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91 060,9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4150" y="3560496"/>
            <a:ext cx="2463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6 412,9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48 066,1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02288" y="5927421"/>
            <a:ext cx="1923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 работ по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землеустройству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500,0 тыс.руб.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82638" y="593467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600,0 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301" y="369806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34 769,8 тыс.руб.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18885" y="1270298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животных 331,3 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4863" y="90274"/>
            <a:ext cx="580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на 2023 год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801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56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290,0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92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46 529,3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27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– 5 885,5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76038231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05938672"/>
              </p:ext>
            </p:extLst>
          </p:nvPr>
        </p:nvGraphicFramePr>
        <p:xfrm>
          <a:off x="0" y="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427018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88 191,2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88 124,4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96 565,8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100 990,6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100 740,6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100 390,6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239 178,3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269 128,5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317 059,7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272 846,0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272 342,4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272 742,4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29 413,0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32 870,3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41 065,3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29 864,1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29 777,8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29 711,7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4 163,1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9 016,9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10 309,1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333,5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4 733,5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4 733,5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7 513,1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7 561,0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8 218,8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15 668,4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15 668,4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15 668,4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0771530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31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056784" cy="5476722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88376" y="5223776"/>
            <a:ext cx="202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2,2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тыс. детей охвачено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оздоровительными мероприятиями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177" y="395729"/>
            <a:ext cx="2809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2 612 учащихся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96492" y="272618"/>
            <a:ext cx="2536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тремя детскими садами с 28 группами и 28 группами дошкольного образования при 6 школах,  с численностью детей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923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0866" y="5419319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827 детей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2895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</a:p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кинематографию, 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28211991"/>
              </p:ext>
            </p:extLst>
          </p:nvPr>
        </p:nvGraphicFramePr>
        <p:xfrm>
          <a:off x="285720" y="1989174"/>
          <a:ext cx="8089159" cy="26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2748" y="762382"/>
            <a:ext cx="856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система» 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41798"/>
              </p:ext>
            </p:extLst>
          </p:nvPr>
        </p:nvGraphicFramePr>
        <p:xfrm>
          <a:off x="0" y="5255665"/>
          <a:ext cx="9144002" cy="16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/>
                <a:gridCol w="1066803"/>
                <a:gridCol w="1143005"/>
                <a:gridCol w="1143005"/>
                <a:gridCol w="1143005"/>
                <a:gridCol w="990604"/>
                <a:gridCol w="990570"/>
              </a:tblGrid>
              <a:tr h="6246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078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45 255,8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50 581,0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48 960,2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51 339,1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44 717,0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44 681,7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9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703,6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658,8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58911"/>
              </p:ext>
            </p:extLst>
          </p:nvPr>
        </p:nvGraphicFramePr>
        <p:xfrm>
          <a:off x="-2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1 943,3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3 764,2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5 077,6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5 686,5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5 686,5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5 686,5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10 593,2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2 655,0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7 038,2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5 237,0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5 142,5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5 142,5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31 835,6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36 125,6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49 096,4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44 075,6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44 814,4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45 025,7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1513592"/>
              </p:ext>
            </p:extLst>
          </p:nvPr>
        </p:nvGraphicFramePr>
        <p:xfrm>
          <a:off x="9922" y="115993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0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 (Проект)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 (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(Проект)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500,0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683,6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483,4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2022 (План)</a:t>
            </a: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533,6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991841842"/>
              </p:ext>
            </p:extLst>
          </p:nvPr>
        </p:nvGraphicFramePr>
        <p:xfrm>
          <a:off x="71438" y="466428"/>
          <a:ext cx="5000628" cy="250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537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048" y="3870606"/>
            <a:ext cx="3769280" cy="2295128"/>
          </a:xfrm>
          <a:prstGeom prst="rect">
            <a:avLst/>
          </a:prstGeom>
        </p:spPr>
      </p:pic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13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24610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декабре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296679" y="411319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в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апреле</a:t>
            </a: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352861" y="690966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</a:p>
        </p:txBody>
      </p:sp>
    </p:spTree>
    <p:extLst>
      <p:ext uri="{BB962C8B-B14F-4D97-AF65-F5344CB8AC3E}">
        <p14:creationId xmlns:p14="http://schemas.microsoft.com/office/powerpoint/2010/main" val="421653703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0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18717"/>
              </p:ext>
            </p:extLst>
          </p:nvPr>
        </p:nvGraphicFramePr>
        <p:xfrm>
          <a:off x="130094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41 337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3 445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района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104 459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109 416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9 118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10 564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880 </a:t>
                      </a:r>
                      <a:r>
                        <a:rPr lang="ru-RU" sz="1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2 653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6374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3619683"/>
              </p:ext>
            </p:extLst>
          </p:nvPr>
        </p:nvGraphicFramePr>
        <p:xfrm>
          <a:off x="0" y="572394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664" y="5674713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8664" y="5907090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8664" y="6184089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8664" y="6482132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507" y="5753019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6507" y="5982042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507" y="6251150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6507" y="6549194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71658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26 078,2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26 412,4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30 108,3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30 525,1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2 848,0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Иные дотации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139881334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8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10483"/>
              </p:ext>
            </p:extLst>
          </p:nvPr>
        </p:nvGraphicFramePr>
        <p:xfrm>
          <a:off x="0" y="1651625"/>
          <a:ext cx="9144000" cy="5206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8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24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9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48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67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247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6007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791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2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2023 год</a:t>
                      </a: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5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3 545,9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3 442,2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3 547,4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1 176,8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1 611,5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1 661,5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6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5 029,5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1 789,7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1 345,3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1 435,5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319,0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2 506,0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1 980,7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2 067,9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1 219,2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319,0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2 339,7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2 399,7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2 469,2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3 370,6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3 263,9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3 368,0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318,9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2 709,4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2 777,2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2 854,0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3 311,0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2 472,8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2 552,0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318,9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2 441,1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2 564,5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2 005,5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2 112,9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2 830,7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2 740,4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2 816,1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3 141,5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3 074,9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3 166,3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4799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30 108,3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30 525,1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7 652,2</a:t>
                      </a: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7 035,5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1 965,4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2 034,0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2 034,0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2023-2025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4959093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7989980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4825" y="74344"/>
            <a:ext cx="863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на  2023 год, в %</a:t>
            </a:r>
          </a:p>
        </p:txBody>
      </p:sp>
    </p:spTree>
    <p:extLst>
      <p:ext uri="{BB962C8B-B14F-4D97-AF65-F5344CB8AC3E}">
        <p14:creationId xmlns:p14="http://schemas.microsoft.com/office/powerpoint/2010/main" val="355523890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дефицита  бюджета;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кредитных организаций;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Бюджетные кредиты от других бюджетов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264698737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017669924"/>
              </p:ext>
            </p:extLst>
          </p:nvPr>
        </p:nvGraphicFramePr>
        <p:xfrm>
          <a:off x="107504" y="2924944"/>
          <a:ext cx="306843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456542090"/>
              </p:ext>
            </p:extLst>
          </p:nvPr>
        </p:nvGraphicFramePr>
        <p:xfrm>
          <a:off x="55801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455666489"/>
              </p:ext>
            </p:extLst>
          </p:nvPr>
        </p:nvGraphicFramePr>
        <p:xfrm>
          <a:off x="3275856" y="2924944"/>
          <a:ext cx="27363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907111337"/>
              </p:ext>
            </p:extLst>
          </p:nvPr>
        </p:nvGraphicFramePr>
        <p:xfrm>
          <a:off x="5796136" y="2924944"/>
          <a:ext cx="30480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340" y="276910"/>
            <a:ext cx="660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582391"/>
              </p:ext>
            </p:extLst>
          </p:nvPr>
        </p:nvGraphicFramePr>
        <p:xfrm>
          <a:off x="1547664" y="557306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5180141"/>
            <a:ext cx="67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30965463"/>
              </p:ext>
            </p:extLst>
          </p:nvPr>
        </p:nvGraphicFramePr>
        <p:xfrm>
          <a:off x="2843808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19998312"/>
              </p:ext>
            </p:extLst>
          </p:nvPr>
        </p:nvGraphicFramePr>
        <p:xfrm>
          <a:off x="1795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72959486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onstantia" pitchFamily="18" charset="0"/>
              </a:rPr>
              <a:t>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     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31199119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8694918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84288"/>
              </p:ext>
            </p:extLst>
          </p:nvPr>
        </p:nvGraphicFramePr>
        <p:xfrm>
          <a:off x="0" y="1450393"/>
          <a:ext cx="9144034" cy="54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7 952,2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6 919,0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7 125,0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7 125,0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7 125,0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4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1 278,2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1 152,9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1 714,8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592,1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465,9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465,9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25 176,8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47 743,2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16 389,9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27 117,6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37 856,5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32 614,2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28 951,5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21 985,6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3 908,2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46 819,3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14 205,8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4 853,0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18 757,0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3 175,4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2 580,9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2 580,9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4 493,4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1 878,4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24807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285855"/>
              </p:ext>
            </p:extLst>
          </p:nvPr>
        </p:nvGraphicFramePr>
        <p:xfrm>
          <a:off x="0" y="4"/>
          <a:ext cx="9144000" cy="685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0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47 910,7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48 070,0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53 310,1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50 861,4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50 861,4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50 861,4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705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68 984,9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73 826,9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72 391,3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74 359,0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47 660,6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49 523,8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34 009,2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34 602,7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48 247,6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44 310,0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45 090,1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45 301,4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8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4 812,4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5 047,3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5 420,8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5 828,5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4 733,5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4 733,5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9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354 894,0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393 984,1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452 088,7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412 688,7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411 861,2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411 851,3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59 952,0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61 005,6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67 561,9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57 735,6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53 867,3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53 825,8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104 622,3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86 220,5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88 751,4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62 364,6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51 498,9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61 089,1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spc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954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2 900,1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2 811,6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3 084,5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3 435,6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685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spc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324,2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1 709,7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12 664,9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2 189,4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790 768,9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853 128,5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799 742,2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717 049,0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723 420,0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171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3899" y="4753427"/>
            <a:ext cx="1714512" cy="1714512"/>
          </a:xfrm>
          <a:prstGeom prst="rect">
            <a:avLst/>
          </a:prstGeom>
        </p:spPr>
      </p:pic>
      <p:sp>
        <p:nvSpPr>
          <p:cNvPr id="15" name="Выгнутая вправо стрелка 14"/>
          <p:cNvSpPr/>
          <p:nvPr/>
        </p:nvSpPr>
        <p:spPr>
          <a:xfrm>
            <a:off x="5500678" y="2422373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ГРАЖДАНИН УЧАСТВУЕТ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4507" y="5610683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527348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хозяйство, культура, 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4136775" y="1431002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364461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 rot="10800000">
            <a:off x="1993635" y="2253097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064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2023 год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237355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07572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0887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table">
            <a:tbl>
              <a:tblPr/>
              <a:tblGrid>
                <a:gridCol w="296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6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9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73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75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885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38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70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69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08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2022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занятий физической культурой и спортом  в МБОУ СОШ </a:t>
                      </a:r>
                    </a:p>
                    <a:p>
                      <a:pPr algn="l" fontAlgn="b"/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с.Старокулево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капитальный ремонт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Демография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"Содействие занятости женщин - создание условий дошкольного образования для детей в возрасте до трех лет"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5 117,7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10 551,9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407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"Культурная среда"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5 117,7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8 948,2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отрасли культуры - приобретение музыкальных инструментов, оборудования и материалов для МБУ  ДО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ДШИ 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287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1 425,1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Реализация мероприятий по развитию учреждений сферы культуры - капитальный ремонт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Сарвинский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клуб" - филиал </a:t>
                      </a:r>
                    </a:p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МБУ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4317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"Творческие люди"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Бикмурзинская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СБ-филиал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ЦБС"); Государственная поддержка лучших работников сельских учреждений культуры (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Имаев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В.Ш.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10 138,4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8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10 138,4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населения СП Красногорский сельсовет (Благоустройство парка культуры и отдыха с. Красная Горка)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08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21 160,7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10 342,2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19 962,4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372,6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441,1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441,1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24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7085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17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бюджета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политики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1260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муниципального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9172415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это поступающие в бюджет денежные средства от:</a:t>
            </a: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</a:t>
            </a: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ЕНВД</a:t>
            </a: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</a:t>
            </a: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другие</a:t>
            </a: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925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en-US" sz="6000" b="1" dirty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6341" y="5719226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504" y="409287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144251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7493145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6935</Words>
  <Application>Microsoft Office PowerPoint</Application>
  <PresentationFormat>Экран (4:3)</PresentationFormat>
  <Paragraphs>2014</Paragraphs>
  <Slides>52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Windows</cp:lastModifiedBy>
  <cp:revision>153</cp:revision>
  <cp:lastPrinted>2022-11-21T12:21:36Z</cp:lastPrinted>
  <dcterms:created xsi:type="dcterms:W3CDTF">2021-06-25T08:46:26Z</dcterms:created>
  <dcterms:modified xsi:type="dcterms:W3CDTF">2022-11-23T07:39:57Z</dcterms:modified>
</cp:coreProperties>
</file>