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drawings/drawing9.xml" ContentType="application/vnd.openxmlformats-officedocument.drawingml.chartshapes+xml"/>
  <Override PartName="/ppt/charts/chart28.xml" ContentType="application/vnd.openxmlformats-officedocument.drawingml.chart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17" r:id="rId2"/>
    <p:sldId id="259" r:id="rId3"/>
    <p:sldId id="337" r:id="rId4"/>
    <p:sldId id="33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40" r:id="rId16"/>
    <p:sldId id="270" r:id="rId17"/>
    <p:sldId id="33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16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13" r:id="rId39"/>
    <p:sldId id="290" r:id="rId40"/>
    <p:sldId id="319" r:id="rId41"/>
    <p:sldId id="291" r:id="rId42"/>
    <p:sldId id="292" r:id="rId43"/>
    <p:sldId id="293" r:id="rId44"/>
    <p:sldId id="294" r:id="rId45"/>
    <p:sldId id="295" r:id="rId46"/>
    <p:sldId id="296" r:id="rId47"/>
    <p:sldId id="299" r:id="rId48"/>
    <p:sldId id="300" r:id="rId49"/>
    <p:sldId id="318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15" r:id="rId76"/>
    <p:sldId id="311" r:id="rId7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16" autoAdjust="0"/>
    <p:restoredTop sz="94660"/>
  </p:normalViewPr>
  <p:slideViewPr>
    <p:cSldViewPr snapToGrid="0">
      <p:cViewPr>
        <p:scale>
          <a:sx n="100" d="100"/>
          <a:sy n="100" d="100"/>
        </p:scale>
        <p:origin x="-218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image" Target="../media/image36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44.jpeg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openxmlformats.org/officeDocument/2006/relationships/image" Target="../media/image52.jpeg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27.jpe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231296"/>
        <c:axId val="129946688"/>
      </c:barChart>
      <c:catAx>
        <c:axId val="234231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9946688"/>
        <c:crosses val="autoZero"/>
        <c:auto val="1"/>
        <c:lblAlgn val="ctr"/>
        <c:lblOffset val="100"/>
        <c:noMultiLvlLbl val="0"/>
      </c:catAx>
      <c:valAx>
        <c:axId val="12994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231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615"/>
          <c:h val="0.7485343468131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4444148927793664E-2"/>
                  <c:y val="0.15042832230425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5D-4FE4-A23D-19BA5AF68B61}"/>
                </c:ext>
              </c:extLst>
            </c:dLbl>
            <c:dLbl>
              <c:idx val="1"/>
              <c:layout>
                <c:manualLayout>
                  <c:x val="-4.4552523536792524E-2"/>
                  <c:y val="4.786355709680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D-4FE4-A23D-19BA5AF68B61}"/>
                </c:ext>
              </c:extLst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D-4FE4-A23D-19BA5AF68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 (План)</c:v>
                </c:pt>
                <c:pt idx="3">
                  <c:v>2024  (Проект)</c:v>
                </c:pt>
                <c:pt idx="4">
                  <c:v>2025  (Проект)</c:v>
                </c:pt>
                <c:pt idx="5">
                  <c:v>2026 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74075.3</c:v>
                </c:pt>
                <c:pt idx="1">
                  <c:v>87626.7</c:v>
                </c:pt>
                <c:pt idx="2">
                  <c:v>78435.399999999994</c:v>
                </c:pt>
                <c:pt idx="3">
                  <c:v>79836.399999999994</c:v>
                </c:pt>
                <c:pt idx="4">
                  <c:v>79836.399999999994</c:v>
                </c:pt>
                <c:pt idx="5">
                  <c:v>79836.399999999994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5D-4FE4-A23D-19BA5AF68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294400"/>
        <c:axId val="255936192"/>
      </c:barChart>
      <c:catAx>
        <c:axId val="25629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936192"/>
        <c:crosses val="autoZero"/>
        <c:auto val="1"/>
        <c:lblAlgn val="ctr"/>
        <c:lblOffset val="100"/>
        <c:noMultiLvlLbl val="0"/>
      </c:catAx>
      <c:valAx>
        <c:axId val="25593619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62944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1270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6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"/>
              <c:layout>
                <c:manualLayout>
                  <c:x val="-2.02018788065435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9-4FA3-B170-D3ECD7AB5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64530</c:v>
                </c:pt>
                <c:pt idx="1">
                  <c:v>47716.7</c:v>
                </c:pt>
                <c:pt idx="2">
                  <c:v>90052.9</c:v>
                </c:pt>
                <c:pt idx="3">
                  <c:v>50758.2</c:v>
                </c:pt>
                <c:pt idx="4">
                  <c:v>45705.3</c:v>
                </c:pt>
                <c:pt idx="5">
                  <c:v>55560.800000000003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D9-4FA3-B170-D3ECD7AB5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6507904"/>
        <c:axId val="255937920"/>
        <c:axId val="0"/>
      </c:bar3DChart>
      <c:catAx>
        <c:axId val="25650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937920"/>
        <c:crosses val="autoZero"/>
        <c:auto val="1"/>
        <c:lblAlgn val="ctr"/>
        <c:lblOffset val="100"/>
        <c:noMultiLvlLbl val="0"/>
      </c:catAx>
      <c:valAx>
        <c:axId val="255937920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2565079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8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2770455695629E-2"/>
          <c:y val="0"/>
          <c:w val="0.9730672295443048"/>
          <c:h val="0.77008549994600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marker>
            <c:spPr>
              <a:ln>
                <a:solidFill>
                  <a:srgbClr val="04374A"/>
                </a:solidFill>
              </a:ln>
            </c:spPr>
          </c:marker>
          <c:dLbls>
            <c:dLbl>
              <c:idx val="0"/>
              <c:layout>
                <c:manualLayout>
                  <c:x val="-0.10366084674043123"/>
                  <c:y val="2.68907705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0-4E50-8604-4CF6098141C8}"/>
                </c:ext>
              </c:extLst>
            </c:dLbl>
            <c:dLbl>
              <c:idx val="1"/>
              <c:layout>
                <c:manualLayout>
                  <c:x val="-0.11502204833561121"/>
                  <c:y val="9.411769687961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0-4E50-8604-4CF6098141C8}"/>
                </c:ext>
              </c:extLst>
            </c:dLbl>
            <c:dLbl>
              <c:idx val="2"/>
              <c:layout>
                <c:manualLayout>
                  <c:x val="-0.11111017066677432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0-4E50-8604-4CF6098141C8}"/>
                </c:ext>
              </c:extLst>
            </c:dLbl>
            <c:dLbl>
              <c:idx val="3"/>
              <c:layout>
                <c:manualLayout>
                  <c:x val="-1.7276807790071822E-2"/>
                  <c:y val="-8.067231161109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0-4E50-8604-4CF6098141C8}"/>
                </c:ext>
              </c:extLst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0-4E50-8604-4CF6098141C8}"/>
                </c:ext>
              </c:extLst>
            </c:dLbl>
            <c:dLbl>
              <c:idx val="5"/>
              <c:layout>
                <c:manualLayout>
                  <c:x val="-2.8940365918210451E-2"/>
                  <c:y val="8.739500424535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F0-4E50-8604-4CF6098141C8}"/>
                </c:ext>
              </c:extLst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0-4E50-8604-4CF60981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75956.800000000003</c:v>
                </c:pt>
                <c:pt idx="1">
                  <c:v>85711.7</c:v>
                </c:pt>
                <c:pt idx="2">
                  <c:v>74159.100000000006</c:v>
                </c:pt>
                <c:pt idx="3">
                  <c:v>60409</c:v>
                </c:pt>
                <c:pt idx="4">
                  <c:v>45139.3</c:v>
                </c:pt>
                <c:pt idx="5">
                  <c:v>46040.4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DF0-4E50-8604-4CF609814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510976"/>
        <c:axId val="255939648"/>
      </c:lineChart>
      <c:catAx>
        <c:axId val="25651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939648"/>
        <c:crosses val="autoZero"/>
        <c:auto val="1"/>
        <c:lblAlgn val="ctr"/>
        <c:lblOffset val="100"/>
        <c:noMultiLvlLbl val="0"/>
      </c:catAx>
      <c:valAx>
        <c:axId val="25593964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65109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2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492E-9780-B481349F85E2}"/>
                </c:ext>
              </c:extLst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492E-9780-B481349F85E2}"/>
                </c:ext>
              </c:extLst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B-492E-9780-B481349F85E2}"/>
                </c:ext>
              </c:extLst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B-492E-9780-B481349F85E2}"/>
                </c:ext>
              </c:extLst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B-492E-9780-B481349F85E2}"/>
                </c:ext>
              </c:extLst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B-492E-9780-B481349F85E2}"/>
                </c:ext>
              </c:extLst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B-492E-9780-B481349F8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(Проект)</c:v>
                </c:pt>
                <c:pt idx="1">
                  <c:v>2025 (Проект)</c:v>
                </c:pt>
                <c:pt idx="2">
                  <c:v>2024 (Проект)</c:v>
                </c:pt>
                <c:pt idx="3">
                  <c:v>2023 (План)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577284</c:v>
                </c:pt>
                <c:pt idx="1">
                  <c:v>582468.30000000005</c:v>
                </c:pt>
                <c:pt idx="2">
                  <c:v>588482.1</c:v>
                </c:pt>
                <c:pt idx="3">
                  <c:v>600728.30000000005</c:v>
                </c:pt>
                <c:pt idx="4">
                  <c:v>600170.19999999995</c:v>
                </c:pt>
                <c:pt idx="5">
                  <c:v>518043.1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30B-492E-9780-B481349F8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6764416"/>
        <c:axId val="255941376"/>
        <c:axId val="0"/>
      </c:bar3DChart>
      <c:catAx>
        <c:axId val="256764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941376"/>
        <c:crosses val="autoZero"/>
        <c:auto val="1"/>
        <c:lblAlgn val="ctr"/>
        <c:lblOffset val="100"/>
        <c:noMultiLvlLbl val="0"/>
      </c:catAx>
      <c:valAx>
        <c:axId val="255941376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5676441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3.2323335157353653E-2"/>
                  <c:y val="6.837020590205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E-4EBD-AA6C-C957AB8C4198}"/>
                </c:ext>
              </c:extLst>
            </c:dLbl>
            <c:dLbl>
              <c:idx val="2"/>
              <c:layout>
                <c:manualLayout>
                  <c:x val="-4.0404168946692734E-3"/>
                  <c:y val="2.735023592270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EBD-AA6C-C957AB8C4198}"/>
                </c:ext>
              </c:extLst>
            </c:dLbl>
            <c:dLbl>
              <c:idx val="3"/>
              <c:layout>
                <c:manualLayout>
                  <c:x val="2.0202084473345986E-2"/>
                  <c:y val="-5.383904709507180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EBD-AA6C-C957AB8C4198}"/>
                </c:ext>
              </c:extLst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EBD-AA6C-C957AB8C4198}"/>
                </c:ext>
              </c:extLst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EBD-AA6C-C957AB8C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21604.400000000001</c:v>
                </c:pt>
                <c:pt idx="1">
                  <c:v>25871.200000000001</c:v>
                </c:pt>
                <c:pt idx="2">
                  <c:v>24896.5</c:v>
                </c:pt>
                <c:pt idx="3">
                  <c:v>25257.599999999999</c:v>
                </c:pt>
                <c:pt idx="4">
                  <c:v>25783.599999999999</c:v>
                </c:pt>
                <c:pt idx="5">
                  <c:v>26061.3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7E-4EBD-AA6C-C957AB8C4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56511488"/>
        <c:axId val="256877120"/>
        <c:axId val="0"/>
      </c:bar3DChart>
      <c:catAx>
        <c:axId val="25651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877120"/>
        <c:crosses val="autoZero"/>
        <c:auto val="1"/>
        <c:lblAlgn val="ctr"/>
        <c:lblOffset val="100"/>
        <c:noMultiLvlLbl val="0"/>
      </c:catAx>
      <c:valAx>
        <c:axId val="25687712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65114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17560.7</c:v>
                </c:pt>
                <c:pt idx="1">
                  <c:v>26714.2</c:v>
                </c:pt>
                <c:pt idx="2">
                  <c:v>29070.799999999999</c:v>
                </c:pt>
                <c:pt idx="3" formatCode="#,##0.00">
                  <c:v>40835.4</c:v>
                </c:pt>
                <c:pt idx="4">
                  <c:v>37219.199999999997</c:v>
                </c:pt>
                <c:pt idx="5">
                  <c:v>21105.9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39-48CE-806D-0969288D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56510464"/>
        <c:axId val="256878848"/>
        <c:axId val="0"/>
      </c:bar3DChart>
      <c:catAx>
        <c:axId val="25651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878848"/>
        <c:crosses val="autoZero"/>
        <c:auto val="1"/>
        <c:lblAlgn val="ctr"/>
        <c:lblOffset val="100"/>
        <c:noMultiLvlLbl val="0"/>
      </c:catAx>
      <c:valAx>
        <c:axId val="25687884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65104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32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3-43B9-AD7F-EF9487F61AEB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3736.2</c:v>
                </c:pt>
                <c:pt idx="1">
                  <c:v>4632.7</c:v>
                </c:pt>
                <c:pt idx="2">
                  <c:v>3765.8</c:v>
                </c:pt>
                <c:pt idx="3">
                  <c:v>3321.2</c:v>
                </c:pt>
                <c:pt idx="4">
                  <c:v>3321.2</c:v>
                </c:pt>
                <c:pt idx="5">
                  <c:v>3321.2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3-43B9-AD7F-EF9487F61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3-43B9-AD7F-EF9487F61AEB}"/>
                </c:ext>
              </c:extLst>
            </c:dLbl>
            <c:dLbl>
              <c:idx val="1"/>
              <c:layout>
                <c:manualLayout>
                  <c:x val="1.5838041320237764E-2"/>
                  <c:y val="-8.0358956285815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3-43B9-AD7F-EF9487F61AEB}"/>
                </c:ext>
              </c:extLst>
            </c:dLbl>
            <c:dLbl>
              <c:idx val="2"/>
              <c:layout>
                <c:manualLayout>
                  <c:x val="1.1518657958440318E-2"/>
                  <c:y val="-1.205336890078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3-43B9-AD7F-EF9487F61AEB}"/>
                </c:ext>
              </c:extLst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3-43B9-AD7F-EF9487F61AEB}"/>
                </c:ext>
              </c:extLst>
            </c:dLbl>
            <c:dLbl>
              <c:idx val="4"/>
              <c:layout>
                <c:manualLayout>
                  <c:x val="4.3194967344151345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3-43B9-AD7F-EF9487F61AEB}"/>
                </c:ext>
              </c:extLst>
            </c:dLbl>
            <c:dLbl>
              <c:idx val="5"/>
              <c:layout>
                <c:manualLayout>
                  <c:x val="8.6389934688300956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3-43B9-AD7F-EF9487F61AE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B7E5B3"/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46952</c:v>
                </c:pt>
                <c:pt idx="1">
                  <c:v>55445.599999999999</c:v>
                </c:pt>
                <c:pt idx="2">
                  <c:v>47087.5</c:v>
                </c:pt>
                <c:pt idx="3">
                  <c:v>48418.1</c:v>
                </c:pt>
                <c:pt idx="4">
                  <c:v>47788.1</c:v>
                </c:pt>
                <c:pt idx="5">
                  <c:v>47788.1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63-43B9-AD7F-EF9487F61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63-43B9-AD7F-EF9487F61AEB}"/>
                </c:ext>
              </c:extLst>
            </c:dLbl>
            <c:dLbl>
              <c:idx val="1"/>
              <c:layout>
                <c:manualLayout>
                  <c:x val="-9.3567037761890584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63-43B9-AD7F-EF9487F61AEB}"/>
                </c:ext>
              </c:extLst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3-43B9-AD7F-EF9487F61AEB}"/>
                </c:ext>
              </c:extLst>
            </c:dLbl>
            <c:dLbl>
              <c:idx val="3"/>
              <c:layout>
                <c:manualLayout>
                  <c:x val="-5.9002511430227313E-3"/>
                  <c:y val="-6.8590312634651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63-43B9-AD7F-EF9487F61AEB}"/>
                </c:ext>
              </c:extLst>
            </c:dLbl>
            <c:dLbl>
              <c:idx val="4"/>
              <c:layout>
                <c:manualLayout>
                  <c:x val="1.1236813630835209E-2"/>
                  <c:y val="-1.89124001642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3-43B9-AD7F-EF9487F61AEB}"/>
                </c:ext>
              </c:extLst>
            </c:dLbl>
            <c:dLbl>
              <c:idx val="5"/>
              <c:layout>
                <c:manualLayout>
                  <c:x val="8.9339890200887465E-3"/>
                  <c:y val="-1.607115853438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63-43B9-AD7F-EF9487F61AEB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1">
                  <c:v>205.2</c:v>
                </c:pt>
                <c:pt idx="2">
                  <c:v>2.9</c:v>
                </c:pt>
                <c:pt idx="3">
                  <c:v>3</c:v>
                </c:pt>
                <c:pt idx="4">
                  <c:v>2.6</c:v>
                </c:pt>
                <c:pt idx="5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363-43B9-AD7F-EF9487F61A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63-43B9-AD7F-EF9487F61AEB}"/>
                </c:ext>
              </c:extLst>
            </c:dLbl>
            <c:dLbl>
              <c:idx val="1"/>
              <c:layout>
                <c:manualLayout>
                  <c:x val="3.7426815104755896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63-43B9-AD7F-EF9487F61AEB}"/>
                </c:ext>
              </c:extLst>
            </c:dLbl>
            <c:dLbl>
              <c:idx val="2"/>
              <c:layout>
                <c:manualLayout>
                  <c:x val="-1.8714881049035424E-3"/>
                  <c:y val="-3.025983548894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63-43B9-AD7F-EF9487F61AEB}"/>
                </c:ext>
              </c:extLst>
            </c:dLbl>
            <c:dLbl>
              <c:idx val="3"/>
              <c:layout>
                <c:manualLayout>
                  <c:x val="5.0414535639361551E-3"/>
                  <c:y val="-2.6477233685401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63-43B9-AD7F-EF9487F61AEB}"/>
                </c:ext>
              </c:extLst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63-43B9-AD7F-EF9487F61AEB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 formatCode="#,##0.0">
                  <c:v>222.3</c:v>
                </c:pt>
                <c:pt idx="3" formatCode="#,##0.0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363-43B9-AD7F-EF9487F61A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63-43B9-AD7F-EF9487F61AEB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63-43B9-AD7F-EF9487F61AEB}"/>
                </c:ext>
              </c:extLst>
            </c:dLbl>
            <c:dLbl>
              <c:idx val="2"/>
              <c:layout>
                <c:manualLayout>
                  <c:x val="3.0232055608815582E-2"/>
                  <c:y val="5.908998013883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63-43B9-AD7F-EF9487F61AEB}"/>
                </c:ext>
              </c:extLst>
            </c:dLbl>
            <c:dLbl>
              <c:idx val="3"/>
              <c:layout>
                <c:manualLayout>
                  <c:x val="2.1593062139985252E-2"/>
                  <c:y val="7.2084840531714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63-43B9-AD7F-EF9487F61AEB}"/>
                </c:ext>
              </c:extLst>
            </c:dLbl>
            <c:dLbl>
              <c:idx val="4"/>
              <c:layout>
                <c:manualLayout>
                  <c:x val="2.9800559425844891E-2"/>
                  <c:y val="7.1379038274033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63-43B9-AD7F-EF9487F61AEB}"/>
                </c:ext>
              </c:extLst>
            </c:dLbl>
            <c:dLbl>
              <c:idx val="5"/>
              <c:layout>
                <c:manualLayout>
                  <c:x val="2.7488891750917639E-2"/>
                  <c:y val="6.806705089811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63-43B9-AD7F-EF9487F61AE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2" formatCode="#,##0.0">
                  <c:v>412.8</c:v>
                </c:pt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363-43B9-AD7F-EF9487F61AE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25812.2</c:v>
                </c:pt>
                <c:pt idx="1">
                  <c:v>29117.200000000001</c:v>
                </c:pt>
                <c:pt idx="2">
                  <c:v>30517.9</c:v>
                </c:pt>
                <c:pt idx="3">
                  <c:v>30840.1</c:v>
                </c:pt>
                <c:pt idx="4">
                  <c:v>30840.1</c:v>
                </c:pt>
                <c:pt idx="5">
                  <c:v>30840.1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363-43B9-AD7F-EF9487F6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219456"/>
        <c:axId val="129941504"/>
        <c:axId val="0"/>
      </c:bar3DChart>
      <c:catAx>
        <c:axId val="13921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41504"/>
        <c:crosses val="autoZero"/>
        <c:auto val="1"/>
        <c:lblAlgn val="ctr"/>
        <c:lblOffset val="100"/>
        <c:noMultiLvlLbl val="0"/>
      </c:catAx>
      <c:valAx>
        <c:axId val="1299415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921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2936.5</c:v>
                </c:pt>
                <c:pt idx="1">
                  <c:v>3376.5</c:v>
                </c:pt>
                <c:pt idx="2">
                  <c:v>3598.6</c:v>
                </c:pt>
                <c:pt idx="3">
                  <c:v>4060.4</c:v>
                </c:pt>
                <c:pt idx="4">
                  <c:v>4060.4</c:v>
                </c:pt>
                <c:pt idx="5">
                  <c:v>4060.4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5-48B2-B60E-BD793B66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981696"/>
        <c:axId val="133050880"/>
        <c:axId val="0"/>
      </c:bar3DChart>
      <c:catAx>
        <c:axId val="13398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050880"/>
        <c:crosses val="autoZero"/>
        <c:auto val="1"/>
        <c:lblAlgn val="ctr"/>
        <c:lblOffset val="100"/>
        <c:noMultiLvlLbl val="0"/>
      </c:catAx>
      <c:valAx>
        <c:axId val="1330508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398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803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1853.3</c:v>
                </c:pt>
                <c:pt idx="1">
                  <c:v>2015.7</c:v>
                </c:pt>
                <c:pt idx="2">
                  <c:v>2321.1999999999998</c:v>
                </c:pt>
                <c:pt idx="3">
                  <c:v>2428.4</c:v>
                </c:pt>
                <c:pt idx="4">
                  <c:v>2516</c:v>
                </c:pt>
                <c:pt idx="5">
                  <c:v>2516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39-47D4-A981-FCD3691F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222016"/>
        <c:axId val="133053184"/>
      </c:lineChart>
      <c:catAx>
        <c:axId val="13922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053184"/>
        <c:crosses val="autoZero"/>
        <c:auto val="1"/>
        <c:lblAlgn val="ctr"/>
        <c:lblOffset val="100"/>
        <c:noMultiLvlLbl val="0"/>
      </c:catAx>
      <c:valAx>
        <c:axId val="1330531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9222016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3125402731392221E-2"/>
                  <c:y val="1.386273655806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6-44FA-A2C5-69D29477ADAF}"/>
                </c:ext>
              </c:extLst>
            </c:dLbl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7500</c:v>
                </c:pt>
                <c:pt idx="1">
                  <c:v>739.8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6-44FA-A2C5-69D29477A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6-44FA-A2C5-69D29477ADAF}"/>
                </c:ext>
              </c:extLst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6-44FA-A2C5-69D29477ADAF}"/>
                </c:ext>
              </c:extLst>
            </c:dLbl>
            <c:spPr>
              <a:solidFill>
                <a:srgbClr val="B7E5B3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6226.6</c:v>
                </c:pt>
                <c:pt idx="1">
                  <c:v>6012.8</c:v>
                </c:pt>
                <c:pt idx="2">
                  <c:v>6608.8</c:v>
                </c:pt>
                <c:pt idx="3">
                  <c:v>7240.6</c:v>
                </c:pt>
                <c:pt idx="4">
                  <c:v>7240.6</c:v>
                </c:pt>
                <c:pt idx="5">
                  <c:v>7240.6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6-44FA-A2C5-69D29477A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4.5817204161571132E-2"/>
                  <c:y val="1.212112728392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6-44FA-A2C5-69D29477ADAF}"/>
                </c:ext>
              </c:extLst>
            </c:dLbl>
            <c:dLbl>
              <c:idx val="1"/>
              <c:layout>
                <c:manualLayout>
                  <c:x val="5.7813506828481116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6-44FA-A2C5-69D29477ADAF}"/>
                </c:ext>
              </c:extLst>
            </c:dLbl>
            <c:dLbl>
              <c:idx val="2"/>
              <c:layout>
                <c:manualLayout>
                  <c:x val="8.5995315285049105E-3"/>
                  <c:y val="-6.3928121933354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6-44FA-A2C5-69D29477ADAF}"/>
                </c:ext>
              </c:extLst>
            </c:dLbl>
            <c:dLbl>
              <c:idx val="3"/>
              <c:layout>
                <c:manualLayout>
                  <c:x val="1.532057930954748E-2"/>
                  <c:y val="3.4657523629881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6-44FA-A2C5-69D29477ADAF}"/>
                </c:ext>
              </c:extLst>
            </c:dLbl>
            <c:dLbl>
              <c:idx val="4"/>
              <c:layout>
                <c:manualLayout>
                  <c:x val="-2.1101929992395581E-2"/>
                  <c:y val="-6.9315047259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A6-44FA-A2C5-69D29477ADAF}"/>
                </c:ext>
              </c:extLst>
            </c:dLbl>
            <c:dLbl>
              <c:idx val="5"/>
              <c:layout>
                <c:manualLayout>
                  <c:x val="-5.23940595938898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6-44FA-A2C5-69D29477ADAF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59888.800000000003</c:v>
                </c:pt>
                <c:pt idx="1">
                  <c:v>45341.8</c:v>
                </c:pt>
                <c:pt idx="2">
                  <c:v>80570.100000000006</c:v>
                </c:pt>
                <c:pt idx="3">
                  <c:v>39517.4</c:v>
                </c:pt>
                <c:pt idx="4">
                  <c:v>36694.5</c:v>
                </c:pt>
                <c:pt idx="5">
                  <c:v>46550.1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A6-44FA-A2C5-69D29477A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FFFF99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9258844499192774E-3"/>
                  <c:y val="-4.0406939011324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6-44FA-A2C5-69D29477ADAF}"/>
                </c:ext>
              </c:extLst>
            </c:dLbl>
            <c:dLbl>
              <c:idx val="1"/>
              <c:layout>
                <c:manualLayout>
                  <c:x val="1.0117249888868328E-2"/>
                  <c:y val="2.8910378372832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6-44FA-A2C5-69D29477ADAF}"/>
                </c:ext>
              </c:extLst>
            </c:dLbl>
            <c:dLbl>
              <c:idx val="2"/>
              <c:layout>
                <c:manualLayout>
                  <c:x val="3.1255484032205308E-2"/>
                  <c:y val="-1.7418816797601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6-44FA-A2C5-69D29477ADAF}"/>
                </c:ext>
              </c:extLst>
            </c:dLbl>
            <c:dLbl>
              <c:idx val="4"/>
              <c:layout>
                <c:manualLayout>
                  <c:x val="4.4805467792072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A6-44FA-A2C5-69D29477ADAF}"/>
                </c:ext>
              </c:extLst>
            </c:dLbl>
            <c:dLbl>
              <c:idx val="5"/>
              <c:layout>
                <c:manualLayout>
                  <c:x val="4.9141480804208826E-2"/>
                  <c:y val="1.386300945195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6-44FA-A2C5-69D29477ADAF}"/>
                </c:ext>
              </c:extLst>
            </c:dLbl>
            <c:spPr>
              <a:solidFill>
                <a:srgbClr val="FFFFCC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55184.7</c:v>
                </c:pt>
                <c:pt idx="1">
                  <c:v>62311.6</c:v>
                </c:pt>
                <c:pt idx="2">
                  <c:v>64918.7</c:v>
                </c:pt>
                <c:pt idx="3">
                  <c:v>22679.5</c:v>
                </c:pt>
                <c:pt idx="4">
                  <c:v>20385.599999999999</c:v>
                </c:pt>
                <c:pt idx="5">
                  <c:v>14709.5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3A6-44FA-A2C5-69D29477A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995520"/>
        <c:axId val="256880576"/>
        <c:axId val="133169152"/>
      </c:bar3DChart>
      <c:catAx>
        <c:axId val="13399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880576"/>
        <c:crosses val="autoZero"/>
        <c:auto val="1"/>
        <c:lblAlgn val="ctr"/>
        <c:lblOffset val="100"/>
        <c:noMultiLvlLbl val="0"/>
      </c:catAx>
      <c:valAx>
        <c:axId val="25688057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33995520"/>
        <c:crosses val="autoZero"/>
        <c:crossBetween val="between"/>
      </c:valAx>
      <c:serAx>
        <c:axId val="133169152"/>
        <c:scaling>
          <c:orientation val="minMax"/>
        </c:scaling>
        <c:delete val="1"/>
        <c:axPos val="b"/>
        <c:majorTickMark val="out"/>
        <c:minorTickMark val="none"/>
        <c:tickLblPos val="none"/>
        <c:crossAx val="25688057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dLbl>
              <c:idx val="0"/>
              <c:layout>
                <c:manualLayout>
                  <c:x val="-3.4722222222222224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6-4D6A-B346-099D29C6F375}"/>
                </c:ext>
              </c:extLst>
            </c:dLbl>
            <c:dLbl>
              <c:idx val="1"/>
              <c:layout>
                <c:manualLayout>
                  <c:x val="-1.5277777777777777E-2"/>
                  <c:y val="2.8218497380567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6-4D6A-B346-099D29C6F375}"/>
                </c:ext>
              </c:extLst>
            </c:dLbl>
            <c:dLbl>
              <c:idx val="2"/>
              <c:layout>
                <c:manualLayout>
                  <c:x val="-1.3888998250218722E-2"/>
                  <c:y val="-2.8220719309495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6-4D6A-B346-099D29C6F375}"/>
                </c:ext>
              </c:extLst>
            </c:dLbl>
            <c:dLbl>
              <c:idx val="3"/>
              <c:layout>
                <c:manualLayout>
                  <c:x val="-2.2222222222222223E-2"/>
                  <c:y val="1.9752503780612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D6A-B346-099D29C6F375}"/>
                </c:ext>
              </c:extLst>
            </c:dLbl>
            <c:dLbl>
              <c:idx val="4"/>
              <c:layout>
                <c:manualLayout>
                  <c:x val="-1.8055555555555554E-2"/>
                  <c:y val="4.5149595808908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D6A-B346-099D29C6F375}"/>
                </c:ext>
              </c:extLst>
            </c:dLbl>
            <c:dLbl>
              <c:idx val="5"/>
              <c:layout>
                <c:manualLayout>
                  <c:x val="0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778034.9</c:v>
                </c:pt>
                <c:pt idx="1">
                  <c:v>903767.3</c:v>
                </c:pt>
                <c:pt idx="2">
                  <c:v>952607.6</c:v>
                </c:pt>
                <c:pt idx="3">
                  <c:v>857140</c:v>
                </c:pt>
                <c:pt idx="4">
                  <c:v>826831.5</c:v>
                </c:pt>
                <c:pt idx="5">
                  <c:v>827032.8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86-4D6A-B346-099D29C6F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118766404199475E-3"/>
                  <c:y val="5.6436994761135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6-4D6A-B346-099D29C6F375}"/>
                </c:ext>
              </c:extLst>
            </c:dLbl>
            <c:dLbl>
              <c:idx val="1"/>
              <c:layout>
                <c:manualLayout>
                  <c:x val="2.6388779527559057E-2"/>
                  <c:y val="2.8216275451640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6-4D6A-B346-099D29C6F375}"/>
                </c:ext>
              </c:extLst>
            </c:dLbl>
            <c:dLbl>
              <c:idx val="2"/>
              <c:layout>
                <c:manualLayout>
                  <c:x val="2.8722987751531058E-2"/>
                  <c:y val="-5.64392166900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6-4D6A-B346-099D29C6F375}"/>
                </c:ext>
              </c:extLst>
            </c:dLbl>
            <c:dLbl>
              <c:idx val="3"/>
              <c:layout>
                <c:manualLayout>
                  <c:x val="3.1792432195975551E-2"/>
                  <c:y val="-5.643921669006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86-4D6A-B346-099D29C6F375}"/>
                </c:ext>
              </c:extLst>
            </c:dLbl>
            <c:dLbl>
              <c:idx val="4"/>
              <c:layout>
                <c:manualLayout>
                  <c:x val="5.1388888888888887E-2"/>
                  <c:y val="3.386219685668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6-4D6A-B346-099D29C6F375}"/>
                </c:ext>
              </c:extLst>
            </c:dLbl>
            <c:dLbl>
              <c:idx val="5"/>
              <c:layout>
                <c:manualLayout>
                  <c:x val="4.583333333333333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790768.9</c:v>
                </c:pt>
                <c:pt idx="1">
                  <c:v>894796</c:v>
                </c:pt>
                <c:pt idx="2">
                  <c:v>954853.7</c:v>
                </c:pt>
                <c:pt idx="3">
                  <c:v>849640</c:v>
                </c:pt>
                <c:pt idx="4">
                  <c:v>826831.5</c:v>
                </c:pt>
                <c:pt idx="5">
                  <c:v>827032.8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986-4D6A-B346-099D29C6F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86-4D6A-B346-099D29C6F375}"/>
                </c:ext>
              </c:extLst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6-4D6A-B346-099D29C6F375}"/>
                </c:ext>
              </c:extLst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6-4D6A-B346-099D29C6F375}"/>
                </c:ext>
              </c:extLst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6-4D6A-B346-099D29C6F3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#,##0.0">
                  <c:v>12734</c:v>
                </c:pt>
                <c:pt idx="2" formatCode="#,##0.0">
                  <c:v>2246.1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986-4D6A-B346-099D29C6F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1">
                  <c:v>8971.2999999999993</c:v>
                </c:pt>
                <c:pt idx="3">
                  <c:v>7500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986-4D6A-B346-099D29C6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964480"/>
        <c:axId val="133101760"/>
        <c:axId val="0"/>
      </c:bar3DChart>
      <c:catAx>
        <c:axId val="23496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101760"/>
        <c:crosses val="autoZero"/>
        <c:auto val="1"/>
        <c:lblAlgn val="ctr"/>
        <c:lblOffset val="100"/>
        <c:noMultiLvlLbl val="0"/>
      </c:catAx>
      <c:valAx>
        <c:axId val="1331017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3496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0942"/>
          <c:y val="0.30222966124028017"/>
          <c:w val="0.13594860017498159"/>
          <c:h val="0.33063813354415394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3045206210675"/>
          <c:y val="3.9909291351539436E-2"/>
          <c:w val="0.76156954793789644"/>
          <c:h val="0.92018141729692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 (Проект)</c:v>
                </c:pt>
                <c:pt idx="1">
                  <c:v>2025 (Проект)</c:v>
                </c:pt>
                <c:pt idx="2">
                  <c:v>2024 (Проект)</c:v>
                </c:pt>
                <c:pt idx="3">
                  <c:v>2023 (План)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 (Проект)</c:v>
                </c:pt>
                <c:pt idx="1">
                  <c:v>2025 (Проект)</c:v>
                </c:pt>
                <c:pt idx="2">
                  <c:v>2024 (Проект)</c:v>
                </c:pt>
                <c:pt idx="3">
                  <c:v>2023 (План)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3487.2</c:v>
                </c:pt>
                <c:pt idx="1">
                  <c:v>3599.9</c:v>
                </c:pt>
                <c:pt idx="2">
                  <c:v>14653.1</c:v>
                </c:pt>
                <c:pt idx="3">
                  <c:v>25333</c:v>
                </c:pt>
                <c:pt idx="4">
                  <c:v>26405</c:v>
                </c:pt>
                <c:pt idx="5">
                  <c:v>22171.3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E-4BA8-9C5B-C3E8D1342A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dLbl>
              <c:idx val="3"/>
              <c:layout>
                <c:manualLayout>
                  <c:x val="9.1778014757230297E-3"/>
                  <c:y val="-6.3491619106278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E-4BA8-9C5B-C3E8D1342AA2}"/>
                </c:ext>
              </c:extLst>
            </c:dLbl>
            <c:dLbl>
              <c:idx val="4"/>
              <c:layout>
                <c:manualLayout>
                  <c:x val="-6.5184559914832578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E-4BA8-9C5B-C3E8D134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 (Проект)</c:v>
                </c:pt>
                <c:pt idx="1">
                  <c:v>2025 (Проект)</c:v>
                </c:pt>
                <c:pt idx="2">
                  <c:v>2024 (Проект)</c:v>
                </c:pt>
                <c:pt idx="3">
                  <c:v>2023 (План)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1429.6</c:v>
                </c:pt>
                <c:pt idx="3" formatCode="#,##0.0">
                  <c:v>56314.6</c:v>
                </c:pt>
                <c:pt idx="4" formatCode="#,##0.0">
                  <c:v>20224.599999999999</c:v>
                </c:pt>
                <c:pt idx="5" formatCode="#,##0.0">
                  <c:v>24057.7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E-4BA8-9C5B-C3E8D1342A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D63A5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 (Проект)</c:v>
                </c:pt>
                <c:pt idx="1">
                  <c:v>2025 (Проект)</c:v>
                </c:pt>
                <c:pt idx="2">
                  <c:v>2024 (Проект)</c:v>
                </c:pt>
                <c:pt idx="3">
                  <c:v>2023 (План)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2076</c:v>
                </c:pt>
                <c:pt idx="1">
                  <c:v>2076</c:v>
                </c:pt>
                <c:pt idx="2">
                  <c:v>5762.2</c:v>
                </c:pt>
                <c:pt idx="3">
                  <c:v>7039</c:v>
                </c:pt>
                <c:pt idx="4">
                  <c:v>8054.5</c:v>
                </c:pt>
                <c:pt idx="5">
                  <c:v>308.39999999999998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6974720"/>
        <c:axId val="256883456"/>
        <c:axId val="0"/>
      </c:bar3DChart>
      <c:catAx>
        <c:axId val="226974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883456"/>
        <c:crosses val="autoZero"/>
        <c:auto val="1"/>
        <c:lblAlgn val="ctr"/>
        <c:lblOffset val="100"/>
        <c:noMultiLvlLbl val="0"/>
      </c:catAx>
      <c:valAx>
        <c:axId val="25688345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22697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3">
                    <a:lumMod val="10000"/>
                  </a:schemeClr>
                </a:solidFill>
              </a:defRPr>
            </a:pPr>
            <a:r>
              <a:rPr lang="ru-RU" sz="1600" dirty="0">
                <a:latin typeface="Constantia" panose="02030602050306030303" pitchFamily="18" charset="0"/>
              </a:rPr>
              <a:t>Другие вопросы в области охраны окружающей среды</a:t>
            </a:r>
          </a:p>
        </c:rich>
      </c:tx>
      <c:layout>
        <c:manualLayout>
          <c:xMode val="edge"/>
          <c:yMode val="edge"/>
          <c:x val="0.22076938999048387"/>
          <c:y val="1.40423416245398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58653838510717"/>
          <c:y val="3.9909291351539436E-2"/>
          <c:w val="0.89841346161489288"/>
          <c:h val="0.9201814172969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2024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24</c:v>
                </c:pt>
                <c:pt idx="1">
                  <c:v>1572.6</c:v>
                </c:pt>
                <c:pt idx="2">
                  <c:v>624.1</c:v>
                </c:pt>
                <c:pt idx="3">
                  <c:v>180</c:v>
                </c:pt>
                <c:pt idx="4">
                  <c:v>180</c:v>
                </c:pt>
                <c:pt idx="5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298048"/>
        <c:axId val="257127488"/>
      </c:barChart>
      <c:catAx>
        <c:axId val="25529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7127488"/>
        <c:crosses val="autoZero"/>
        <c:auto val="1"/>
        <c:lblAlgn val="ctr"/>
        <c:lblOffset val="100"/>
        <c:noMultiLvlLbl val="0"/>
      </c:catAx>
      <c:valAx>
        <c:axId val="25712748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529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66735616"/>
        <c:axId val="227196928"/>
        <c:axId val="0"/>
      </c:bar3DChart>
      <c:catAx>
        <c:axId val="266735616"/>
        <c:scaling>
          <c:orientation val="minMax"/>
        </c:scaling>
        <c:delete val="0"/>
        <c:axPos val="b"/>
        <c:majorTickMark val="out"/>
        <c:minorTickMark val="none"/>
        <c:tickLblPos val="nextTo"/>
        <c:crossAx val="227196928"/>
        <c:crosses val="autoZero"/>
        <c:auto val="1"/>
        <c:lblAlgn val="ctr"/>
        <c:lblOffset val="100"/>
        <c:noMultiLvlLbl val="0"/>
      </c:catAx>
      <c:valAx>
        <c:axId val="227196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735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E-4D09-86F8-F8AD698B4F8F}"/>
                </c:ext>
              </c:extLst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88124.4</c:v>
                </c:pt>
                <c:pt idx="1">
                  <c:v>95317.2</c:v>
                </c:pt>
                <c:pt idx="2">
                  <c:v>103726.7</c:v>
                </c:pt>
                <c:pt idx="3">
                  <c:v>108654.6</c:v>
                </c:pt>
                <c:pt idx="4">
                  <c:v>108554.6</c:v>
                </c:pt>
                <c:pt idx="5">
                  <c:v>108554.6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E-4D09-86F8-F8AD698B4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7FCC54"/>
            </a:solidFill>
          </c:spPr>
          <c:invertIfNegative val="0"/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269128.5</c:v>
                </c:pt>
                <c:pt idx="1">
                  <c:v>324597.2</c:v>
                </c:pt>
                <c:pt idx="2">
                  <c:v>298601.90000000002</c:v>
                </c:pt>
                <c:pt idx="3">
                  <c:v>319202.09999999998</c:v>
                </c:pt>
                <c:pt idx="4">
                  <c:v>318734.2</c:v>
                </c:pt>
                <c:pt idx="5">
                  <c:v>319234.2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BE-4D09-86F8-F8AD698B4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E-4D09-86F8-F8AD698B4F8F}"/>
                </c:ext>
              </c:extLst>
            </c:dLbl>
            <c:dLbl>
              <c:idx val="1"/>
              <c:layout>
                <c:manualLayout>
                  <c:x val="-9.3567037761890584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E-4D09-86F8-F8AD698B4F8F}"/>
                </c:ext>
              </c:extLst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E-4D09-86F8-F8AD698B4F8F}"/>
                </c:ext>
              </c:extLst>
            </c:dLbl>
            <c:dLbl>
              <c:idx val="3"/>
              <c:layout>
                <c:manualLayout>
                  <c:x val="-1.3099519422643849E-2"/>
                  <c:y val="-2.901069437218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BE-4D09-86F8-F8AD698B4F8F}"/>
                </c:ext>
              </c:extLst>
            </c:dLbl>
            <c:dLbl>
              <c:idx val="4"/>
              <c:layout>
                <c:manualLayout>
                  <c:x val="-2.4443720931260838E-2"/>
                  <c:y val="-3.574288236773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E-4D09-86F8-F8AD698B4F8F}"/>
                </c:ext>
              </c:extLst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BE-4D09-86F8-F8AD698B4F8F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32870.300000000003</c:v>
                </c:pt>
                <c:pt idx="1">
                  <c:v>41774</c:v>
                </c:pt>
                <c:pt idx="2">
                  <c:v>38822.1</c:v>
                </c:pt>
                <c:pt idx="3">
                  <c:v>43924.3</c:v>
                </c:pt>
                <c:pt idx="4">
                  <c:v>41703</c:v>
                </c:pt>
                <c:pt idx="5">
                  <c:v>41703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BE-4D09-86F8-F8AD698B4F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BE-4D09-86F8-F8AD698B4F8F}"/>
                </c:ext>
              </c:extLst>
            </c:dLbl>
            <c:dLbl>
              <c:idx val="1"/>
              <c:layout>
                <c:manualLayout>
                  <c:x val="3.7426815104755896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E-4D09-86F8-F8AD698B4F8F}"/>
                </c:ext>
              </c:extLst>
            </c:dLbl>
            <c:dLbl>
              <c:idx val="2"/>
              <c:layout>
                <c:manualLayout>
                  <c:x val="-1.8714881049035424E-3"/>
                  <c:y val="-3.025983548894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E-4D09-86F8-F8AD698B4F8F}"/>
                </c:ext>
              </c:extLst>
            </c:dLbl>
            <c:dLbl>
              <c:idx val="3"/>
              <c:layout>
                <c:manualLayout>
                  <c:x val="1.872380565969109E-2"/>
                  <c:y val="-5.6772488357157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E-4D09-86F8-F8AD698B4F8F}"/>
                </c:ext>
              </c:extLst>
            </c:dLbl>
            <c:dLbl>
              <c:idx val="4"/>
              <c:layout>
                <c:manualLayout>
                  <c:x val="1.7550415295338941E-3"/>
                  <c:y val="-5.004030036160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E-4D09-86F8-F8AD698B4F8F}"/>
                </c:ext>
              </c:extLst>
            </c:dLbl>
            <c:dLbl>
              <c:idx val="5"/>
              <c:layout>
                <c:manualLayout>
                  <c:x val="8.7752076476694703E-3"/>
                  <c:y val="-2.692875198221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E-4D09-86F8-F8AD698B4F8F}"/>
                </c:ext>
              </c:extLst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9016.9</c:v>
                </c:pt>
                <c:pt idx="1">
                  <c:v>9848.4</c:v>
                </c:pt>
                <c:pt idx="2">
                  <c:v>5333.5</c:v>
                </c:pt>
                <c:pt idx="3">
                  <c:v>7498.3</c:v>
                </c:pt>
                <c:pt idx="4">
                  <c:v>7498.3</c:v>
                </c:pt>
                <c:pt idx="5">
                  <c:v>7498.3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6BE-4D09-86F8-F8AD698B4F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BE-4D09-86F8-F8AD698B4F8F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E-4D09-86F8-F8AD698B4F8F}"/>
                </c:ext>
              </c:extLst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E-4D09-86F8-F8AD698B4F8F}"/>
                </c:ext>
              </c:extLst>
            </c:dLbl>
            <c:dLbl>
              <c:idx val="3"/>
              <c:layout>
                <c:manualLayout>
                  <c:x val="1.8713441241209591E-2"/>
                  <c:y val="1.38807644691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E-4D09-86F8-F8AD698B4F8F}"/>
                </c:ext>
              </c:extLst>
            </c:dLbl>
            <c:dLbl>
              <c:idx val="4"/>
              <c:layout>
                <c:manualLayout>
                  <c:x val="2.2107028236545326E-2"/>
                  <c:y val="1.512992990308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BE-4D09-86F8-F8AD698B4F8F}"/>
                </c:ext>
              </c:extLst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E-4D09-86F8-F8AD698B4F8F}"/>
                </c:ext>
              </c:extLst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7561</c:v>
                </c:pt>
                <c:pt idx="1">
                  <c:v>7844.5</c:v>
                </c:pt>
                <c:pt idx="2">
                  <c:v>17461.2</c:v>
                </c:pt>
                <c:pt idx="3">
                  <c:v>20587</c:v>
                </c:pt>
                <c:pt idx="4">
                  <c:v>20771.599999999999</c:v>
                </c:pt>
                <c:pt idx="5">
                  <c:v>20963.2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6BE-4D09-86F8-F8AD698B4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887680"/>
        <c:axId val="227199232"/>
        <c:axId val="0"/>
      </c:bar3DChart>
      <c:catAx>
        <c:axId val="26688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199232"/>
        <c:crosses val="autoZero"/>
        <c:auto val="1"/>
        <c:lblAlgn val="ctr"/>
        <c:lblOffset val="100"/>
        <c:noMultiLvlLbl val="0"/>
      </c:catAx>
      <c:valAx>
        <c:axId val="2271992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688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76135762083564"/>
          <c:y val="3.437500000000001E-2"/>
          <c:w val="0.87523864237916449"/>
          <c:h val="0.9312500000000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B7E5B3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45 255,8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4-4B03-A16E-9FBAC6F3A933}"/>
                </c:ext>
              </c:extLst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4-4B03-A16E-9FBAC6F3A933}"/>
                </c:ext>
              </c:extLst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4-4B03-A16E-9FBAC6F3A933}"/>
                </c:ext>
              </c:extLst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4-4B03-A16E-9FBAC6F3A933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50581</c:v>
                </c:pt>
                <c:pt idx="1">
                  <c:v>53381.599999999999</c:v>
                </c:pt>
                <c:pt idx="2">
                  <c:v>67016.600000000006</c:v>
                </c:pt>
                <c:pt idx="3">
                  <c:v>63857.1</c:v>
                </c:pt>
                <c:pt idx="4">
                  <c:v>60741.9</c:v>
                </c:pt>
                <c:pt idx="5">
                  <c:v>60741.9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9A-4437-862D-6AE88C35B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260045327332544E-2"/>
                  <c:y val="-2.854854263811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4-4B03-A16E-9FBAC6F3A933}"/>
                </c:ext>
              </c:extLst>
            </c:dLbl>
            <c:dLbl>
              <c:idx val="1"/>
              <c:layout>
                <c:manualLayout>
                  <c:x val="2.9830047845517686E-2"/>
                  <c:y val="-1.903236175874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4-4B03-A16E-9FBAC6F3A933}"/>
                </c:ext>
              </c:extLst>
            </c:dLbl>
            <c:dLbl>
              <c:idx val="2"/>
              <c:layout>
                <c:manualLayout>
                  <c:x val="1.5700025181851356E-2"/>
                  <c:y val="-1.903236175874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4-4B03-A16E-9FBAC6F3A933}"/>
                </c:ext>
              </c:extLst>
            </c:dLbl>
            <c:dLbl>
              <c:idx val="3"/>
              <c:layout>
                <c:manualLayout>
                  <c:x val="1.4130022663666158E-2"/>
                  <c:y val="-9.5161808793701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4-4B03-A16E-9FBAC6F3A933}"/>
                </c:ext>
              </c:extLst>
            </c:dLbl>
            <c:dLbl>
              <c:idx val="4"/>
              <c:layout>
                <c:manualLayout>
                  <c:x val="1.5700025181851415E-2"/>
                  <c:y val="-1.9032736411530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4-4B03-A16E-9FBAC6F3A933}"/>
                </c:ext>
              </c:extLst>
            </c:dLbl>
            <c:dLbl>
              <c:idx val="5"/>
              <c:layout>
                <c:manualLayout>
                  <c:x val="1.4130022663666272E-2"/>
                  <c:y val="-2.379045219842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4-4B03-A16E-9FBAC6F3A933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 formatCode="#,##0.0">
                  <c:v>658.8</c:v>
                </c:pt>
                <c:pt idx="1">
                  <c:v>666.3</c:v>
                </c:pt>
                <c:pt idx="2">
                  <c:v>702.2</c:v>
                </c:pt>
                <c:pt idx="3">
                  <c:v>841.9</c:v>
                </c:pt>
                <c:pt idx="4">
                  <c:v>841.9</c:v>
                </c:pt>
                <c:pt idx="5">
                  <c:v>841.9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9A-4437-862D-6AE88C35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7046400"/>
        <c:axId val="227204416"/>
        <c:axId val="0"/>
      </c:bar3DChart>
      <c:catAx>
        <c:axId val="26704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204416"/>
        <c:crosses val="autoZero"/>
        <c:auto val="1"/>
        <c:lblAlgn val="ctr"/>
        <c:lblOffset val="100"/>
        <c:noMultiLvlLbl val="0"/>
      </c:catAx>
      <c:valAx>
        <c:axId val="22720441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6704640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2.187500000000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698-B8E6-3F103B017276}"/>
                </c:ext>
              </c:extLst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9-4698-B8E6-3F103B017276}"/>
                </c:ext>
              </c:extLst>
            </c:dLbl>
            <c:dLbl>
              <c:idx val="3"/>
              <c:layout>
                <c:manualLayout>
                  <c:x val="6.25E-2"/>
                  <c:y val="-6.2502460629921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9-4698-B8E6-3F103B017276}"/>
                </c:ext>
              </c:extLst>
            </c:dLbl>
            <c:dLbl>
              <c:idx val="4"/>
              <c:layout>
                <c:manualLayout>
                  <c:x val="6.25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-2.499999999999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36125.599999999999</c:v>
                </c:pt>
                <c:pt idx="1">
                  <c:v>43256.6</c:v>
                </c:pt>
                <c:pt idx="2">
                  <c:v>48473.5</c:v>
                </c:pt>
                <c:pt idx="3">
                  <c:v>63205.3</c:v>
                </c:pt>
                <c:pt idx="4">
                  <c:v>62673.7</c:v>
                </c:pt>
                <c:pt idx="5">
                  <c:v>46638.400000000001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99-4698-B8E6-3F103B017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32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9-4698-B8E6-3F103B017276}"/>
                </c:ext>
              </c:extLst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9-4698-B8E6-3F103B017276}"/>
                </c:ext>
              </c:extLst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9-4698-B8E6-3F103B017276}"/>
                </c:ext>
              </c:extLst>
            </c:dLbl>
            <c:dLbl>
              <c:idx val="4"/>
              <c:layout>
                <c:manualLayout>
                  <c:x val="5.8333333333333584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2.187500000000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2655</c:v>
                </c:pt>
                <c:pt idx="1">
                  <c:v>6202.1</c:v>
                </c:pt>
                <c:pt idx="2">
                  <c:v>3412.4479999999999</c:v>
                </c:pt>
                <c:pt idx="3">
                  <c:v>1104.4000000000001</c:v>
                </c:pt>
                <c:pt idx="4">
                  <c:v>1587.1</c:v>
                </c:pt>
                <c:pt idx="5">
                  <c:v>1587.1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199-4698-B8E6-3F103B0172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9-4698-B8E6-3F103B017276}"/>
                </c:ext>
              </c:extLst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99-4698-B8E6-3F103B017276}"/>
                </c:ext>
              </c:extLst>
            </c:dLbl>
            <c:dLbl>
              <c:idx val="2"/>
              <c:layout>
                <c:manualLayout>
                  <c:x val="6.3888888888888884E-2"/>
                  <c:y val="-3.58068780225591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99-4698-B8E6-3F103B017276}"/>
                </c:ext>
              </c:extLst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3764.2</c:v>
                </c:pt>
                <c:pt idx="1">
                  <c:v>5586.8</c:v>
                </c:pt>
                <c:pt idx="2">
                  <c:v>5686.5</c:v>
                </c:pt>
                <c:pt idx="3">
                  <c:v>6413.4</c:v>
                </c:pt>
                <c:pt idx="4">
                  <c:v>6413.4</c:v>
                </c:pt>
                <c:pt idx="5">
                  <c:v>6413.4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199-4698-B8E6-3F103B017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7100160"/>
        <c:axId val="227202112"/>
      </c:barChart>
      <c:catAx>
        <c:axId val="26710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202112"/>
        <c:crosses val="autoZero"/>
        <c:auto val="1"/>
        <c:lblAlgn val="ctr"/>
        <c:lblOffset val="100"/>
        <c:noMultiLvlLbl val="0"/>
      </c:catAx>
      <c:valAx>
        <c:axId val="22720211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6710016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B7E5B3"/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1-4646-A694-71AAD33FBF45}"/>
                </c:ext>
              </c:extLst>
            </c:dLbl>
            <c:dLbl>
              <c:idx val="1"/>
              <c:layout>
                <c:manualLayout>
                  <c:x val="2.0825117448555048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1-4646-A694-71AAD33FBF45}"/>
                </c:ext>
              </c:extLst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2-4F9D-A465-40FABB127229}"/>
                </c:ext>
              </c:extLst>
            </c:dLbl>
            <c:dLbl>
              <c:idx val="3"/>
              <c:layout>
                <c:manualLayout>
                  <c:x val="9.5304263437658748E-4"/>
                  <c:y val="1.1562547744003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1-4646-A694-71AAD33FB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650.20000000000005</c:v>
                </c:pt>
                <c:pt idx="1">
                  <c:v>688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11-4646-A694-71AAD33F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67103232"/>
        <c:axId val="257290752"/>
        <c:axId val="0"/>
      </c:bar3DChart>
      <c:catAx>
        <c:axId val="26710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7290752"/>
        <c:crosses val="autoZero"/>
        <c:auto val="1"/>
        <c:lblAlgn val="ctr"/>
        <c:lblOffset val="100"/>
        <c:noMultiLvlLbl val="0"/>
      </c:catAx>
      <c:valAx>
        <c:axId val="25729075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671032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60-444C-AC37-8AFCB462C212}"/>
                </c:ext>
              </c:extLst>
            </c:dLbl>
            <c:dLbl>
              <c:idx val="1"/>
              <c:layout>
                <c:manualLayout>
                  <c:x val="8.3333333333333332E-3"/>
                  <c:y val="4.8444404317289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0-444C-AC37-8AFCB462C212}"/>
                </c:ext>
              </c:extLst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60-444C-AC37-8AFCB462C212}"/>
                </c:ext>
              </c:extLst>
            </c:dLbl>
            <c:dLbl>
              <c:idx val="3"/>
              <c:layout>
                <c:manualLayout>
                  <c:x val="1.2500000000000001E-2"/>
                  <c:y val="3.353499731300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60-444C-AC37-8AFCB462C212}"/>
                </c:ext>
              </c:extLst>
            </c:dLbl>
            <c:dLbl>
              <c:idx val="4"/>
              <c:layout>
                <c:manualLayout>
                  <c:x val="-9.722331583551954E-3"/>
                  <c:y val="4.455703406601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60-444C-AC37-8AFCB462C212}"/>
                </c:ext>
              </c:extLst>
            </c:dLbl>
            <c:dLbl>
              <c:idx val="5"/>
              <c:layout>
                <c:manualLayout>
                  <c:x val="-8.3333333333333332E-3"/>
                  <c:y val="6.9131558482585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60-444C-AC37-8AFCB462C212}"/>
                </c:ext>
              </c:extLst>
            </c:dLbl>
            <c:dLbl>
              <c:idx val="6"/>
              <c:layout>
                <c:manualLayout>
                  <c:x val="0"/>
                  <c:y val="7.866678404485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B0-4E6B-943B-1E77D5A29220}"/>
                </c:ext>
              </c:extLst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(план)</c:v>
                </c:pt>
                <c:pt idx="6">
                  <c:v>2023 (отчет на 01.10.23г.)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23662.16</c:v>
                </c:pt>
                <c:pt idx="1">
                  <c:v>25804.1</c:v>
                </c:pt>
                <c:pt idx="2">
                  <c:v>26975.42</c:v>
                </c:pt>
                <c:pt idx="3">
                  <c:v>29563.47</c:v>
                </c:pt>
                <c:pt idx="4">
                  <c:v>31426.799999999999</c:v>
                </c:pt>
                <c:pt idx="5">
                  <c:v>33972.6</c:v>
                </c:pt>
                <c:pt idx="6">
                  <c:v>34000.400000000001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A60-444C-AC37-8AFCB462C2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388888888888895E-2"/>
                  <c:y val="-2.1454867556300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60-444C-AC37-8AFCB462C212}"/>
                </c:ext>
              </c:extLst>
            </c:dLbl>
            <c:dLbl>
              <c:idx val="1"/>
              <c:layout>
                <c:manualLayout>
                  <c:x val="-5.555555555555558E-2"/>
                  <c:y val="-6.2414910983726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60-444C-AC37-8AFCB462C212}"/>
                </c:ext>
              </c:extLst>
            </c:dLbl>
            <c:dLbl>
              <c:idx val="2"/>
              <c:layout>
                <c:manualLayout>
                  <c:x val="-3.8888888888888945E-2"/>
                  <c:y val="-4.883858478699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60-444C-AC37-8AFCB462C212}"/>
                </c:ext>
              </c:extLst>
            </c:dLbl>
            <c:dLbl>
              <c:idx val="3"/>
              <c:layout>
                <c:manualLayout>
                  <c:x val="-6.9444444444444448E-2"/>
                  <c:y val="-5.6838946682211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60-444C-AC37-8AFCB462C212}"/>
                </c:ext>
              </c:extLst>
            </c:dLbl>
            <c:dLbl>
              <c:idx val="4"/>
              <c:layout>
                <c:manualLayout>
                  <c:x val="-1.1111220472440946E-2"/>
                  <c:y val="-2.18676308195819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60-444C-AC37-8AFCB462C212}"/>
                </c:ext>
              </c:extLst>
            </c:dLbl>
            <c:dLbl>
              <c:idx val="5"/>
              <c:layout>
                <c:manualLayout>
                  <c:x val="-2.361111111111111E-2"/>
                  <c:y val="-7.1474679817528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60-444C-AC37-8AFCB462C212}"/>
                </c:ext>
              </c:extLst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(план)</c:v>
                </c:pt>
                <c:pt idx="6">
                  <c:v>2023 (отчет на 01.10.23г.)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31772.3</c:v>
                </c:pt>
                <c:pt idx="1">
                  <c:v>31016.1</c:v>
                </c:pt>
                <c:pt idx="2">
                  <c:v>32309.439999999999</c:v>
                </c:pt>
                <c:pt idx="3">
                  <c:v>35885.949999999997</c:v>
                </c:pt>
                <c:pt idx="4">
                  <c:v>35076.300000000003</c:v>
                </c:pt>
                <c:pt idx="5">
                  <c:v>37723.4</c:v>
                </c:pt>
                <c:pt idx="6">
                  <c:v>39919.1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4A60-444C-AC37-8AFCB462C2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388888888888881E-2"/>
                  <c:y val="-2.3249139513419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60-444C-AC37-8AFCB462C212}"/>
                </c:ext>
              </c:extLst>
            </c:dLbl>
            <c:dLbl>
              <c:idx val="1"/>
              <c:layout>
                <c:manualLayout>
                  <c:x val="-3.1944444444444442E-2"/>
                  <c:y val="2.7190005685584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60-444C-AC37-8AFCB462C212}"/>
                </c:ext>
              </c:extLst>
            </c:dLbl>
            <c:dLbl>
              <c:idx val="2"/>
              <c:layout>
                <c:manualLayout>
                  <c:x val="-2.6388888888888941E-2"/>
                  <c:y val="1.3841365636360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60-444C-AC37-8AFCB462C212}"/>
                </c:ext>
              </c:extLst>
            </c:dLbl>
            <c:dLbl>
              <c:idx val="3"/>
              <c:layout>
                <c:manualLayout>
                  <c:x val="-1.3888888888888926E-2"/>
                  <c:y val="2.9574797527324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60-444C-AC37-8AFCB462C212}"/>
                </c:ext>
              </c:extLst>
            </c:dLbl>
            <c:dLbl>
              <c:idx val="4"/>
              <c:layout>
                <c:manualLayout>
                  <c:x val="-1.1111220472440838E-2"/>
                  <c:y val="-3.176963192366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A60-444C-AC37-8AFCB462C212}"/>
                </c:ext>
              </c:extLst>
            </c:dLbl>
            <c:dLbl>
              <c:idx val="5"/>
              <c:layout>
                <c:manualLayout>
                  <c:x val="-6.9444444444445464E-3"/>
                  <c:y val="-4.3583220600847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60-444C-AC37-8AFCB462C212}"/>
                </c:ext>
              </c:extLst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(план)</c:v>
                </c:pt>
                <c:pt idx="6">
                  <c:v>2023 (отчет на 01.10.23г.)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29890.799999999999</c:v>
                </c:pt>
                <c:pt idx="1">
                  <c:v>30822.2</c:v>
                </c:pt>
                <c:pt idx="2">
                  <c:v>32233.8</c:v>
                </c:pt>
                <c:pt idx="3">
                  <c:v>36897.68</c:v>
                </c:pt>
                <c:pt idx="4">
                  <c:v>38732.5</c:v>
                </c:pt>
                <c:pt idx="5">
                  <c:v>38265.4</c:v>
                </c:pt>
                <c:pt idx="6">
                  <c:v>36980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4A60-444C-AC37-8AFCB462C2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3.151097445353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60-444C-AC37-8AFCB462C212}"/>
                </c:ext>
              </c:extLst>
            </c:dLbl>
            <c:dLbl>
              <c:idx val="1"/>
              <c:layout>
                <c:manualLayout>
                  <c:x val="-0.05"/>
                  <c:y val="3.414128441641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A60-444C-AC37-8AFCB462C212}"/>
                </c:ext>
              </c:extLst>
            </c:dLbl>
            <c:dLbl>
              <c:idx val="2"/>
              <c:layout>
                <c:manualLayout>
                  <c:x val="-2.5000000000000001E-2"/>
                  <c:y val="-2.656213250883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A60-444C-AC37-8AFCB462C212}"/>
                </c:ext>
              </c:extLst>
            </c:dLbl>
            <c:dLbl>
              <c:idx val="3"/>
              <c:layout>
                <c:manualLayout>
                  <c:x val="-2.6388888888888878E-2"/>
                  <c:y val="-1.749241531079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A60-444C-AC37-8AFCB462C212}"/>
                </c:ext>
              </c:extLst>
            </c:dLbl>
            <c:dLbl>
              <c:idx val="4"/>
              <c:layout>
                <c:manualLayout>
                  <c:x val="-9.7224409448819198E-3"/>
                  <c:y val="1.391982632033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A60-444C-AC37-8AFCB462C212}"/>
                </c:ext>
              </c:extLst>
            </c:dLbl>
            <c:dLbl>
              <c:idx val="5"/>
              <c:layout>
                <c:manualLayout>
                  <c:x val="-6.9444444444445464E-3"/>
                  <c:y val="-2.5417132096820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A60-444C-AC37-8AFCB462C212}"/>
                </c:ext>
              </c:extLst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(план)</c:v>
                </c:pt>
                <c:pt idx="6">
                  <c:v>2023 (отчет на 01.10.23г.)</c:v>
                </c:pt>
              </c:strCache>
            </c:strRef>
          </c:cat>
          <c:val>
            <c:numRef>
              <c:f>Лист1!$E$2:$E$8</c:f>
              <c:numCache>
                <c:formatCode>#,##0.0</c:formatCode>
                <c:ptCount val="7"/>
                <c:pt idx="0">
                  <c:v>29655</c:v>
                </c:pt>
                <c:pt idx="1">
                  <c:v>27265.200000000001</c:v>
                </c:pt>
                <c:pt idx="2">
                  <c:v>28175.57</c:v>
                </c:pt>
                <c:pt idx="3">
                  <c:v>31192.92</c:v>
                </c:pt>
                <c:pt idx="4">
                  <c:v>32092</c:v>
                </c:pt>
                <c:pt idx="5">
                  <c:v>34599.1</c:v>
                </c:pt>
                <c:pt idx="6">
                  <c:v>32931.4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4A60-444C-AC37-8AFCB462C2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7501056"/>
        <c:axId val="227202688"/>
      </c:lineChart>
      <c:catAx>
        <c:axId val="26750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227202688"/>
        <c:crosses val="autoZero"/>
        <c:auto val="1"/>
        <c:lblAlgn val="ctr"/>
        <c:lblOffset val="100"/>
        <c:noMultiLvlLbl val="0"/>
      </c:catAx>
      <c:valAx>
        <c:axId val="2272026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26750105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228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26412.400000000001</c:v>
                </c:pt>
                <c:pt idx="1">
                  <c:v>32622.1</c:v>
                </c:pt>
                <c:pt idx="2">
                  <c:v>34871.1</c:v>
                </c:pt>
                <c:pt idx="3">
                  <c:v>31716.1</c:v>
                </c:pt>
                <c:pt idx="4">
                  <c:v>27412</c:v>
                </c:pt>
                <c:pt idx="5">
                  <c:v>28425.8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9-46C0-A485-AB459F0E3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F1D08D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9-46C0-A485-AB459F0E312E}"/>
                </c:ext>
              </c:extLst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9-46C0-A485-AB459F0E312E}"/>
                </c:ext>
              </c:extLst>
            </c:dLbl>
            <c:dLbl>
              <c:idx val="3"/>
              <c:layout>
                <c:manualLayout>
                  <c:x val="3.1372536103119311E-2"/>
                  <c:y val="6.971628764611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A9-46C0-A485-AB459F0E31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9-46C0-A485-AB459F0E312E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A9-46C0-A485-AB459F0E312E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5846.1</c:v>
                </c:pt>
                <c:pt idx="1">
                  <c:v>7008.8</c:v>
                </c:pt>
                <c:pt idx="2">
                  <c:v>300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A9-46C0-A485-AB459F0E3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384256"/>
        <c:axId val="51910272"/>
      </c:barChart>
      <c:catAx>
        <c:axId val="26838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910272"/>
        <c:crosses val="autoZero"/>
        <c:auto val="1"/>
        <c:lblAlgn val="ctr"/>
        <c:lblOffset val="100"/>
        <c:noMultiLvlLbl val="0"/>
      </c:catAx>
      <c:valAx>
        <c:axId val="519102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838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48346930139948E-2"/>
          <c:y val="2.4444376008746091E-2"/>
          <c:w val="0.9078410030397539"/>
          <c:h val="0.74727319882970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1.4693145797887819E-3"/>
                  <c:y val="-1.3733810279847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0-4B72-848B-88E62D405792}"/>
                </c:ext>
              </c:extLst>
            </c:dLbl>
            <c:dLbl>
              <c:idx val="4"/>
              <c:layout>
                <c:manualLayout>
                  <c:x val="0"/>
                  <c:y val="6.866905139923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0-4B72-848B-88E62D405792}"/>
                </c:ext>
              </c:extLst>
            </c:dLbl>
            <c:dLbl>
              <c:idx val="7"/>
              <c:layout>
                <c:manualLayout>
                  <c:x val="0"/>
                  <c:y val="-1.373381027984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0-4B72-848B-88E62D405792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  <c:pt idx="11">
                  <c:v>Староисаевский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72.599999999999994</c:v>
                </c:pt>
                <c:pt idx="1">
                  <c:v>75.8</c:v>
                </c:pt>
                <c:pt idx="2">
                  <c:v>33.1</c:v>
                </c:pt>
                <c:pt idx="3">
                  <c:v>44.3</c:v>
                </c:pt>
                <c:pt idx="4">
                  <c:v>84.1</c:v>
                </c:pt>
                <c:pt idx="5">
                  <c:v>67.400000000000006</c:v>
                </c:pt>
                <c:pt idx="6">
                  <c:v>90.3</c:v>
                </c:pt>
                <c:pt idx="7">
                  <c:v>44.7</c:v>
                </c:pt>
                <c:pt idx="8">
                  <c:v>95.8</c:v>
                </c:pt>
                <c:pt idx="9">
                  <c:v>94.6</c:v>
                </c:pt>
                <c:pt idx="10">
                  <c:v>90.3</c:v>
                </c:pt>
                <c:pt idx="11">
                  <c:v>76.900000000000006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38-4F4F-A16A-22083CFBC4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9258240"/>
        <c:axId val="51906816"/>
        <c:axId val="0"/>
      </c:bar3DChart>
      <c:catAx>
        <c:axId val="26925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prstClr val="white">
              <a:alpha val="45000"/>
            </a:prstClr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906816"/>
        <c:crosses val="autoZero"/>
        <c:auto val="1"/>
        <c:lblAlgn val="ctr"/>
        <c:lblOffset val="100"/>
        <c:noMultiLvlLbl val="0"/>
      </c:catAx>
      <c:valAx>
        <c:axId val="5190681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6925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611712"/>
        <c:axId val="176263680"/>
      </c:barChart>
      <c:catAx>
        <c:axId val="234611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76263680"/>
        <c:crosses val="autoZero"/>
        <c:auto val="1"/>
        <c:lblAlgn val="ctr"/>
        <c:lblOffset val="100"/>
        <c:noMultiLvlLbl val="0"/>
      </c:catAx>
      <c:valAx>
        <c:axId val="17626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611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29708613508246"/>
          <c:y val="4.334656285118470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2-4F7C-BC11-643F0859B062}"/>
                </c:ext>
              </c:extLst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2-4F7C-BC11-643F0859B062}"/>
                </c:ext>
              </c:extLst>
            </c:dLbl>
            <c:dLbl>
              <c:idx val="2"/>
              <c:layout>
                <c:manualLayout>
                  <c:x val="2.4386920491984862E-2"/>
                  <c:y val="-9.828932989433655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954 540,</a:t>
                    </a:r>
                    <a:r>
                      <a:rPr lang="ru-RU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2-4F7C-BC11-643F0859B062}"/>
                </c:ext>
              </c:extLst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2-4F7C-BC11-643F0859B062}"/>
                </c:ext>
              </c:extLst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2-4F7C-BC11-643F0859B062}"/>
                </c:ext>
              </c:extLst>
            </c:dLbl>
            <c:dLbl>
              <c:idx val="5"/>
              <c:layout>
                <c:manualLayout>
                  <c:x val="2.4994474936005876E-2"/>
                  <c:y val="-1.844740625110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2-4F7C-BC11-643F0859B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2025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789059.2</c:v>
                </c:pt>
                <c:pt idx="1">
                  <c:v>894099.7</c:v>
                </c:pt>
                <c:pt idx="2">
                  <c:v>954540.9</c:v>
                </c:pt>
                <c:pt idx="3">
                  <c:v>847162</c:v>
                </c:pt>
                <c:pt idx="4">
                  <c:v>826828.9</c:v>
                </c:pt>
                <c:pt idx="5">
                  <c:v>827030.2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22-4F7C-BC11-643F0859B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083776"/>
        <c:axId val="255934464"/>
        <c:axId val="0"/>
      </c:bar3DChart>
      <c:catAx>
        <c:axId val="13908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934464"/>
        <c:crosses val="autoZero"/>
        <c:auto val="1"/>
        <c:lblAlgn val="ctr"/>
        <c:lblOffset val="100"/>
        <c:noMultiLvlLbl val="0"/>
      </c:catAx>
      <c:valAx>
        <c:axId val="25593446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39083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351E-2"/>
          <c:y val="0.12311019654306"/>
          <c:w val="0.52889858233371301"/>
          <c:h val="0.82577132486390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2F-4D1F-ACBD-DB4A1AFF1791}"/>
              </c:ext>
            </c:extLst>
          </c:dPt>
          <c:dPt>
            <c:idx val="1"/>
            <c:bubble3D val="0"/>
            <c:spPr>
              <a:solidFill>
                <a:srgbClr val="E5907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2F-4D1F-ACBD-DB4A1AFF1791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2F-4D1F-ACBD-DB4A1AFF1791}"/>
              </c:ext>
            </c:extLst>
          </c:dPt>
          <c:dPt>
            <c:idx val="3"/>
            <c:bubble3D val="0"/>
            <c:spPr>
              <a:solidFill>
                <a:srgbClr val="9900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2F-4D1F-ACBD-DB4A1AFF179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2F-4D1F-ACBD-DB4A1AFF1791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2F-4D1F-ACBD-DB4A1AFF179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2F-4D1F-ACBD-DB4A1AFF179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62F-4D1F-ACBD-DB4A1AFF179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62F-4D1F-ACBD-DB4A1AFF1791}"/>
              </c:ext>
            </c:extLst>
          </c:dPt>
          <c:dPt>
            <c:idx val="9"/>
            <c:bubble3D val="0"/>
            <c:spPr>
              <a:solidFill>
                <a:srgbClr val="F250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62F-4D1F-ACBD-DB4A1AFF1791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62F-4D1F-ACBD-DB4A1AFF1791}"/>
              </c:ext>
            </c:extLst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62F-4D1F-ACBD-DB4A1AFF1791}"/>
              </c:ext>
            </c:extLst>
          </c:dPt>
          <c:dPt>
            <c:idx val="1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62F-4D1F-ACBD-DB4A1AFF1791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62F-4D1F-ACBD-DB4A1AFF1791}"/>
              </c:ext>
            </c:extLst>
          </c:dPt>
          <c:dPt>
            <c:idx val="1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62F-4D1F-ACBD-DB4A1AFF1791}"/>
              </c:ext>
            </c:extLst>
          </c:dPt>
          <c:dPt>
            <c:idx val="15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62F-4D1F-ACBD-DB4A1AFF1791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Sheet1!$A$1:$P$1</c:f>
              <c:strCache>
                <c:ptCount val="16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  <c:pt idx="15">
                  <c:v>Реализация государственной национальной политики</c:v>
                </c:pt>
              </c:strCache>
            </c:strRef>
          </c:cat>
          <c:val>
            <c:numRef>
              <c:f>Sheet1!$A$2:$P$2</c:f>
              <c:numCache>
                <c:formatCode>0.0</c:formatCode>
                <c:ptCount val="16"/>
                <c:pt idx="0">
                  <c:v>0.85</c:v>
                </c:pt>
                <c:pt idx="1">
                  <c:v>0.09</c:v>
                </c:pt>
                <c:pt idx="2">
                  <c:v>3.29</c:v>
                </c:pt>
                <c:pt idx="3">
                  <c:v>0.23</c:v>
                </c:pt>
                <c:pt idx="4">
                  <c:v>0.85</c:v>
                </c:pt>
                <c:pt idx="5" formatCode="0.00">
                  <c:v>7.0000000000000007E-2</c:v>
                </c:pt>
                <c:pt idx="6">
                  <c:v>6.2</c:v>
                </c:pt>
                <c:pt idx="7">
                  <c:v>5.7</c:v>
                </c:pt>
                <c:pt idx="8">
                  <c:v>7.14</c:v>
                </c:pt>
                <c:pt idx="9">
                  <c:v>0.94</c:v>
                </c:pt>
                <c:pt idx="10">
                  <c:v>57</c:v>
                </c:pt>
                <c:pt idx="11">
                  <c:v>8.6300000000000008</c:v>
                </c:pt>
                <c:pt idx="12">
                  <c:v>8.41</c:v>
                </c:pt>
                <c:pt idx="13" formatCode="0.000">
                  <c:v>5.0000000000000001E-3</c:v>
                </c:pt>
                <c:pt idx="14">
                  <c:v>0.51</c:v>
                </c:pt>
                <c:pt idx="15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962F-4D1F-ACBD-DB4A1AFF17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55500544123757578"/>
          <c:y val="3.1882477820178643E-4"/>
          <c:w val="0.44212361081158275"/>
          <c:h val="0.98656139551739575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78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8-4860-85B2-A9E694AECA83}"/>
                </c:ext>
              </c:extLst>
            </c:dLbl>
            <c:dLbl>
              <c:idx val="1"/>
              <c:layout>
                <c:manualLayout>
                  <c:x val="-5.8287388031992892E-3"/>
                  <c:y val="6.419708154079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8-4860-85B2-A9E694AECA83}"/>
                </c:ext>
              </c:extLst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8-4860-85B2-A9E694AECA83}"/>
                </c:ext>
              </c:extLst>
            </c:dLbl>
            <c:dLbl>
              <c:idx val="3"/>
              <c:layout>
                <c:manualLayout>
                  <c:x val="2.5764882262602983E-3"/>
                  <c:y val="5.432060745759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8-4860-85B2-A9E694AECA83}"/>
                </c:ext>
              </c:extLst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796194.1</c:v>
                </c:pt>
                <c:pt idx="1">
                  <c:v>930318.5</c:v>
                </c:pt>
                <c:pt idx="2">
                  <c:v>978106.1</c:v>
                </c:pt>
                <c:pt idx="3">
                  <c:v>872343.2</c:v>
                </c:pt>
                <c:pt idx="4">
                  <c:v>842272.4</c:v>
                </c:pt>
                <c:pt idx="5">
                  <c:v>842664.8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6D8-4860-85B2-A9E694AEC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8-4860-85B2-A9E694AECA83}"/>
                </c:ext>
              </c:extLst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8-4860-85B2-A9E694AECA83}"/>
                </c:ext>
              </c:extLst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8-4860-85B2-A9E694AECA83}"/>
                </c:ext>
              </c:extLst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8-4860-85B2-A9E694AECA83}"/>
                </c:ext>
              </c:extLst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8-4860-85B2-A9E694AECA83}"/>
                </c:ext>
              </c:extLst>
            </c:dLbl>
            <c:dLbl>
              <c:idx val="5"/>
              <c:layout>
                <c:manualLayout>
                  <c:x val="9.4470143635719578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778034.9</c:v>
                </c:pt>
                <c:pt idx="1">
                  <c:v>903767.3</c:v>
                </c:pt>
                <c:pt idx="2">
                  <c:v>952607.6</c:v>
                </c:pt>
                <c:pt idx="3">
                  <c:v>857140</c:v>
                </c:pt>
                <c:pt idx="4">
                  <c:v>826831.5</c:v>
                </c:pt>
                <c:pt idx="5">
                  <c:v>827032.8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36D8-4860-85B2-A9E694AEC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8-4860-85B2-A9E694AECA83}"/>
                </c:ext>
              </c:extLst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8-4860-85B2-A9E694AECA83}"/>
                </c:ext>
              </c:extLst>
            </c:dLbl>
            <c:dLbl>
              <c:idx val="2"/>
              <c:layout>
                <c:manualLayout>
                  <c:x val="5.3429488473987701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8-4860-85B2-A9E694AECA83}"/>
                </c:ext>
              </c:extLst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8-4860-85B2-A9E694AECA83}"/>
                </c:ext>
              </c:extLst>
            </c:dLbl>
            <c:dLbl>
              <c:idx val="4"/>
              <c:layout>
                <c:manualLayout>
                  <c:x val="0"/>
                  <c:y val="-5.432060745759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8-4860-85B2-A9E694AECA83}"/>
                </c:ext>
              </c:extLst>
            </c:dLbl>
            <c:dLbl>
              <c:idx val="5"/>
              <c:layout>
                <c:manualLayout>
                  <c:x val="9.4470143635719578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94855.5</c:v>
                </c:pt>
                <c:pt idx="1">
                  <c:v>114462.9</c:v>
                </c:pt>
                <c:pt idx="2">
                  <c:v>102207.1</c:v>
                </c:pt>
                <c:pt idx="3">
                  <c:v>78548.100000000006</c:v>
                </c:pt>
                <c:pt idx="4">
                  <c:v>63516.1</c:v>
                </c:pt>
                <c:pt idx="5">
                  <c:v>64608.3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36D8-4860-85B2-A9E694AEC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612224"/>
        <c:axId val="234398272"/>
      </c:lineChart>
      <c:catAx>
        <c:axId val="23461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398272"/>
        <c:crosses val="autoZero"/>
        <c:auto val="1"/>
        <c:lblAlgn val="ctr"/>
        <c:lblOffset val="100"/>
        <c:noMultiLvlLbl val="0"/>
      </c:catAx>
      <c:valAx>
        <c:axId val="234398272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234612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092"/>
          <c:y val="0.19677630330574139"/>
          <c:w val="0.25358040570560586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822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40.6</c:v>
                </c:pt>
                <c:pt idx="1">
                  <c:v>45.6</c:v>
                </c:pt>
                <c:pt idx="2">
                  <c:v>48.4</c:v>
                </c:pt>
                <c:pt idx="3">
                  <c:v>43.1</c:v>
                </c:pt>
                <c:pt idx="4">
                  <c:v>41.6</c:v>
                </c:pt>
                <c:pt idx="5" formatCode="0.0">
                  <c:v>41.7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5-4320-BC4C-640AACF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5-4320-BC4C-640AACF16747}"/>
                </c:ext>
              </c:extLst>
            </c:dLbl>
            <c:dLbl>
              <c:idx val="1"/>
              <c:layout>
                <c:manualLayout>
                  <c:x val="3.0651126465100712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5-4320-BC4C-640AACF16747}"/>
                </c:ext>
              </c:extLst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5-4320-BC4C-640AACF16747}"/>
                </c:ext>
              </c:extLst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320-BC4C-640AACF16747}"/>
                </c:ext>
              </c:extLst>
            </c:dLbl>
            <c:dLbl>
              <c:idx val="4"/>
              <c:layout>
                <c:manualLayout>
                  <c:x val="7.7294646787809014E-3"/>
                  <c:y val="3.047597717101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320-BC4C-640AACF16747}"/>
                </c:ext>
              </c:extLst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320-BC4C-640AACF167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39.700000000000003</c:v>
                </c:pt>
                <c:pt idx="1">
                  <c:v>44.3</c:v>
                </c:pt>
                <c:pt idx="2">
                  <c:v>47.1</c:v>
                </c:pt>
                <c:pt idx="3">
                  <c:v>42.4</c:v>
                </c:pt>
                <c:pt idx="4">
                  <c:v>40.9</c:v>
                </c:pt>
                <c:pt idx="5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F5-4320-BC4C-640AACF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4.8</c:v>
                </c:pt>
                <c:pt idx="1">
                  <c:v>5.6</c:v>
                </c:pt>
                <c:pt idx="2">
                  <c:v>5.0999999999999996</c:v>
                </c:pt>
                <c:pt idx="3">
                  <c:v>3.9</c:v>
                </c:pt>
                <c:pt idx="4">
                  <c:v>3.1</c:v>
                </c:pt>
                <c:pt idx="5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F5-4320-BC4C-640AACF16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35121152"/>
        <c:axId val="234400000"/>
        <c:axId val="0"/>
      </c:bar3DChart>
      <c:catAx>
        <c:axId val="23512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34400000"/>
        <c:crosses val="autoZero"/>
        <c:auto val="1"/>
        <c:lblAlgn val="ctr"/>
        <c:lblOffset val="100"/>
        <c:noMultiLvlLbl val="0"/>
      </c:catAx>
      <c:valAx>
        <c:axId val="234400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35121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258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2"/>
              <c:layout>
                <c:manualLayout>
                  <c:x val="-3.0131844614585371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B-4697-AD3B-91B7DD5E4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(Проект)</c:v>
                </c:pt>
                <c:pt idx="1">
                  <c:v>2025 (Проект)</c:v>
                </c:pt>
                <c:pt idx="2">
                  <c:v>2024 (Проект)</c:v>
                </c:pt>
                <c:pt idx="3">
                  <c:v>2023 (План)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313367</c:v>
                </c:pt>
                <c:pt idx="1">
                  <c:v>284221</c:v>
                </c:pt>
                <c:pt idx="2">
                  <c:v>263259</c:v>
                </c:pt>
                <c:pt idx="3">
                  <c:v>258912.8</c:v>
                </c:pt>
                <c:pt idx="4">
                  <c:v>231275.2</c:v>
                </c:pt>
                <c:pt idx="5">
                  <c:v>199755.5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B-4697-AD3B-91B7DD5E4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(Проект)</c:v>
                </c:pt>
                <c:pt idx="1">
                  <c:v>2025 (Проект)</c:v>
                </c:pt>
                <c:pt idx="2">
                  <c:v>2024 (Проект)</c:v>
                </c:pt>
                <c:pt idx="3">
                  <c:v>2023 (План)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9819.4</c:v>
                </c:pt>
                <c:pt idx="1">
                  <c:v>9808.4</c:v>
                </c:pt>
                <c:pt idx="2">
                  <c:v>17297.400000000001</c:v>
                </c:pt>
                <c:pt idx="3">
                  <c:v>18529.8</c:v>
                </c:pt>
                <c:pt idx="4">
                  <c:v>23500.7</c:v>
                </c:pt>
                <c:pt idx="5">
                  <c:v>15329.3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BB-4697-AD3B-91B7DD5E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538048"/>
        <c:axId val="234401728"/>
        <c:axId val="0"/>
      </c:bar3DChart>
      <c:catAx>
        <c:axId val="185538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4401728"/>
        <c:crosses val="autoZero"/>
        <c:auto val="1"/>
        <c:lblAlgn val="ctr"/>
        <c:lblOffset val="100"/>
        <c:noMultiLvlLbl val="0"/>
      </c:catAx>
      <c:valAx>
        <c:axId val="2344017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18553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858"/>
          <c:w val="0.2335616552110297"/>
          <c:h val="0.48835470384577429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1037"/>
          <c:y val="0.17036911127731141"/>
          <c:w val="0.60910361321151518"/>
          <c:h val="0.78841617906434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170490</c:v>
                </c:pt>
                <c:pt idx="1">
                  <c:v>182963.5</c:v>
                </c:pt>
                <c:pt idx="2">
                  <c:v>140997</c:v>
                </c:pt>
                <c:pt idx="3">
                  <c:v>126600.8</c:v>
                </c:pt>
                <c:pt idx="4">
                  <c:v>101763.3</c:v>
                </c:pt>
                <c:pt idx="5">
                  <c:v>84001.5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FA-4049-9A8F-C3AB41A4B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264750.7</c:v>
                </c:pt>
                <c:pt idx="1">
                  <c:v>279698.90000000002</c:v>
                </c:pt>
                <c:pt idx="2">
                  <c:v>300978.40000000002</c:v>
                </c:pt>
                <c:pt idx="3">
                  <c:v>333172.3</c:v>
                </c:pt>
                <c:pt idx="4">
                  <c:v>333678.90000000002</c:v>
                </c:pt>
                <c:pt idx="5">
                  <c:v>317835.3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FA-4049-9A8F-C3AB41A4B0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111100</c:v>
                </c:pt>
                <c:pt idx="1">
                  <c:v>161963.29999999999</c:v>
                </c:pt>
                <c:pt idx="2">
                  <c:v>202516.1</c:v>
                </c:pt>
                <c:pt idx="3">
                  <c:v>84294.3</c:v>
                </c:pt>
                <c:pt idx="4">
                  <c:v>72011.600000000006</c:v>
                </c:pt>
                <c:pt idx="5">
                  <c:v>76774.100000000006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FA-4049-9A8F-C3AB41A4B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538560"/>
        <c:axId val="234403456"/>
      </c:barChart>
      <c:catAx>
        <c:axId val="185538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4403456"/>
        <c:crosses val="autoZero"/>
        <c:auto val="1"/>
        <c:lblAlgn val="ctr"/>
        <c:lblOffset val="100"/>
        <c:noMultiLvlLbl val="0"/>
      </c:catAx>
      <c:valAx>
        <c:axId val="234403456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18553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789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7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A-4E12-92DE-0A4B7E57AFAA}"/>
                </c:ext>
              </c:extLst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A-4E12-92DE-0A4B7E57AFAA}"/>
                </c:ext>
              </c:extLst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A-4E12-92DE-0A4B7E57AFAA}"/>
                </c:ext>
              </c:extLst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A-4E12-92DE-0A4B7E57AFAA}"/>
                </c:ext>
              </c:extLst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A-4E12-92DE-0A4B7E57AFAA}"/>
                </c:ext>
              </c:extLst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23436.400000000001</c:v>
                </c:pt>
                <c:pt idx="1">
                  <c:v>26363</c:v>
                </c:pt>
                <c:pt idx="2">
                  <c:v>30343.3</c:v>
                </c:pt>
                <c:pt idx="3">
                  <c:v>32516.2</c:v>
                </c:pt>
                <c:pt idx="4">
                  <c:v>25348.3</c:v>
                </c:pt>
                <c:pt idx="5">
                  <c:v>25235.5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6A-4E12-92DE-0A4B7E57A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A-4E12-92DE-0A4B7E57AFAA}"/>
                </c:ext>
              </c:extLst>
            </c:dLbl>
            <c:dLbl>
              <c:idx val="1"/>
              <c:layout>
                <c:manualLayout>
                  <c:x val="8.2506382524881877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A-4E12-92DE-0A4B7E57AFAA}"/>
                </c:ext>
              </c:extLst>
            </c:dLbl>
            <c:dLbl>
              <c:idx val="2"/>
              <c:layout>
                <c:manualLayout>
                  <c:x val="8.3124970837028814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A-4E12-92DE-0A4B7E57AFAA}"/>
                </c:ext>
              </c:extLst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6A-4E12-92DE-0A4B7E57AFAA}"/>
                </c:ext>
              </c:extLst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264750.7</c:v>
                </c:pt>
                <c:pt idx="1">
                  <c:v>279698.90000000002</c:v>
                </c:pt>
                <c:pt idx="2">
                  <c:v>300978.40000000002</c:v>
                </c:pt>
                <c:pt idx="3">
                  <c:v>333172.3</c:v>
                </c:pt>
                <c:pt idx="4">
                  <c:v>333679</c:v>
                </c:pt>
                <c:pt idx="5">
                  <c:v>317835.3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B6A-4E12-92DE-0A4B7E57A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25063825248818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A-4E12-92DE-0A4B7E57AFAA}"/>
                </c:ext>
              </c:extLst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A-4E12-92DE-0A4B7E57AFAA}"/>
                </c:ext>
              </c:extLst>
            </c:dLbl>
            <c:dLbl>
              <c:idx val="2"/>
              <c:layout>
                <c:manualLayout>
                  <c:x val="8.31249708370288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A-4E12-92DE-0A4B7E57AFAA}"/>
                </c:ext>
              </c:extLst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A-4E12-92DE-0A4B7E57AFAA}"/>
                </c:ext>
              </c:extLst>
            </c:dLbl>
            <c:dLbl>
              <c:idx val="4"/>
              <c:layout>
                <c:manualLayout>
                  <c:x val="8.677234216999373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A-4E12-92DE-0A4B7E57AFAA}"/>
                </c:ext>
              </c:extLst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111100</c:v>
                </c:pt>
                <c:pt idx="1">
                  <c:v>161963.29999999999</c:v>
                </c:pt>
                <c:pt idx="2">
                  <c:v>202516.1</c:v>
                </c:pt>
                <c:pt idx="3">
                  <c:v>84294.3</c:v>
                </c:pt>
                <c:pt idx="4">
                  <c:v>72011.600000000006</c:v>
                </c:pt>
                <c:pt idx="5">
                  <c:v>76774.100000000006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B6A-4E12-92DE-0A4B7E57A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A-4E12-92DE-0A4B7E57AFAA}"/>
                </c:ext>
              </c:extLst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A-4E12-92DE-0A4B7E57AFAA}"/>
                </c:ext>
              </c:extLst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A-4E12-92DE-0A4B7E57AFAA}"/>
                </c:ext>
              </c:extLst>
            </c:dLbl>
            <c:dLbl>
              <c:idx val="3"/>
              <c:layout>
                <c:manualLayout>
                  <c:x val="8.2506382524881877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A-4E12-92DE-0A4B7E57AFAA}"/>
                </c:ext>
              </c:extLst>
            </c:dLbl>
            <c:dLbl>
              <c:idx val="4"/>
              <c:layout>
                <c:manualLayout>
                  <c:x val="7.83067478119448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170490</c:v>
                </c:pt>
                <c:pt idx="1">
                  <c:v>182963.5</c:v>
                </c:pt>
                <c:pt idx="2">
                  <c:v>140997</c:v>
                </c:pt>
                <c:pt idx="3">
                  <c:v>126600.8</c:v>
                </c:pt>
                <c:pt idx="4">
                  <c:v>101763.3</c:v>
                </c:pt>
                <c:pt idx="5">
                  <c:v>84001.5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B6A-4E12-92DE-0A4B7E57A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4870016"/>
        <c:axId val="246105216"/>
        <c:axId val="0"/>
      </c:bar3DChart>
      <c:catAx>
        <c:axId val="25487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6105216"/>
        <c:crosses val="autoZero"/>
        <c:auto val="1"/>
        <c:lblAlgn val="ctr"/>
        <c:lblOffset val="100"/>
        <c:noMultiLvlLbl val="0"/>
      </c:catAx>
      <c:valAx>
        <c:axId val="24610521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4870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год,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78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0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4C-4400-8436-42C1846D9B7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C-4400-8436-42C1846D9B7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4C-4400-8436-42C1846D9B7A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4C-4400-8436-42C1846D9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22</c:v>
                </c:pt>
                <c:pt idx="1">
                  <c:v>57.8</c:v>
                </c:pt>
                <c:pt idx="2">
                  <c:v>14.6</c:v>
                </c:pt>
                <c:pt idx="3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4C-4400-8436-42C1846D9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01.01.2024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7 500,0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ScaleX="111135" custScaleY="110958" custLinFactNeighborX="9781" custLinFactNeighborY="-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4EF00DD2-29D0-46AB-89D2-825066FC9206}" type="presOf" srcId="{B51B600F-A9B8-487E-8F64-62E4935F9890}" destId="{9C7753FC-881D-4807-9196-A6AA45F75C92}" srcOrd="0" destOrd="0" presId="urn:microsoft.com/office/officeart/2005/8/layout/hierarchy1"/>
    <dgm:cxn modelId="{045BFEA4-1B14-4AF7-9867-E013DD64F19A}" type="presOf" srcId="{BAFB2B4E-080B-4CC8-8B3B-39ECCE942D22}" destId="{8A9D7CB1-B6B2-42BF-B043-ADF1C5BEE41A}" srcOrd="0" destOrd="0" presId="urn:microsoft.com/office/officeart/2005/8/layout/hierarchy1"/>
    <dgm:cxn modelId="{7717845B-D973-4157-A54B-1B049486A6C0}" type="presParOf" srcId="{8A9D7CB1-B6B2-42BF-B043-ADF1C5BEE41A}" destId="{4DC3E8D1-C231-4A4D-917C-38B43682E58B}" srcOrd="0" destOrd="0" presId="urn:microsoft.com/office/officeart/2005/8/layout/hierarchy1"/>
    <dgm:cxn modelId="{31E94EE4-8241-4F4B-8AC2-311FEA2A4B20}" type="presParOf" srcId="{4DC3E8D1-C231-4A4D-917C-38B43682E58B}" destId="{296F9EAE-A02C-4A9A-930F-1CACA7AD5C6D}" srcOrd="0" destOrd="0" presId="urn:microsoft.com/office/officeart/2005/8/layout/hierarchy1"/>
    <dgm:cxn modelId="{B89136A7-4D01-4DB1-AD9C-4DAF4A8B27D9}" type="presParOf" srcId="{296F9EAE-A02C-4A9A-930F-1CACA7AD5C6D}" destId="{65F8D749-9F3F-4F42-8516-FD61BA029C40}" srcOrd="0" destOrd="0" presId="urn:microsoft.com/office/officeart/2005/8/layout/hierarchy1"/>
    <dgm:cxn modelId="{4AF78D97-DEFB-46F9-A18F-33E901334D9C}" type="presParOf" srcId="{296F9EAE-A02C-4A9A-930F-1CACA7AD5C6D}" destId="{9C7753FC-881D-4807-9196-A6AA45F75C92}" srcOrd="1" destOrd="0" presId="urn:microsoft.com/office/officeart/2005/8/layout/hierarchy1"/>
    <dgm:cxn modelId="{A683EB60-3821-49ED-BD73-EC9C04B07EB2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01.01.2023г.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14 500,0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NeighborX="14169" custLinFactNeighborY="5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D3E5A2D-CD3F-420D-A46A-1246198F4C1C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61022DCC-1522-4FF9-98E4-E5073D007601}" type="presOf" srcId="{B51B600F-A9B8-487E-8F64-62E4935F9890}" destId="{9C7753FC-881D-4807-9196-A6AA45F75C92}" srcOrd="0" destOrd="0" presId="urn:microsoft.com/office/officeart/2005/8/layout/hierarchy1"/>
    <dgm:cxn modelId="{548B4D5A-12D5-4263-A877-AE4716B0BFC9}" type="presParOf" srcId="{8A9D7CB1-B6B2-42BF-B043-ADF1C5BEE41A}" destId="{4DC3E8D1-C231-4A4D-917C-38B43682E58B}" srcOrd="0" destOrd="0" presId="urn:microsoft.com/office/officeart/2005/8/layout/hierarchy1"/>
    <dgm:cxn modelId="{441A547A-5B54-4B13-BC14-8EE83642714F}" type="presParOf" srcId="{4DC3E8D1-C231-4A4D-917C-38B43682E58B}" destId="{296F9EAE-A02C-4A9A-930F-1CACA7AD5C6D}" srcOrd="0" destOrd="0" presId="urn:microsoft.com/office/officeart/2005/8/layout/hierarchy1"/>
    <dgm:cxn modelId="{FCBE1710-BB28-4988-B2B7-7FEC67B1DEDB}" type="presParOf" srcId="{296F9EAE-A02C-4A9A-930F-1CACA7AD5C6D}" destId="{65F8D749-9F3F-4F42-8516-FD61BA029C40}" srcOrd="0" destOrd="0" presId="urn:microsoft.com/office/officeart/2005/8/layout/hierarchy1"/>
    <dgm:cxn modelId="{3BCB6C40-B4F2-495B-A0F0-23ECA5FB976D}" type="presParOf" srcId="{296F9EAE-A02C-4A9A-930F-1CACA7AD5C6D}" destId="{9C7753FC-881D-4807-9196-A6AA45F75C92}" srcOrd="1" destOrd="0" presId="urn:microsoft.com/office/officeart/2005/8/layout/hierarchy1"/>
    <dgm:cxn modelId="{67524417-BC57-46EB-8AE6-9BA345864758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01.01.2025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823757E-BDAB-400E-8067-F5ED7079CC5F}" type="presOf" srcId="{BAFB2B4E-080B-4CC8-8B3B-39ECCE942D22}" destId="{8A9D7CB1-B6B2-42BF-B043-ADF1C5BEE41A}" srcOrd="0" destOrd="0" presId="urn:microsoft.com/office/officeart/2005/8/layout/hierarchy1"/>
    <dgm:cxn modelId="{D5A0ED5C-5F29-4702-BCCE-ECDA61CB8B1E}" type="presOf" srcId="{B51B600F-A9B8-487E-8F64-62E4935F9890}" destId="{9C7753FC-881D-4807-9196-A6AA45F75C92}" srcOrd="0" destOrd="0" presId="urn:microsoft.com/office/officeart/2005/8/layout/hierarchy1"/>
    <dgm:cxn modelId="{8A6C29F4-A1D0-4626-A8FC-748E190593C8}" type="presParOf" srcId="{8A9D7CB1-B6B2-42BF-B043-ADF1C5BEE41A}" destId="{4DC3E8D1-C231-4A4D-917C-38B43682E58B}" srcOrd="0" destOrd="0" presId="urn:microsoft.com/office/officeart/2005/8/layout/hierarchy1"/>
    <dgm:cxn modelId="{BB44E36A-A184-4A26-A474-2CF75F894A92}" type="presParOf" srcId="{4DC3E8D1-C231-4A4D-917C-38B43682E58B}" destId="{296F9EAE-A02C-4A9A-930F-1CACA7AD5C6D}" srcOrd="0" destOrd="0" presId="urn:microsoft.com/office/officeart/2005/8/layout/hierarchy1"/>
    <dgm:cxn modelId="{B9D8FD87-E3BB-4C98-809C-E39E5A6DB7A6}" type="presParOf" srcId="{296F9EAE-A02C-4A9A-930F-1CACA7AD5C6D}" destId="{65F8D749-9F3F-4F42-8516-FD61BA029C40}" srcOrd="0" destOrd="0" presId="urn:microsoft.com/office/officeart/2005/8/layout/hierarchy1"/>
    <dgm:cxn modelId="{9E8288AC-7025-4D94-8468-00505B7DE1B6}" type="presParOf" srcId="{296F9EAE-A02C-4A9A-930F-1CACA7AD5C6D}" destId="{9C7753FC-881D-4807-9196-A6AA45F75C92}" srcOrd="1" destOrd="0" presId="urn:microsoft.com/office/officeart/2005/8/layout/hierarchy1"/>
    <dgm:cxn modelId="{5BB6CB26-BDC4-4638-91B2-6329125BCDD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01.01.2026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68A0E9B-E30F-4265-A34A-1B3E551542E4}" type="presOf" srcId="{BAFB2B4E-080B-4CC8-8B3B-39ECCE942D22}" destId="{8A9D7CB1-B6B2-42BF-B043-ADF1C5BEE41A}" srcOrd="0" destOrd="0" presId="urn:microsoft.com/office/officeart/2005/8/layout/hierarchy1"/>
    <dgm:cxn modelId="{B6F2F27F-E308-426D-B227-9457B2735380}" type="presOf" srcId="{B51B600F-A9B8-487E-8F64-62E4935F9890}" destId="{9C7753FC-881D-4807-9196-A6AA45F75C92}" srcOrd="0" destOrd="0" presId="urn:microsoft.com/office/officeart/2005/8/layout/hierarchy1"/>
    <dgm:cxn modelId="{C37A013B-06FA-4078-AB2D-F5C76ACFF777}" type="presParOf" srcId="{8A9D7CB1-B6B2-42BF-B043-ADF1C5BEE41A}" destId="{4DC3E8D1-C231-4A4D-917C-38B43682E58B}" srcOrd="0" destOrd="0" presId="urn:microsoft.com/office/officeart/2005/8/layout/hierarchy1"/>
    <dgm:cxn modelId="{0C9B1945-435D-4765-8E51-4683543B94CE}" type="presParOf" srcId="{4DC3E8D1-C231-4A4D-917C-38B43682E58B}" destId="{296F9EAE-A02C-4A9A-930F-1CACA7AD5C6D}" srcOrd="0" destOrd="0" presId="urn:microsoft.com/office/officeart/2005/8/layout/hierarchy1"/>
    <dgm:cxn modelId="{8B07B220-02C7-4EF1-8A86-B40FAE3BAB46}" type="presParOf" srcId="{296F9EAE-A02C-4A9A-930F-1CACA7AD5C6D}" destId="{65F8D749-9F3F-4F42-8516-FD61BA029C40}" srcOrd="0" destOrd="0" presId="urn:microsoft.com/office/officeart/2005/8/layout/hierarchy1"/>
    <dgm:cxn modelId="{D86F0FCC-02FB-44BF-A9F1-17FE9EE19E11}" type="presParOf" srcId="{296F9EAE-A02C-4A9A-930F-1CACA7AD5C6D}" destId="{9C7753FC-881D-4807-9196-A6AA45F75C92}" srcOrd="1" destOrd="0" presId="urn:microsoft.com/office/officeart/2005/8/layout/hierarchy1"/>
    <dgm:cxn modelId="{7DD9516B-8CED-4AF4-9EF1-FDAA37C0A98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01.01.2022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19 500,0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93EF26C-1941-406C-A619-670FE699F567}" type="presOf" srcId="{B51B600F-A9B8-487E-8F64-62E4935F9890}" destId="{9C7753FC-881D-4807-9196-A6AA45F75C92}" srcOrd="0" destOrd="0" presId="urn:microsoft.com/office/officeart/2005/8/layout/hierarchy1"/>
    <dgm:cxn modelId="{2C1B2F99-942E-454B-8082-D602870AAED2}" type="presOf" srcId="{BAFB2B4E-080B-4CC8-8B3B-39ECCE942D22}" destId="{8A9D7CB1-B6B2-42BF-B043-ADF1C5BEE41A}" srcOrd="0" destOrd="0" presId="urn:microsoft.com/office/officeart/2005/8/layout/hierarchy1"/>
    <dgm:cxn modelId="{6F103B84-A3D9-434E-98AD-51C029BCE959}" type="presParOf" srcId="{8A9D7CB1-B6B2-42BF-B043-ADF1C5BEE41A}" destId="{4DC3E8D1-C231-4A4D-917C-38B43682E58B}" srcOrd="0" destOrd="0" presId="urn:microsoft.com/office/officeart/2005/8/layout/hierarchy1"/>
    <dgm:cxn modelId="{AE9F9FBB-B0AB-4938-9451-E5DD4FBB6398}" type="presParOf" srcId="{4DC3E8D1-C231-4A4D-917C-38B43682E58B}" destId="{296F9EAE-A02C-4A9A-930F-1CACA7AD5C6D}" srcOrd="0" destOrd="0" presId="urn:microsoft.com/office/officeart/2005/8/layout/hierarchy1"/>
    <dgm:cxn modelId="{14AFA467-32F5-48A6-8F82-3E4C40BA527D}" type="presParOf" srcId="{296F9EAE-A02C-4A9A-930F-1CACA7AD5C6D}" destId="{65F8D749-9F3F-4F42-8516-FD61BA029C40}" srcOrd="0" destOrd="0" presId="urn:microsoft.com/office/officeart/2005/8/layout/hierarchy1"/>
    <dgm:cxn modelId="{D87E2306-8A61-4B59-8220-70788764F727}" type="presParOf" srcId="{296F9EAE-A02C-4A9A-930F-1CACA7AD5C6D}" destId="{9C7753FC-881D-4807-9196-A6AA45F75C92}" srcOrd="1" destOrd="0" presId="urn:microsoft.com/office/officeart/2005/8/layout/hierarchy1"/>
    <dgm:cxn modelId="{B01AA4C9-CBA6-47F6-9528-7649CAC0610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01.01.2021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12 000,0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B8AA6939-B416-421D-B594-6D2967314085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FF154D4-4110-4232-97EC-F3A1E103ECE1}" type="presOf" srcId="{BAFB2B4E-080B-4CC8-8B3B-39ECCE942D22}" destId="{8A9D7CB1-B6B2-42BF-B043-ADF1C5BEE41A}" srcOrd="0" destOrd="0" presId="urn:microsoft.com/office/officeart/2005/8/layout/hierarchy1"/>
    <dgm:cxn modelId="{5216BDC4-E931-4F84-B221-4A367B02CC9F}" type="presParOf" srcId="{8A9D7CB1-B6B2-42BF-B043-ADF1C5BEE41A}" destId="{4DC3E8D1-C231-4A4D-917C-38B43682E58B}" srcOrd="0" destOrd="0" presId="urn:microsoft.com/office/officeart/2005/8/layout/hierarchy1"/>
    <dgm:cxn modelId="{39237BDE-50F2-48D9-94C1-E1A5725E447E}" type="presParOf" srcId="{4DC3E8D1-C231-4A4D-917C-38B43682E58B}" destId="{296F9EAE-A02C-4A9A-930F-1CACA7AD5C6D}" srcOrd="0" destOrd="0" presId="urn:microsoft.com/office/officeart/2005/8/layout/hierarchy1"/>
    <dgm:cxn modelId="{A08959B7-F8FF-47CD-96F7-4627C2D745A2}" type="presParOf" srcId="{296F9EAE-A02C-4A9A-930F-1CACA7AD5C6D}" destId="{65F8D749-9F3F-4F42-8516-FD61BA029C40}" srcOrd="0" destOrd="0" presId="urn:microsoft.com/office/officeart/2005/8/layout/hierarchy1"/>
    <dgm:cxn modelId="{CE833181-0656-45BF-8D99-50FE5F856FDF}" type="presParOf" srcId="{296F9EAE-A02C-4A9A-930F-1CACA7AD5C6D}" destId="{9C7753FC-881D-4807-9196-A6AA45F75C92}" srcOrd="1" destOrd="0" presId="urn:microsoft.com/office/officeart/2005/8/layout/hierarchy1"/>
    <dgm:cxn modelId="{7050CD13-457F-4208-B86F-32BF9252AF00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6055" y="0"/>
          <a:ext cx="2074035" cy="131491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783414" y="196991"/>
          <a:ext cx="2074035" cy="131491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01.01.2024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7 500,0</a:t>
          </a:r>
        </a:p>
      </dsp:txBody>
      <dsp:txXfrm>
        <a:off x="821927" y="235504"/>
        <a:ext cx="1997009" cy="1237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01.01.2023г.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14 500,0</a:t>
          </a:r>
        </a:p>
      </dsp:txBody>
      <dsp:txXfrm>
        <a:off x="838487" y="255939"/>
        <a:ext cx="1979514" cy="1229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210987" y="864"/>
          <a:ext cx="2138004" cy="135763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48543" y="226543"/>
          <a:ext cx="2138004" cy="135763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01.01.2025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0,0</a:t>
          </a:r>
        </a:p>
      </dsp:txBody>
      <dsp:txXfrm>
        <a:off x="488307" y="266307"/>
        <a:ext cx="2058476" cy="1278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389935" y="214"/>
          <a:ext cx="2041357" cy="129626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616753" y="215691"/>
          <a:ext cx="2041357" cy="12962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01.01.2026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0,0</a:t>
          </a:r>
        </a:p>
      </dsp:txBody>
      <dsp:txXfrm>
        <a:off x="654719" y="253657"/>
        <a:ext cx="1965425" cy="1220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01.01.2022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19 500,0</a:t>
          </a:r>
        </a:p>
      </dsp:txBody>
      <dsp:txXfrm>
        <a:off x="838487" y="255939"/>
        <a:ext cx="1979514" cy="1229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01.01.2021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12 000,0</a:t>
          </a:r>
        </a:p>
      </dsp:txBody>
      <dsp:txXfrm>
        <a:off x="838487" y="255939"/>
        <a:ext cx="1979514" cy="12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0.21094</cdr:x>
      <cdr:y>0.04762</cdr:y>
    </cdr:from>
    <cdr:to>
      <cdr:x>0.84731</cdr:x>
      <cdr:y>0.1747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794" y="214314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E5572-4469-4660-9DB2-D87D50D5CD05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CB40-DA7F-49A6-9E1B-D79DB1F28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54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2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9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6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4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5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B34F-EC8D-454F-9882-95A213DFD72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emf"/><Relationship Id="rId1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chart" Target="../charts/chart2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72" y="1428605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5400" b="1" dirty="0">
              <a:ln w="317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6352" y="2478184"/>
            <a:ext cx="712879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проекту решения Совета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Нуримановский район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Республики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Башкортостан</a:t>
            </a:r>
            <a:endParaRPr lang="en-US" sz="2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«О бюджете муниципального района Нуримановский район Республики Башкортостан на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4 год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на плановый период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2025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2026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18864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28" y="1451036"/>
            <a:ext cx="1174750" cy="1098550"/>
          </a:xfrm>
          <a:prstGeom prst="rect">
            <a:avLst/>
          </a:prstGeom>
        </p:spPr>
      </p:pic>
      <p:pic>
        <p:nvPicPr>
          <p:cNvPr id="72" name="Рисунок 7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73" y="1614937"/>
            <a:ext cx="1174750" cy="1098550"/>
          </a:xfrm>
          <a:prstGeom prst="rect">
            <a:avLst/>
          </a:prstGeom>
        </p:spPr>
      </p:pic>
      <p:pic>
        <p:nvPicPr>
          <p:cNvPr id="71" name="Рисунок 7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1" y="994255"/>
            <a:ext cx="2159000" cy="2159000"/>
          </a:xfrm>
          <a:prstGeom prst="rect">
            <a:avLst/>
          </a:prstGeom>
        </p:spPr>
      </p:pic>
      <p:pic>
        <p:nvPicPr>
          <p:cNvPr id="70" name="Рисунок 69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053" y="804474"/>
            <a:ext cx="2159000" cy="2159000"/>
          </a:xfrm>
          <a:prstGeom prst="rect">
            <a:avLst/>
          </a:prstGeom>
        </p:spPr>
      </p:pic>
      <p:pic>
        <p:nvPicPr>
          <p:cNvPr id="69" name="Рисунок 68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770" y="1226748"/>
            <a:ext cx="1174750" cy="1098550"/>
          </a:xfrm>
          <a:prstGeom prst="rect">
            <a:avLst/>
          </a:prstGeom>
        </p:spPr>
      </p:pic>
      <p:pic>
        <p:nvPicPr>
          <p:cNvPr id="31" name="Рисунок 30" descr="5714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3" y="5419449"/>
            <a:ext cx="407988" cy="4098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634636"/>
            <a:ext cx="97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это выплачиваемые из бюджета денежные средства 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34" y="366203"/>
            <a:ext cx="97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это поступающие в бюджет денежные средства от:</a:t>
            </a:r>
          </a:p>
        </p:txBody>
      </p:sp>
      <p:pic>
        <p:nvPicPr>
          <p:cNvPr id="32" name="Рисунок 31" descr="5714-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6741">
            <a:off x="5027612" y="5781676"/>
            <a:ext cx="394017" cy="395816"/>
          </a:xfrm>
          <a:prstGeom prst="rect">
            <a:avLst/>
          </a:prstGeom>
        </p:spPr>
      </p:pic>
      <p:pic>
        <p:nvPicPr>
          <p:cNvPr id="33" name="Рисунок 32" descr="94292586_deng63.png"/>
          <p:cNvPicPr>
            <a:picLocks noChangeAspect="1"/>
          </p:cNvPicPr>
          <p:nvPr/>
        </p:nvPicPr>
        <p:blipFill>
          <a:blip r:embed="rId5" cstate="print"/>
          <a:srcRect l="13233" t="11736"/>
          <a:stretch>
            <a:fillRect/>
          </a:stretch>
        </p:blipFill>
        <p:spPr>
          <a:xfrm rot="17003314">
            <a:off x="6420147" y="3979532"/>
            <a:ext cx="2613664" cy="2798916"/>
          </a:xfrm>
          <a:prstGeom prst="rect">
            <a:avLst/>
          </a:prstGeom>
        </p:spPr>
      </p:pic>
      <p:pic>
        <p:nvPicPr>
          <p:cNvPr id="41" name="Рисунок 4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1" y="1089325"/>
            <a:ext cx="2159000" cy="2159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07730" y="2008073"/>
            <a:ext cx="1195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2" name="Рисунок 4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740" y="1473919"/>
            <a:ext cx="2159000" cy="215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6103" y="2459618"/>
            <a:ext cx="104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3" name="Рисунок 4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068" y="1048889"/>
            <a:ext cx="2159000" cy="2159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7083" y="231926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</a:t>
            </a:r>
          </a:p>
        </p:txBody>
      </p:sp>
      <p:pic>
        <p:nvPicPr>
          <p:cNvPr id="44" name="Рисунок 4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726" y="1000184"/>
            <a:ext cx="2159000" cy="2159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97179" y="2272308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ЕНВД</a:t>
            </a:r>
          </a:p>
        </p:txBody>
      </p:sp>
      <p:pic>
        <p:nvPicPr>
          <p:cNvPr id="45" name="Рисунок 44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375" y="857670"/>
            <a:ext cx="2159000" cy="2159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24675" y="1772689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Штрафы,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санкции,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возмещение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pic>
        <p:nvPicPr>
          <p:cNvPr id="46" name="Рисунок 45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1168400"/>
            <a:ext cx="2159000" cy="2159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37988" y="22734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</a:t>
            </a:r>
          </a:p>
        </p:txBody>
      </p:sp>
      <p:pic>
        <p:nvPicPr>
          <p:cNvPr id="47" name="Рисунок 46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962" y="4276725"/>
            <a:ext cx="2085975" cy="209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622" y="511992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pic>
        <p:nvPicPr>
          <p:cNvPr id="48" name="Рисунок 47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50" y="3990975"/>
            <a:ext cx="1471612" cy="1478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4801" y="4373635"/>
            <a:ext cx="10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Спорт,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политика</a:t>
            </a:r>
          </a:p>
        </p:txBody>
      </p:sp>
      <p:pic>
        <p:nvPicPr>
          <p:cNvPr id="49" name="Рисунок 48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7" y="4255630"/>
            <a:ext cx="1490663" cy="1497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76851" y="4840817"/>
            <a:ext cx="105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50" name="Рисунок 49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88" y="5704996"/>
            <a:ext cx="1147762" cy="115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5761" y="6021645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Капитальное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pic>
        <p:nvPicPr>
          <p:cNvPr id="51" name="Рисунок 50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50" y="5303989"/>
            <a:ext cx="1357313" cy="136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4565" y="58119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pic>
        <p:nvPicPr>
          <p:cNvPr id="52" name="Рисунок 51" descr="5714-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5060">
            <a:off x="1209674" y="6029804"/>
            <a:ext cx="700087" cy="703284"/>
          </a:xfrm>
          <a:prstGeom prst="rect">
            <a:avLst/>
          </a:prstGeom>
        </p:spPr>
      </p:pic>
      <p:pic>
        <p:nvPicPr>
          <p:cNvPr id="53" name="Рисунок 52" descr="5714-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803" y="6381750"/>
            <a:ext cx="474085" cy="476250"/>
          </a:xfrm>
          <a:prstGeom prst="rect">
            <a:avLst/>
          </a:prstGeom>
        </p:spPr>
      </p:pic>
      <p:pic>
        <p:nvPicPr>
          <p:cNvPr id="54" name="Рисунок 5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041" y="2420069"/>
            <a:ext cx="1174750" cy="1098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9733" y="3014101"/>
            <a:ext cx="77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другие</a:t>
            </a:r>
          </a:p>
        </p:txBody>
      </p:sp>
      <p:pic>
        <p:nvPicPr>
          <p:cNvPr id="57" name="Рисунок 56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879">
            <a:off x="5126382" y="6245939"/>
            <a:ext cx="377272" cy="387774"/>
          </a:xfrm>
          <a:prstGeom prst="rect">
            <a:avLst/>
          </a:prstGeom>
        </p:spPr>
      </p:pic>
      <p:pic>
        <p:nvPicPr>
          <p:cNvPr id="58" name="Рисунок 57" descr="Russia-Coin-1-1998-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12149">
            <a:off x="4714471" y="5747060"/>
            <a:ext cx="369604" cy="379893"/>
          </a:xfrm>
          <a:prstGeom prst="rect">
            <a:avLst/>
          </a:prstGeom>
        </p:spPr>
      </p:pic>
      <p:pic>
        <p:nvPicPr>
          <p:cNvPr id="59" name="Рисунок 58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151">
            <a:off x="1021491" y="5469876"/>
            <a:ext cx="507509" cy="507509"/>
          </a:xfrm>
          <a:prstGeom prst="rect">
            <a:avLst/>
          </a:prstGeom>
        </p:spPr>
      </p:pic>
      <p:pic>
        <p:nvPicPr>
          <p:cNvPr id="60" name="Рисунок 59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2187">
            <a:off x="613173" y="6154117"/>
            <a:ext cx="507509" cy="507509"/>
          </a:xfrm>
          <a:prstGeom prst="rect">
            <a:avLst/>
          </a:prstGeom>
        </p:spPr>
      </p:pic>
      <p:pic>
        <p:nvPicPr>
          <p:cNvPr id="61" name="Рисунок 60" descr="5714-0038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0664" y="6208876"/>
            <a:ext cx="646173" cy="649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71997" y="6232106"/>
            <a:ext cx="65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другие</a:t>
            </a:r>
          </a:p>
        </p:txBody>
      </p:sp>
      <p:pic>
        <p:nvPicPr>
          <p:cNvPr id="62" name="Рисунок 61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2135305">
            <a:off x="2527539" y="6555808"/>
            <a:ext cx="258793" cy="250261"/>
          </a:xfrm>
          <a:prstGeom prst="rect">
            <a:avLst/>
          </a:prstGeom>
        </p:spPr>
      </p:pic>
      <p:pic>
        <p:nvPicPr>
          <p:cNvPr id="63" name="Рисунок 62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19158863">
            <a:off x="1946693" y="6553629"/>
            <a:ext cx="258793" cy="250261"/>
          </a:xfrm>
          <a:prstGeom prst="rect">
            <a:avLst/>
          </a:prstGeom>
        </p:spPr>
      </p:pic>
      <p:pic>
        <p:nvPicPr>
          <p:cNvPr id="56" name="Рисунок 55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87374">
            <a:off x="2089884" y="6396442"/>
            <a:ext cx="377676" cy="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925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223747" y="2787611"/>
            <a:ext cx="239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88818" y="2737040"/>
            <a:ext cx="2600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Дефицит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970" y="1787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 rot="10800000">
            <a:off x="6351864" y="191408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9934" y="4286458"/>
            <a:ext cx="5677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en-US" sz="6000" b="1" dirty="0"/>
              <a:t>=</a:t>
            </a:r>
            <a:endParaRPr lang="ru-RU" sz="6000" b="1" dirty="0"/>
          </a:p>
        </p:txBody>
      </p:sp>
      <p:pic>
        <p:nvPicPr>
          <p:cNvPr id="32" name="Рисунок 31" descr="8c8364_3a9f6be94c354e01a62873c2123bb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44" y="3760416"/>
            <a:ext cx="2549729" cy="20397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6341" y="5719226"/>
            <a:ext cx="76560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утверждающим бюджет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7504" y="409287"/>
            <a:ext cx="671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и профицит бюджета</a:t>
            </a:r>
          </a:p>
        </p:txBody>
      </p:sp>
      <p:pic>
        <p:nvPicPr>
          <p:cNvPr id="34" name="Рисунок 33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50" y="839099"/>
            <a:ext cx="2289175" cy="228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307" y="2181127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5" name="Рисунок 34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287" y="1239688"/>
            <a:ext cx="1841500" cy="184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236" y="2217469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6" name="Рисунок 35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718" y="1228725"/>
            <a:ext cx="1841500" cy="184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295" y="2144251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7" name="Рисунок 36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824" y="866775"/>
            <a:ext cx="2289175" cy="2289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1934" y="214425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8" name="Рисунок 37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596" y="3495136"/>
            <a:ext cx="2289175" cy="2289175"/>
          </a:xfrm>
          <a:prstGeom prst="rect">
            <a:avLst/>
          </a:prstGeom>
        </p:spPr>
      </p:pic>
      <p:pic>
        <p:nvPicPr>
          <p:cNvPr id="39" name="Рисунок 38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84" y="3486510"/>
            <a:ext cx="2289175" cy="2289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92791" y="4894286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3726" y="492497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17493145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755576" y="5472418"/>
            <a:ext cx="8245966" cy="126895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поступления в бюджет на безвозмездной и 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безвозвратной основе из бюджета Республики Башкортостан (субсидии, субвенции), а также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перечисления от физических и юридических лиц (кроме налоговых и неналоговых доходов).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 flipH="1">
            <a:off x="1331640" y="4223318"/>
            <a:ext cx="766834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НЕНАЛОГОВЫЕ ДОХОДЫ -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предоставления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муниципальным образованием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пользование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земельных участков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различного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услуг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а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другие.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flipH="1">
            <a:off x="2123728" y="2924944"/>
            <a:ext cx="6867872" cy="1139794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- поступления от уплаты налогов,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Российской Федерации (налог на доходы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 на имущество физических лиц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госпошлина; налоги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577" y="54868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483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28506"/>
            <a:ext cx="8928991" cy="6572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9184" y="3312548"/>
            <a:ext cx="20930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98549" y="692974"/>
            <a:ext cx="609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3194" y="2992564"/>
            <a:ext cx="22776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правовым образованиям    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полномочий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10401" y="3019722"/>
            <a:ext cx="2076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Предоставляются на условиях долевого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расходов других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56935" y="5353406"/>
            <a:ext cx="7474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024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05740177_lgotyi-po-nalogu-na-imushhestvo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269" y="3726611"/>
            <a:ext cx="5986732" cy="3131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750" y="157064"/>
            <a:ext cx="51676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района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2024 – 2026 годы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2" name="组合 1"/>
          <p:cNvGrpSpPr/>
          <p:nvPr/>
        </p:nvGrpSpPr>
        <p:grpSpPr>
          <a:xfrm>
            <a:off x="-108520" y="1098950"/>
            <a:ext cx="9104430" cy="5759051"/>
            <a:chOff x="402083" y="-794255"/>
            <a:chExt cx="9509985" cy="6736294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 flipH="1">
              <a:off x="515437" y="5110765"/>
              <a:ext cx="3307941" cy="831274"/>
            </a:xfrm>
            <a:prstGeom prst="rect">
              <a:avLst/>
            </a:prstGeom>
            <a:gradFill rotWithShape="1">
              <a:gsLst>
                <a:gs pos="0">
                  <a:srgbClr val="FFE0DD"/>
                </a:gs>
                <a:gs pos="100000">
                  <a:srgbClr val="806D6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Ligebenet trapez 25"/>
            <p:cNvSpPr/>
            <p:nvPr/>
          </p:nvSpPr>
          <p:spPr bwMode="auto">
            <a:xfrm flipH="1">
              <a:off x="515437" y="4869935"/>
              <a:ext cx="2850576" cy="266439"/>
            </a:xfrm>
            <a:prstGeom prst="trapezoid">
              <a:avLst>
                <a:gd name="adj" fmla="val 160887"/>
              </a:avLst>
            </a:prstGeom>
            <a:gradFill flip="none" rotWithShape="1">
              <a:gsLst>
                <a:gs pos="69000">
                  <a:sysClr val="window" lastClr="FFFFFF">
                    <a:lumMod val="95000"/>
                  </a:sysClr>
                </a:gs>
                <a:gs pos="37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6" name="Gruppe 81"/>
            <p:cNvGrpSpPr>
              <a:grpSpLocks/>
            </p:cNvGrpSpPr>
            <p:nvPr/>
          </p:nvGrpSpPr>
          <p:grpSpPr bwMode="auto">
            <a:xfrm flipH="1">
              <a:off x="1553496" y="3953478"/>
              <a:ext cx="3354083" cy="1173143"/>
              <a:chOff x="-1549341" y="4980313"/>
              <a:chExt cx="11815401" cy="761963"/>
            </a:xfrm>
          </p:grpSpPr>
          <p:sp>
            <p:nvSpPr>
              <p:cNvPr id="72" name="Rektangel 23"/>
              <p:cNvSpPr>
                <a:spLocks noChangeArrowheads="1"/>
              </p:cNvSpPr>
              <p:nvPr/>
            </p:nvSpPr>
            <p:spPr bwMode="auto">
              <a:xfrm>
                <a:off x="-1549341" y="5153536"/>
                <a:ext cx="11696909" cy="588740"/>
              </a:xfrm>
              <a:prstGeom prst="rect">
                <a:avLst/>
              </a:prstGeom>
              <a:gradFill rotWithShape="1">
                <a:gsLst>
                  <a:gs pos="0">
                    <a:srgbClr val="FFBAB7"/>
                  </a:gs>
                  <a:gs pos="100000">
                    <a:srgbClr val="805A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3" name="Ligebenet trapez 25"/>
              <p:cNvSpPr/>
              <p:nvPr/>
            </p:nvSpPr>
            <p:spPr>
              <a:xfrm>
                <a:off x="2028642" y="4980313"/>
                <a:ext cx="8237418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7" name="Gruppe 81"/>
            <p:cNvGrpSpPr>
              <a:grpSpLocks/>
            </p:cNvGrpSpPr>
            <p:nvPr/>
          </p:nvGrpSpPr>
          <p:grpSpPr bwMode="auto">
            <a:xfrm flipH="1">
              <a:off x="2544819" y="3054950"/>
              <a:ext cx="3380234" cy="1178384"/>
              <a:chOff x="-1644009" y="4708096"/>
              <a:chExt cx="11907527" cy="765366"/>
            </a:xfrm>
          </p:grpSpPr>
          <p:sp>
            <p:nvSpPr>
              <p:cNvPr id="70" name="Rektangel 23"/>
              <p:cNvSpPr>
                <a:spLocks noChangeArrowheads="1"/>
              </p:cNvSpPr>
              <p:nvPr/>
            </p:nvSpPr>
            <p:spPr bwMode="auto">
              <a:xfrm>
                <a:off x="-1644009" y="4877193"/>
                <a:ext cx="11845485" cy="596269"/>
              </a:xfrm>
              <a:prstGeom prst="rect">
                <a:avLst/>
              </a:prstGeom>
              <a:gradFill rotWithShape="1">
                <a:gsLst>
                  <a:gs pos="0">
                    <a:srgbClr val="FF9494"/>
                  </a:gs>
                  <a:gs pos="100000">
                    <a:srgbClr val="8047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1" name="Ligebenet trapez 25"/>
              <p:cNvSpPr/>
              <p:nvPr/>
            </p:nvSpPr>
            <p:spPr>
              <a:xfrm>
                <a:off x="2026097" y="4708096"/>
                <a:ext cx="8237421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Gruppe 81"/>
            <p:cNvGrpSpPr>
              <a:grpSpLocks/>
            </p:cNvGrpSpPr>
            <p:nvPr/>
          </p:nvGrpSpPr>
          <p:grpSpPr bwMode="auto">
            <a:xfrm flipH="1">
              <a:off x="3623664" y="2158004"/>
              <a:ext cx="3358818" cy="1188123"/>
              <a:chOff x="-2147857" y="4435875"/>
              <a:chExt cx="11832084" cy="771690"/>
            </a:xfrm>
          </p:grpSpPr>
          <p:sp>
            <p:nvSpPr>
              <p:cNvPr id="68" name="Rektangel 23"/>
              <p:cNvSpPr>
                <a:spLocks noChangeArrowheads="1"/>
              </p:cNvSpPr>
              <p:nvPr/>
            </p:nvSpPr>
            <p:spPr bwMode="auto">
              <a:xfrm>
                <a:off x="-2147857" y="4605133"/>
                <a:ext cx="11769349" cy="602432"/>
              </a:xfrm>
              <a:prstGeom prst="rect">
                <a:avLst/>
              </a:prstGeom>
              <a:gradFill rotWithShape="1">
                <a:gsLst>
                  <a:gs pos="0">
                    <a:srgbClr val="FF6461"/>
                  </a:gs>
                  <a:gs pos="100000">
                    <a:srgbClr val="80323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9" name="Ligebenet trapez 25"/>
              <p:cNvSpPr/>
              <p:nvPr/>
            </p:nvSpPr>
            <p:spPr>
              <a:xfrm>
                <a:off x="1446805" y="4435875"/>
                <a:ext cx="8237422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9" name="Gruppe 81"/>
            <p:cNvGrpSpPr>
              <a:grpSpLocks/>
            </p:cNvGrpSpPr>
            <p:nvPr/>
          </p:nvGrpSpPr>
          <p:grpSpPr bwMode="auto">
            <a:xfrm flipH="1">
              <a:off x="4597190" y="1152254"/>
              <a:ext cx="3404576" cy="1265959"/>
              <a:chOff x="-2517335" y="4094041"/>
              <a:chExt cx="11993277" cy="822248"/>
            </a:xfrm>
          </p:grpSpPr>
          <p:sp>
            <p:nvSpPr>
              <p:cNvPr id="66" name="Rektangel 23"/>
              <p:cNvSpPr>
                <a:spLocks noChangeArrowheads="1"/>
              </p:cNvSpPr>
              <p:nvPr/>
            </p:nvSpPr>
            <p:spPr bwMode="auto">
              <a:xfrm>
                <a:off x="-2517335" y="4258072"/>
                <a:ext cx="11915803" cy="658217"/>
              </a:xfrm>
              <a:prstGeom prst="rect">
                <a:avLst/>
              </a:prstGeom>
              <a:gradFill rotWithShape="1">
                <a:gsLst>
                  <a:gs pos="0">
                    <a:srgbClr val="FF4E4B"/>
                  </a:gs>
                  <a:gs pos="100000">
                    <a:srgbClr val="80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Ligebenet trapez 25"/>
              <p:cNvSpPr/>
              <p:nvPr/>
            </p:nvSpPr>
            <p:spPr>
              <a:xfrm>
                <a:off x="1238520" y="4094041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0" name="Gruppe 81"/>
            <p:cNvGrpSpPr>
              <a:grpSpLocks/>
            </p:cNvGrpSpPr>
            <p:nvPr/>
          </p:nvGrpSpPr>
          <p:grpSpPr bwMode="auto">
            <a:xfrm flipH="1">
              <a:off x="5460708" y="113731"/>
              <a:ext cx="3325994" cy="1298075"/>
              <a:chOff x="-2061276" y="3722648"/>
              <a:chExt cx="11716451" cy="843106"/>
            </a:xfrm>
          </p:grpSpPr>
          <p:sp>
            <p:nvSpPr>
              <p:cNvPr id="64" name="Rektangel 23"/>
              <p:cNvSpPr>
                <a:spLocks noChangeArrowheads="1"/>
              </p:cNvSpPr>
              <p:nvPr/>
            </p:nvSpPr>
            <p:spPr bwMode="auto">
              <a:xfrm>
                <a:off x="-2061276" y="3897706"/>
                <a:ext cx="11653898" cy="668048"/>
              </a:xfrm>
              <a:prstGeom prst="rect">
                <a:avLst/>
              </a:prstGeom>
              <a:gradFill rotWithShape="1">
                <a:gsLst>
                  <a:gs pos="0">
                    <a:srgbClr val="FF2C2C"/>
                  </a:gs>
                  <a:gs pos="100000">
                    <a:srgbClr val="80141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5" name="Ligebenet trapez 25"/>
              <p:cNvSpPr/>
              <p:nvPr/>
            </p:nvSpPr>
            <p:spPr>
              <a:xfrm>
                <a:off x="1417753" y="3722648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Gruppe 81"/>
            <p:cNvGrpSpPr>
              <a:grpSpLocks/>
            </p:cNvGrpSpPr>
            <p:nvPr/>
          </p:nvGrpSpPr>
          <p:grpSpPr bwMode="auto">
            <a:xfrm flipH="1">
              <a:off x="6364226" y="-794255"/>
              <a:ext cx="3547842" cy="1212243"/>
              <a:chOff x="-3173524" y="3444304"/>
              <a:chExt cx="12497950" cy="787360"/>
            </a:xfrm>
          </p:grpSpPr>
          <p:sp>
            <p:nvSpPr>
              <p:cNvPr id="62" name="Rektangel 23"/>
              <p:cNvSpPr>
                <a:spLocks noChangeArrowheads="1"/>
              </p:cNvSpPr>
              <p:nvPr/>
            </p:nvSpPr>
            <p:spPr bwMode="auto">
              <a:xfrm>
                <a:off x="-2941139" y="3612372"/>
                <a:ext cx="12265561" cy="61929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  <a:r>
                  <a:rPr lang="ru-RU" sz="1100" b="1" dirty="0" smtClean="0">
                    <a:solidFill>
                      <a:srgbClr val="EAEAEA"/>
                    </a:solidFill>
                    <a:latin typeface="Times New Roman" pitchFamily="18" charset="0"/>
                    <a:cs typeface="Times New Roman" pitchFamily="18" charset="0"/>
                  </a:rPr>
                  <a:t>Реализация </a:t>
                </a:r>
                <a:r>
                  <a:rPr lang="ru-RU" sz="1100" b="1" dirty="0">
                    <a:solidFill>
                      <a:srgbClr val="EAEAEA"/>
                    </a:solidFill>
                    <a:latin typeface="Times New Roman" pitchFamily="18" charset="0"/>
                    <a:cs typeface="Times New Roman" pitchFamily="18" charset="0"/>
                  </a:rPr>
                  <a:t>комплексного плана мероприятий по увеличению поступлений налоговых и неналоговых доходов консолидированного бюджета Республики Башкортостан до 2025 года</a:t>
                </a:r>
                <a:endParaRPr lang="zh-CN" altLang="en-US" sz="1100" b="1" noProof="1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3" name="Ligebenet trapez 25"/>
              <p:cNvSpPr/>
              <p:nvPr/>
            </p:nvSpPr>
            <p:spPr>
              <a:xfrm>
                <a:off x="-3173524" y="3444304"/>
                <a:ext cx="12497950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02083" y="5220575"/>
              <a:ext cx="3489801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Достижение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полного результативного освоения средств региональных программ и национальных проектов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587133" y="4331724"/>
              <a:ext cx="3296074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Обеспечение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достижения целевых показателей заработной платы «указных» категорий работников бюджетной сферы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562431" y="3339265"/>
              <a:ext cx="3442686" cy="82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Обеспечение </a:t>
              </a:r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деятельности органов местного самоуправления в предстоящем периоде с учетом ограничений, установленных нормативами формирования расходов на их содержание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641472" y="2475259"/>
              <a:ext cx="3341010" cy="8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1050" b="1" dirty="0" smtClean="0">
                  <a:latin typeface="Times New Roman" pitchFamily="18" charset="0"/>
                  <a:cs typeface="Times New Roman" pitchFamily="18" charset="0"/>
                </a:rPr>
                <a:t>беспечение </a:t>
              </a:r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показателей муниципального долга, позволяющих отнести муниципальный район к группе заемщиков с высоким уровнем </a:t>
              </a:r>
              <a:endParaRPr lang="ru-RU" sz="105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050" b="1" dirty="0" smtClean="0">
                  <a:latin typeface="Times New Roman" pitchFamily="18" charset="0"/>
                  <a:cs typeface="Times New Roman" pitchFamily="18" charset="0"/>
                </a:rPr>
                <a:t>долговой </a:t>
              </a:r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устойчивости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579210" y="1547752"/>
              <a:ext cx="3422555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Приоритизация</a:t>
              </a:r>
              <a:r>
                <a:rPr lang="ru-RU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расходов, гарантированное исполнение первоочередных социальных обязательств бюджета муниципального района</a:t>
              </a:r>
              <a:endParaRPr lang="en-US" altLang="ko-KR" sz="1100" b="1" dirty="0">
                <a:solidFill>
                  <a:srgbClr val="DDDDDD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365017" y="408745"/>
              <a:ext cx="3535132" cy="9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algn="ctr"/>
              <a:r>
                <a:rPr lang="ru-RU" sz="1100" b="1" dirty="0" smtClean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Обеспечение </a:t>
              </a:r>
              <a:r>
                <a:rPr lang="ru-RU" sz="11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исполнения плановых назначений по </a:t>
              </a:r>
              <a:r>
                <a:rPr lang="ru-RU" sz="1100" b="1" dirty="0" smtClean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доходам и </a:t>
              </a:r>
              <a:r>
                <a:rPr lang="ru-RU" sz="11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своевременного исполнения расходных обязательств в условиях внедрения института единого налогового счета </a:t>
              </a: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1917169" y="721842"/>
              <a:ext cx="3104102" cy="29496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Rektangel 64"/>
            <p:cNvSpPr>
              <a:spLocks noChangeArrowheads="1"/>
            </p:cNvSpPr>
            <p:nvPr/>
          </p:nvSpPr>
          <p:spPr bwMode="auto">
            <a:xfrm>
              <a:off x="1798640" y="2763837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5" name="Rektangel 64"/>
            <p:cNvSpPr>
              <a:spLocks noChangeArrowheads="1"/>
            </p:cNvSpPr>
            <p:nvPr/>
          </p:nvSpPr>
          <p:spPr bwMode="auto">
            <a:xfrm>
              <a:off x="5478465" y="8382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9" name="Rektangel 64"/>
            <p:cNvSpPr>
              <a:spLocks noChangeArrowheads="1"/>
            </p:cNvSpPr>
            <p:nvPr/>
          </p:nvSpPr>
          <p:spPr bwMode="auto">
            <a:xfrm>
              <a:off x="7070700" y="1778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</p:grpSp>
      <p:sp>
        <p:nvSpPr>
          <p:cNvPr id="39" name="Rektangel 23"/>
          <p:cNvSpPr>
            <a:spLocks noChangeArrowheads="1"/>
          </p:cNvSpPr>
          <p:nvPr/>
        </p:nvSpPr>
        <p:spPr bwMode="auto">
          <a:xfrm flipH="1">
            <a:off x="6275712" y="505021"/>
            <a:ext cx="2882235" cy="81515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налоговой базы, повышение финансовой дисциплины, минимизация рисков несбалансированности бюджета</a:t>
            </a:r>
            <a:endParaRPr lang="zh-CN" altLang="en-US" sz="1200" b="1" noProof="1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40" name="Ligebenet trapez 25"/>
          <p:cNvSpPr/>
          <p:nvPr/>
        </p:nvSpPr>
        <p:spPr bwMode="auto">
          <a:xfrm flipH="1">
            <a:off x="6275712" y="309172"/>
            <a:ext cx="2882236" cy="195849"/>
          </a:xfrm>
          <a:prstGeom prst="trapezoid">
            <a:avLst>
              <a:gd name="adj" fmla="val 160887"/>
            </a:avLst>
          </a:prstGeom>
          <a:gradFill flip="none" rotWithShape="1">
            <a:gsLst>
              <a:gs pos="69000">
                <a:sysClr val="window" lastClr="FFFFFF">
                  <a:lumMod val="95000"/>
                </a:sysClr>
              </a:gs>
              <a:gs pos="37000">
                <a:sysClr val="window" lastClr="FFFFFF">
                  <a:lumMod val="85000"/>
                </a:sysClr>
              </a:gs>
              <a:gs pos="0">
                <a:sysClr val="window" lastClr="FFFFFF">
                  <a:lumMod val="7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842803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на 2024-2026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350" b="1" dirty="0" smtClean="0">
                <a:latin typeface="Times New Roman" pitchFamily="18" charset="0"/>
                <a:cs typeface="Times New Roman" pitchFamily="18" charset="0"/>
              </a:rPr>
              <a:t>Целью налоговой политики муниципального района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2024 год и на плановый период 2025 и 2026 годов является сохранение экономического и доходного потенциала муниципального района и улучшение качества администрирования доходов.</a:t>
            </a:r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  Приоритетными направлениями налоговой политики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 в среднесрочной перспективе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налогового законодательства Республики Башкортостан с учетом изменений в налоговом законодательстве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механизмов налогового стимулирования;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бюджетной, экономической и социальной эффективности налоговых расходов Республики Башкортостан, оптимизация неэффективных налоговых льгот;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содействия среднему и малому бизнесу для развития предпринимательской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концепции ответственного налогоплательщика Республики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мер государственной поддержки участникам СВО и членам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семей.</a:t>
            </a:r>
          </a:p>
          <a:p>
            <a:endParaRPr lang="ru-RU" sz="135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Будет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продолжена работа по выявлению и поощрению успешных организаций и индивидуальных предпринимателей, которые отличаются высоким уровнем налоговой дисциплины, прозрачным ведением бизнеса, принявших участие в ежегодном республиканском конкурсе «Налогоплательщик года».</a:t>
            </a: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налоговой политики должна способствовать улучшению инвестиционного климата и обеспечению достижения установленных показателей по росту доходов консолидированного бюджета муниципального района и в целом Республики Башкортостан.</a:t>
            </a:r>
          </a:p>
          <a:p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2024–2026 годах будет продолжена реализация основных целей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 налоговой политики, предусмотренных в предыдущие годы. Преемственность налоговой политики и последовательность реализации принятых решений призваны обеспечению достижения установленных показателей по росту доходов консолидированного бюджета муниципального района. В целом в налоговой политике приоритетом останется обеспечение стабильных налоговых условий для хозяйствующих субъектов и улучшение качества администрирования налогов.</a:t>
            </a:r>
          </a:p>
          <a:p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715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долговой политики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на 2024-2026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Под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долговой политикой муниципального района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понимается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администрации муниципального района, направленная на обеспечение потребности бюджета муниципального района в заемном финансировании, своевременном и полном исполнении долговых обязательств муниципального района при минимизации расходов на обслуживание муниципального долга, поддержание объема и структуры обязательств, исключающих их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неисполнение.</a:t>
            </a: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Долговая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 на 2024 год и на плановый период 2025 и 2026 годов определяет цели и задачи долговой политики, основные факторы, влияющие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долговую политику, риски для бюджета муниципального района, которые могут возникнуть в процессе управления муниципальным долгом муниципального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района.</a:t>
            </a:r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50" b="1" dirty="0" smtClean="0">
                <a:latin typeface="Times New Roman" pitchFamily="18" charset="0"/>
                <a:cs typeface="Times New Roman" pitchFamily="18" charset="0"/>
              </a:rPr>
              <a:t>       Основными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целями и задачами долговой политики муниципального района на предстоящий период являются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в объеме, позволяющем обеспечить сбалансированность бюджета и своевременно исполнять принятые обязательства;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своевременного исполнения долговых обязательств Республики Башкортостан в полном объеме;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статьями 92.1, 106 и 107 Бюджетного кодекса Российской Федерации в соответствии с соглашениями, заключенными с Министерством финансов Республики Башкортостан при предоставлении бюджетного кредита из бюджета Республики Башкортостан бюджету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оперативного управления в рамках реализации Программы муниципальных внутренних заимствований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на 2024 год и на плановый период 2025 и 2026 годов в части корректировки видов заимствований, а также сроков и объемов привлечения заемных средств;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контроля своевременности и полноты исполнения и учета долговых обязательств, а также открытости данных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состоянии муниципального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долг.</a:t>
            </a: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целях снижения имеющихся рисков планируется:</a:t>
            </a:r>
          </a:p>
          <a:p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учитывать экономические возможности по мобилизации ресурсов, текущую и ожидаемую экономическую конъюнктуру на финансовых рынках, а также использовать оптимальные сроки выхода на рынок;</a:t>
            </a:r>
          </a:p>
          <a:p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использовать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механизм привлечения краткосрочных кредитов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пополнение остатков средств на едином счете бюджета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345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94756" y="47372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бюджетной грамотности населения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815" y="888860"/>
            <a:ext cx="80152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расширения использования финансовых услуг, усложнения и появления новых, трудных для понимания финансовых инструментов, вопросы финансовой грамотности населения стали чрезвычайно актуальными. Обеспечение личной финансовой безопасности становится важным фактором экономического благополучия людей не только муниципального района, но и страны 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целом.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7503" y="2181224"/>
            <a:ext cx="4721671" cy="22098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– это совокупность знаний, навыков и установок в сфере финансового поведения человека, ведущих к улучшению благосостояния и повышению качества жизни. На более высоком уровне она также включает в себя взаимодействие с банками и кредитными организациями, использование эффективных денежных инструментов, трезвую оценку экономического положения своего региона и всей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страны.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8725" y="2162037"/>
            <a:ext cx="36793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компетенции населения 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финансовой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у всех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муниципального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Республики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 ведется работа по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охвата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финансового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информированности населения.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публичного распространения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доступные источники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информирования жителей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реализуемых мероприятиях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доступности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услуг, а так же внедрения элементов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общеобразовательных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164" y="5841860"/>
            <a:ext cx="80152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является создание основ для формирования финансово грамотного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населения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необходимого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повышения уровня и качества жизни граждан, в том числе за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использования финансовых продуктов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услуг надлежащего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4969293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898534153"/>
              </p:ext>
            </p:extLst>
          </p:nvPr>
        </p:nvGraphicFramePr>
        <p:xfrm>
          <a:off x="-19422" y="1294475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03449"/>
              </p:ext>
            </p:extLst>
          </p:nvPr>
        </p:nvGraphicFramePr>
        <p:xfrm>
          <a:off x="0" y="5085184"/>
          <a:ext cx="9144000" cy="17717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14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1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   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952 607,6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857 140,0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826 831,5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827 032,8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790 768,9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954 853,7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849 640,0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826 831,5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827 032,8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- 2 246,1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036" y="332656"/>
            <a:ext cx="867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района</a:t>
            </a:r>
          </a:p>
        </p:txBody>
      </p:sp>
    </p:spTree>
    <p:extLst>
      <p:ext uri="{BB962C8B-B14F-4D97-AF65-F5344CB8AC3E}">
        <p14:creationId xmlns:p14="http://schemas.microsoft.com/office/powerpoint/2010/main" val="10805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52" y="1570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 бюджета, тыс.руб.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57638"/>
              </p:ext>
            </p:extLst>
          </p:nvPr>
        </p:nvGraphicFramePr>
        <p:xfrm>
          <a:off x="0" y="1571640"/>
          <a:ext cx="9144000" cy="528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65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35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 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14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-8 971,3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2 246,1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7 000,0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- 7 000,0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5 234,0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-3 971,3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9 246,1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532564" y="730968"/>
            <a:ext cx="8359916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b="1" kern="10" spc="150" dirty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Нуримановского района!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28717"/>
            <a:ext cx="8100392" cy="5432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>
              <a:latin typeface="+mj-lt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районе проводится большая работа по совершенствованию открытости бюджета. Современные информационные технологии  во многом обеспечивают доступность к информации о составлении и исполнении бюджета. 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Финансовый орган Администрации муниципального района регулярно 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района во время бюджетного года и показать формы их возможного взаимодействия с каждым гражданином района по вопросам расходования общественных финансов. 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Информацию о бюджетном процессе муниципального района и аналитический материал доступен на сайте.</a:t>
            </a:r>
            <a:endParaRPr lang="ru-RU" sz="17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для граждан», разработанный финансовым управлением Администрации муниципального района, станет доступным источником для повышения финансовой грамотности жителей </a:t>
            </a:r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 активизации общественного контроля за муниципальными расходами.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1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81569434"/>
              </p:ext>
            </p:extLst>
          </p:nvPr>
        </p:nvGraphicFramePr>
        <p:xfrm>
          <a:off x="7665" y="836712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752076607"/>
              </p:ext>
            </p:extLst>
          </p:nvPr>
        </p:nvGraphicFramePr>
        <p:xfrm>
          <a:off x="4211960" y="3861048"/>
          <a:ext cx="49320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632161365"/>
              </p:ext>
            </p:extLst>
          </p:nvPr>
        </p:nvGraphicFramePr>
        <p:xfrm>
          <a:off x="4929190" y="836712"/>
          <a:ext cx="4214810" cy="278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634654786"/>
              </p:ext>
            </p:extLst>
          </p:nvPr>
        </p:nvGraphicFramePr>
        <p:xfrm>
          <a:off x="0" y="3861048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331640" y="116632"/>
            <a:ext cx="716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37697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05665"/>
              </p:ext>
            </p:extLst>
          </p:nvPr>
        </p:nvGraphicFramePr>
        <p:xfrm>
          <a:off x="0" y="951234"/>
          <a:ext cx="9144032" cy="5981325"/>
        </p:xfrm>
        <a:graphic>
          <a:graphicData uri="http://schemas.openxmlformats.org/drawingml/2006/table">
            <a:tbl>
              <a:tblPr/>
              <a:tblGrid>
                <a:gridCol w="4143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33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12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952 607,6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857 140,0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826 831,5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827 032,8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215 084,8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254 775,9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277 442,6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280 556,4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294 029,4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323 186,4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136 566,6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141 682,7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163 357,0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162 103,0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174 582,0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187 502,0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14 168,8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16 832,0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17 269,0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16 566,0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17 149,0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22 742,0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43 378,2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66 625,9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73 029,4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78 199,0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85 951,0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96 432,0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2 964,4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4 351,4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4 616,0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4 755,0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2 677,5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2 151,7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1 775,0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1 784,0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9 387,2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9 605,0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11 618,6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8 839,4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8 850,4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5 159,7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11 690,3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6 055,6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1 817,5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562 950,1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648 991,4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675 165,0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576 583,6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532 802,1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503 846,4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569 777,1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650 988,7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674 834,8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576 583,6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532 802,1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503 846,4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140 997,0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126 600,8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101 763,3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84 001,5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202 516,1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84 294,3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72 011,6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76 774,1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300 978,4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333 172,3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333 678,9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317 835,3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30 343,3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32 516,2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25 348,3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25 235,5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- 6 836,4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- 2 066,9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116632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по видам доходов, тыс.руб.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25" y="188640"/>
            <a:ext cx="7940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2024 год </a:t>
            </a: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314450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500431" y="2071678"/>
            <a:ext cx="1107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162 103,0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74 861,0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16 566,0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1675" y="4819650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8 000,0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0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4 616,0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8455" y="4772805"/>
            <a:ext cx="121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814,4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5710" y="5556501"/>
            <a:ext cx="1134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1 775,0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00891" y="4574280"/>
            <a:ext cx="103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576 583,6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857 140,0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3109" y="4000505"/>
            <a:ext cx="1143007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Патент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3 085,0</a:t>
            </a:r>
          </a:p>
        </p:txBody>
      </p:sp>
    </p:spTree>
    <p:extLst>
      <p:ext uri="{BB962C8B-B14F-4D97-AF65-F5344CB8AC3E}">
        <p14:creationId xmlns:p14="http://schemas.microsoft.com/office/powerpoint/2010/main" val="29511280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00760" y="514351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286124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7198157" y="1134449"/>
            <a:ext cx="776318" cy="428627"/>
            <a:chOff x="3282723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9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82723" y="2313205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97,0%</a:t>
              </a: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1714480" y="5214950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3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90,8%</a:t>
              </a:r>
            </a:p>
          </p:txBody>
        </p:sp>
      </p:grp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7929586" y="0"/>
            <a:ext cx="766497" cy="431050"/>
            <a:chOff x="3292267" y="2248510"/>
            <a:chExt cx="768265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335377" y="2320098"/>
              <a:ext cx="725155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3,0%</a:t>
              </a:r>
            </a:p>
          </p:txBody>
        </p: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5643570" y="7143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3,3%</a:t>
              </a:r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428596" y="6429372"/>
            <a:ext cx="857054" cy="428628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92,9%</a:t>
              </a:r>
            </a:p>
          </p:txBody>
        </p: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>
            <a:off x="5857884" y="2214554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96,7%</a:t>
              </a: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429388" y="514351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429388" y="3286124"/>
            <a:ext cx="1704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0" y="1571612"/>
            <a:ext cx="342899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всего: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 – 215 084,8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– 254 775,9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(План) – 277 442,6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(Проект) – 280 556,4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 – 294 029,4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026 (Проект) – 323 186,4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5940494" y="3643314"/>
            <a:ext cx="31586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 – 199 755,5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– 231 275,2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(План) – 258 912,8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(Проект) – 263 259,0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 – 284 221,0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 – 313 367,0 тыс.рублей</a:t>
            </a: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5929322" y="5473005"/>
            <a:ext cx="32146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 – 15 329,3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– 23 500,7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(План) – 18 529,8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(Проект) – 17 297,4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 – 9 808,4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 – 9 819,4 тыс.рублей</a:t>
            </a: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5189923" y="2876277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(Проект)</a:t>
            </a:r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929586" y="928670"/>
            <a:ext cx="1571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</a:t>
            </a:r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6376643" y="1944869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</a:t>
            </a:r>
          </a:p>
        </p:txBody>
      </p:sp>
      <p:graphicFrame>
        <p:nvGraphicFramePr>
          <p:cNvPr id="2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193927"/>
              </p:ext>
            </p:extLst>
          </p:nvPr>
        </p:nvGraphicFramePr>
        <p:xfrm>
          <a:off x="4491038" y="1127125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" name="Worksheet" r:id="rId4" imgW="3409984" imgH="1295527" progId="Excel.Sheet.8">
                  <p:embed/>
                </p:oleObj>
              </mc:Choice>
              <mc:Fallback>
                <p:oleObj name="Worksheet" r:id="rId4" imgW="3409984" imgH="129552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1127125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1064054" y="0"/>
            <a:ext cx="5214942" cy="7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</a:t>
            </a:r>
          </a:p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</a:t>
            </a:r>
          </a:p>
        </p:txBody>
      </p:sp>
      <p:graphicFrame>
        <p:nvGraphicFramePr>
          <p:cNvPr id="1488" name="Object 464"/>
          <p:cNvGraphicFramePr>
            <a:graphicFrameLocks/>
          </p:cNvGraphicFramePr>
          <p:nvPr/>
        </p:nvGraphicFramePr>
        <p:xfrm>
          <a:off x="2071670" y="3143248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" name="Worksheet" r:id="rId6" imgW="3400543" imgH="1266887" progId="Excel.Sheet.8">
                  <p:embed/>
                </p:oleObj>
              </mc:Choice>
              <mc:Fallback>
                <p:oleObj name="Worksheet" r:id="rId6" imgW="3400543" imgH="12668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143248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9" name="Object 465"/>
          <p:cNvGraphicFramePr>
            <a:graphicFrameLocks/>
          </p:cNvGraphicFramePr>
          <p:nvPr/>
        </p:nvGraphicFramePr>
        <p:xfrm>
          <a:off x="785786" y="4143380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" name="Worksheet" r:id="rId8" imgW="3400543" imgH="1266887" progId="Excel.Sheet.8">
                  <p:embed/>
                </p:oleObj>
              </mc:Choice>
              <mc:Fallback>
                <p:oleObj name="Worksheet" r:id="rId8" imgW="3400543" imgH="12668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4143380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0" name="Object 4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388841"/>
              </p:ext>
            </p:extLst>
          </p:nvPr>
        </p:nvGraphicFramePr>
        <p:xfrm>
          <a:off x="3333763" y="2036460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" name="Worksheet" r:id="rId10" imgW="3400543" imgH="1266887" progId="Excel.Sheet.8">
                  <p:embed/>
                </p:oleObj>
              </mc:Choice>
              <mc:Fallback>
                <p:oleObj name="Worksheet" r:id="rId10" imgW="3400543" imgH="12668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63" y="2036460"/>
                        <a:ext cx="3095625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1" name="Object 4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009385"/>
              </p:ext>
            </p:extLst>
          </p:nvPr>
        </p:nvGraphicFramePr>
        <p:xfrm>
          <a:off x="6028980" y="42445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" name="Worksheet" r:id="rId12" imgW="3409984" imgH="1295527" progId="Excel.Sheet.8">
                  <p:embed/>
                </p:oleObj>
              </mc:Choice>
              <mc:Fallback>
                <p:oleObj name="Worksheet" r:id="rId12" imgW="3409984" imgH="129552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8980" y="42445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1285650" y="6344538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2571736" y="5072074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3857620" y="4071942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(План)</a:t>
            </a:r>
          </a:p>
        </p:txBody>
      </p:sp>
      <p:grpSp>
        <p:nvGrpSpPr>
          <p:cNvPr id="42" name="Группа 50"/>
          <p:cNvGrpSpPr>
            <a:grpSpLocks/>
          </p:cNvGrpSpPr>
          <p:nvPr/>
        </p:nvGrpSpPr>
        <p:grpSpPr bwMode="auto">
          <a:xfrm>
            <a:off x="428596" y="5072074"/>
            <a:ext cx="913695" cy="432037"/>
            <a:chOff x="3289501" y="2248510"/>
            <a:chExt cx="914358" cy="432048"/>
          </a:xfrm>
        </p:grpSpPr>
        <p:sp>
          <p:nvSpPr>
            <p:cNvPr id="43" name="Овал 42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TextBox 52"/>
            <p:cNvSpPr txBox="1">
              <a:spLocks noChangeArrowheads="1"/>
            </p:cNvSpPr>
            <p:nvPr/>
          </p:nvSpPr>
          <p:spPr bwMode="auto">
            <a:xfrm>
              <a:off x="3289501" y="2320521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7,1%</a:t>
              </a:r>
            </a:p>
          </p:txBody>
        </p:sp>
      </p:grpSp>
      <p:grpSp>
        <p:nvGrpSpPr>
          <p:cNvPr id="45" name="Группа 50"/>
          <p:cNvGrpSpPr>
            <a:grpSpLocks/>
          </p:cNvGrpSpPr>
          <p:nvPr/>
        </p:nvGrpSpPr>
        <p:grpSpPr bwMode="auto">
          <a:xfrm>
            <a:off x="1714480" y="3786190"/>
            <a:ext cx="913695" cy="432037"/>
            <a:chOff x="3289501" y="2248510"/>
            <a:chExt cx="914358" cy="432048"/>
          </a:xfrm>
        </p:grpSpPr>
        <p:sp>
          <p:nvSpPr>
            <p:cNvPr id="46" name="Овал 45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9,2%</a:t>
              </a:r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>
            <a:off x="3286116" y="2714620"/>
            <a:ext cx="913695" cy="432037"/>
            <a:chOff x="3289501" y="2248510"/>
            <a:chExt cx="914358" cy="432048"/>
          </a:xfrm>
        </p:grpSpPr>
        <p:sp>
          <p:nvSpPr>
            <p:cNvPr id="49" name="Овал 48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6,7%</a:t>
              </a:r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3214678" y="4286256"/>
            <a:ext cx="913695" cy="432037"/>
            <a:chOff x="3289501" y="2248510"/>
            <a:chExt cx="914358" cy="432048"/>
          </a:xfrm>
        </p:grpSpPr>
        <p:sp>
          <p:nvSpPr>
            <p:cNvPr id="52" name="Овал 5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93,3%</a:t>
              </a:r>
            </a:p>
          </p:txBody>
        </p:sp>
      </p:grpSp>
      <p:grpSp>
        <p:nvGrpSpPr>
          <p:cNvPr id="54" name="Группа 50"/>
          <p:cNvGrpSpPr>
            <a:grpSpLocks/>
          </p:cNvGrpSpPr>
          <p:nvPr/>
        </p:nvGrpSpPr>
        <p:grpSpPr bwMode="auto">
          <a:xfrm>
            <a:off x="4500562" y="1643050"/>
            <a:ext cx="913695" cy="432037"/>
            <a:chOff x="3289501" y="2248510"/>
            <a:chExt cx="914358" cy="432048"/>
          </a:xfrm>
        </p:grpSpPr>
        <p:sp>
          <p:nvSpPr>
            <p:cNvPr id="55" name="Овал 54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6,2%</a:t>
              </a:r>
            </a:p>
          </p:txBody>
        </p:sp>
      </p:grpSp>
      <p:grpSp>
        <p:nvGrpSpPr>
          <p:cNvPr id="57" name="Группа 50"/>
          <p:cNvGrpSpPr>
            <a:grpSpLocks/>
          </p:cNvGrpSpPr>
          <p:nvPr/>
        </p:nvGrpSpPr>
        <p:grpSpPr bwMode="auto">
          <a:xfrm>
            <a:off x="4515561" y="3143248"/>
            <a:ext cx="913695" cy="432037"/>
            <a:chOff x="3289501" y="2248510"/>
            <a:chExt cx="914358" cy="432048"/>
          </a:xfrm>
        </p:grpSpPr>
        <p:sp>
          <p:nvSpPr>
            <p:cNvPr id="58" name="Овал 5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93,8%</a:t>
              </a:r>
            </a:p>
          </p:txBody>
        </p:sp>
      </p:grpSp>
      <p:graphicFrame>
        <p:nvGraphicFramePr>
          <p:cNvPr id="60" name="Object 465">
            <a:extLst>
              <a:ext uri="{FF2B5EF4-FFF2-40B4-BE49-F238E27FC236}">
                <a16:creationId xmlns:a16="http://schemas.microsoft.com/office/drawing/2014/main" xmlns="" id="{578602E3-653E-477F-9CE5-45F945CB0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623098"/>
              </p:ext>
            </p:extLst>
          </p:nvPr>
        </p:nvGraphicFramePr>
        <p:xfrm>
          <a:off x="-410745" y="5384750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" name="Worksheet" r:id="rId14" imgW="3400543" imgH="1266887" progId="Excel.Sheet.8">
                  <p:embed/>
                </p:oleObj>
              </mc:Choice>
              <mc:Fallback>
                <p:oleObj name="Worksheet" r:id="rId14" imgW="3400543" imgH="1266887" progId="Excel.Sheet.8">
                  <p:embed/>
                  <p:pic>
                    <p:nvPicPr>
                      <p:cNvPr id="1489" name="Object 46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10745" y="5384750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6952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17502"/>
              </p:ext>
            </p:extLst>
          </p:nvPr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04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140 997,0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126 600,8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101 763,3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84 001,5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202 516,1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84 294,3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72 011,6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76 774,1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750,7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300 978,4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333 172,3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333 678,9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317 835,3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30 343,3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32 516,2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25 348,3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25 235,5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57772580"/>
              </p:ext>
            </p:extLst>
          </p:nvPr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305401692"/>
              </p:ext>
            </p:extLst>
          </p:nvPr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297136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320817" y="154510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</a:t>
            </a:r>
          </a:p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муниципального района из бюджета Республики Башкортостан,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1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" y="-9526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61555"/>
              </p:ext>
            </p:extLst>
          </p:nvPr>
        </p:nvGraphicFramePr>
        <p:xfrm>
          <a:off x="34183" y="764704"/>
          <a:ext cx="9075634" cy="59969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202 516,1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84 294,3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72 011,6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76 774,1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по закупке техники для жилищно-коммунального хозяйства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5 447,0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9280150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содержание, ремонт, капитальный ремонт, строительство и реконструкцию автомобильных дорог общего пользования местного значения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27 746,3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63 301,1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22 951,4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19 545,5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23 808,0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культуры и спортом в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378997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2 253,3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0989981"/>
                  </a:ext>
                </a:extLst>
              </a:tr>
              <a:tr h="35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10 454,0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10 738,3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8593084"/>
                  </a:ext>
                </a:extLst>
              </a:tr>
              <a:tr h="402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4 937,0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4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1 052,9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1 649,8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2 208,6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557,1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9 054,6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капитальных вложений в объекты государственной (муниципальной) собственности в рамках обеспечения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5 343,2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2 512,2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1 770,0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1 770,0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2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4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10283"/>
              </p:ext>
            </p:extLst>
          </p:nvPr>
        </p:nvGraphicFramePr>
        <p:xfrm>
          <a:off x="26138" y="166426"/>
          <a:ext cx="9091724" cy="600787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7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5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13 737,8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8 931,6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1 587,1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1 587,1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44371632"/>
                  </a:ext>
                </a:extLst>
              </a:tr>
              <a:tr h="329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модернизации школьных систем образования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33 588,0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61442809"/>
                  </a:ext>
                </a:extLst>
              </a:tr>
              <a:tr h="168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формирование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9 163,0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32704605"/>
                  </a:ext>
                </a:extLst>
              </a:tr>
              <a:tr h="168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16 195,9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19 268,7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19 225,9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19 225,9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педагогических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7 692,1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8 121,8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8 100,3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8 100,3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67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6 858,8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7 178,1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7 474,8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30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4 434,7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7 550,1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5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27679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53980"/>
              </p:ext>
            </p:extLst>
          </p:nvPr>
        </p:nvGraphicFramePr>
        <p:xfrm>
          <a:off x="35496" y="44625"/>
          <a:ext cx="9073008" cy="674998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предпринимательства, а также физических лиц, применяющих специальный налоговый режим «Налог на профессиональный доход»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34966384"/>
                  </a:ext>
                </a:extLst>
              </a:tr>
              <a:tr h="204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6 903,7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2372155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8 143,4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обеспечению доступности приоритетных объектов и услуг в приоритетных сферах жизнедеятельности инвалидов и других маломобильных групп населения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служебными легковыми автомобилями органов местного самоуправления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8559105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образование в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мероприятий по разработке документов территориального планирования и градостроительного зонирования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5034445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дополнительных мер социальной поддержки по освобождению от платы, взимаемой за присмотр и уход за детьми граждан из РБ, принимающих участие в специальной военной операции, посещающими муниципальные образовательные организации, реализующие образовательные программы дошкольного образования, в РБ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7034947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обеспечению детей участников специальной военной операции – учащихся 5-11 классов горячим бесплатным питанием в общеобразовательных организациях 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9128789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строительству, реконструкции, модернизации объектов инфраструктуры за счет средств бюджета Республики Башкортостан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12 359,6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1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59570"/>
              </p:ext>
            </p:extLst>
          </p:nvPr>
        </p:nvGraphicFramePr>
        <p:xfrm>
          <a:off x="42729" y="45418"/>
          <a:ext cx="9058542" cy="678365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46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09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3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3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300 978,4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333 172,3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333 678,9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317 835,3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нции на оплату труда педагогических работников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43 075,8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44 435,8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48 165,4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51 268,8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51 268,8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51 268,8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75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139 650,1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142 343,5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150 600,5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162 683,3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162 683,3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162 683,3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6 530,0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01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70349473"/>
                  </a:ext>
                </a:extLst>
              </a:tr>
              <a:tr h="1201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2 516,0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015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единовременного пособия при всех формах устройства детей, лишенных родительского попечения, в семью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8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9128789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51745817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создание и обеспечение деятельности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обустройство, содержание строительство и консервацию скотомогильников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2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11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3 558,7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3 803,5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44690112"/>
                  </a:ext>
                </a:extLst>
              </a:tr>
              <a:tr h="691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общеобразовательных 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2 185,8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9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27895"/>
              </p:ext>
            </p:extLst>
          </p:nvPr>
        </p:nvGraphicFramePr>
        <p:xfrm>
          <a:off x="35496" y="74888"/>
          <a:ext cx="9065775" cy="665633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1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4917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</a:t>
                      </a:r>
                      <a:r>
                        <a:rPr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ции на осуществление государственных полномочий по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</a:t>
                      </a:r>
                      <a:r>
                        <a:rPr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альной поддержке детей-сирот и детей, оставшихся без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12 844,0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11 843,7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13 691,9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13 236,5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4 787,3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5 163,5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15 260,4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18 149,9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20 565,1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20 565,1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20 565,1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67052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общеобразовательных организаций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15 071,1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15 881,2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15 881,2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15 881,2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44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3 222,6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58367793"/>
                  </a:ext>
                </a:extLst>
              </a:tr>
              <a:tr h="7731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17 670,7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19 169,1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35 449,1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35 449,1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19 335,9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4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08" y="914379"/>
            <a:ext cx="81003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400" i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309" y="1049825"/>
            <a:ext cx="78553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Административно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территориальное деление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бюджете (слайды 5-13)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цели, задачи и приоритетные направления бюджетной, налоговой и долговой политики (слайды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14-16)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бюджетной грамотности населения (слайд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параметры бюджета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на 2024 год и на плановый 2025-2026 годы (слайд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18-20)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21-31)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32-50)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Дотационность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бюджетов сельских поселений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51)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долг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52-53)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реализацию муниципальных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слайды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54-74)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национальных проектов в муниципальном районе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Башкортостан (слайд 75)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информация (слайд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76)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191672" y="500042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915679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93590"/>
              </p:ext>
            </p:extLst>
          </p:nvPr>
        </p:nvGraphicFramePr>
        <p:xfrm>
          <a:off x="35495" y="63662"/>
          <a:ext cx="9057230" cy="67153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2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2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14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46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9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ции на социальную поддержку учащихся муниципальных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образовательных организаций из многодетных малоимущих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семей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предоставлению набора школьно-письменных принадлежностей первоклассникам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4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4 893,4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9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86598482"/>
                  </a:ext>
                </a:extLst>
              </a:tr>
              <a:tr h="36948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04654307"/>
                  </a:ext>
                </a:extLst>
              </a:tr>
              <a:tr h="2946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30 343,3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32 516,2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25 235,5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432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55921709"/>
                  </a:ext>
                </a:extLst>
              </a:tr>
              <a:tr h="745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мероприятия по благоустройству территорий населенных пунктов, коммунальному хозяйству, обеспечению мер пожарной безопасности и охране окружающей среды в границах сельских поселений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45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премирование муниципальных образований Республики Башкортостан по итогам конкурса «Лучшее муниципальное образование Республики Башкортостан»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15 696,9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16 530,2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16 530,2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16 530,2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16 530,2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8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489343"/>
              </p:ext>
            </p:extLst>
          </p:nvPr>
        </p:nvGraphicFramePr>
        <p:xfrm>
          <a:off x="34183" y="80611"/>
          <a:ext cx="9067088" cy="57759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22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32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3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межбюджетные трансферты</a:t>
                      </a:r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единовременную 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енсационную выплату специалистам муниципальных учреждений </a:t>
                      </a:r>
                      <a:r>
                        <a:rPr lang="ru-RU" sz="1200" b="0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ьтуры с профессиональным образованием и (или) педагогическим работникам муниципальных учреждений дополнительного образования сферы культуры (детских школ искусств, детских музыкальных школ, детских художественных школ, детских хореографических школ), прибывшим (переехавшим) на работу с 2018 года в сельский населенный пункт, либо рабочий поселок, либо поселок городского типа, либо город с населением до 50 тысяч человек, расположенные на территории РБ)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мероприятий в области культуры, искусства, укрепления единства российской нации и этнокультурного развития народов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мероприятий по благоустройству административных центров муниципальных районов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обязательств, возникающих при заключении концессионных соглашений между муниципальными образованиями Республики Башкортостан и организациями, выступающими заемщиками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47826115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финансовое обеспечение муниципального социального заказа на оказание физкультурно-оздоровительных услуг отдельным категориям граждан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15486586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расходов, связанных с уплатой лизинговых платежей на закупку коммунальной техники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46377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49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46359"/>
              </p:ext>
            </p:extLst>
          </p:nvPr>
        </p:nvGraphicFramePr>
        <p:xfrm>
          <a:off x="0" y="2214554"/>
          <a:ext cx="9144001" cy="2693913"/>
        </p:xfrm>
        <a:graphic>
          <a:graphicData uri="http://schemas.openxmlformats.org/drawingml/2006/table">
            <a:tbl>
              <a:tblPr/>
              <a:tblGrid>
                <a:gridCol w="315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1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71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7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74 075,3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87 626,7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78 435,4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79 836,4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79 836,4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79 836,4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90 052,9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50 758,2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45 705,3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55 560,8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24 896,5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25 257,6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25 783,6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26 061,3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8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17 560,7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29 070,8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40 835,4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37 219,2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21 105,9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75 956,8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74 159,1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60 409,0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45 139,3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46 040,4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518 043,1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600 170,2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600 728,3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588 482,1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582 468,3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577 284,0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18 981,5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4 059,5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784,5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784,5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9 894,8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359,4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75752043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40151761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65380459"/>
              </p:ext>
            </p:extLst>
          </p:nvPr>
        </p:nvGraphicFramePr>
        <p:xfrm>
          <a:off x="3131840" y="4968876"/>
          <a:ext cx="294035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37241560"/>
              </p:ext>
            </p:extLst>
          </p:nvPr>
        </p:nvGraphicFramePr>
        <p:xfrm>
          <a:off x="6084168" y="4968876"/>
          <a:ext cx="3059832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749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расходов, тыс.руб.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10931910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45090341"/>
              </p:ext>
            </p:extLst>
          </p:nvPr>
        </p:nvGraphicFramePr>
        <p:xfrm>
          <a:off x="-4792" y="4968852"/>
          <a:ext cx="3136632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328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9138272"/>
              </p:ext>
            </p:extLst>
          </p:nvPr>
        </p:nvGraphicFramePr>
        <p:xfrm>
          <a:off x="0" y="818367"/>
          <a:ext cx="9144000" cy="60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7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47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76 722,7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89 400,8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81 786,9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83 482,4</a:t>
                      </a:r>
                      <a:endParaRPr lang="ru-RU" sz="1600" b="0" kern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82 552,0</a:t>
                      </a:r>
                      <a:endParaRPr lang="ru-RU" sz="16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82 552,0</a:t>
                      </a:r>
                      <a:endParaRPr lang="ru-RU" sz="16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015,7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2 428,4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2 516,0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2 936,5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3 598,6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128 800,1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114 406,0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152 097,6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69 437,4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64 320,7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68 500,1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46 537,4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54 684,1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88 686,6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21 845,0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5 676,0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5 563,2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406 701,1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479 381,3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463 945,3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499 866,3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497 261,6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497 953,2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51 239,8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54 047,9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67 718,8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64 699,0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61 583,8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61 583,8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42 544,8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55 045,5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57 572,5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70 723,1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70 674,2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54 638,9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404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483,4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650,2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32 258,5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39 630,9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35 171,1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31 716,1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412,0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28 425,8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9 894,8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20 359,4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r>
                        <a:rPr lang="ru-RU" sz="13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768,9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954 853,7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849 640,0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826</a:t>
                      </a:r>
                      <a:r>
                        <a:rPr lang="ru-RU" sz="13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831,5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827 032,8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6768" y="12381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82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/>
          <a:srcRect r="6570"/>
          <a:stretch>
            <a:fillRect/>
          </a:stretch>
        </p:blipFill>
        <p:spPr>
          <a:xfrm>
            <a:off x="28253" y="1604398"/>
            <a:ext cx="9024731" cy="31644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3835" y="148232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на 2024 год, 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9,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5777" y="357013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8,2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2,6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58,8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7,6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3,7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8,3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08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324476" y="3564518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0002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0195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57748"/>
              </p:ext>
            </p:extLst>
          </p:nvPr>
        </p:nvGraphicFramePr>
        <p:xfrm>
          <a:off x="0" y="3736037"/>
          <a:ext cx="9144000" cy="30900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9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56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3 736,2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4 632,7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3 765,8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46 952,0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55 445,6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47 087,5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48 418,1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47 788,1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47 788,1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6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412,8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48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25 812,2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29 117,2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30 517,9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30 840,1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30 840,1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30 840,1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74915587"/>
              </p:ext>
            </p:extLst>
          </p:nvPr>
        </p:nvGraphicFramePr>
        <p:xfrm>
          <a:off x="323528" y="404664"/>
          <a:ext cx="8820472" cy="316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249881"/>
            <a:ext cx="901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6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оборону, тыс.руб.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7" y="1078063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(межбюджетные трансферты бюджетам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сельских поселений на осуществление первичного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воинского учета на территориях,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где отсутствуют военные комиссариаты)</a:t>
            </a: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8064" y="1078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3" y="4365104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" y="3429000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49726559"/>
              </p:ext>
            </p:extLst>
          </p:nvPr>
        </p:nvGraphicFramePr>
        <p:xfrm>
          <a:off x="3865611" y="4077072"/>
          <a:ext cx="5148064" cy="27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20195236"/>
              </p:ext>
            </p:extLst>
          </p:nvPr>
        </p:nvGraphicFramePr>
        <p:xfrm>
          <a:off x="0" y="1015635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9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110" y="-9525"/>
            <a:ext cx="86514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</a:t>
            </a:r>
          </a:p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экономику,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0696639"/>
              </p:ext>
            </p:extLst>
          </p:nvPr>
        </p:nvGraphicFramePr>
        <p:xfrm>
          <a:off x="214282" y="764704"/>
          <a:ext cx="8786874" cy="36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CD45C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699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5170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472"/>
          <p:cNvSpPr>
            <a:spLocks noChangeArrowheads="1"/>
          </p:cNvSpPr>
          <p:nvPr/>
        </p:nvSpPr>
        <p:spPr bwMode="auto">
          <a:xfrm>
            <a:off x="2712961" y="1456433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16" name="Rectangle 4472"/>
          <p:cNvSpPr>
            <a:spLocks noChangeArrowheads="1"/>
          </p:cNvSpPr>
          <p:nvPr/>
        </p:nvSpPr>
        <p:spPr bwMode="auto">
          <a:xfrm>
            <a:off x="5652964" y="1284750"/>
            <a:ext cx="3146112" cy="73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Обустройство, содержание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реконструкция скотомогильников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380,8 тыс.руб.</a:t>
            </a:r>
          </a:p>
        </p:txBody>
      </p:sp>
      <p:sp>
        <p:nvSpPr>
          <p:cNvPr id="18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9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-3587578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4440"/>
          <p:cNvSpPr>
            <a:spLocks/>
          </p:cNvSpPr>
          <p:nvPr/>
        </p:nvSpPr>
        <p:spPr bwMode="auto">
          <a:xfrm rot="-72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4446"/>
          <p:cNvSpPr>
            <a:spLocks/>
          </p:cNvSpPr>
          <p:nvPr/>
        </p:nvSpPr>
        <p:spPr bwMode="auto">
          <a:xfrm rot="-72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4448"/>
          <p:cNvSpPr>
            <a:spLocks noChangeArrowheads="1"/>
          </p:cNvSpPr>
          <p:nvPr/>
        </p:nvSpPr>
        <p:spPr bwMode="auto">
          <a:xfrm>
            <a:off x="3443288" y="277653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 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69 437,4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534150" y="3560496"/>
            <a:ext cx="24638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«ИКЦ» 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в области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сельского хозяйства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6 528,5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«ЦКО»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21 379,5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602288" y="5927421"/>
            <a:ext cx="1923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Проведение работ по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землеустройству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700,0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82638" y="5934670"/>
            <a:ext cx="2787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малог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600,0 тыс.руб.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2301" y="3698060"/>
            <a:ext cx="1831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39 517,4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18885" y="1270298"/>
            <a:ext cx="2545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по отлову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содержанию безнадзорных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животных 331,3 тыс.руб.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4863" y="90274"/>
            <a:ext cx="580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801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70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5 762,2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0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1 429,6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360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Благоустройство – 14 653,1</a:t>
            </a:r>
          </a:p>
        </p:txBody>
      </p:sp>
      <p:sp>
        <p:nvSpPr>
          <p:cNvPr id="25" name="TextBox 24"/>
          <p:cNvSpPr txBox="1"/>
          <p:nvPr/>
        </p:nvSpPr>
        <p:spPr>
          <a:xfrm rot="20737716">
            <a:off x="175364" y="201953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77846"/>
            <a:ext cx="857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4849897"/>
              </p:ext>
            </p:extLst>
          </p:nvPr>
        </p:nvGraphicFramePr>
        <p:xfrm>
          <a:off x="4857736" y="1071546"/>
          <a:ext cx="4151321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101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971" y="252659"/>
            <a:ext cx="446471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379910" y="1421998"/>
            <a:ext cx="4370686" cy="504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образован в 1930 году. </a:t>
            </a:r>
            <a:r>
              <a:rPr lang="ru-RU" altLang="zh-CN" sz="1400" dirty="0" smtClean="0">
                <a:latin typeface="Times New Roman" pitchFamily="18" charset="0"/>
                <a:cs typeface="Times New Roman" pitchFamily="18" charset="0"/>
              </a:rPr>
              <a:t>Районный 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центр – </a:t>
            </a:r>
            <a:r>
              <a:rPr lang="ru-RU" altLang="zh-CN" sz="14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Красная Горка, находящееся в 100 км от г. Уфы</a:t>
            </a:r>
            <a:r>
              <a:rPr lang="ru-RU" altLang="zh-CN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Район находится на левобережье нижнего течения реки Уфы, к северо-востоку от г. Уфы, граничит с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Иглинским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</a:t>
            </a:r>
            <a:r>
              <a:rPr lang="ru-RU" altLang="zh-CN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составляет          2236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км². Численность населения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20 228 человек.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zh-CN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как административно-территориальную единицу республики входит 12 сельских </a:t>
            </a:r>
            <a:r>
              <a:rPr lang="ru-RU" altLang="zh-CN" sz="1400" dirty="0" smtClean="0">
                <a:latin typeface="Times New Roman" pitchFamily="18" charset="0"/>
                <a:cs typeface="Times New Roman" pitchFamily="18" charset="0"/>
              </a:rPr>
              <a:t>поселений.</a:t>
            </a: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  <a:ea typeface="宋体"/>
                <a:cs typeface="Times New Roman" pitchFamily="18" charset="0"/>
              </a:rPr>
              <a:t>В </a:t>
            </a:r>
            <a:r>
              <a:rPr lang="ru-RU" sz="1400" dirty="0" err="1" smtClean="0">
                <a:latin typeface="Times New Roman" pitchFamily="18" charset="0"/>
                <a:ea typeface="宋体"/>
                <a:cs typeface="Times New Roman" pitchFamily="18" charset="0"/>
              </a:rPr>
              <a:t>Нуримановский</a:t>
            </a:r>
            <a:r>
              <a:rPr lang="ru-RU" sz="1400" dirty="0" smtClean="0">
                <a:latin typeface="Times New Roman" pitchFamily="18" charset="0"/>
                <a:ea typeface="宋体"/>
                <a:cs typeface="Times New Roman" pitchFamily="18" charset="0"/>
              </a:rPr>
              <a:t> район входят </a:t>
            </a: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52 населённых пункта.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236519" y="61049"/>
            <a:ext cx="7693170" cy="1183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</a:t>
            </a: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altLang="zh-CN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 </a:t>
            </a:r>
            <a:r>
              <a:rPr lang="ru-RU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</a:t>
            </a:r>
            <a:endParaRPr lang="ru-RU" altLang="zh-CN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Нуримановский район (Республика Башкортостан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6" b="693"/>
          <a:stretch/>
        </p:blipFill>
        <p:spPr bwMode="auto">
          <a:xfrm>
            <a:off x="214313" y="3412332"/>
            <a:ext cx="4061890" cy="31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уримановский район | это... Что такое Нуримановский район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" y="1528322"/>
            <a:ext cx="16573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9.userapi.com/impf/c636030/v636030353/e48f/OL2rPnXnHAw.jpg?size=1151x811&amp;quality=96&amp;sign=5633cb3ce7e19a564eba4e5d746606b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08" y="1538513"/>
            <a:ext cx="2415295" cy="17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30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9" y="77846"/>
            <a:ext cx="88204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охрану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окружающей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среды,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842691194"/>
              </p:ext>
            </p:extLst>
          </p:nvPr>
        </p:nvGraphicFramePr>
        <p:xfrm>
          <a:off x="4283968" y="1196752"/>
          <a:ext cx="4536503" cy="441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11522"/>
          <a:stretch/>
        </p:blipFill>
        <p:spPr bwMode="auto">
          <a:xfrm>
            <a:off x="323528" y="1340768"/>
            <a:ext cx="3378820" cy="281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1" y="4168725"/>
            <a:ext cx="22379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30" y="5015217"/>
            <a:ext cx="1451570" cy="14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5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05938672"/>
              </p:ext>
            </p:extLst>
          </p:nvPr>
        </p:nvGraphicFramePr>
        <p:xfrm>
          <a:off x="0" y="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121938" y="1541995"/>
            <a:ext cx="1979471" cy="32102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522640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29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2024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2025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2026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88 124,4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95 317,2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95 317,2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108 654,6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108 554,6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108 554,6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269 128,5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324 597,2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324 597,2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319 202,1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318 734,2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319 234,2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32 870,3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41 774,0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41 774,0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43 924,3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41 703,0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41 703,0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9 016,9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9 848,4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9 848,4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7 498,3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7 498,3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7 498,3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7 561,0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7 844,5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7 844,5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20 587,0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20 771,6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20 963,2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58449123"/>
              </p:ext>
            </p:extLst>
          </p:nvPr>
        </p:nvGraphicFramePr>
        <p:xfrm>
          <a:off x="1907704" y="584775"/>
          <a:ext cx="7236296" cy="37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31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056784" cy="5476722"/>
          </a:xfrm>
          <a:prstGeom prst="rect">
            <a:avLst/>
          </a:prstGeom>
        </p:spPr>
      </p:pic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88376" y="5223776"/>
            <a:ext cx="202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2,2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тыс. детей охвачено</a:t>
            </a: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оздоровительными мероприятиями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6177" y="395729"/>
            <a:ext cx="2809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сегодняшний день в районе функционирует 6 общеобразовательных учреждений, удовлетворяющие запросы граждан на образование, в которых обучается  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514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учащихся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96492" y="272618"/>
            <a:ext cx="2536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дошкольного образования района представлена тремя детскими садами с 28 группами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 группами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дошкольного образования при 6 школах,  с численностью детей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900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0866" y="5419319"/>
            <a:ext cx="3203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3 учреждениях дополнительного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образования занимаются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378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детей</a:t>
            </a:r>
          </a:p>
        </p:txBody>
      </p:sp>
    </p:spTree>
    <p:extLst>
      <p:ext uri="{BB962C8B-B14F-4D97-AF65-F5344CB8AC3E}">
        <p14:creationId xmlns:p14="http://schemas.microsoft.com/office/powerpoint/2010/main" val="398182895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-99392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</a:t>
            </a:r>
          </a:p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кинематографию, тыс.руб.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69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702,2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62684846"/>
              </p:ext>
            </p:extLst>
          </p:nvPr>
        </p:nvGraphicFramePr>
        <p:xfrm>
          <a:off x="285720" y="1989174"/>
          <a:ext cx="8089159" cy="266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12748" y="762382"/>
            <a:ext cx="8565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 и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система», в составе которых 48 филиалов в разных населенных пунктах района.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433810"/>
              </p:ext>
            </p:extLst>
          </p:nvPr>
        </p:nvGraphicFramePr>
        <p:xfrm>
          <a:off x="0" y="5255665"/>
          <a:ext cx="9144002" cy="16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46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8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50 581,0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53 381,6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67 016,2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63 857,1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60 741,9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60 741,9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8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658,8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666,3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702,2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841,9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841,9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841,9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2614" y="2332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</a:t>
            </a:r>
          </a:p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политику, 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106530"/>
              </p:ext>
            </p:extLst>
          </p:nvPr>
        </p:nvGraphicFramePr>
        <p:xfrm>
          <a:off x="-2" y="5080000"/>
          <a:ext cx="914400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0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3 764,2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5 586,8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5 686,5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6 413,4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latin typeface="Times New Roman" pitchFamily="18" charset="0"/>
                          <a:cs typeface="Times New Roman" pitchFamily="18" charset="0"/>
                        </a:rPr>
                        <a:t>6 413,4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6 413,4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2 655,0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6 202,1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3 412,4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1 104,4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1 587,1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1 587,1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36 125,6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43 256,6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48 473,5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63 205,3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62 673,7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46 638,4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93850785"/>
              </p:ext>
            </p:extLst>
          </p:nvPr>
        </p:nvGraphicFramePr>
        <p:xfrm>
          <a:off x="9922" y="1159936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0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844" y="404664"/>
            <a:ext cx="421481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(Публикация муниципальных правовых актов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иной официальной информации)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465" y="2914391"/>
            <a:ext cx="89644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2024 (Проект)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 (Проект)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(Проект)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2066" y="492919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500,0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5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483,4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529,0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2023 (План)</a:t>
            </a: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5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620,0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394609990"/>
              </p:ext>
            </p:extLst>
          </p:nvPr>
        </p:nvGraphicFramePr>
        <p:xfrm>
          <a:off x="71438" y="466428"/>
          <a:ext cx="5000628" cy="250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537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18170" y="26064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568978"/>
              </p:ext>
            </p:extLst>
          </p:nvPr>
        </p:nvGraphicFramePr>
        <p:xfrm>
          <a:off x="130094" y="1325491"/>
          <a:ext cx="8883812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8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41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0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42 003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3 500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района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126 970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10 581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рубль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120 727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10 060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18 471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рубль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1 539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56374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18694851"/>
              </p:ext>
            </p:extLst>
          </p:nvPr>
        </p:nvGraphicFramePr>
        <p:xfrm>
          <a:off x="0" y="572394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3" y="0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работников,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664" y="5674713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8664" y="5907090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8664" y="6184089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8664" y="6482132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6507" y="5753019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6507" y="5982042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6507" y="6251150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6507" y="6549194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09665"/>
              </p:ext>
            </p:extLst>
          </p:nvPr>
        </p:nvGraphicFramePr>
        <p:xfrm>
          <a:off x="4249737" y="4727238"/>
          <a:ext cx="4894263" cy="21307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5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26 412,4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32 622,1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34 871,1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27 412,0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imes New Roman" pitchFamily="18" charset="0"/>
                          <a:cs typeface="Times New Roman" pitchFamily="18" charset="0"/>
                        </a:rPr>
                        <a:t>28 425,8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7 008,8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характера бюджетам бюджетной системы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тыс.руб.</a:t>
            </a: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Иные дотации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616272348"/>
              </p:ext>
            </p:extLst>
          </p:nvPr>
        </p:nvGraphicFramePr>
        <p:xfrm>
          <a:off x="3851920" y="1158045"/>
          <a:ext cx="5292080" cy="34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48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63035"/>
              </p:ext>
            </p:extLst>
          </p:nvPr>
        </p:nvGraphicFramePr>
        <p:xfrm>
          <a:off x="34183" y="1572427"/>
          <a:ext cx="9058542" cy="5230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7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6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00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18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34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33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947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90891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3 387,4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3 561,5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3 685,9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59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1 628,2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608,0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49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3 227,4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402,9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417,4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417,4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2 353,9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1 613,6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1 733,5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402,9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417,4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417,4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2 291,7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2 360,7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2 433,2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3 218,0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2 927,3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3 040,4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402,9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417,4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417,4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1 119,2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1 119,2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1 119,2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2 643,8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2 717,8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2 795,8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2 563,7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1 745,4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1 831,8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402,9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417,4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417,4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1 850,4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1 850,4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1 850,4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2 382,0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2 443,7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2 261,6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2 322,9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2 386,4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2 809,7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2 719,4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2 798,1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2 948,7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2 888,1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510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31 716,1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27 412,0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28 425,8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2 428,4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2 516,0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2 516,0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11 611,4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11 611,4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11 611,4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2024-2026 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50593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966158" y="2118220"/>
            <a:ext cx="6702186" cy="354302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 муниципального района в формате, доступном для широкого круга пользователей. В представленной информации отражены положения проекта бюджета муниципального района на предстоящие три года: 2024 год и 2025-20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 годы. </a:t>
            </a:r>
          </a:p>
          <a:p>
            <a:pPr algn="just">
              <a:buFontTx/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pPr algn="just">
              <a:buFontTx/>
              <a:buNone/>
            </a:pPr>
            <a:endParaRPr lang="ru-RU" sz="1600" i="1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1130060" y="1284568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42051"/>
              </p:ext>
            </p:extLst>
          </p:nvPr>
        </p:nvGraphicFramePr>
        <p:xfrm>
          <a:off x="59821" y="1562960"/>
          <a:ext cx="9015813" cy="5235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8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4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49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19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5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55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25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6642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8545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2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территорий административных центров                   2024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закупку коммунальной техники 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мероприятия по улучшению систем наружного освещения населенных пунктов           2024 г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3 655,0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3 487,2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4095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3 487,2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2024-2026 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84959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99279961"/>
              </p:ext>
            </p:extLst>
          </p:nvPr>
        </p:nvGraphicFramePr>
        <p:xfrm>
          <a:off x="203523" y="1154360"/>
          <a:ext cx="8688958" cy="5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4825" y="74344"/>
            <a:ext cx="863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 бюджетов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поселений на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в %</a:t>
            </a:r>
          </a:p>
        </p:txBody>
      </p:sp>
    </p:spTree>
    <p:extLst>
      <p:ext uri="{BB962C8B-B14F-4D97-AF65-F5344CB8AC3E}">
        <p14:creationId xmlns:p14="http://schemas.microsoft.com/office/powerpoint/2010/main" val="3555238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357298"/>
            <a:ext cx="5410200" cy="10001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2143125" y="1463041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1276350" y="2352675"/>
            <a:ext cx="3848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заимствования:</a:t>
            </a:r>
          </a:p>
          <a:p>
            <a:pPr>
              <a:buFontTx/>
              <a:buChar char="-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дефицита  бюджета;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19663" y="2324100"/>
            <a:ext cx="3000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Привлечение кредитов кредитных организаций;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Бюджетные кредиты от других бюджетов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1257300" y="3643313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Муниципальный долг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должен превышать 50 %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собственных доходов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на обслуживание  муниципального долга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должны превышать 15 %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бюджета без учета расходов осуществляемых за счет субвенций.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0872" y="533399"/>
            <a:ext cx="48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264698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252442400"/>
              </p:ext>
            </p:extLst>
          </p:nvPr>
        </p:nvGraphicFramePr>
        <p:xfrm>
          <a:off x="107504" y="2924944"/>
          <a:ext cx="306843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494899341"/>
              </p:ext>
            </p:extLst>
          </p:nvPr>
        </p:nvGraphicFramePr>
        <p:xfrm>
          <a:off x="55801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720581880"/>
              </p:ext>
            </p:extLst>
          </p:nvPr>
        </p:nvGraphicFramePr>
        <p:xfrm>
          <a:off x="3275856" y="2924944"/>
          <a:ext cx="27363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585645924"/>
              </p:ext>
            </p:extLst>
          </p:nvPr>
        </p:nvGraphicFramePr>
        <p:xfrm>
          <a:off x="5796136" y="2924944"/>
          <a:ext cx="304804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8340" y="276910"/>
            <a:ext cx="660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21878"/>
              </p:ext>
            </p:extLst>
          </p:nvPr>
        </p:nvGraphicFramePr>
        <p:xfrm>
          <a:off x="1547664" y="5573062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5180141"/>
            <a:ext cx="6712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41071841"/>
              </p:ext>
            </p:extLst>
          </p:nvPr>
        </p:nvGraphicFramePr>
        <p:xfrm>
          <a:off x="2843808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49674117"/>
              </p:ext>
            </p:extLst>
          </p:nvPr>
        </p:nvGraphicFramePr>
        <p:xfrm>
          <a:off x="1795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72959486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251520" y="933450"/>
            <a:ext cx="87099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onstantia" pitchFamily="18" charset="0"/>
              </a:rPr>
              <a:t>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19 утвержденных муниципальных программ.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     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88353149"/>
              </p:ext>
            </p:extLst>
          </p:nvPr>
        </p:nvGraphicFramePr>
        <p:xfrm>
          <a:off x="323527" y="2466690"/>
          <a:ext cx="8637909" cy="41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088" y="244366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8694918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07768"/>
              </p:ext>
            </p:extLst>
          </p:nvPr>
        </p:nvGraphicFramePr>
        <p:xfrm>
          <a:off x="0" y="1131373"/>
          <a:ext cx="9144034" cy="5747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8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8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85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6 226,6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6 012,8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6 608,8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240,6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7 240,6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7 240,6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6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1 152,9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1 714,8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780,8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557,1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557,1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47 743,2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24 754,3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56 737,0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27 906,0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25 083,1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34 938,7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21 985,6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21 556,3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56 899,9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1 985,6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26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4 853,0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18 146,1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20 850,4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7 190,7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4 057,1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4 057,1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1 529,2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1 870,4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2 264,0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4349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48 070,0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57 355,1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50 605,4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52 518,3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51 588,3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51 588,3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программ, </a:t>
            </a:r>
            <a:r>
              <a:rPr lang="ru-RU" sz="2400" b="1" cap="none" spc="0" dirty="0" err="1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24807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14081"/>
              </p:ext>
            </p:extLst>
          </p:nvPr>
        </p:nvGraphicFramePr>
        <p:xfrm>
          <a:off x="0" y="-3"/>
          <a:ext cx="9144000" cy="6864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7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82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73 826,9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83 567,8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87 914,3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48 324,5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46 630,6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40 954,5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34 602,7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41 578,0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48 519,2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60 462,2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59 984,9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43 863,5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5 047,3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5 073,3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5 966,9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7 998,3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7 498,3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7 498,3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393 984,1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459 202,6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450 156,2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482 889,4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480 374,5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481 152,2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61 005,6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71 372,8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76 479,3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73 124,8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72 564,4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72 564,4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86 220,5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98 642,2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84 909,7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71 240,4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65 863,6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77 229,3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2 811,6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3 253,3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3 756,2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590"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300" baseline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1 709,7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696,3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312,9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2 478,0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83340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790 768,9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894 796,0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954</a:t>
                      </a:r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853,7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849 640,0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826 831,5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827 032,8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91718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2024 год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600433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07572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45572" y="110653"/>
            <a:ext cx="8198427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93839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1303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Стимулировать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овысить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плодородие почв и урожайность сельскохозяйственных культур;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Обеспечить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тимулировать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инновационную деятельность и инновационное развитие агропромышленного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комплекса.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32009"/>
              </p:ext>
            </p:extLst>
          </p:nvPr>
        </p:nvGraphicFramePr>
        <p:xfrm>
          <a:off x="395536" y="5278969"/>
          <a:ext cx="8352927" cy="11423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21310"/>
                <a:gridCol w="1281339"/>
                <a:gridCol w="1281339"/>
                <a:gridCol w="968939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подотрасли животноводства, переработки и реализации продукции животноводства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Техническая и технологическая модернизация, инновационное развитие сельскохозяйственного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87938" y="176645"/>
            <a:ext cx="8456062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45545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1304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 Анализ и прогнозирование социально- экономического развития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Развитие инвестиционной деятельности и повышение инвестиционной привлекательности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Мониторинг развития конкурентной среды;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Реализация политики энергосбережения и повышения энергетической эффективности на территории района</a:t>
            </a:r>
            <a:r>
              <a:rPr lang="ru-RU" sz="1400" dirty="0"/>
              <a:t>.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0926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048" y="3870606"/>
            <a:ext cx="3769280" cy="2295128"/>
          </a:xfrm>
          <a:prstGeom prst="rect">
            <a:avLst/>
          </a:prstGeom>
        </p:spPr>
      </p:pic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5138" y="1486062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24610" y="1683853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</a:t>
            </a: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ноябре-декабре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296679" y="4113199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в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апреле</a:t>
            </a: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352861" y="690966"/>
            <a:ext cx="6760656" cy="7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КАК ГРАЖДАНИН МОЖЕТ ПОВЛИЯТЬ               НА СОСТАВ БЮДЖЕТА?</a:t>
            </a:r>
          </a:p>
        </p:txBody>
      </p:sp>
    </p:spTree>
    <p:extLst>
      <p:ext uri="{BB962C8B-B14F-4D97-AF65-F5344CB8AC3E}">
        <p14:creationId xmlns:p14="http://schemas.microsoft.com/office/powerpoint/2010/main" val="421653703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143000" y="78904"/>
            <a:ext cx="8001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791" y="1634724"/>
            <a:ext cx="867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1013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жильем молодых семей, выполнение мероприятий по оказанию государственной поддержки гражданам в приобретении жилья, стимулирование развития жилищного строительства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Увеличение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доли семей, имеющих возможность приобрести или построить жилье с помощью социальных выплат и субсидий на строительство или приобретение жилых помещений;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Привлечение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внебюджетных источников финансирования, 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собственных средств получателей социальных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80165"/>
              </p:ext>
            </p:extLst>
          </p:nvPr>
        </p:nvGraphicFramePr>
        <p:xfrm>
          <a:off x="256791" y="5382369"/>
          <a:ext cx="8424935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2873"/>
                <a:gridCol w="1292385"/>
                <a:gridCol w="1292385"/>
                <a:gridCol w="977292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9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72836" y="0"/>
            <a:ext cx="8275033" cy="8367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713" y="836712"/>
            <a:ext cx="885831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15 марта 2022 года № 237</a:t>
            </a:r>
          </a:p>
          <a:p>
            <a:pPr algn="just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участников дорожного движения.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806067"/>
              </p:ext>
            </p:extLst>
          </p:nvPr>
        </p:nvGraphicFramePr>
        <p:xfrm>
          <a:off x="291394" y="5930414"/>
          <a:ext cx="8568951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45999"/>
                <a:gridCol w="1314477"/>
                <a:gridCol w="1314477"/>
                <a:gridCol w="993998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автомобильных дорог и безопасность движения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27 906,0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25 083,1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34 938,7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10490" y="5311"/>
            <a:ext cx="8333509" cy="6641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143212"/>
            <a:ext cx="90011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на 2022-2027 годы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1028 </a:t>
            </a: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Модернизация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 коммунальной инфраструктуры;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бесперебойной работы инженерных коммуникаций и оборудования;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лучшение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качества предоставляемых жилищно-коммунальных услуг;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эффективности функционирования объектов жилищно-коммунального комплекса;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Восстановление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основных фондов за счет  реализации проектов по замене и модернизации сетей и оборудования;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Улучшение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финансового и материального состояния жилищно-коммунального хозяйства.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Обеспечение сохранности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жилищного фонда;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финансовой поддержки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модернизации коммунального комплекса;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Обеспечение условий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снижения издержек производства;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Обеспечение повышения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качества жилищно-коммунальных услуг;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Продолжение работы 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внедрению ресурсосберегающих технологий.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91234"/>
              </p:ext>
            </p:extLst>
          </p:nvPr>
        </p:nvGraphicFramePr>
        <p:xfrm>
          <a:off x="269522" y="5445224"/>
          <a:ext cx="8604955" cy="1325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66781"/>
                <a:gridCol w="1320000"/>
                <a:gridCol w="1320000"/>
                <a:gridCol w="998174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коммунальной инфраструктуры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объектов благоустройства территорий населенных пунктов 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45278" y="80149"/>
            <a:ext cx="8398722" cy="81967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«Комплексное развитие сельских территорий муниципального района </a:t>
            </a:r>
            <a:r>
              <a:rPr lang="ru-RU" sz="21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1623742"/>
            <a:ext cx="87341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«Комплексное развитие сельских территорий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1029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жизнедеятельности на территории муниципального района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Улучшение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жилищные условия граждан, проживающих на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роста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сельского населения за счет развития инфраструктуры на 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Повышение обеспеченности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сельскохозяйственных товаропроизводителей квалифицированными кадрами,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обеспечить снижение уровня безработицы населения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39896"/>
              </p:ext>
            </p:extLst>
          </p:nvPr>
        </p:nvGraphicFramePr>
        <p:xfrm>
          <a:off x="251518" y="5232033"/>
          <a:ext cx="8662159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99799"/>
                <a:gridCol w="1328775"/>
                <a:gridCol w="1328775"/>
                <a:gridCol w="1004810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Комплексное развитие сельских территорий муниципального района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4 057,1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4 057,1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9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246908" y="98140"/>
            <a:ext cx="7897091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606699"/>
            <a:ext cx="8712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19 апреля 2023 года № 324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Создание благоприятных условий для ведения предпринимательской деятельности в муниципальном районе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Увеличение финансового результата 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всех видов предпринимательской деятельности;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Увеличение численности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населения муниципального района Нуримановский район Республики Башкортостан, осуществляющего предпринимательскую деятельность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работающего в сфере малого и среднего предпринимательства;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Увеличение доли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811591"/>
              </p:ext>
            </p:extLst>
          </p:nvPr>
        </p:nvGraphicFramePr>
        <p:xfrm>
          <a:off x="381499" y="5301208"/>
          <a:ext cx="8510983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12539"/>
                <a:gridCol w="1305585"/>
                <a:gridCol w="1305585"/>
                <a:gridCol w="987274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6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35180" y="89295"/>
            <a:ext cx="8208819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399059"/>
            <a:ext cx="885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на 2022-2027 годы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марта 2022 года № 285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Формирование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эффективности работы и результативности профессиональной служебной деятельности органов местного  самоуправления;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Искоренение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коррупционных проявлений в деятельности муниципальных служащих;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Создание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безопасных условий труда и охраны труда;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Создание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эффективной системы организации хранения, комплектования, учета и использования документов архивного фонда;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Оказание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качественных муниципальных услуг, в том числе в электронном виде.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80357"/>
              </p:ext>
            </p:extLst>
          </p:nvPr>
        </p:nvGraphicFramePr>
        <p:xfrm>
          <a:off x="251520" y="4963492"/>
          <a:ext cx="8568951" cy="16910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45999"/>
                <a:gridCol w="1314477"/>
                <a:gridCol w="1314477"/>
                <a:gridCol w="993998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развития, совершенствования и повышения эффективности деятельности органов местного самоуправления в решении вопросов местного значения, исполнения отдельных полномочий, улучшение условий и охраны труда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51 818,3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50 888,3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50 888,3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5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90550" y="4740"/>
            <a:ext cx="8547795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74108"/>
            <a:ext cx="8772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042 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муниципальном районе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развитие добросовестной конкуренции, предотвращение коррупции и других злоупотреблений.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эффективности управления, распоряжения и использования имущества муниципального района  и земельных ресурсов, находящихся в муниципальной собственности на территории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Реализация единого порядка ведения бюджетного учета в ОМСУ, муниципальных учреждениях с использованием средств автоматизации;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3.Повышение качества и оперативности формирования отчетности;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6.Обеспечение гласности и прозрачности осуществления закупок;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7.Увеличение количества совместных конкурсов и аукционов для нужд заказчиков муниципального района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район;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180605"/>
              </p:ext>
            </p:extLst>
          </p:nvPr>
        </p:nvGraphicFramePr>
        <p:xfrm>
          <a:off x="389326" y="5203756"/>
          <a:ext cx="8496943" cy="1325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4436"/>
                <a:gridCol w="1303431"/>
                <a:gridCol w="1303431"/>
                <a:gridCol w="985645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учета и  отчетности, системы муниципальных закупок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и развитие имущественного комплекса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27 640,6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25 946,7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20 270,6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8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52425" y="0"/>
            <a:ext cx="8791575" cy="7647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688" y="877644"/>
            <a:ext cx="87630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1017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 ситуацию,  из числа:  пожилых граждан,  инвалидов,  семей  с несовершеннолетними детьми, проживающих  на территории муниципального района</a:t>
            </a:r>
            <a:r>
              <a:rPr lang="ru-RU" sz="1200" dirty="0" smtClean="0"/>
              <a:t>. </a:t>
            </a: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благоприятных условий для интеграции в общество инвалидов.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Координация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предприятий, организаций  по оказанию социальной поддержки инвалидам, пенсионерам и другим категориям.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 для продолжения активного образа жизни пожилых людей, достигших пенсионного возраста, для их полноценного участия в жизни общества.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Создание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 для адаптации в современном обществе людей пожилого возраста.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Возрождение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сознании общества  понимания  ценности семьи,  укрепление социального статуса семьи как основного института общества, пропаганда семейных ценностей.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Обеспечение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 государственных, муниципальных, иных систем и служб, призванных способствовать укреплению статуса семьи. 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Совершенствование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охраны здоровья родителей и детей,  создание   благоприятных условий для рождения, воспитания  здоровых детей, профилактика детской заболеваемости и инвалидности, снижение показателей материнской, младенческой, детской смертности. 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Проведение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культурно-массовых   мероприятий,  направленных  на нравственное и духовное воспитание детей и семей в целом.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Обеспечение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беспрепятственного доступа инвалидов к объектам социальной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инфраструктуры.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      информационной      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поддержки деятельности   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   созданию    условий   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преобразования   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    жизнедеятельности  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доступную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инвалидов.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Развитие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инклюзивного образования.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53208"/>
              </p:ext>
            </p:extLst>
          </p:nvPr>
        </p:nvGraphicFramePr>
        <p:xfrm>
          <a:off x="161863" y="5692055"/>
          <a:ext cx="8424938" cy="9690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2873"/>
                <a:gridCol w="1292386"/>
                <a:gridCol w="1292386"/>
                <a:gridCol w="977293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Университет серебряного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60 375,2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59 984,9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43 863,5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38175" y="156428"/>
            <a:ext cx="8505825" cy="8722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5" y="1116360"/>
            <a:ext cx="9077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1019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1.Совершенствование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подростково-молодежной среде средствами физической культуры, спорта и туризма.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Повышение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интереса населения района к занятиям физической культурой и спортом, формирование стремления к здоровому образу жизни;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Обеспечение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Укрепление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института молодых семей;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Пропаганда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здорового образа жизни среди молодежи;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Гражданско-патриотическое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воспитание молодежи;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Формирование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молодежи семейных ценностей;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Расширение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Координация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Повышение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Стимулирование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различных форм самоорганизации молодежи;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 Увеличение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количества граждан активно занимающихся физической культурой и спортом;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12. Развитие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волонтерской и добровольческой деятельности;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13. Вовлечение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молодежи в творческую деятельность, поддержка творческой и талантливой молодежи.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78920"/>
              </p:ext>
            </p:extLst>
          </p:nvPr>
        </p:nvGraphicFramePr>
        <p:xfrm>
          <a:off x="247144" y="5733256"/>
          <a:ext cx="7920111" cy="9880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71489"/>
                <a:gridCol w="1214945"/>
                <a:gridCol w="1214945"/>
                <a:gridCol w="918732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Гражданско-патриотическое воспитание молодежи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7 283,3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7 283,3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7 283,3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7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25084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24" y="620688"/>
            <a:ext cx="879417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на 2023-2028 годы утверждена постановлением Администрации муниципального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12 января 2023 года № 69</a:t>
            </a:r>
          </a:p>
          <a:p>
            <a:pPr algn="just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9. 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10. 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131406"/>
              </p:ext>
            </p:extLst>
          </p:nvPr>
        </p:nvGraphicFramePr>
        <p:xfrm>
          <a:off x="205991" y="4536554"/>
          <a:ext cx="8221902" cy="22491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52668"/>
                <a:gridCol w="1048644"/>
                <a:gridCol w="1241821"/>
                <a:gridCol w="778769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дошкольного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98 299,9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98 199,9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98 199,9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общего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288 697,2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288 329,0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288 829,0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дополнительного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32 436,5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30 222,4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30 222,4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отдыха и оздоровления детей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10 188,1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Информационно-методическое обеспечение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11 170,7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11 170,7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11 170,7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организации питания в образовательных учреждениях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42 641,9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42 542,2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42 542,2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3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3899" y="4753427"/>
            <a:ext cx="1714512" cy="1714512"/>
          </a:xfrm>
          <a:prstGeom prst="rect">
            <a:avLst/>
          </a:prstGeom>
        </p:spPr>
      </p:pic>
      <p:sp>
        <p:nvSpPr>
          <p:cNvPr id="15" name="Выгнутая вправо стрелка 14"/>
          <p:cNvSpPr/>
          <p:nvPr/>
        </p:nvSpPr>
        <p:spPr>
          <a:xfrm>
            <a:off x="5500678" y="2422373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296" y="188640"/>
            <a:ext cx="552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ГРАЖДАНИН УЧАСТВУЕТ В 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4507" y="5610683"/>
            <a:ext cx="376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527348"/>
            <a:ext cx="2920981" cy="224676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хозяйство, культура, физическая культура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социальные льготы и другие направления социальных гарантий населению) – расходная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бюджета </a:t>
            </a:r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4136775" y="1431002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364461"/>
            <a:ext cx="2297616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3849" y="5000636"/>
            <a:ext cx="91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72248" y="135729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6" name="Выгнутая вправо стрелка 15"/>
          <p:cNvSpPr/>
          <p:nvPr/>
        </p:nvSpPr>
        <p:spPr>
          <a:xfrm rot="10800000">
            <a:off x="1993635" y="2253097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5064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71499" y="254821"/>
            <a:ext cx="8603035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95021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26 января 2022 года № 116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Модернизация сферы культуры муниципального района, ее творческое и материально техническое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Создание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 для повышения качества и разнообразия услуг, предоставляемых в сфере культуры и искусства, модернизации работы учреждений культуры 2.Совершенствование деятельности учреждений культуры и укрепление их материально-технической базы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Совершенствование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подготовки творческих кадров, специалистов в сфере культуры и искусства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Сохранение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развитие непрерывной системы художественного образования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6941"/>
              </p:ext>
            </p:extLst>
          </p:nvPr>
        </p:nvGraphicFramePr>
        <p:xfrm>
          <a:off x="251520" y="5369254"/>
          <a:ext cx="8361682" cy="9880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26363"/>
                <a:gridCol w="1282682"/>
                <a:gridCol w="1282682"/>
                <a:gridCol w="969955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библиотечного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21 060,6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21 046,0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21 046,0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учреждений культурно-досуговой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40 576,4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40 037,8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40 037,8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дополнительного образования детей в учреждениях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11 487,8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11 480,6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11 480,6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7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04850" y="182813"/>
            <a:ext cx="8413304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340768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марта 2022 года № 302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pPr algn="just"/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42895"/>
              </p:ext>
            </p:extLst>
          </p:nvPr>
        </p:nvGraphicFramePr>
        <p:xfrm>
          <a:off x="467544" y="5517232"/>
          <a:ext cx="8289674" cy="9690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84800"/>
                <a:gridCol w="1271636"/>
                <a:gridCol w="1271636"/>
                <a:gridCol w="961602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межбюджетных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60 410,9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45 139,3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46 040,4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эффективности управления муниципальными финансами и финансового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20 724,3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31 188,9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74072" y="137370"/>
            <a:ext cx="8733923" cy="10081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392739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на 2022-2027 годы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1020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Сохранение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укрепление здоровья населения Нуримановского района на основе создания эффективной системы формирования здорового образа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жизни;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Применение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Нуримановский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район.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Создание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Приобщение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населения к занятиям физической культурой, спортом и туризмом;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Проведение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4.Проведение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целенаправленной работы по осуществлению комплексных мер по профилактике распространения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наркомании.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0477"/>
              </p:ext>
            </p:extLst>
          </p:nvPr>
        </p:nvGraphicFramePr>
        <p:xfrm>
          <a:off x="323528" y="5733256"/>
          <a:ext cx="8505698" cy="914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/>
                <a:gridCol w="1304774"/>
                <a:gridCol w="1304774"/>
                <a:gridCol w="986661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злоупотребления наркотиками и их незаконному обороту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4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52451" y="0"/>
            <a:ext cx="8591550" cy="6953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257" y="732038"/>
            <a:ext cx="8712968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 № 1040</a:t>
            </a:r>
          </a:p>
          <a:p>
            <a:pPr algn="just"/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9. Проведение ремонта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13. Реализация государственной политики в области пожарной безопасности; 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14. Повышение пожарной безопасности жилищного фонда МР;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15. Совершенствование противопожарной пропаганды;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16. Недопущение человеческих жертв и уменьшение материального ущерба от ЧС и пожаров.</a:t>
            </a:r>
            <a:endParaRPr lang="ru-RU" sz="12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766460"/>
              </p:ext>
            </p:extLst>
          </p:nvPr>
        </p:nvGraphicFramePr>
        <p:xfrm>
          <a:off x="277492" y="5729011"/>
          <a:ext cx="8505698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/>
                <a:gridCol w="1304774"/>
                <a:gridCol w="1304774"/>
                <a:gridCol w="986661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и смягчение последствий чрезвычайных ситуаций природного и техногенного характера в муниципальном районе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9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95054" y="0"/>
            <a:ext cx="7148945" cy="10463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856" y="1046362"/>
            <a:ext cx="88142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марта 2022 года №291</a:t>
            </a:r>
          </a:p>
          <a:p>
            <a:pPr algn="just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Комплексное развитие межнациональных отношений и сохранение и сохранение и развитие этнокультурного многообразия народов, проживающих  в муниципальном  районе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Упрочение общероссийского гражданского самосознания и духовной общности многонационального народа Российской Федерации (российской нации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Сохранение н развитие этнокультурного многообразия народов России; гармонизацию национальных и межнациональных (межэтнических)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отношений;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Обеспечение равенства прав и свобод человека и гражданина независимо от расы, национальности, языка, отношения к религии и других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обстоятельств;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Обеспечение социально-экономических условий для эффективной реализации государственной национальной политики Российской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Содействие национально-культурному развитию;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Формирование у детей и молодежи общероссийского гражданского самосознания, чувства патриотизма, гражданской ответственности, гордости за историю страны, воспитание культура межнационального общения, основанной на толерантности, уважении чести и национального достоинства граждан, духовных и нравственных ценностей народов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Поддержка русского языка как государственного языка Российской Федерации и языков народов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Информационное  обеспечение  реализации  государственной национальной политики Российской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Совершенствование взаимодействия государственных и муниципальных органов с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институтами гражданского общества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при реализации государственной национальной политики Российской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укрепить общероссийское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гражданское самосознание, единство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духовную общность многонационального народа, проживающего в муниципальном  районе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2665"/>
              </p:ext>
            </p:extLst>
          </p:nvPr>
        </p:nvGraphicFramePr>
        <p:xfrm>
          <a:off x="277492" y="5573148"/>
          <a:ext cx="8505698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/>
                <a:gridCol w="1304774"/>
                <a:gridCol w="1304774"/>
                <a:gridCol w="986661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Сохранение и развитие этнокультурного многообразия народов, проживающих в муниципальном районе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2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22516"/>
              </p:ext>
            </p:extLst>
          </p:nvPr>
        </p:nvGraphicFramePr>
        <p:xfrm>
          <a:off x="307571" y="1044616"/>
          <a:ext cx="8528858" cy="5813384"/>
        </p:xfrm>
        <a:graphic>
          <a:graphicData uri="http://schemas.openxmlformats.org/drawingml/2006/table">
            <a:tbl>
              <a:tblPr/>
              <a:tblGrid>
                <a:gridCol w="299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3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30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963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04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25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224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908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890,4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4 453,9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782,3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5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"Успех каждого ребенка"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 (Текущий ремонт душевых спортивного зала в здании ООШ с. Новый 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Субай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филиал МБОУ СОШ с. Красная Горка)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2 671,6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7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456,9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1 792,8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1 782,3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1 782,3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782,3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10 551,9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5897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"Обеспечение качественно нового уровня развития инфраструктуры культуры" ("Культурная среда")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8 948,2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287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1 425,1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7 044,5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Реализация мероприятий по развитию учреждений сферы культуры - капитальный ремонт здания "Центральная библиотека 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с.Красная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Горка" - филиал МБУ "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ЦБС"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4115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"Создание условий для реализации творческого потенциала нации" ("Творческие люди")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178,6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сельских учреждений культуры (приобретение оборудования Павловской сельской модельной библиотеке - филиал МБУ «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ЦБС»); Государственная поддержка лучших работников сельских учреждений культуры (Закирова Ф.И., 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Нимисляровский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сельский дом культуры МБУ "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ЦКС")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28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9 430,7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ББлагоустройство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общественных, дворовых территорий и мест массового отдыха населения СП Красногорский сельсовет -Устройство пешеходной дорожки в с. Красная Горка 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РБ 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08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20 419,3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18 849,8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4 453,9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1 782,3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1 782,3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1621" y="759550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042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7017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1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</a:t>
            </a:r>
            <a:b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бюджета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политики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212605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57" y="4293095"/>
            <a:ext cx="5377343" cy="256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606840"/>
            <a:ext cx="6556366" cy="85044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424624"/>
            <a:ext cx="8254766" cy="321886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    БЮДЖЕТ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муниципального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9172415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4763</TotalTime>
  <Words>11938</Words>
  <Application>Microsoft Office PowerPoint</Application>
  <PresentationFormat>Экран (4:3)</PresentationFormat>
  <Paragraphs>2577</Paragraphs>
  <Slides>76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8" baseType="lpstr"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 Windows</cp:lastModifiedBy>
  <cp:revision>387</cp:revision>
  <cp:lastPrinted>2023-11-20T05:37:18Z</cp:lastPrinted>
  <dcterms:created xsi:type="dcterms:W3CDTF">2021-06-25T08:46:26Z</dcterms:created>
  <dcterms:modified xsi:type="dcterms:W3CDTF">2023-11-20T09:12:52Z</dcterms:modified>
</cp:coreProperties>
</file>