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rawings/drawing6.xml" ContentType="application/vnd.openxmlformats-officedocument.drawingml.chartshape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rawings/drawing7.xml" ContentType="application/vnd.openxmlformats-officedocument.drawingml.chartshapes+xml"/>
  <Override PartName="/ppt/charts/chart15.xml" ContentType="application/vnd.openxmlformats-officedocument.drawingml.chart+xml"/>
  <Override PartName="/ppt/drawings/drawing8.xml" ContentType="application/vnd.openxmlformats-officedocument.drawingml.chartshapes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5.xml" ContentType="application/vnd.openxmlformats-officedocument.presentationml.notesSlide+xml"/>
  <Override PartName="/ppt/charts/chart19.xml" ContentType="application/vnd.openxmlformats-officedocument.drawingml.chart+xml"/>
  <Override PartName="/ppt/notesSlides/notesSlide6.xml" ContentType="application/vnd.openxmlformats-officedocument.presentationml.notesSlid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theme/themeOverride1.xml" ContentType="application/vnd.openxmlformats-officedocument.themeOverride+xml"/>
  <Override PartName="/ppt/charts/chart27.xml" ContentType="application/vnd.openxmlformats-officedocument.drawingml.chart+xml"/>
  <Override PartName="/ppt/drawings/drawing9.xml" ContentType="application/vnd.openxmlformats-officedocument.drawingml.chartshapes+xml"/>
  <Override PartName="/ppt/charts/chart28.xml" ContentType="application/vnd.openxmlformats-officedocument.drawingml.chart+xml"/>
  <Override PartName="/ppt/drawings/drawing10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9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32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22" autoAdjust="0"/>
    <p:restoredTop sz="94660"/>
  </p:normalViewPr>
  <p:slideViewPr>
    <p:cSldViewPr>
      <p:cViewPr>
        <p:scale>
          <a:sx n="80" d="100"/>
          <a:sy n="80" d="100"/>
        </p:scale>
        <p:origin x="-166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image" Target="../media/image34.jpeg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.xlsx"/><Relationship Id="rId1" Type="http://schemas.openxmlformats.org/officeDocument/2006/relationships/image" Target="../media/image42.jpeg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openxmlformats.org/officeDocument/2006/relationships/image" Target="../media/image50.jpeg"/><Relationship Id="rId1" Type="http://schemas.openxmlformats.org/officeDocument/2006/relationships/themeOverride" Target="../theme/themeOverride1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image" Target="../media/image25.jpeg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3816064"/>
        <c:axId val="312248000"/>
      </c:barChart>
      <c:catAx>
        <c:axId val="313816064"/>
        <c:scaling>
          <c:orientation val="minMax"/>
        </c:scaling>
        <c:delete val="0"/>
        <c:axPos val="b"/>
        <c:majorTickMark val="out"/>
        <c:minorTickMark val="none"/>
        <c:tickLblPos val="nextTo"/>
        <c:crossAx val="312248000"/>
        <c:crosses val="autoZero"/>
        <c:auto val="1"/>
        <c:lblAlgn val="ctr"/>
        <c:lblOffset val="100"/>
        <c:noMultiLvlLbl val="0"/>
      </c:catAx>
      <c:valAx>
        <c:axId val="3122480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38160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5999921610321615"/>
          <c:h val="0.748534346813197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2.05129530414894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5D-4FE4-A23D-19BA5AF68B61}"/>
                </c:ext>
              </c:extLst>
            </c:dLbl>
            <c:dLbl>
              <c:idx val="1"/>
              <c:layout>
                <c:manualLayout>
                  <c:x val="-1.420009047688145E-2"/>
                  <c:y val="1.36753020276596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5D-4FE4-A23D-19BA5AF68B61}"/>
                </c:ext>
              </c:extLst>
            </c:dLbl>
            <c:dLbl>
              <c:idx val="2"/>
              <c:layout>
                <c:manualLayout>
                  <c:x val="-4.4444148927793694E-3"/>
                  <c:y val="2.05129530414894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95D-4FE4-A23D-19BA5AF68B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 (Отчет)</c:v>
                </c:pt>
                <c:pt idx="3">
                  <c:v>2024  (План)</c:v>
                </c:pt>
                <c:pt idx="4">
                  <c:v>2025  (План)</c:v>
                </c:pt>
                <c:pt idx="5">
                  <c:v>2026 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74075.3</c:v>
                </c:pt>
                <c:pt idx="1">
                  <c:v>87626.7</c:v>
                </c:pt>
                <c:pt idx="2">
                  <c:v>91402.5</c:v>
                </c:pt>
                <c:pt idx="3">
                  <c:v>79836.399999999994</c:v>
                </c:pt>
                <c:pt idx="4">
                  <c:v>79836.399999999994</c:v>
                </c:pt>
                <c:pt idx="5">
                  <c:v>79836.399999999994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95D-4FE4-A23D-19BA5AF68B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5206016"/>
        <c:axId val="323823872"/>
      </c:barChart>
      <c:catAx>
        <c:axId val="325206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23823872"/>
        <c:crosses val="autoZero"/>
        <c:auto val="1"/>
        <c:lblAlgn val="ctr"/>
        <c:lblOffset val="100"/>
        <c:noMultiLvlLbl val="0"/>
      </c:catAx>
      <c:valAx>
        <c:axId val="323823872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325206016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 w="12700">
      <a:solidFill>
        <a:schemeClr val="tx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8.6720260242721166E-3"/>
          <c:y val="0"/>
          <c:w val="0.99132797397572758"/>
          <c:h val="0.7917812555858860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3"/>
              <c:layout>
                <c:manualLayout>
                  <c:x val="-2.020187880654351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6D9-4FA3-B170-D3ECD7AB55FF}"/>
                </c:ext>
              </c:extLst>
            </c:dLbl>
            <c:dLbl>
              <c:idx val="5"/>
              <c:layout>
                <c:manualLayout>
                  <c:x val="2.0583842040568495E-2"/>
                  <c:y val="-1.36752946649121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89-4425-A4E2-F8972A1D56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(Отчет)</c:v>
                </c:pt>
                <c:pt idx="3">
                  <c:v>2024 (План)</c:v>
                </c:pt>
                <c:pt idx="4">
                  <c:v>2025 (План)</c:v>
                </c:pt>
                <c:pt idx="5">
                  <c:v>2026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64530</c:v>
                </c:pt>
                <c:pt idx="1">
                  <c:v>47716.7</c:v>
                </c:pt>
                <c:pt idx="2">
                  <c:v>62653.9</c:v>
                </c:pt>
                <c:pt idx="3">
                  <c:v>54809.8</c:v>
                </c:pt>
                <c:pt idx="4">
                  <c:v>47030.2</c:v>
                </c:pt>
                <c:pt idx="5">
                  <c:v>51943.6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6D9-4FA3-B170-D3ECD7AB55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25595136"/>
        <c:axId val="323825600"/>
        <c:axId val="0"/>
      </c:bar3DChart>
      <c:catAx>
        <c:axId val="325595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7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23825600"/>
        <c:crosses val="autoZero"/>
        <c:auto val="1"/>
        <c:lblAlgn val="ctr"/>
        <c:lblOffset val="100"/>
        <c:noMultiLvlLbl val="0"/>
      </c:catAx>
      <c:valAx>
        <c:axId val="323825600"/>
        <c:scaling>
          <c:orientation val="minMax"/>
        </c:scaling>
        <c:delete val="1"/>
        <c:axPos val="l"/>
        <c:minorGridlines/>
        <c:numFmt formatCode="#,##0.0" sourceLinked="1"/>
        <c:majorTickMark val="out"/>
        <c:minorTickMark val="none"/>
        <c:tickLblPos val="none"/>
        <c:crossAx val="325595136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>
        <a:alpha val="78000"/>
      </a:schemeClr>
    </a:solidFill>
    <a:ln>
      <a:solidFill>
        <a:schemeClr val="tx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932770455695629E-2"/>
          <c:y val="0"/>
          <c:w val="0.9730672295443048"/>
          <c:h val="0.7700854999460067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>
              <a:solidFill>
                <a:srgbClr val="04374A"/>
              </a:solidFill>
            </a:ln>
          </c:spPr>
          <c:marker>
            <c:spPr>
              <a:ln>
                <a:solidFill>
                  <a:srgbClr val="04374A"/>
                </a:solidFill>
              </a:ln>
            </c:spPr>
          </c:marker>
          <c:dLbls>
            <c:dLbl>
              <c:idx val="0"/>
              <c:layout>
                <c:manualLayout>
                  <c:x val="-0.10366084674043123"/>
                  <c:y val="2.68907705370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DF0-4E50-8604-4CF6098141C8}"/>
                </c:ext>
              </c:extLst>
            </c:dLbl>
            <c:dLbl>
              <c:idx val="1"/>
              <c:layout>
                <c:manualLayout>
                  <c:x val="-0.11502204833561121"/>
                  <c:y val="9.41176968796119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DF0-4E50-8604-4CF6098141C8}"/>
                </c:ext>
              </c:extLst>
            </c:dLbl>
            <c:dLbl>
              <c:idx val="2"/>
              <c:layout>
                <c:manualLayout>
                  <c:x val="-0.11111017066677432"/>
                  <c:y val="-5.3781541074063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DF0-4E50-8604-4CF6098141C8}"/>
                </c:ext>
              </c:extLst>
            </c:dLbl>
            <c:dLbl>
              <c:idx val="3"/>
              <c:layout>
                <c:manualLayout>
                  <c:x val="-1.7276807790071822E-2"/>
                  <c:y val="-8.0672311611096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DF0-4E50-8604-4CF6098141C8}"/>
                </c:ext>
              </c:extLst>
            </c:dLbl>
            <c:dLbl>
              <c:idx val="4"/>
              <c:layout>
                <c:manualLayout>
                  <c:x val="-4.9612055859789533E-2"/>
                  <c:y val="-4.70588484398059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DF0-4E50-8604-4CF6098141C8}"/>
                </c:ext>
              </c:extLst>
            </c:dLbl>
            <c:dLbl>
              <c:idx val="5"/>
              <c:layout>
                <c:manualLayout>
                  <c:x val="-2.8940365918210451E-2"/>
                  <c:y val="8.7395004245353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DF0-4E50-8604-4CF6098141C8}"/>
                </c:ext>
              </c:extLst>
            </c:dLbl>
            <c:dLbl>
              <c:idx val="6"/>
              <c:layout>
                <c:manualLayout>
                  <c:x val="-4.1343379883157748E-3"/>
                  <c:y val="7.3949618976837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DF0-4E50-8604-4CF6098141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(Отчет)</c:v>
                </c:pt>
                <c:pt idx="3">
                  <c:v>2024 (План)</c:v>
                </c:pt>
                <c:pt idx="4">
                  <c:v>2025 (План)</c:v>
                </c:pt>
                <c:pt idx="5">
                  <c:v>2026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75956.800000000003</c:v>
                </c:pt>
                <c:pt idx="1">
                  <c:v>85711.7</c:v>
                </c:pt>
                <c:pt idx="2">
                  <c:v>73854.899999999994</c:v>
                </c:pt>
                <c:pt idx="3">
                  <c:v>60771.7</c:v>
                </c:pt>
                <c:pt idx="4">
                  <c:v>45700.3</c:v>
                </c:pt>
                <c:pt idx="5">
                  <c:v>46892.1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7DF0-4E50-8604-4CF6098141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5206528"/>
        <c:axId val="323827328"/>
      </c:lineChart>
      <c:catAx>
        <c:axId val="325206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23827328"/>
        <c:crosses val="autoZero"/>
        <c:auto val="1"/>
        <c:lblAlgn val="ctr"/>
        <c:lblOffset val="100"/>
        <c:noMultiLvlLbl val="0"/>
      </c:catAx>
      <c:valAx>
        <c:axId val="323827328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325206528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>
        <a:alpha val="7200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  <c:perspective val="3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1526259528384725"/>
          <c:y val="0"/>
          <c:w val="0.78444948524452474"/>
          <c:h val="1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9.2929588577391517E-2"/>
                  <c:y val="-6.72269263425799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30B-492E-9780-B481349F85E2}"/>
                </c:ext>
              </c:extLst>
            </c:dLbl>
            <c:dLbl>
              <c:idx val="1"/>
              <c:layout>
                <c:manualLayout>
                  <c:x val="-9.2929588577391517E-2"/>
                  <c:y val="-7.3949618976837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30B-492E-9780-B481349F85E2}"/>
                </c:ext>
              </c:extLst>
            </c:dLbl>
            <c:dLbl>
              <c:idx val="2"/>
              <c:layout>
                <c:manualLayout>
                  <c:x val="0"/>
                  <c:y val="-6.0504233708322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30B-492E-9780-B481349F85E2}"/>
                </c:ext>
              </c:extLst>
            </c:dLbl>
            <c:dLbl>
              <c:idx val="3"/>
              <c:layout>
                <c:manualLayout>
                  <c:x val="0"/>
                  <c:y val="-5.3781541074063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30B-492E-9780-B481349F85E2}"/>
                </c:ext>
              </c:extLst>
            </c:dLbl>
            <c:dLbl>
              <c:idx val="4"/>
              <c:layout>
                <c:manualLayout>
                  <c:x val="4.0404168946692014E-3"/>
                  <c:y val="-6.72269263425799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30B-492E-9780-B481349F85E2}"/>
                </c:ext>
              </c:extLst>
            </c:dLbl>
            <c:dLbl>
              <c:idx val="5"/>
              <c:layout>
                <c:manualLayout>
                  <c:x val="-8.1794581387358567E-3"/>
                  <c:y val="-2.0168077902773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30B-492E-9780-B481349F85E2}"/>
                </c:ext>
              </c:extLst>
            </c:dLbl>
            <c:dLbl>
              <c:idx val="6"/>
              <c:layout>
                <c:manualLayout>
                  <c:x val="5.3212608645855884E-3"/>
                  <c:y val="-3.0113428234462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30B-492E-9780-B481349F85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2026 (План)</c:v>
                </c:pt>
                <c:pt idx="1">
                  <c:v>2025 (План)</c:v>
                </c:pt>
                <c:pt idx="2">
                  <c:v>2024 (План)</c:v>
                </c:pt>
                <c:pt idx="3">
                  <c:v>2023 (Отчет)</c:v>
                </c:pt>
                <c:pt idx="4">
                  <c:v>2022</c:v>
                </c:pt>
                <c:pt idx="5">
                  <c:v>2021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552132.30000000005</c:v>
                </c:pt>
                <c:pt idx="1">
                  <c:v>575335.1</c:v>
                </c:pt>
                <c:pt idx="2">
                  <c:v>621617.4</c:v>
                </c:pt>
                <c:pt idx="3">
                  <c:v>590689</c:v>
                </c:pt>
                <c:pt idx="4">
                  <c:v>600170.19999999995</c:v>
                </c:pt>
                <c:pt idx="5">
                  <c:v>518043.1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330B-492E-9780-B481349F85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25593088"/>
        <c:axId val="323829056"/>
        <c:axId val="0"/>
      </c:bar3DChart>
      <c:catAx>
        <c:axId val="3255930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23829056"/>
        <c:crosses val="autoZero"/>
        <c:auto val="1"/>
        <c:lblAlgn val="ctr"/>
        <c:lblOffset val="100"/>
        <c:noMultiLvlLbl val="0"/>
      </c:catAx>
      <c:valAx>
        <c:axId val="323829056"/>
        <c:scaling>
          <c:orientation val="minMax"/>
        </c:scaling>
        <c:delete val="1"/>
        <c:axPos val="b"/>
        <c:majorGridlines/>
        <c:numFmt formatCode="#,##0.0" sourceLinked="1"/>
        <c:majorTickMark val="out"/>
        <c:minorTickMark val="none"/>
        <c:tickLblPos val="none"/>
        <c:crossAx val="325593088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  <c:showDLblsOverMax val="0"/>
  </c:chart>
  <c:spPr>
    <a:solidFill>
      <a:srgbClr val="9999FF">
        <a:alpha val="73000"/>
      </a:srgb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-3.2323335157353653E-2"/>
                  <c:y val="6.83702059020518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77E-4EBD-AA6C-C957AB8C4198}"/>
                </c:ext>
              </c:extLst>
            </c:dLbl>
            <c:dLbl>
              <c:idx val="2"/>
              <c:layout>
                <c:manualLayout>
                  <c:x val="-4.0404168946692734E-3"/>
                  <c:y val="2.7350235922704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77E-4EBD-AA6C-C957AB8C4198}"/>
                </c:ext>
              </c:extLst>
            </c:dLbl>
            <c:dLbl>
              <c:idx val="3"/>
              <c:layout>
                <c:manualLayout>
                  <c:x val="2.0202084473345986E-2"/>
                  <c:y val="-5.3839047095071809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77E-4EBD-AA6C-C957AB8C4198}"/>
                </c:ext>
              </c:extLst>
            </c:dLbl>
            <c:dLbl>
              <c:idx val="4"/>
              <c:layout>
                <c:manualLayout>
                  <c:x val="3.2323335157353812E-2"/>
                  <c:y val="1.3675117961352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77E-4EBD-AA6C-C957AB8C4198}"/>
                </c:ext>
              </c:extLst>
            </c:dLbl>
            <c:dLbl>
              <c:idx val="5"/>
              <c:layout>
                <c:manualLayout>
                  <c:x val="6.4646670314707014E-2"/>
                  <c:y val="4.1025353884056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77E-4EBD-AA6C-C957AB8C41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(Отчет)</c:v>
                </c:pt>
                <c:pt idx="3">
                  <c:v>2024 (План)</c:v>
                </c:pt>
                <c:pt idx="4">
                  <c:v>2025 (План)</c:v>
                </c:pt>
                <c:pt idx="5">
                  <c:v>2026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21604.400000000001</c:v>
                </c:pt>
                <c:pt idx="1">
                  <c:v>25871.200000000001</c:v>
                </c:pt>
                <c:pt idx="2">
                  <c:v>23702.3</c:v>
                </c:pt>
                <c:pt idx="3">
                  <c:v>26663.1</c:v>
                </c:pt>
                <c:pt idx="4">
                  <c:v>25764.5</c:v>
                </c:pt>
                <c:pt idx="5">
                  <c:v>26054.9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77E-4EBD-AA6C-C957AB8C41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325209600"/>
        <c:axId val="325338240"/>
        <c:axId val="0"/>
      </c:bar3DChart>
      <c:catAx>
        <c:axId val="3252096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7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25338240"/>
        <c:crosses val="autoZero"/>
        <c:auto val="1"/>
        <c:lblAlgn val="ctr"/>
        <c:lblOffset val="100"/>
        <c:noMultiLvlLbl val="0"/>
      </c:catAx>
      <c:valAx>
        <c:axId val="325338240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325209600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7592634351570126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(Отчет)</c:v>
                </c:pt>
                <c:pt idx="3">
                  <c:v>2024 (План)</c:v>
                </c:pt>
                <c:pt idx="4">
                  <c:v>2025 (План)</c:v>
                </c:pt>
                <c:pt idx="5">
                  <c:v>2026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17560.7</c:v>
                </c:pt>
                <c:pt idx="1">
                  <c:v>26714.2</c:v>
                </c:pt>
                <c:pt idx="2">
                  <c:v>25253.7</c:v>
                </c:pt>
                <c:pt idx="3" formatCode="#,##0.00">
                  <c:v>85306.8</c:v>
                </c:pt>
                <c:pt idx="4">
                  <c:v>30172.2</c:v>
                </c:pt>
                <c:pt idx="5">
                  <c:v>16762.400000000001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439-48CE-806D-0969288D91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325594624"/>
        <c:axId val="325339968"/>
        <c:axId val="0"/>
      </c:bar3DChart>
      <c:catAx>
        <c:axId val="3255946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25339968"/>
        <c:crosses val="autoZero"/>
        <c:auto val="1"/>
        <c:lblAlgn val="ctr"/>
        <c:lblOffset val="100"/>
        <c:noMultiLvlLbl val="0"/>
      </c:catAx>
      <c:valAx>
        <c:axId val="325339968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325594624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>
        <a:alpha val="32000"/>
      </a:schemeClr>
    </a:solidFill>
    <a:ln>
      <a:solidFill>
        <a:schemeClr val="tx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103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309938528666436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363-43B9-AD7F-EF9487F61AEB}"/>
                </c:ext>
              </c:extLst>
            </c:dLbl>
            <c:spPr>
              <a:solidFill>
                <a:schemeClr val="accent3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(Отчет)</c:v>
                </c:pt>
                <c:pt idx="3">
                  <c:v>2024 (План)</c:v>
                </c:pt>
                <c:pt idx="4">
                  <c:v>2025 (План)</c:v>
                </c:pt>
                <c:pt idx="5">
                  <c:v>2026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3736.2</c:v>
                </c:pt>
                <c:pt idx="1">
                  <c:v>4632.7</c:v>
                </c:pt>
                <c:pt idx="2">
                  <c:v>4673.5</c:v>
                </c:pt>
                <c:pt idx="3">
                  <c:v>3321.2</c:v>
                </c:pt>
                <c:pt idx="4">
                  <c:v>3321.2</c:v>
                </c:pt>
                <c:pt idx="5">
                  <c:v>3321.2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363-43B9-AD7F-EF9487F61AE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104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8717819182465525E-2"/>
                  <c:y val="-2.00889481679828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363-43B9-AD7F-EF9487F61AEB}"/>
                </c:ext>
              </c:extLst>
            </c:dLbl>
            <c:dLbl>
              <c:idx val="1"/>
              <c:layout>
                <c:manualLayout>
                  <c:x val="1.5838041320237764E-2"/>
                  <c:y val="-8.03589562858158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363-43B9-AD7F-EF9487F61AEB}"/>
                </c:ext>
              </c:extLst>
            </c:dLbl>
            <c:dLbl>
              <c:idx val="2"/>
              <c:layout>
                <c:manualLayout>
                  <c:x val="5.3273793057786532E-2"/>
                  <c:y val="2.4106737801579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363-43B9-AD7F-EF9487F61AEB}"/>
                </c:ext>
              </c:extLst>
            </c:dLbl>
            <c:dLbl>
              <c:idx val="3"/>
              <c:layout>
                <c:manualLayout>
                  <c:x val="8.6389934688302309E-3"/>
                  <c:y val="-1.2053368900789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363-43B9-AD7F-EF9487F61AEB}"/>
                </c:ext>
              </c:extLst>
            </c:dLbl>
            <c:dLbl>
              <c:idx val="4"/>
              <c:layout>
                <c:manualLayout>
                  <c:x val="4.3194967344151345E-3"/>
                  <c:y val="-1.2053368900789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363-43B9-AD7F-EF9487F61AEB}"/>
                </c:ext>
              </c:extLst>
            </c:dLbl>
            <c:dLbl>
              <c:idx val="5"/>
              <c:layout>
                <c:manualLayout>
                  <c:x val="8.6389934688300956E-3"/>
                  <c:y val="-1.2053368900789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363-43B9-AD7F-EF9487F61AEB}"/>
                </c:ext>
              </c:extLst>
            </c:dLbl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B7E5B3"/>
                </a:solidFill>
              </a:ln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(Отчет)</c:v>
                </c:pt>
                <c:pt idx="3">
                  <c:v>2024 (План)</c:v>
                </c:pt>
                <c:pt idx="4">
                  <c:v>2025 (План)</c:v>
                </c:pt>
                <c:pt idx="5">
                  <c:v>2026 (План)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46952</c:v>
                </c:pt>
                <c:pt idx="1">
                  <c:v>55445.599999999999</c:v>
                </c:pt>
                <c:pt idx="2">
                  <c:v>57922.3</c:v>
                </c:pt>
                <c:pt idx="3">
                  <c:v>48418.1</c:v>
                </c:pt>
                <c:pt idx="4">
                  <c:v>47788.1</c:v>
                </c:pt>
                <c:pt idx="5">
                  <c:v>47788.1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363-43B9-AD7F-EF9487F61AE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105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8713407552377648E-2"/>
                  <c:y val="-4.16072737973055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363-43B9-AD7F-EF9487F61AEB}"/>
                </c:ext>
              </c:extLst>
            </c:dLbl>
            <c:dLbl>
              <c:idx val="1"/>
              <c:layout>
                <c:manualLayout>
                  <c:x val="-9.3567037761890584E-3"/>
                  <c:y val="-3.7824794361186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363-43B9-AD7F-EF9487F61AEB}"/>
                </c:ext>
              </c:extLst>
            </c:dLbl>
            <c:dLbl>
              <c:idx val="2"/>
              <c:layout>
                <c:manualLayout>
                  <c:x val="-1.7983844855468063E-2"/>
                  <c:y val="5.7425602874079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363-43B9-AD7F-EF9487F61AEB}"/>
                </c:ext>
              </c:extLst>
            </c:dLbl>
            <c:dLbl>
              <c:idx val="3"/>
              <c:layout>
                <c:manualLayout>
                  <c:x val="-5.9002511430227313E-3"/>
                  <c:y val="-6.85903126346513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363-43B9-AD7F-EF9487F61AEB}"/>
                </c:ext>
              </c:extLst>
            </c:dLbl>
            <c:dLbl>
              <c:idx val="4"/>
              <c:layout>
                <c:manualLayout>
                  <c:x val="1.1236813630835209E-2"/>
                  <c:y val="-1.8912400164254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363-43B9-AD7F-EF9487F61AEB}"/>
                </c:ext>
              </c:extLst>
            </c:dLbl>
            <c:dLbl>
              <c:idx val="5"/>
              <c:layout>
                <c:manualLayout>
                  <c:x val="8.9339890200887465E-3"/>
                  <c:y val="-1.60711585343864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363-43B9-AD7F-EF9487F61AEB}"/>
                </c:ext>
              </c:extLst>
            </c:dLbl>
            <c:spPr>
              <a:solidFill>
                <a:schemeClr val="accent1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(Отчет)</c:v>
                </c:pt>
                <c:pt idx="3">
                  <c:v>2024 (План)</c:v>
                </c:pt>
                <c:pt idx="4">
                  <c:v>2025 (План)</c:v>
                </c:pt>
                <c:pt idx="5">
                  <c:v>2026 (План)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1">
                  <c:v>205.2</c:v>
                </c:pt>
                <c:pt idx="3">
                  <c:v>10.5</c:v>
                </c:pt>
                <c:pt idx="4">
                  <c:v>10.8</c:v>
                </c:pt>
                <c:pt idx="5">
                  <c:v>201.7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4363-43B9-AD7F-EF9487F61AE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107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3099385286664367E-2"/>
                  <c:y val="-3.02598354889502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363-43B9-AD7F-EF9487F61AEB}"/>
                </c:ext>
              </c:extLst>
            </c:dLbl>
            <c:dLbl>
              <c:idx val="1"/>
              <c:layout>
                <c:manualLayout>
                  <c:x val="3.7426815104755896E-3"/>
                  <c:y val="-2.6477356052830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363-43B9-AD7F-EF9487F61AEB}"/>
                </c:ext>
              </c:extLst>
            </c:dLbl>
            <c:dLbl>
              <c:idx val="2"/>
              <c:layout>
                <c:manualLayout>
                  <c:x val="-1.8714881049035424E-3"/>
                  <c:y val="-3.02598354889496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363-43B9-AD7F-EF9487F61AEB}"/>
                </c:ext>
              </c:extLst>
            </c:dLbl>
            <c:dLbl>
              <c:idx val="3"/>
              <c:layout>
                <c:manualLayout>
                  <c:x val="5.0414535639361551E-3"/>
                  <c:y val="-2.64772336854013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363-43B9-AD7F-EF9487F61AEB}"/>
                </c:ext>
              </c:extLst>
            </c:dLbl>
            <c:dLbl>
              <c:idx val="4"/>
              <c:layout>
                <c:manualLayout>
                  <c:x val="0"/>
                  <c:y val="-2.6477356052830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363-43B9-AD7F-EF9487F61AEB}"/>
                </c:ext>
              </c:extLst>
            </c:dLbl>
            <c:spPr>
              <a:solidFill>
                <a:schemeClr val="accent5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(Отчет)</c:v>
                </c:pt>
                <c:pt idx="3">
                  <c:v>2024 (План)</c:v>
                </c:pt>
                <c:pt idx="4">
                  <c:v>2025 (План)</c:v>
                </c:pt>
                <c:pt idx="5">
                  <c:v>2026 (План)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0" formatCode="#,##0.0">
                  <c:v>222.3</c:v>
                </c:pt>
                <c:pt idx="3" formatCode="#,##0.0">
                  <c:v>300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4363-43B9-AD7F-EF9487F61AEB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111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4970726041902221E-2"/>
                  <c:y val="3.78247943611868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4363-43B9-AD7F-EF9487F61AEB}"/>
                </c:ext>
              </c:extLst>
            </c:dLbl>
            <c:dLbl>
              <c:idx val="1"/>
              <c:layout>
                <c:manualLayout>
                  <c:x val="1.8713260202711881E-2"/>
                  <c:y val="1.8912397180593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4363-43B9-AD7F-EF9487F61AEB}"/>
                </c:ext>
              </c:extLst>
            </c:dLbl>
            <c:dLbl>
              <c:idx val="2"/>
              <c:layout>
                <c:manualLayout>
                  <c:x val="3.0232055608815582E-2"/>
                  <c:y val="5.9089980138832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4363-43B9-AD7F-EF9487F61AEB}"/>
                </c:ext>
              </c:extLst>
            </c:dLbl>
            <c:dLbl>
              <c:idx val="3"/>
              <c:layout>
                <c:manualLayout>
                  <c:x val="2.1593062139985252E-2"/>
                  <c:y val="7.20848405317149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4363-43B9-AD7F-EF9487F61AEB}"/>
                </c:ext>
              </c:extLst>
            </c:dLbl>
            <c:dLbl>
              <c:idx val="4"/>
              <c:layout>
                <c:manualLayout>
                  <c:x val="2.9800559425844891E-2"/>
                  <c:y val="7.13790382740333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4363-43B9-AD7F-EF9487F61AEB}"/>
                </c:ext>
              </c:extLst>
            </c:dLbl>
            <c:dLbl>
              <c:idx val="5"/>
              <c:layout>
                <c:manualLayout>
                  <c:x val="2.7488891750917639E-2"/>
                  <c:y val="6.80670508981183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4363-43B9-AD7F-EF9487F61AEB}"/>
                </c:ext>
              </c:extLst>
            </c:dLbl>
            <c:spPr>
              <a:solidFill>
                <a:schemeClr val="accent2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(Отчет)</c:v>
                </c:pt>
                <c:pt idx="3">
                  <c:v>2024 (План)</c:v>
                </c:pt>
                <c:pt idx="4">
                  <c:v>2025 (План)</c:v>
                </c:pt>
                <c:pt idx="5">
                  <c:v>2026 (План)</c:v>
                </c:pt>
              </c:strCache>
            </c:strRef>
          </c:cat>
          <c:val>
            <c:numRef>
              <c:f>Лист1!$F$2:$F$7</c:f>
              <c:numCache>
                <c:formatCode>General</c:formatCode>
                <c:ptCount val="6"/>
                <c:pt idx="3" formatCode="#,##0.0">
                  <c:v>600</c:v>
                </c:pt>
                <c:pt idx="4" formatCode="#,##0.0">
                  <c:v>600</c:v>
                </c:pt>
                <c:pt idx="5" formatCode="#,##0.0">
                  <c:v>600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C-4363-43B9-AD7F-EF9487F61AEB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113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</c:spPr>
          <c:invertIfNegative val="0"/>
          <c:dLbls>
            <c:spPr>
              <a:solidFill>
                <a:schemeClr val="accent4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(Отчет)</c:v>
                </c:pt>
                <c:pt idx="3">
                  <c:v>2024 (План)</c:v>
                </c:pt>
                <c:pt idx="4">
                  <c:v>2025 (План)</c:v>
                </c:pt>
                <c:pt idx="5">
                  <c:v>2026 (План)</c:v>
                </c:pt>
              </c:strCache>
            </c:strRef>
          </c:cat>
          <c:val>
            <c:numRef>
              <c:f>Лист1!$G$2:$G$7</c:f>
              <c:numCache>
                <c:formatCode>#,##0.0</c:formatCode>
                <c:ptCount val="6"/>
                <c:pt idx="0">
                  <c:v>25812.2</c:v>
                </c:pt>
                <c:pt idx="1">
                  <c:v>29117.200000000001</c:v>
                </c:pt>
                <c:pt idx="2">
                  <c:v>29913.3</c:v>
                </c:pt>
                <c:pt idx="3">
                  <c:v>30840.1</c:v>
                </c:pt>
                <c:pt idx="4">
                  <c:v>30840.1</c:v>
                </c:pt>
                <c:pt idx="5">
                  <c:v>30840.1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D-4363-43B9-AD7F-EF9487F61A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24518912"/>
        <c:axId val="325344000"/>
        <c:axId val="0"/>
      </c:bar3DChart>
      <c:catAx>
        <c:axId val="324518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25344000"/>
        <c:crosses val="autoZero"/>
        <c:auto val="1"/>
        <c:lblAlgn val="ctr"/>
        <c:lblOffset val="100"/>
        <c:noMultiLvlLbl val="0"/>
      </c:catAx>
      <c:valAx>
        <c:axId val="32534400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3245189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Защита населения и территории от ЧС, гражданская оборона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(Отчет)</c:v>
                </c:pt>
                <c:pt idx="3">
                  <c:v>2024 (План)</c:v>
                </c:pt>
                <c:pt idx="4">
                  <c:v>2025 (План)</c:v>
                </c:pt>
                <c:pt idx="5">
                  <c:v>2026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2936.5</c:v>
                </c:pt>
                <c:pt idx="1">
                  <c:v>3376.5</c:v>
                </c:pt>
                <c:pt idx="2">
                  <c:v>3915.3</c:v>
                </c:pt>
                <c:pt idx="3">
                  <c:v>4060.4</c:v>
                </c:pt>
                <c:pt idx="4">
                  <c:v>4060.4</c:v>
                </c:pt>
                <c:pt idx="5">
                  <c:v>4060.4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C85-48B2-B60E-BD793B6681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4519424"/>
        <c:axId val="324929216"/>
        <c:axId val="0"/>
      </c:bar3DChart>
      <c:catAx>
        <c:axId val="324519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24929216"/>
        <c:crosses val="autoZero"/>
        <c:auto val="1"/>
        <c:lblAlgn val="ctr"/>
        <c:lblOffset val="100"/>
        <c:noMultiLvlLbl val="0"/>
      </c:catAx>
      <c:valAx>
        <c:axId val="324929216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3245194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5.2852482931713803E-2"/>
          <c:w val="0.97357359856839665"/>
          <c:h val="0.68235241596757878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pPr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(Отчет)</c:v>
                </c:pt>
                <c:pt idx="3">
                  <c:v>2024 (План)</c:v>
                </c:pt>
                <c:pt idx="4">
                  <c:v>2025 (План)</c:v>
                </c:pt>
                <c:pt idx="5">
                  <c:v>2026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1853.3</c:v>
                </c:pt>
                <c:pt idx="1">
                  <c:v>2015.7</c:v>
                </c:pt>
                <c:pt idx="2">
                  <c:v>2321.1999999999998</c:v>
                </c:pt>
                <c:pt idx="3">
                  <c:v>2791.1</c:v>
                </c:pt>
                <c:pt idx="4">
                  <c:v>3077</c:v>
                </c:pt>
                <c:pt idx="5">
                  <c:v>3367.7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739-47D4-A981-FCD3691F85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6921216"/>
        <c:axId val="324930944"/>
      </c:lineChart>
      <c:catAx>
        <c:axId val="326921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24930944"/>
        <c:crosses val="autoZero"/>
        <c:auto val="1"/>
        <c:lblAlgn val="ctr"/>
        <c:lblOffset val="100"/>
        <c:noMultiLvlLbl val="0"/>
      </c:catAx>
      <c:valAx>
        <c:axId val="324930944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326921216"/>
        <c:crosses val="autoZero"/>
        <c:crossBetween val="between"/>
      </c:valAx>
    </c:plotArea>
    <c:plotVisOnly val="1"/>
    <c:dispBlanksAs val="zero"/>
    <c:showDLblsOverMax val="0"/>
  </c:chart>
  <c:spPr>
    <a:blipFill dpi="0" rotWithShape="1">
      <a:blip xmlns:r="http://schemas.openxmlformats.org/officeDocument/2006/relationships" r:embed="rId1">
        <a:alphaModFix amt="20000"/>
      </a:blip>
      <a:srcRect/>
      <a:stretch>
        <a:fillRect t="-5000" b="-8000"/>
      </a:stretch>
    </a:blipFill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20"/>
      <c:depthPercent val="8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746419745139934E-2"/>
          <c:y val="0"/>
          <c:w val="0.90090595770798454"/>
          <c:h val="0.8893410635994626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408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 w="6350" cap="flat" cmpd="sng" algn="ctr">
              <a:solidFill>
                <a:schemeClr val="accent1"/>
              </a:solidFill>
              <a:prstDash val="solid"/>
              <a:miter lim="800000"/>
            </a:ln>
            <a:effectLst/>
          </c:spPr>
          <c:invertIfNegative val="0"/>
          <c:dLbls>
            <c:dLbl>
              <c:idx val="2"/>
              <c:layout>
                <c:manualLayout>
                  <c:x val="-2.3125402731392221E-2"/>
                  <c:y val="1.38627365580658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A6-44FA-A2C5-69D29477ADAF}"/>
                </c:ext>
              </c:extLst>
            </c:dLbl>
            <c:spPr>
              <a:solidFill>
                <a:srgbClr val="84BCFA"/>
              </a:solidFill>
            </c:spPr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(Отчет)</c:v>
                </c:pt>
                <c:pt idx="3">
                  <c:v>2024 (План)</c:v>
                </c:pt>
                <c:pt idx="4">
                  <c:v>2025 (План)</c:v>
                </c:pt>
                <c:pt idx="5">
                  <c:v>2026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7500</c:v>
                </c:pt>
                <c:pt idx="1">
                  <c:v>739.8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3A6-44FA-A2C5-69D29477ADA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405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 w="6350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c:spPr>
          <c:invertIfNegative val="0"/>
          <c:dLbls>
            <c:dLbl>
              <c:idx val="4"/>
              <c:layout>
                <c:manualLayout>
                  <c:x val="-1.333324001231837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3A6-44FA-A2C5-69D29477ADAF}"/>
                </c:ext>
              </c:extLst>
            </c:dLbl>
            <c:dLbl>
              <c:idx val="5"/>
              <c:layout>
                <c:manualLayout>
                  <c:x val="-2.962942224959638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A6-44FA-A2C5-69D29477ADAF}"/>
                </c:ext>
              </c:extLst>
            </c:dLbl>
            <c:spPr>
              <a:solidFill>
                <a:schemeClr val="accent3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(Отчет)</c:v>
                </c:pt>
                <c:pt idx="3">
                  <c:v>2024 (План)</c:v>
                </c:pt>
                <c:pt idx="4">
                  <c:v>2025 (План)</c:v>
                </c:pt>
                <c:pt idx="5">
                  <c:v>2026 (План)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6226.6</c:v>
                </c:pt>
                <c:pt idx="1">
                  <c:v>6012.8</c:v>
                </c:pt>
                <c:pt idx="2">
                  <c:v>6110.5</c:v>
                </c:pt>
                <c:pt idx="3">
                  <c:v>7240.6</c:v>
                </c:pt>
                <c:pt idx="4">
                  <c:v>7240.6</c:v>
                </c:pt>
                <c:pt idx="5">
                  <c:v>7240.6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3A6-44FA-A2C5-69D29477ADA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409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miter lim="800000"/>
            </a:ln>
            <a:effectLst/>
          </c:spPr>
          <c:invertIfNegative val="0"/>
          <c:dLbls>
            <c:dLbl>
              <c:idx val="0"/>
              <c:layout>
                <c:manualLayout>
                  <c:x val="-4.5817204161571132E-2"/>
                  <c:y val="1.2121127283925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3A6-44FA-A2C5-69D29477ADAF}"/>
                </c:ext>
              </c:extLst>
            </c:dLbl>
            <c:dLbl>
              <c:idx val="1"/>
              <c:layout>
                <c:manualLayout>
                  <c:x val="5.7813506828481116E-3"/>
                  <c:y val="-4.04037576130859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3A6-44FA-A2C5-69D29477ADAF}"/>
                </c:ext>
              </c:extLst>
            </c:dLbl>
            <c:dLbl>
              <c:idx val="2"/>
              <c:layout>
                <c:manualLayout>
                  <c:x val="8.5995315285049105E-3"/>
                  <c:y val="-6.39281219333549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3A6-44FA-A2C5-69D29477ADAF}"/>
                </c:ext>
              </c:extLst>
            </c:dLbl>
            <c:dLbl>
              <c:idx val="3"/>
              <c:layout>
                <c:manualLayout>
                  <c:x val="1.532057930954748E-2"/>
                  <c:y val="3.46575236298816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3A6-44FA-A2C5-69D29477ADAF}"/>
                </c:ext>
              </c:extLst>
            </c:dLbl>
            <c:dLbl>
              <c:idx val="4"/>
              <c:layout>
                <c:manualLayout>
                  <c:x val="-2.1101929992395581E-2"/>
                  <c:y val="-6.93150472597635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3A6-44FA-A2C5-69D29477ADAF}"/>
                </c:ext>
              </c:extLst>
            </c:dLbl>
            <c:dLbl>
              <c:idx val="5"/>
              <c:layout>
                <c:manualLayout>
                  <c:x val="-5.239405959388981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3A6-44FA-A2C5-69D29477ADAF}"/>
                </c:ext>
              </c:extLst>
            </c:dLbl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(Отчет)</c:v>
                </c:pt>
                <c:pt idx="3">
                  <c:v>2024 (План)</c:v>
                </c:pt>
                <c:pt idx="4">
                  <c:v>2025 (План)</c:v>
                </c:pt>
                <c:pt idx="5">
                  <c:v>2026 (План)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59888.800000000003</c:v>
                </c:pt>
                <c:pt idx="1">
                  <c:v>45341.8</c:v>
                </c:pt>
                <c:pt idx="2">
                  <c:v>55957.4</c:v>
                </c:pt>
                <c:pt idx="3">
                  <c:v>40964.160000000003</c:v>
                </c:pt>
                <c:pt idx="4">
                  <c:v>38001.224000000002</c:v>
                </c:pt>
                <c:pt idx="5">
                  <c:v>42723.75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53A6-44FA-A2C5-69D29477ADA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412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635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miter lim="800000"/>
            </a:ln>
            <a:effectLst/>
          </c:spPr>
          <c:invertIfNegative val="0"/>
          <c:dLbls>
            <c:dLbl>
              <c:idx val="0"/>
              <c:layout>
                <c:manualLayout>
                  <c:x val="5.9258844499192774E-3"/>
                  <c:y val="-4.04069390113241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3A6-44FA-A2C5-69D29477ADAF}"/>
                </c:ext>
              </c:extLst>
            </c:dLbl>
            <c:dLbl>
              <c:idx val="1"/>
              <c:layout>
                <c:manualLayout>
                  <c:x val="1.0117249888868328E-2"/>
                  <c:y val="2.89103783728320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3A6-44FA-A2C5-69D29477ADAF}"/>
                </c:ext>
              </c:extLst>
            </c:dLbl>
            <c:dLbl>
              <c:idx val="2"/>
              <c:layout>
                <c:manualLayout>
                  <c:x val="3.1255484032205308E-2"/>
                  <c:y val="-1.74188167976011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3A6-44FA-A2C5-69D29477ADAF}"/>
                </c:ext>
              </c:extLst>
            </c:dLbl>
            <c:dLbl>
              <c:idx val="4"/>
              <c:layout>
                <c:manualLayout>
                  <c:x val="4.480546779207257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3A6-44FA-A2C5-69D29477ADAF}"/>
                </c:ext>
              </c:extLst>
            </c:dLbl>
            <c:dLbl>
              <c:idx val="5"/>
              <c:layout>
                <c:manualLayout>
                  <c:x val="4.9141480804208826E-2"/>
                  <c:y val="1.38630094519526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3A6-44FA-A2C5-69D29477ADAF}"/>
                </c:ext>
              </c:extLst>
            </c:dLbl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(Отчет)</c:v>
                </c:pt>
                <c:pt idx="3">
                  <c:v>2024 (План)</c:v>
                </c:pt>
                <c:pt idx="4">
                  <c:v>2025 (План)</c:v>
                </c:pt>
                <c:pt idx="5">
                  <c:v>2026 (План)</c:v>
                </c:pt>
              </c:strCache>
            </c:strRef>
          </c:cat>
          <c:val>
            <c:numRef>
              <c:f>Лист1!$E$2:$E$7</c:f>
              <c:numCache>
                <c:formatCode>#,##0.0</c:formatCode>
                <c:ptCount val="6"/>
                <c:pt idx="0">
                  <c:v>55184.7</c:v>
                </c:pt>
                <c:pt idx="1">
                  <c:v>62311.6</c:v>
                </c:pt>
                <c:pt idx="2">
                  <c:v>74267.8</c:v>
                </c:pt>
                <c:pt idx="3">
                  <c:v>86688.332209999993</c:v>
                </c:pt>
                <c:pt idx="4">
                  <c:v>38872.1</c:v>
                </c:pt>
                <c:pt idx="5">
                  <c:v>14900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53A6-44FA-A2C5-69D29477AD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26917120"/>
        <c:axId val="324932672"/>
        <c:axId val="196807808"/>
      </c:bar3DChart>
      <c:catAx>
        <c:axId val="326917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24932672"/>
        <c:crosses val="autoZero"/>
        <c:auto val="1"/>
        <c:lblAlgn val="ctr"/>
        <c:lblOffset val="100"/>
        <c:noMultiLvlLbl val="0"/>
      </c:catAx>
      <c:valAx>
        <c:axId val="324932672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326917120"/>
        <c:crosses val="autoZero"/>
        <c:crossBetween val="between"/>
      </c:valAx>
      <c:serAx>
        <c:axId val="196807808"/>
        <c:scaling>
          <c:orientation val="minMax"/>
        </c:scaling>
        <c:delete val="1"/>
        <c:axPos val="b"/>
        <c:majorTickMark val="out"/>
        <c:minorTickMark val="none"/>
        <c:tickLblPos val="none"/>
        <c:crossAx val="324932672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6350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406138624995618E-2"/>
          <c:y val="0.11300641648635716"/>
          <c:w val="0.75894316495677161"/>
          <c:h val="0.602144961309551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3.4722222222222224E-2"/>
                  <c:y val="1.9752948166397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986-4D6A-B346-099D29C6F375}"/>
                </c:ext>
              </c:extLst>
            </c:dLbl>
            <c:dLbl>
              <c:idx val="1"/>
              <c:layout>
                <c:manualLayout>
                  <c:x val="-2.5000000000000001E-2"/>
                  <c:y val="2.82184973805677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86-4D6A-B346-099D29C6F375}"/>
                </c:ext>
              </c:extLst>
            </c:dLbl>
            <c:dLbl>
              <c:idx val="2"/>
              <c:layout>
                <c:manualLayout>
                  <c:x val="-1.3888998250218722E-2"/>
                  <c:y val="-2.82207193094953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986-4D6A-B346-099D29C6F375}"/>
                </c:ext>
              </c:extLst>
            </c:dLbl>
            <c:dLbl>
              <c:idx val="3"/>
              <c:layout>
                <c:manualLayout>
                  <c:x val="-2.5000000000000001E-2"/>
                  <c:y val="6.49020995895208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86-4D6A-B346-099D29C6F375}"/>
                </c:ext>
              </c:extLst>
            </c:dLbl>
            <c:dLbl>
              <c:idx val="4"/>
              <c:layout>
                <c:manualLayout>
                  <c:x val="-1.8055555555555554E-2"/>
                  <c:y val="4.51495958089087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986-4D6A-B346-099D29C6F375}"/>
                </c:ext>
              </c:extLst>
            </c:dLbl>
            <c:dLbl>
              <c:idx val="5"/>
              <c:layout>
                <c:manualLayout>
                  <c:x val="0"/>
                  <c:y val="-1.1287398952227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86-4D6A-B346-099D29C6F3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2023(Отчет)</c:v>
                </c:pt>
                <c:pt idx="3">
                  <c:v>2024 (План)</c:v>
                </c:pt>
                <c:pt idx="4">
                  <c:v>2025 (План)</c:v>
                </c:pt>
                <c:pt idx="5">
                  <c:v>2026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778034.9</c:v>
                </c:pt>
                <c:pt idx="1">
                  <c:v>903767.3</c:v>
                </c:pt>
                <c:pt idx="2">
                  <c:v>923908.2</c:v>
                </c:pt>
                <c:pt idx="3">
                  <c:v>940566.6</c:v>
                </c:pt>
                <c:pt idx="4">
                  <c:v>815026.1</c:v>
                </c:pt>
                <c:pt idx="5">
                  <c:v>794575.1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986-4D6A-B346-099D29C6F37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5.1118766404199475E-3"/>
                  <c:y val="5.6436994761135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86-4D6A-B346-099D29C6F375}"/>
                </c:ext>
              </c:extLst>
            </c:dLbl>
            <c:dLbl>
              <c:idx val="1"/>
              <c:layout>
                <c:manualLayout>
                  <c:x val="2.6388779527559057E-2"/>
                  <c:y val="2.82162754516403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986-4D6A-B346-099D29C6F375}"/>
                </c:ext>
              </c:extLst>
            </c:dLbl>
            <c:dLbl>
              <c:idx val="2"/>
              <c:layout>
                <c:manualLayout>
                  <c:x val="4.1222987751531055E-2"/>
                  <c:y val="-5.6441438618991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986-4D6A-B346-099D29C6F375}"/>
                </c:ext>
              </c:extLst>
            </c:dLbl>
            <c:dLbl>
              <c:idx val="3"/>
              <c:layout>
                <c:manualLayout>
                  <c:x val="3.1792432195975551E-2"/>
                  <c:y val="-5.64392166900638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986-4D6A-B346-099D29C6F375}"/>
                </c:ext>
              </c:extLst>
            </c:dLbl>
            <c:dLbl>
              <c:idx val="4"/>
              <c:layout>
                <c:manualLayout>
                  <c:x val="5.1388888888888887E-2"/>
                  <c:y val="3.3862196856681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986-4D6A-B346-099D29C6F375}"/>
                </c:ext>
              </c:extLst>
            </c:dLbl>
            <c:dLbl>
              <c:idx val="5"/>
              <c:layout>
                <c:manualLayout>
                  <c:x val="4.583333333333333E-2"/>
                  <c:y val="-1.1287398952227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986-4D6A-B346-099D29C6F3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2023(Отчет)</c:v>
                </c:pt>
                <c:pt idx="3">
                  <c:v>2024 (План)</c:v>
                </c:pt>
                <c:pt idx="4">
                  <c:v>2025 (План)</c:v>
                </c:pt>
                <c:pt idx="5">
                  <c:v>2026 (План)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790768.9</c:v>
                </c:pt>
                <c:pt idx="1">
                  <c:v>894796</c:v>
                </c:pt>
                <c:pt idx="2">
                  <c:v>921150.8</c:v>
                </c:pt>
                <c:pt idx="3">
                  <c:v>933066.6</c:v>
                </c:pt>
                <c:pt idx="4">
                  <c:v>815026.1</c:v>
                </c:pt>
                <c:pt idx="5">
                  <c:v>794575.1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5986-4D6A-B346-099D29C6F37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 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2.50000000000000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986-4D6A-B346-099D29C6F375}"/>
                </c:ext>
              </c:extLst>
            </c:dLbl>
            <c:dLbl>
              <c:idx val="1"/>
              <c:layout>
                <c:manualLayout>
                  <c:x val="2.5000000000000001E-2"/>
                  <c:y val="-5.64369947611370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986-4D6A-B346-099D29C6F375}"/>
                </c:ext>
              </c:extLst>
            </c:dLbl>
            <c:dLbl>
              <c:idx val="2"/>
              <c:layout>
                <c:manualLayout>
                  <c:x val="1.6666666666666701E-2"/>
                  <c:y val="-1.1287398952227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986-4D6A-B346-099D29C6F375}"/>
                </c:ext>
              </c:extLst>
            </c:dLbl>
            <c:dLbl>
              <c:idx val="3"/>
              <c:layout>
                <c:manualLayout>
                  <c:x val="2.08333333333334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986-4D6A-B346-099D29C6F375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2023(Отчет)</c:v>
                </c:pt>
                <c:pt idx="3">
                  <c:v>2024 (План)</c:v>
                </c:pt>
                <c:pt idx="4">
                  <c:v>2025 (План)</c:v>
                </c:pt>
                <c:pt idx="5">
                  <c:v>2026 (План)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 formatCode="#,##0.0">
                  <c:v>12734</c:v>
                </c:pt>
                <c:pt idx="2" formatCode="#,##0.0">
                  <c:v>2757.4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5986-4D6A-B346-099D29C6F37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Профицит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2023(Отчет)</c:v>
                </c:pt>
                <c:pt idx="3">
                  <c:v>2024 (План)</c:v>
                </c:pt>
                <c:pt idx="4">
                  <c:v>2025 (План)</c:v>
                </c:pt>
                <c:pt idx="5">
                  <c:v>2026 (План)</c:v>
                </c:pt>
              </c:strCache>
            </c:strRef>
          </c:cat>
          <c:val>
            <c:numRef>
              <c:f>Лист1!$E$2:$E$7</c:f>
              <c:numCache>
                <c:formatCode>#,##0.0</c:formatCode>
                <c:ptCount val="6"/>
                <c:pt idx="1">
                  <c:v>8971.2999999999993</c:v>
                </c:pt>
                <c:pt idx="3">
                  <c:v>7500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5986-4D6A-B346-099D29C6F3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3818112"/>
        <c:axId val="312250304"/>
        <c:axId val="0"/>
      </c:bar3DChart>
      <c:catAx>
        <c:axId val="313818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12250304"/>
        <c:crosses val="autoZero"/>
        <c:auto val="1"/>
        <c:lblAlgn val="ctr"/>
        <c:lblOffset val="100"/>
        <c:noMultiLvlLbl val="0"/>
      </c:catAx>
      <c:valAx>
        <c:axId val="312250304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3138181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210947064080942"/>
          <c:y val="0.30222966124028017"/>
          <c:w val="0.13594860017498159"/>
          <c:h val="0.33063813354415394"/>
        </c:manualLayout>
      </c:layout>
      <c:overlay val="0"/>
      <c:txPr>
        <a:bodyPr/>
        <a:lstStyle/>
        <a:p>
          <a:pPr>
            <a:defRPr sz="16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843045206210675"/>
          <c:y val="3.9909291351539436E-2"/>
          <c:w val="0.76156954793789644"/>
          <c:h val="0.9201814172969216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503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2026  (План)</c:v>
                </c:pt>
                <c:pt idx="1">
                  <c:v>2025 (План)</c:v>
                </c:pt>
                <c:pt idx="2">
                  <c:v>2024 (План)</c:v>
                </c:pt>
                <c:pt idx="3">
                  <c:v>2023 (Отчет)</c:v>
                </c:pt>
                <c:pt idx="4">
                  <c:v>2022</c:v>
                </c:pt>
                <c:pt idx="5">
                  <c:v>2021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3487.1506399999998</c:v>
                </c:pt>
                <c:pt idx="1">
                  <c:v>3599.9389000000001</c:v>
                </c:pt>
                <c:pt idx="2">
                  <c:v>14653.09852</c:v>
                </c:pt>
                <c:pt idx="3">
                  <c:v>24053.1</c:v>
                </c:pt>
                <c:pt idx="4">
                  <c:v>26405</c:v>
                </c:pt>
                <c:pt idx="5">
                  <c:v>22171.3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71E-4BA8-9C5B-C3E8D1342AA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502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2026  (План)</c:v>
                </c:pt>
                <c:pt idx="1">
                  <c:v>2025 (План)</c:v>
                </c:pt>
                <c:pt idx="2">
                  <c:v>2024 (План)</c:v>
                </c:pt>
                <c:pt idx="3">
                  <c:v>2023 (Отчет)</c:v>
                </c:pt>
                <c:pt idx="4">
                  <c:v>2022</c:v>
                </c:pt>
                <c:pt idx="5">
                  <c:v>2021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2" formatCode="#,##0.0">
                  <c:v>1429.64635</c:v>
                </c:pt>
                <c:pt idx="3" formatCode="#,##0.0">
                  <c:v>52876</c:v>
                </c:pt>
                <c:pt idx="4" formatCode="#,##0.0">
                  <c:v>20224.599999999999</c:v>
                </c:pt>
                <c:pt idx="5" formatCode="#,##0.0">
                  <c:v>24057.7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71E-4BA8-9C5B-C3E8D1342AA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501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3"/>
              <c:layout>
                <c:manualLayout>
                  <c:x val="9.1778014757230297E-3"/>
                  <c:y val="-6.34916191062787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71E-4BA8-9C5B-C3E8D1342AA2}"/>
                </c:ext>
              </c:extLst>
            </c:dLbl>
            <c:dLbl>
              <c:idx val="4"/>
              <c:layout>
                <c:manualLayout>
                  <c:x val="-6.5184559914832578E-17"/>
                  <c:y val="-4.2327746070851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71E-4BA8-9C5B-C3E8D1342A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2026  (План)</c:v>
                </c:pt>
                <c:pt idx="1">
                  <c:v>2025 (План)</c:v>
                </c:pt>
                <c:pt idx="2">
                  <c:v>2024 (План)</c:v>
                </c:pt>
                <c:pt idx="3">
                  <c:v>2023 (Отчет)</c:v>
                </c:pt>
                <c:pt idx="4">
                  <c:v>2022</c:v>
                </c:pt>
                <c:pt idx="5">
                  <c:v>2021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306</c:v>
                </c:pt>
                <c:pt idx="1">
                  <c:v>306</c:v>
                </c:pt>
                <c:pt idx="2">
                  <c:v>55510.553520000001</c:v>
                </c:pt>
                <c:pt idx="3">
                  <c:v>7026.5</c:v>
                </c:pt>
                <c:pt idx="4">
                  <c:v>8054.5</c:v>
                </c:pt>
                <c:pt idx="5">
                  <c:v>308.39999999999998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71E-4BA8-9C5B-C3E8D1342A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27350784"/>
        <c:axId val="325361664"/>
        <c:axId val="0"/>
      </c:bar3DChart>
      <c:catAx>
        <c:axId val="32735078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25361664"/>
        <c:crosses val="autoZero"/>
        <c:auto val="1"/>
        <c:lblAlgn val="ctr"/>
        <c:lblOffset val="100"/>
        <c:noMultiLvlLbl val="0"/>
      </c:catAx>
      <c:valAx>
        <c:axId val="325361664"/>
        <c:scaling>
          <c:orientation val="minMax"/>
        </c:scaling>
        <c:delete val="1"/>
        <c:axPos val="b"/>
        <c:majorGridlines/>
        <c:numFmt formatCode="#,##0.0" sourceLinked="1"/>
        <c:majorTickMark val="out"/>
        <c:minorTickMark val="none"/>
        <c:tickLblPos val="none"/>
        <c:crossAx val="3273507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solidFill>
                  <a:schemeClr val="accent3">
                    <a:lumMod val="10000"/>
                  </a:schemeClr>
                </a:solidFill>
              </a:defRPr>
            </a:pPr>
            <a:r>
              <a:rPr lang="ru-RU" sz="1600" dirty="0">
                <a:latin typeface="Constantia" panose="02030602050306030303" pitchFamily="18" charset="0"/>
              </a:rPr>
              <a:t>Другие вопросы в области охраны окружающей среды</a:t>
            </a:r>
          </a:p>
        </c:rich>
      </c:tx>
      <c:layout>
        <c:manualLayout>
          <c:xMode val="edge"/>
          <c:yMode val="edge"/>
          <c:x val="0.22076938999048387"/>
          <c:y val="1.404234162453986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158653838510717"/>
          <c:y val="3.9909291351539436E-2"/>
          <c:w val="0.89841346161489288"/>
          <c:h val="0.92018141729692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Другие вопросы в области охраны окружающей среды</c:v>
                </c:pt>
              </c:strCache>
            </c:strRef>
          </c:tx>
          <c:spPr>
            <a:solidFill>
              <a:srgbClr val="00808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(Отчет)</c:v>
                </c:pt>
                <c:pt idx="3">
                  <c:v>2024 (План)</c:v>
                </c:pt>
                <c:pt idx="4">
                  <c:v>2024 (План)</c:v>
                </c:pt>
                <c:pt idx="5">
                  <c:v>2025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24</c:v>
                </c:pt>
                <c:pt idx="1">
                  <c:v>1572.6</c:v>
                </c:pt>
                <c:pt idx="2">
                  <c:v>378.6</c:v>
                </c:pt>
                <c:pt idx="3">
                  <c:v>190</c:v>
                </c:pt>
                <c:pt idx="4">
                  <c:v>190</c:v>
                </c:pt>
                <c:pt idx="5">
                  <c:v>190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71E-4BA8-9C5B-C3E8D1342A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7936512"/>
        <c:axId val="321262080"/>
      </c:barChart>
      <c:catAx>
        <c:axId val="3279365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21262080"/>
        <c:crosses val="autoZero"/>
        <c:auto val="1"/>
        <c:lblAlgn val="ctr"/>
        <c:lblOffset val="100"/>
        <c:noMultiLvlLbl val="0"/>
      </c:catAx>
      <c:valAx>
        <c:axId val="321262080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3279365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311259136"/>
        <c:axId val="321267392"/>
        <c:axId val="0"/>
      </c:bar3DChart>
      <c:catAx>
        <c:axId val="311259136"/>
        <c:scaling>
          <c:orientation val="minMax"/>
        </c:scaling>
        <c:delete val="0"/>
        <c:axPos val="b"/>
        <c:majorTickMark val="out"/>
        <c:minorTickMark val="none"/>
        <c:tickLblPos val="nextTo"/>
        <c:crossAx val="321267392"/>
        <c:crosses val="autoZero"/>
        <c:auto val="1"/>
        <c:lblAlgn val="ctr"/>
        <c:lblOffset val="100"/>
        <c:noMultiLvlLbl val="0"/>
      </c:catAx>
      <c:valAx>
        <c:axId val="32126739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112591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blipFill dpi="0" rotWithShape="1">
      <a:blip xmlns:r="http://schemas.openxmlformats.org/officeDocument/2006/relationships" r:embed="rId1">
        <a:alphaModFix amt="32000"/>
      </a:blip>
      <a:srcRect/>
      <a:stretch>
        <a:fillRect/>
      </a:stretch>
    </a:blipFill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701</c:v>
                </c:pt>
              </c:strCache>
            </c:strRef>
          </c:tx>
          <c:spPr>
            <a:solidFill>
              <a:srgbClr val="FF99FF"/>
            </a:solidFill>
          </c:spPr>
          <c:invertIfNegative val="0"/>
          <c:dLbls>
            <c:dLbl>
              <c:idx val="0"/>
              <c:layout>
                <c:manualLayout>
                  <c:x val="-1.309938528666436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6BE-4D09-86F8-F8AD698B4F8F}"/>
                </c:ext>
              </c:extLst>
            </c:dLbl>
            <c:spPr>
              <a:solidFill>
                <a:srgbClr val="FFCCFF"/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(Отчет)</c:v>
                </c:pt>
                <c:pt idx="3">
                  <c:v>2024 (План)</c:v>
                </c:pt>
                <c:pt idx="4">
                  <c:v>2025 (План)</c:v>
                </c:pt>
                <c:pt idx="5">
                  <c:v>2026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88124.4</c:v>
                </c:pt>
                <c:pt idx="1">
                  <c:v>95317.2</c:v>
                </c:pt>
                <c:pt idx="2">
                  <c:v>89202.7</c:v>
                </c:pt>
                <c:pt idx="3">
                  <c:v>97977.1</c:v>
                </c:pt>
                <c:pt idx="4">
                  <c:v>98720.7</c:v>
                </c:pt>
                <c:pt idx="5">
                  <c:v>98720.7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6BE-4D09-86F8-F8AD698B4F8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702</c:v>
                </c:pt>
              </c:strCache>
            </c:strRef>
          </c:tx>
          <c:spPr>
            <a:solidFill>
              <a:srgbClr val="7FCC54"/>
            </a:solidFill>
          </c:spPr>
          <c:invertIfNegative val="0"/>
          <c:dLbls>
            <c:spPr>
              <a:solidFill>
                <a:srgbClr val="BFDDBB"/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(Отчет)</c:v>
                </c:pt>
                <c:pt idx="3">
                  <c:v>2024 (План)</c:v>
                </c:pt>
                <c:pt idx="4">
                  <c:v>2025 (План)</c:v>
                </c:pt>
                <c:pt idx="5">
                  <c:v>2026 (План)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269128.5</c:v>
                </c:pt>
                <c:pt idx="1">
                  <c:v>324597.2</c:v>
                </c:pt>
                <c:pt idx="2">
                  <c:v>296265.3</c:v>
                </c:pt>
                <c:pt idx="3">
                  <c:v>302314.09999999998</c:v>
                </c:pt>
                <c:pt idx="4">
                  <c:v>302859.09999999998</c:v>
                </c:pt>
                <c:pt idx="5">
                  <c:v>303359.09999999998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6BE-4D09-86F8-F8AD698B4F8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703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8713407552377648E-2"/>
                  <c:y val="-4.16072737973055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6BE-4D09-86F8-F8AD698B4F8F}"/>
                </c:ext>
              </c:extLst>
            </c:dLbl>
            <c:dLbl>
              <c:idx val="1"/>
              <c:layout>
                <c:manualLayout>
                  <c:x val="-9.3567037761890584E-3"/>
                  <c:y val="-3.7824794361186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6BE-4D09-86F8-F8AD698B4F8F}"/>
                </c:ext>
              </c:extLst>
            </c:dLbl>
            <c:dLbl>
              <c:idx val="2"/>
              <c:layout>
                <c:manualLayout>
                  <c:x val="-3.1812792839042002E-2"/>
                  <c:y val="-1.8912397180593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6BE-4D09-86F8-F8AD698B4F8F}"/>
                </c:ext>
              </c:extLst>
            </c:dLbl>
            <c:dLbl>
              <c:idx val="3"/>
              <c:layout>
                <c:manualLayout>
                  <c:x val="-1.3099519422643849E-2"/>
                  <c:y val="-2.90106943721823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6BE-4D09-86F8-F8AD698B4F8F}"/>
                </c:ext>
              </c:extLst>
            </c:dLbl>
            <c:dLbl>
              <c:idx val="4"/>
              <c:layout>
                <c:manualLayout>
                  <c:x val="-2.4443720931260838E-2"/>
                  <c:y val="-3.5742882367737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6BE-4D09-86F8-F8AD698B4F8F}"/>
                </c:ext>
              </c:extLst>
            </c:dLbl>
            <c:dLbl>
              <c:idx val="5"/>
              <c:layout>
                <c:manualLayout>
                  <c:x val="-2.994145208380425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6BE-4D09-86F8-F8AD698B4F8F}"/>
                </c:ext>
              </c:extLst>
            </c:dLbl>
            <c:spPr>
              <a:solidFill>
                <a:schemeClr val="accent4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(Отчет)</c:v>
                </c:pt>
                <c:pt idx="3">
                  <c:v>2024 (План)</c:v>
                </c:pt>
                <c:pt idx="4">
                  <c:v>2025 (План)</c:v>
                </c:pt>
                <c:pt idx="5">
                  <c:v>2026 (План)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32870.300000000003</c:v>
                </c:pt>
                <c:pt idx="1">
                  <c:v>41774</c:v>
                </c:pt>
                <c:pt idx="2">
                  <c:v>35714.1</c:v>
                </c:pt>
                <c:pt idx="3">
                  <c:v>43749.1</c:v>
                </c:pt>
                <c:pt idx="4">
                  <c:v>41703</c:v>
                </c:pt>
                <c:pt idx="5">
                  <c:v>41703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66BE-4D09-86F8-F8AD698B4F8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707</c:v>
                </c:pt>
              </c:strCache>
            </c:strRef>
          </c:tx>
          <c:spPr>
            <a:solidFill>
              <a:srgbClr val="FF33CC"/>
            </a:solidFill>
          </c:spPr>
          <c:invertIfNegative val="0"/>
          <c:dLbls>
            <c:dLbl>
              <c:idx val="0"/>
              <c:layout>
                <c:manualLayout>
                  <c:x val="-1.3099385286664367E-2"/>
                  <c:y val="-3.02598354889502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6BE-4D09-86F8-F8AD698B4F8F}"/>
                </c:ext>
              </c:extLst>
            </c:dLbl>
            <c:dLbl>
              <c:idx val="1"/>
              <c:layout>
                <c:manualLayout>
                  <c:x val="3.7426815104755896E-3"/>
                  <c:y val="-2.6477356052830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6BE-4D09-86F8-F8AD698B4F8F}"/>
                </c:ext>
              </c:extLst>
            </c:dLbl>
            <c:dLbl>
              <c:idx val="2"/>
              <c:layout>
                <c:manualLayout>
                  <c:x val="-1.8714881049035424E-3"/>
                  <c:y val="-3.02598354889496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6BE-4D09-86F8-F8AD698B4F8F}"/>
                </c:ext>
              </c:extLst>
            </c:dLbl>
            <c:dLbl>
              <c:idx val="3"/>
              <c:layout>
                <c:manualLayout>
                  <c:x val="1.872380565969109E-2"/>
                  <c:y val="-5.6772488357157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6BE-4D09-86F8-F8AD698B4F8F}"/>
                </c:ext>
              </c:extLst>
            </c:dLbl>
            <c:dLbl>
              <c:idx val="4"/>
              <c:layout>
                <c:manualLayout>
                  <c:x val="1.7550415295338941E-3"/>
                  <c:y val="-5.00403003616033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6BE-4D09-86F8-F8AD698B4F8F}"/>
                </c:ext>
              </c:extLst>
            </c:dLbl>
            <c:dLbl>
              <c:idx val="5"/>
              <c:layout>
                <c:manualLayout>
                  <c:x val="8.7752076476694703E-3"/>
                  <c:y val="-2.69287519822186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6BE-4D09-86F8-F8AD698B4F8F}"/>
                </c:ext>
              </c:extLst>
            </c:dLbl>
            <c:spPr>
              <a:solidFill>
                <a:srgbClr val="FF33CC"/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(Отчет)</c:v>
                </c:pt>
                <c:pt idx="3">
                  <c:v>2024 (План)</c:v>
                </c:pt>
                <c:pt idx="4">
                  <c:v>2025 (План)</c:v>
                </c:pt>
                <c:pt idx="5">
                  <c:v>2026 (План)</c:v>
                </c:pt>
              </c:strCache>
            </c:strRef>
          </c:cat>
          <c:val>
            <c:numRef>
              <c:f>Лист1!$E$2:$E$7</c:f>
              <c:numCache>
                <c:formatCode>#,##0.0</c:formatCode>
                <c:ptCount val="6"/>
                <c:pt idx="0">
                  <c:v>9016.9</c:v>
                </c:pt>
                <c:pt idx="1">
                  <c:v>9848.4</c:v>
                </c:pt>
                <c:pt idx="2">
                  <c:v>5259.9</c:v>
                </c:pt>
                <c:pt idx="3">
                  <c:v>7498.3</c:v>
                </c:pt>
                <c:pt idx="4">
                  <c:v>7498.3</c:v>
                </c:pt>
                <c:pt idx="5">
                  <c:v>7498.3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66BE-4D09-86F8-F8AD698B4F8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709</c:v>
                </c:pt>
              </c:strCache>
            </c:strRef>
          </c:tx>
          <c:spPr>
            <a:solidFill>
              <a:srgbClr val="8ED9F0"/>
            </a:solidFill>
          </c:spPr>
          <c:invertIfNegative val="0"/>
          <c:dLbls>
            <c:dLbl>
              <c:idx val="0"/>
              <c:layout>
                <c:manualLayout>
                  <c:x val="1.4970726041902221E-2"/>
                  <c:y val="3.78247943611868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6BE-4D09-86F8-F8AD698B4F8F}"/>
                </c:ext>
              </c:extLst>
            </c:dLbl>
            <c:dLbl>
              <c:idx val="1"/>
              <c:layout>
                <c:manualLayout>
                  <c:x val="1.8713260202711881E-2"/>
                  <c:y val="1.8912397180593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6BE-4D09-86F8-F8AD698B4F8F}"/>
                </c:ext>
              </c:extLst>
            </c:dLbl>
            <c:dLbl>
              <c:idx val="2"/>
              <c:layout>
                <c:manualLayout>
                  <c:x val="1.8713407552377648E-2"/>
                  <c:y val="1.8912397180593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6BE-4D09-86F8-F8AD698B4F8F}"/>
                </c:ext>
              </c:extLst>
            </c:dLbl>
            <c:dLbl>
              <c:idx val="3"/>
              <c:layout>
                <c:manualLayout>
                  <c:x val="1.8713441241209591E-2"/>
                  <c:y val="1.3880764469102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66BE-4D09-86F8-F8AD698B4F8F}"/>
                </c:ext>
              </c:extLst>
            </c:dLbl>
            <c:dLbl>
              <c:idx val="4"/>
              <c:layout>
                <c:manualLayout>
                  <c:x val="2.2107028236545326E-2"/>
                  <c:y val="1.51299299030803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6BE-4D09-86F8-F8AD698B4F8F}"/>
                </c:ext>
              </c:extLst>
            </c:dLbl>
            <c:dLbl>
              <c:idx val="5"/>
              <c:layout>
                <c:manualLayout>
                  <c:x val="5.0526200391419702E-2"/>
                  <c:y val="3.78247943611868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66BE-4D09-86F8-F8AD698B4F8F}"/>
                </c:ext>
              </c:extLst>
            </c:dLbl>
            <c:spPr>
              <a:solidFill>
                <a:srgbClr val="CCECFF"/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(Отчет)</c:v>
                </c:pt>
                <c:pt idx="3">
                  <c:v>2024 (План)</c:v>
                </c:pt>
                <c:pt idx="4">
                  <c:v>2025 (План)</c:v>
                </c:pt>
                <c:pt idx="5">
                  <c:v>2026 (План)</c:v>
                </c:pt>
              </c:strCache>
            </c:strRef>
          </c:cat>
          <c:val>
            <c:numRef>
              <c:f>Лист1!$F$2:$F$7</c:f>
              <c:numCache>
                <c:formatCode>#,##0.0</c:formatCode>
                <c:ptCount val="6"/>
                <c:pt idx="0">
                  <c:v>7561</c:v>
                </c:pt>
                <c:pt idx="1">
                  <c:v>7844.5</c:v>
                </c:pt>
                <c:pt idx="2">
                  <c:v>15004.4</c:v>
                </c:pt>
                <c:pt idx="3">
                  <c:v>20670.599999999999</c:v>
                </c:pt>
                <c:pt idx="4">
                  <c:v>20855.2</c:v>
                </c:pt>
                <c:pt idx="5">
                  <c:v>21321.7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66BE-4D09-86F8-F8AD698B4F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27696896"/>
        <c:axId val="321271424"/>
        <c:axId val="0"/>
      </c:bar3DChart>
      <c:catAx>
        <c:axId val="3276968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21271424"/>
        <c:crosses val="autoZero"/>
        <c:auto val="1"/>
        <c:lblAlgn val="ctr"/>
        <c:lblOffset val="100"/>
        <c:noMultiLvlLbl val="0"/>
      </c:catAx>
      <c:valAx>
        <c:axId val="321271424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3276968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476135762083564"/>
          <c:y val="3.437500000000001E-2"/>
          <c:w val="0.87523864237916449"/>
          <c:h val="0.9312500000000000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801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B7E5B3"/>
              </a:solidFill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/>
                      <a:t>45 255,8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5D4-4B03-A16E-9FBAC6F3A933}"/>
                </c:ext>
              </c:extLst>
            </c:dLbl>
            <c:dLbl>
              <c:idx val="3"/>
              <c:layout>
                <c:manualLayout>
                  <c:x val="0"/>
                  <c:y val="-5.85185185185185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5D4-4B03-A16E-9FBAC6F3A933}"/>
                </c:ext>
              </c:extLst>
            </c:dLbl>
            <c:dLbl>
              <c:idx val="4"/>
              <c:layout>
                <c:manualLayout>
                  <c:x val="0"/>
                  <c:y val="-5.92592592592592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5D4-4B03-A16E-9FBAC6F3A933}"/>
                </c:ext>
              </c:extLst>
            </c:dLbl>
            <c:dLbl>
              <c:idx val="5"/>
              <c:layout>
                <c:manualLayout>
                  <c:x val="0"/>
                  <c:y val="-5.9259259259259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5D4-4B03-A16E-9FBAC6F3A933}"/>
                </c:ext>
              </c:extLst>
            </c:dLbl>
            <c:spPr>
              <a:solidFill>
                <a:schemeClr val="accent3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(Отчет)</c:v>
                </c:pt>
                <c:pt idx="3">
                  <c:v>2024 (План)</c:v>
                </c:pt>
                <c:pt idx="4">
                  <c:v>2025 (План)</c:v>
                </c:pt>
                <c:pt idx="5">
                  <c:v>2026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50581</c:v>
                </c:pt>
                <c:pt idx="1">
                  <c:v>53381.599999999999</c:v>
                </c:pt>
                <c:pt idx="2">
                  <c:v>68839</c:v>
                </c:pt>
                <c:pt idx="3">
                  <c:v>63214.1</c:v>
                </c:pt>
                <c:pt idx="4">
                  <c:v>60734</c:v>
                </c:pt>
                <c:pt idx="5">
                  <c:v>60736.3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79A-4437-862D-6AE88C35B27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804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8260045327332544E-2"/>
                  <c:y val="-2.85485426381102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5D4-4B03-A16E-9FBAC6F3A933}"/>
                </c:ext>
              </c:extLst>
            </c:dLbl>
            <c:dLbl>
              <c:idx val="1"/>
              <c:layout>
                <c:manualLayout>
                  <c:x val="2.9830047845517686E-2"/>
                  <c:y val="-1.90323617587400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5D4-4B03-A16E-9FBAC6F3A933}"/>
                </c:ext>
              </c:extLst>
            </c:dLbl>
            <c:dLbl>
              <c:idx val="2"/>
              <c:layout>
                <c:manualLayout>
                  <c:x val="1.5700025181851356E-2"/>
                  <c:y val="-1.90323617587401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5D4-4B03-A16E-9FBAC6F3A933}"/>
                </c:ext>
              </c:extLst>
            </c:dLbl>
            <c:dLbl>
              <c:idx val="3"/>
              <c:layout>
                <c:manualLayout>
                  <c:x val="1.4130022663666158E-2"/>
                  <c:y val="-9.51618087937013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5D4-4B03-A16E-9FBAC6F3A933}"/>
                </c:ext>
              </c:extLst>
            </c:dLbl>
            <c:dLbl>
              <c:idx val="4"/>
              <c:layout>
                <c:manualLayout>
                  <c:x val="1.5700025181851415E-2"/>
                  <c:y val="-1.90327364115306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5D4-4B03-A16E-9FBAC6F3A933}"/>
                </c:ext>
              </c:extLst>
            </c:dLbl>
            <c:dLbl>
              <c:idx val="5"/>
              <c:layout>
                <c:manualLayout>
                  <c:x val="1.4130022663666272E-2"/>
                  <c:y val="-2.3790452198425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5D4-4B03-A16E-9FBAC6F3A933}"/>
                </c:ext>
              </c:extLst>
            </c:dLbl>
            <c:spPr>
              <a:solidFill>
                <a:schemeClr val="accent2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(Отчет)</c:v>
                </c:pt>
                <c:pt idx="3">
                  <c:v>2024 (План)</c:v>
                </c:pt>
                <c:pt idx="4">
                  <c:v>2025 (План)</c:v>
                </c:pt>
                <c:pt idx="5">
                  <c:v>2026 (План)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 formatCode="#,##0.0">
                  <c:v>658.8</c:v>
                </c:pt>
                <c:pt idx="1">
                  <c:v>666.3</c:v>
                </c:pt>
                <c:pt idx="2">
                  <c:v>880.7</c:v>
                </c:pt>
                <c:pt idx="3">
                  <c:v>841.9</c:v>
                </c:pt>
                <c:pt idx="4">
                  <c:v>841.9</c:v>
                </c:pt>
                <c:pt idx="5">
                  <c:v>841.9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79A-4437-862D-6AE88C35B2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28631808"/>
        <c:axId val="325368576"/>
        <c:axId val="0"/>
      </c:bar3DChart>
      <c:catAx>
        <c:axId val="3286318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solidFill>
            <a:schemeClr val="bg2">
              <a:alpha val="46000"/>
            </a:schemeClr>
          </a:solidFill>
        </c:spPr>
        <c:txPr>
          <a:bodyPr/>
          <a:lstStyle/>
          <a:p>
            <a:pPr>
              <a:defRPr sz="1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25368576"/>
        <c:crosses val="autoZero"/>
        <c:auto val="1"/>
        <c:lblAlgn val="ctr"/>
        <c:lblOffset val="100"/>
        <c:noMultiLvlLbl val="0"/>
      </c:catAx>
      <c:valAx>
        <c:axId val="325368576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32863180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138888888888888"/>
          <c:y val="6.2500000000000134E-3"/>
          <c:w val="0.73472222222222261"/>
          <c:h val="0.791638041338592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1004</c:v>
                </c:pt>
              </c:strCache>
            </c:strRef>
          </c:tx>
          <c:spPr>
            <a:solidFill>
              <a:srgbClr val="B1C9F9"/>
            </a:solidFill>
          </c:spPr>
          <c:invertIfNegative val="0"/>
          <c:dLbls>
            <c:dLbl>
              <c:idx val="0"/>
              <c:layout>
                <c:manualLayout>
                  <c:x val="6.666666666666668E-2"/>
                  <c:y val="-2.18750000000008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199-4698-B8E6-3F103B017276}"/>
                </c:ext>
              </c:extLst>
            </c:dLbl>
            <c:dLbl>
              <c:idx val="1"/>
              <c:layout>
                <c:manualLayout>
                  <c:x val="6.1111111111111123E-2"/>
                  <c:y val="-3.7500000000000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199-4698-B8E6-3F103B017276}"/>
                </c:ext>
              </c:extLst>
            </c:dLbl>
            <c:dLbl>
              <c:idx val="2"/>
              <c:layout>
                <c:manualLayout>
                  <c:x val="6.666666666666668E-2"/>
                  <c:y val="-2.8124999999999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199-4698-B8E6-3F103B017276}"/>
                </c:ext>
              </c:extLst>
            </c:dLbl>
            <c:dLbl>
              <c:idx val="3"/>
              <c:layout>
                <c:manualLayout>
                  <c:x val="6.25E-2"/>
                  <c:y val="-6.25024606299218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199-4698-B8E6-3F103B017276}"/>
                </c:ext>
              </c:extLst>
            </c:dLbl>
            <c:dLbl>
              <c:idx val="4"/>
              <c:layout>
                <c:manualLayout>
                  <c:x val="6.25E-2"/>
                  <c:y val="-9.37499999999999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199-4698-B8E6-3F103B017276}"/>
                </c:ext>
              </c:extLst>
            </c:dLbl>
            <c:dLbl>
              <c:idx val="5"/>
              <c:layout>
                <c:manualLayout>
                  <c:x val="6.25E-2"/>
                  <c:y val="-2.4999999999999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199-4698-B8E6-3F103B0172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(Отчет)</c:v>
                </c:pt>
                <c:pt idx="3">
                  <c:v>2024 (План)</c:v>
                </c:pt>
                <c:pt idx="4">
                  <c:v>2025 (План)</c:v>
                </c:pt>
                <c:pt idx="5">
                  <c:v>2026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36125.599999999999</c:v>
                </c:pt>
                <c:pt idx="1">
                  <c:v>43256.6</c:v>
                </c:pt>
                <c:pt idx="2">
                  <c:v>45232.2</c:v>
                </c:pt>
                <c:pt idx="3">
                  <c:v>59081.599999999999</c:v>
                </c:pt>
                <c:pt idx="4">
                  <c:v>57393.2</c:v>
                </c:pt>
                <c:pt idx="5">
                  <c:v>44064.6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199-4698-B8E6-3F103B01727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1003</c:v>
                </c:pt>
              </c:strCache>
            </c:strRef>
          </c:tx>
          <c:spPr>
            <a:solidFill>
              <a:srgbClr val="B7EBF5"/>
            </a:solidFill>
          </c:spPr>
          <c:invertIfNegative val="0"/>
          <c:dLbls>
            <c:dLbl>
              <c:idx val="0"/>
              <c:layout>
                <c:manualLayout>
                  <c:x val="5.833333333333432E-2"/>
                  <c:y val="2.8124999999999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199-4698-B8E6-3F103B017276}"/>
                </c:ext>
              </c:extLst>
            </c:dLbl>
            <c:dLbl>
              <c:idx val="1"/>
              <c:layout>
                <c:manualLayout>
                  <c:x val="6.1111111111111123E-2"/>
                  <c:y val="-3.12500000000002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199-4698-B8E6-3F103B017276}"/>
                </c:ext>
              </c:extLst>
            </c:dLbl>
            <c:dLbl>
              <c:idx val="2"/>
              <c:layout>
                <c:manualLayout>
                  <c:x val="6.2500000000000083E-2"/>
                  <c:y val="9.37500000000017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199-4698-B8E6-3F103B017276}"/>
                </c:ext>
              </c:extLst>
            </c:dLbl>
            <c:dLbl>
              <c:idx val="3"/>
              <c:layout>
                <c:manualLayout>
                  <c:x val="5.4166666666666904E-2"/>
                  <c:y val="2.8124999999999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199-4698-B8E6-3F103B017276}"/>
                </c:ext>
              </c:extLst>
            </c:dLbl>
            <c:dLbl>
              <c:idx val="4"/>
              <c:layout>
                <c:manualLayout>
                  <c:x val="5.8333333333333584E-2"/>
                  <c:y val="1.5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199-4698-B8E6-3F103B017276}"/>
                </c:ext>
              </c:extLst>
            </c:dLbl>
            <c:dLbl>
              <c:idx val="5"/>
              <c:layout>
                <c:manualLayout>
                  <c:x val="6.25E-2"/>
                  <c:y val="2.18750000000000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199-4698-B8E6-3F103B0172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(Отчет)</c:v>
                </c:pt>
                <c:pt idx="3">
                  <c:v>2024 (План)</c:v>
                </c:pt>
                <c:pt idx="4">
                  <c:v>2025 (План)</c:v>
                </c:pt>
                <c:pt idx="5">
                  <c:v>2026 (План)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2655</c:v>
                </c:pt>
                <c:pt idx="1">
                  <c:v>6202.1</c:v>
                </c:pt>
                <c:pt idx="2">
                  <c:v>2730</c:v>
                </c:pt>
                <c:pt idx="3">
                  <c:v>1370.7</c:v>
                </c:pt>
                <c:pt idx="4">
                  <c:v>1585.1</c:v>
                </c:pt>
                <c:pt idx="5">
                  <c:v>1594.7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C199-4698-B8E6-3F103B01727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1001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5.6944444444444443E-2"/>
                  <c:y val="9.37500000000017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199-4698-B8E6-3F103B017276}"/>
                </c:ext>
              </c:extLst>
            </c:dLbl>
            <c:dLbl>
              <c:idx val="1"/>
              <c:layout>
                <c:manualLayout>
                  <c:x val="5.6944444444444443E-2"/>
                  <c:y val="9.37500000000017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199-4698-B8E6-3F103B017276}"/>
                </c:ext>
              </c:extLst>
            </c:dLbl>
            <c:dLbl>
              <c:idx val="2"/>
              <c:layout>
                <c:manualLayout>
                  <c:x val="6.3888888888888884E-2"/>
                  <c:y val="-3.580687802255912E-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199-4698-B8E6-3F103B017276}"/>
                </c:ext>
              </c:extLst>
            </c:dLbl>
            <c:dLbl>
              <c:idx val="3"/>
              <c:layout>
                <c:manualLayout>
                  <c:x val="6.3888888888888884E-2"/>
                  <c:y val="-3.12500000000002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199-4698-B8E6-3F103B017276}"/>
                </c:ext>
              </c:extLst>
            </c:dLbl>
            <c:dLbl>
              <c:idx val="4"/>
              <c:layout>
                <c:manualLayout>
                  <c:x val="5.6944444444444443E-2"/>
                  <c:y val="6.25000000000001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C199-4698-B8E6-3F103B017276}"/>
                </c:ext>
              </c:extLst>
            </c:dLbl>
            <c:dLbl>
              <c:idx val="5"/>
              <c:layout>
                <c:manualLayout>
                  <c:x val="6.111111111111132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199-4698-B8E6-3F103B0172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(Отчет)</c:v>
                </c:pt>
                <c:pt idx="3">
                  <c:v>2024 (План)</c:v>
                </c:pt>
                <c:pt idx="4">
                  <c:v>2025 (План)</c:v>
                </c:pt>
                <c:pt idx="5">
                  <c:v>2026 (План)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3764.2</c:v>
                </c:pt>
                <c:pt idx="1">
                  <c:v>5586.8</c:v>
                </c:pt>
                <c:pt idx="2">
                  <c:v>5483.3</c:v>
                </c:pt>
                <c:pt idx="3">
                  <c:v>6413.4</c:v>
                </c:pt>
                <c:pt idx="4">
                  <c:v>6413.4</c:v>
                </c:pt>
                <c:pt idx="5">
                  <c:v>6413.4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C199-4698-B8E6-3F103B0172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28939008"/>
        <c:axId val="327549504"/>
      </c:barChart>
      <c:catAx>
        <c:axId val="328939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27549504"/>
        <c:crosses val="autoZero"/>
        <c:auto val="1"/>
        <c:lblAlgn val="ctr"/>
        <c:lblOffset val="100"/>
        <c:noMultiLvlLbl val="0"/>
      </c:catAx>
      <c:valAx>
        <c:axId val="327549504"/>
        <c:scaling>
          <c:orientation val="minMax"/>
        </c:scaling>
        <c:delete val="1"/>
        <c:axPos val="l"/>
        <c:majorGridlines/>
        <c:numFmt formatCode="0%" sourceLinked="1"/>
        <c:majorTickMark val="out"/>
        <c:minorTickMark val="none"/>
        <c:tickLblPos val="none"/>
        <c:crossAx val="32893900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1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0673592271554246E-2"/>
          <c:y val="0.22777777777777777"/>
          <c:w val="0.9369175484813701"/>
          <c:h val="0.482966754155730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1202</c:v>
                </c:pt>
              </c:strCache>
            </c:strRef>
          </c:tx>
          <c:spPr>
            <a:solidFill>
              <a:srgbClr val="B7E5B3"/>
            </a:solidFill>
            <a:ln w="44450">
              <a:noFill/>
            </a:ln>
          </c:spPr>
          <c:invertIfNegative val="0"/>
          <c:dLbls>
            <c:dLbl>
              <c:idx val="0"/>
              <c:layout>
                <c:manualLayout>
                  <c:x val="1.3213568892123781E-2"/>
                  <c:y val="-1.39776902887139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311-4646-A694-71AAD33FBF45}"/>
                </c:ext>
              </c:extLst>
            </c:dLbl>
            <c:dLbl>
              <c:idx val="1"/>
              <c:layout>
                <c:manualLayout>
                  <c:x val="2.0825117448555048E-2"/>
                  <c:y val="-5.26889763779527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11-4646-A694-71AAD33FBF45}"/>
                </c:ext>
              </c:extLst>
            </c:dLbl>
            <c:dLbl>
              <c:idx val="2"/>
              <c:layout>
                <c:manualLayout>
                  <c:x val="7.3473168795077076E-3"/>
                  <c:y val="2.4219757998395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382-4F9D-A465-40FABB127229}"/>
                </c:ext>
              </c:extLst>
            </c:dLbl>
            <c:dLbl>
              <c:idx val="3"/>
              <c:layout>
                <c:manualLayout>
                  <c:x val="9.5304263437658748E-4"/>
                  <c:y val="1.15625477440035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311-4646-A694-71AAD33FBF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(Отчет)</c:v>
                </c:pt>
                <c:pt idx="3">
                  <c:v>2024 (План)</c:v>
                </c:pt>
                <c:pt idx="4">
                  <c:v>2025 (План)</c:v>
                </c:pt>
                <c:pt idx="5">
                  <c:v>2026 (План)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650.20000000000005</c:v>
                </c:pt>
                <c:pt idx="1">
                  <c:v>688</c:v>
                </c:pt>
                <c:pt idx="2">
                  <c:v>700</c:v>
                </c:pt>
                <c:pt idx="3">
                  <c:v>700</c:v>
                </c:pt>
                <c:pt idx="4">
                  <c:v>700</c:v>
                </c:pt>
                <c:pt idx="5">
                  <c:v>700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311-4646-A694-71AAD33FBF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328941056"/>
        <c:axId val="327552960"/>
        <c:axId val="0"/>
      </c:bar3DChart>
      <c:catAx>
        <c:axId val="328941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27552960"/>
        <c:crosses val="autoZero"/>
        <c:auto val="1"/>
        <c:lblAlgn val="ctr"/>
        <c:lblOffset val="100"/>
        <c:noMultiLvlLbl val="0"/>
      </c:catAx>
      <c:valAx>
        <c:axId val="327552960"/>
        <c:scaling>
          <c:orientation val="minMax"/>
        </c:scaling>
        <c:delete val="1"/>
        <c:axPos val="l"/>
        <c:majorGridlines/>
        <c:numFmt formatCode="0.0" sourceLinked="1"/>
        <c:majorTickMark val="out"/>
        <c:minorTickMark val="none"/>
        <c:tickLblPos val="none"/>
        <c:crossAx val="32894105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blipFill dpi="0" rotWithShape="1">
      <a:blip xmlns:r="http://schemas.openxmlformats.org/officeDocument/2006/relationships" r:embed="rId2">
        <a:alphaModFix amt="28000"/>
      </a:blip>
      <a:srcRect/>
      <a:stretch>
        <a:fillRect/>
      </a:stretch>
    </a:blipFill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847222222222265E-2"/>
          <c:y val="9.3102235960558694E-2"/>
          <c:w val="0.89859612860892357"/>
          <c:h val="0.8001092067606080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>
              <a:solidFill>
                <a:srgbClr val="EC5E06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5555555555555558E-3"/>
                  <c:y val="1.9444312604179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A60-444C-AC37-8AFCB462C212}"/>
                </c:ext>
              </c:extLst>
            </c:dLbl>
            <c:dLbl>
              <c:idx val="1"/>
              <c:layout>
                <c:manualLayout>
                  <c:x val="8.3333333333333332E-3"/>
                  <c:y val="4.84444043172897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A60-444C-AC37-8AFCB462C212}"/>
                </c:ext>
              </c:extLst>
            </c:dLbl>
            <c:dLbl>
              <c:idx val="2"/>
              <c:layout>
                <c:manualLayout>
                  <c:x val="0"/>
                  <c:y val="1.9444312604179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A60-444C-AC37-8AFCB462C212}"/>
                </c:ext>
              </c:extLst>
            </c:dLbl>
            <c:dLbl>
              <c:idx val="3"/>
              <c:layout>
                <c:manualLayout>
                  <c:x val="1.2500000000000001E-2"/>
                  <c:y val="3.3534997313003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A60-444C-AC37-8AFCB462C212}"/>
                </c:ext>
              </c:extLst>
            </c:dLbl>
            <c:dLbl>
              <c:idx val="4"/>
              <c:layout>
                <c:manualLayout>
                  <c:x val="-9.722331583551954E-3"/>
                  <c:y val="4.45570340660148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A60-444C-AC37-8AFCB462C212}"/>
                </c:ext>
              </c:extLst>
            </c:dLbl>
            <c:dLbl>
              <c:idx val="5"/>
              <c:layout>
                <c:manualLayout>
                  <c:x val="-8.3333333333333332E-3"/>
                  <c:y val="-2.383872087311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A60-444C-AC37-8AFCB462C212}"/>
                </c:ext>
              </c:extLst>
            </c:dLbl>
            <c:dLbl>
              <c:idx val="6"/>
              <c:layout>
                <c:manualLayout>
                  <c:x val="0"/>
                  <c:y val="-9.53578867722231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B0-4E6B-943B-1E77D5A29220}"/>
                </c:ext>
              </c:extLst>
            </c:dLbl>
            <c:spPr>
              <a:solidFill>
                <a:srgbClr val="EC5E06">
                  <a:alpha val="52941"/>
                </a:srgbClr>
              </a:solidFill>
              <a:ln>
                <a:solidFill>
                  <a:srgbClr val="EC5E06"/>
                </a:solidFill>
              </a:ln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 (план)</c:v>
                </c:pt>
                <c:pt idx="6">
                  <c:v>2023 (отчет)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23662.16</c:v>
                </c:pt>
                <c:pt idx="1">
                  <c:v>25804.1</c:v>
                </c:pt>
                <c:pt idx="2">
                  <c:v>26975.42</c:v>
                </c:pt>
                <c:pt idx="3">
                  <c:v>29563.47</c:v>
                </c:pt>
                <c:pt idx="4">
                  <c:v>31426.799999999999</c:v>
                </c:pt>
                <c:pt idx="5">
                  <c:v>34838.1</c:v>
                </c:pt>
                <c:pt idx="6">
                  <c:v>34907.699999999997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4A60-444C-AC37-8AFCB462C21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ln>
              <a:solidFill>
                <a:srgbClr val="B5D36B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7.6388888888888895E-2"/>
                  <c:y val="-2.1454867556300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A60-444C-AC37-8AFCB462C212}"/>
                </c:ext>
              </c:extLst>
            </c:dLbl>
            <c:dLbl>
              <c:idx val="1"/>
              <c:layout>
                <c:manualLayout>
                  <c:x val="-5.555555555555558E-2"/>
                  <c:y val="-6.24149109837261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A60-444C-AC37-8AFCB462C212}"/>
                </c:ext>
              </c:extLst>
            </c:dLbl>
            <c:dLbl>
              <c:idx val="2"/>
              <c:layout>
                <c:manualLayout>
                  <c:x val="-3.8888888888888945E-2"/>
                  <c:y val="-4.88385847869989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A60-444C-AC37-8AFCB462C212}"/>
                </c:ext>
              </c:extLst>
            </c:dLbl>
            <c:dLbl>
              <c:idx val="3"/>
              <c:layout>
                <c:manualLayout>
                  <c:x val="-6.9444444444444448E-2"/>
                  <c:y val="-5.68389466822111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A60-444C-AC37-8AFCB462C212}"/>
                </c:ext>
              </c:extLst>
            </c:dLbl>
            <c:dLbl>
              <c:idx val="4"/>
              <c:layout>
                <c:manualLayout>
                  <c:x val="-1.1111220472440946E-2"/>
                  <c:y val="-2.186763081958191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A60-444C-AC37-8AFCB462C212}"/>
                </c:ext>
              </c:extLst>
            </c:dLbl>
            <c:dLbl>
              <c:idx val="5"/>
              <c:layout>
                <c:manualLayout>
                  <c:x val="-2.361111111111111E-2"/>
                  <c:y val="-7.1474679817528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A60-444C-AC37-8AFCB462C212}"/>
                </c:ext>
              </c:extLst>
            </c:dLbl>
            <c:dLbl>
              <c:idx val="6"/>
              <c:layout>
                <c:manualLayout>
                  <c:x val="0"/>
                  <c:y val="-1.9070826534502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92D050">
                  <a:alpha val="45000"/>
                </a:srgbClr>
              </a:solidFill>
            </c:spPr>
            <c:txPr>
              <a:bodyPr/>
              <a:lstStyle/>
              <a:p>
                <a:pPr>
                  <a:defRPr sz="150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 (план)</c:v>
                </c:pt>
                <c:pt idx="6">
                  <c:v>2023 (отчет)</c:v>
                </c:pt>
              </c:strCache>
            </c:strRef>
          </c:cat>
          <c:val>
            <c:numRef>
              <c:f>Лист1!$C$2:$C$8</c:f>
              <c:numCache>
                <c:formatCode>#,##0.0</c:formatCode>
                <c:ptCount val="7"/>
                <c:pt idx="0">
                  <c:v>31772.3</c:v>
                </c:pt>
                <c:pt idx="1">
                  <c:v>31016.1</c:v>
                </c:pt>
                <c:pt idx="2">
                  <c:v>32309.439999999999</c:v>
                </c:pt>
                <c:pt idx="3">
                  <c:v>35885.949999999997</c:v>
                </c:pt>
                <c:pt idx="4">
                  <c:v>35076.300000000003</c:v>
                </c:pt>
                <c:pt idx="5">
                  <c:v>37723.4</c:v>
                </c:pt>
                <c:pt idx="6">
                  <c:v>40373.4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D-4A60-444C-AC37-8AFCB462C21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ln>
              <a:solidFill>
                <a:srgbClr val="1DC4FF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7.6388888888888881E-2"/>
                  <c:y val="-2.32491395134194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A60-444C-AC37-8AFCB462C212}"/>
                </c:ext>
              </c:extLst>
            </c:dLbl>
            <c:dLbl>
              <c:idx val="1"/>
              <c:layout>
                <c:manualLayout>
                  <c:x val="-3.1944444444444442E-2"/>
                  <c:y val="2.7190005685584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A60-444C-AC37-8AFCB462C212}"/>
                </c:ext>
              </c:extLst>
            </c:dLbl>
            <c:dLbl>
              <c:idx val="2"/>
              <c:layout>
                <c:manualLayout>
                  <c:x val="-2.6388888888888941E-2"/>
                  <c:y val="1.38413656363603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A60-444C-AC37-8AFCB462C212}"/>
                </c:ext>
              </c:extLst>
            </c:dLbl>
            <c:dLbl>
              <c:idx val="3"/>
              <c:layout>
                <c:manualLayout>
                  <c:x val="-1.3888888888888926E-2"/>
                  <c:y val="2.95747975273247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A60-444C-AC37-8AFCB462C212}"/>
                </c:ext>
              </c:extLst>
            </c:dLbl>
            <c:dLbl>
              <c:idx val="4"/>
              <c:layout>
                <c:manualLayout>
                  <c:x val="-1.1111220472440838E-2"/>
                  <c:y val="-3.1769631923662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A60-444C-AC37-8AFCB462C212}"/>
                </c:ext>
              </c:extLst>
            </c:dLbl>
            <c:dLbl>
              <c:idx val="5"/>
              <c:layout>
                <c:manualLayout>
                  <c:x val="-6.9444444444445464E-3"/>
                  <c:y val="-4.35832206008474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A60-444C-AC37-8AFCB462C212}"/>
                </c:ext>
              </c:extLst>
            </c:dLbl>
            <c:spPr>
              <a:solidFill>
                <a:srgbClr val="00B0F0">
                  <a:alpha val="46000"/>
                </a:srgbClr>
              </a:solidFill>
            </c:spPr>
            <c:txPr>
              <a:bodyPr/>
              <a:lstStyle/>
              <a:p>
                <a:pPr>
                  <a:defRPr sz="1500" b="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 (план)</c:v>
                </c:pt>
                <c:pt idx="6">
                  <c:v>2023 (отчет)</c:v>
                </c:pt>
              </c:strCache>
            </c:strRef>
          </c:cat>
          <c:val>
            <c:numRef>
              <c:f>Лист1!$D$2:$D$8</c:f>
              <c:numCache>
                <c:formatCode>#,##0.0</c:formatCode>
                <c:ptCount val="7"/>
                <c:pt idx="0">
                  <c:v>29890.799999999999</c:v>
                </c:pt>
                <c:pt idx="1">
                  <c:v>30822.2</c:v>
                </c:pt>
                <c:pt idx="2">
                  <c:v>32233.8</c:v>
                </c:pt>
                <c:pt idx="3">
                  <c:v>36897.68</c:v>
                </c:pt>
                <c:pt idx="4">
                  <c:v>38732.5</c:v>
                </c:pt>
                <c:pt idx="5">
                  <c:v>38341.370000000003</c:v>
                </c:pt>
                <c:pt idx="6">
                  <c:v>38510.199999999997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4-4A60-444C-AC37-8AFCB462C21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1111111111111125E-2"/>
                  <c:y val="3.1510974453539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A60-444C-AC37-8AFCB462C212}"/>
                </c:ext>
              </c:extLst>
            </c:dLbl>
            <c:dLbl>
              <c:idx val="1"/>
              <c:layout>
                <c:manualLayout>
                  <c:x val="-0.05"/>
                  <c:y val="3.41412844164130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4A60-444C-AC37-8AFCB462C212}"/>
                </c:ext>
              </c:extLst>
            </c:dLbl>
            <c:dLbl>
              <c:idx val="2"/>
              <c:layout>
                <c:manualLayout>
                  <c:x val="-2.5000000000000001E-2"/>
                  <c:y val="-2.65621325088329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4A60-444C-AC37-8AFCB462C212}"/>
                </c:ext>
              </c:extLst>
            </c:dLbl>
            <c:dLbl>
              <c:idx val="3"/>
              <c:layout>
                <c:manualLayout>
                  <c:x val="-2.6388888888888878E-2"/>
                  <c:y val="-1.74924153107953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4A60-444C-AC37-8AFCB462C212}"/>
                </c:ext>
              </c:extLst>
            </c:dLbl>
            <c:dLbl>
              <c:idx val="4"/>
              <c:layout>
                <c:manualLayout>
                  <c:x val="-9.7224409448819198E-3"/>
                  <c:y val="1.39198263203309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4A60-444C-AC37-8AFCB462C212}"/>
                </c:ext>
              </c:extLst>
            </c:dLbl>
            <c:dLbl>
              <c:idx val="5"/>
              <c:layout>
                <c:manualLayout>
                  <c:x val="-1.1111111111111112E-2"/>
                  <c:y val="2.2259746534449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4A60-444C-AC37-8AFCB462C212}"/>
                </c:ext>
              </c:extLst>
            </c:dLbl>
            <c:dLbl>
              <c:idx val="6"/>
              <c:layout>
                <c:manualLayout>
                  <c:x val="0"/>
                  <c:y val="3.57577997521918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0000">
                  <a:alpha val="46000"/>
                </a:srgbClr>
              </a:solidFill>
              <a:ln>
                <a:noFill/>
              </a:ln>
            </c:spPr>
            <c:txPr>
              <a:bodyPr/>
              <a:lstStyle/>
              <a:p>
                <a:pPr>
                  <a:defRPr sz="150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 (план)</c:v>
                </c:pt>
                <c:pt idx="6">
                  <c:v>2023 (отчет)</c:v>
                </c:pt>
              </c:strCache>
            </c:strRef>
          </c:cat>
          <c:val>
            <c:numRef>
              <c:f>Лист1!$E$2:$E$8</c:f>
              <c:numCache>
                <c:formatCode>#,##0.0</c:formatCode>
                <c:ptCount val="7"/>
                <c:pt idx="0">
                  <c:v>29655</c:v>
                </c:pt>
                <c:pt idx="1">
                  <c:v>27265.200000000001</c:v>
                </c:pt>
                <c:pt idx="2">
                  <c:v>28175.57</c:v>
                </c:pt>
                <c:pt idx="3">
                  <c:v>31192.92</c:v>
                </c:pt>
                <c:pt idx="4">
                  <c:v>32092</c:v>
                </c:pt>
                <c:pt idx="5">
                  <c:v>33559.300000000003</c:v>
                </c:pt>
                <c:pt idx="6">
                  <c:v>34303.4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B-4A60-444C-AC37-8AFCB462C21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29141248"/>
        <c:axId val="328510848"/>
      </c:lineChart>
      <c:catAx>
        <c:axId val="329141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 baseline="0">
                <a:latin typeface="Times New Roman" pitchFamily="18" charset="0"/>
              </a:defRPr>
            </a:pPr>
            <a:endParaRPr lang="ru-RU"/>
          </a:p>
        </c:txPr>
        <c:crossAx val="328510848"/>
        <c:crosses val="autoZero"/>
        <c:auto val="1"/>
        <c:lblAlgn val="ctr"/>
        <c:lblOffset val="100"/>
        <c:noMultiLvlLbl val="0"/>
      </c:catAx>
      <c:valAx>
        <c:axId val="328510848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 b="1" i="0" baseline="0">
                <a:latin typeface="Times New Roman" pitchFamily="18" charset="0"/>
              </a:defRPr>
            </a:pPr>
            <a:endParaRPr lang="ru-RU"/>
          </a:p>
        </c:txPr>
        <c:crossAx val="32914124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758158094526028E-2"/>
          <c:y val="0"/>
          <c:w val="0.94248368381093228"/>
          <c:h val="0.822185589149291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1401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(План)</c:v>
                </c:pt>
                <c:pt idx="3">
                  <c:v>2024 (Проект)</c:v>
                </c:pt>
                <c:pt idx="4">
                  <c:v>2025 (Проект)</c:v>
                </c:pt>
                <c:pt idx="5">
                  <c:v>2026 (Проект)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26412.400000000001</c:v>
                </c:pt>
                <c:pt idx="1">
                  <c:v>32622.1</c:v>
                </c:pt>
                <c:pt idx="2">
                  <c:v>34811.199999999997</c:v>
                </c:pt>
                <c:pt idx="3">
                  <c:v>31716.1</c:v>
                </c:pt>
                <c:pt idx="4">
                  <c:v>27412</c:v>
                </c:pt>
                <c:pt idx="5">
                  <c:v>28425.8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BA9-46C0-A485-AB459F0E312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1402</c:v>
                </c:pt>
              </c:strCache>
            </c:strRef>
          </c:tx>
          <c:spPr>
            <a:solidFill>
              <a:srgbClr val="F1D08D"/>
            </a:solidFill>
            <a:ln w="6350" cap="flat" cmpd="sng" algn="ctr">
              <a:noFill/>
              <a:prstDash val="solid"/>
              <a:miter lim="800000"/>
            </a:ln>
            <a:effectLst/>
          </c:spPr>
          <c:invertIfNegative val="0"/>
          <c:dLbls>
            <c:dLbl>
              <c:idx val="0"/>
              <c:layout>
                <c:manualLayout>
                  <c:x val="1.5686268051559652E-2"/>
                  <c:y val="6.97135429103773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BA9-46C0-A485-AB459F0E312E}"/>
                </c:ext>
              </c:extLst>
            </c:dLbl>
            <c:dLbl>
              <c:idx val="1"/>
              <c:layout>
                <c:manualLayout>
                  <c:x val="1.5686062195023543E-2"/>
                  <c:y val="2.4400700676138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BA9-46C0-A485-AB459F0E312E}"/>
                </c:ext>
              </c:extLst>
            </c:dLbl>
            <c:dLbl>
              <c:idx val="3"/>
              <c:layout>
                <c:manualLayout>
                  <c:x val="3.1372536103119311E-2"/>
                  <c:y val="6.97162876461107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A9-46C0-A485-AB459F0E31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(План)</c:v>
                </c:pt>
                <c:pt idx="3">
                  <c:v>2024 (Проект)</c:v>
                </c:pt>
                <c:pt idx="4">
                  <c:v>2025 (Проект)</c:v>
                </c:pt>
                <c:pt idx="5">
                  <c:v>2026 (Проект)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BA9-46C0-A485-AB459F0E312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1403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BA9-46C0-A485-AB459F0E312E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BA9-46C0-A485-AB459F0E312E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BA9-46C0-A485-AB459F0E31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(План)</c:v>
                </c:pt>
                <c:pt idx="3">
                  <c:v>2024 (Проект)</c:v>
                </c:pt>
                <c:pt idx="4">
                  <c:v>2025 (Проект)</c:v>
                </c:pt>
                <c:pt idx="5">
                  <c:v>2026 (Проект)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5846.1</c:v>
                </c:pt>
                <c:pt idx="1">
                  <c:v>7008.8</c:v>
                </c:pt>
                <c:pt idx="2">
                  <c:v>722.2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BA9-46C0-A485-AB459F0E31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9861120"/>
        <c:axId val="328513728"/>
      </c:barChart>
      <c:catAx>
        <c:axId val="329861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28513728"/>
        <c:crosses val="autoZero"/>
        <c:auto val="1"/>
        <c:lblAlgn val="ctr"/>
        <c:lblOffset val="100"/>
        <c:noMultiLvlLbl val="0"/>
      </c:catAx>
      <c:valAx>
        <c:axId val="32851372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3298611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948346930139948E-2"/>
          <c:y val="2.4444376008746091E-2"/>
          <c:w val="0.9078410030397539"/>
          <c:h val="0.7472731988297063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5"/>
              </a:solidFill>
              <a:prstDash val="solid"/>
              <a:miter lim="800000"/>
            </a:ln>
            <a:effectLst/>
          </c:spPr>
          <c:invertIfNegative val="0"/>
          <c:dLbls>
            <c:dLbl>
              <c:idx val="1"/>
              <c:layout>
                <c:manualLayout>
                  <c:x val="1.4693145797887819E-3"/>
                  <c:y val="-1.37338102798472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E90-4B72-848B-88E62D405792}"/>
                </c:ext>
              </c:extLst>
            </c:dLbl>
            <c:dLbl>
              <c:idx val="4"/>
              <c:layout>
                <c:manualLayout>
                  <c:x val="0"/>
                  <c:y val="6.86690513992351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E90-4B72-848B-88E62D405792}"/>
                </c:ext>
              </c:extLst>
            </c:dLbl>
            <c:dLbl>
              <c:idx val="7"/>
              <c:layout>
                <c:manualLayout>
                  <c:x val="0"/>
                  <c:y val="-1.3733810279847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E90-4B72-848B-88E62D405792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Байгильдинский</c:v>
                </c:pt>
                <c:pt idx="1">
                  <c:v>Баш-Шидинский</c:v>
                </c:pt>
                <c:pt idx="2">
                  <c:v>Красногорский</c:v>
                </c:pt>
                <c:pt idx="3">
                  <c:v>Красноключевский</c:v>
                </c:pt>
                <c:pt idx="4">
                  <c:v>Никольский</c:v>
                </c:pt>
                <c:pt idx="5">
                  <c:v>Новокулевский</c:v>
                </c:pt>
                <c:pt idx="6">
                  <c:v>Новосубаевский</c:v>
                </c:pt>
                <c:pt idx="7">
                  <c:v>Павловский</c:v>
                </c:pt>
                <c:pt idx="8">
                  <c:v>Первомайский</c:v>
                </c:pt>
                <c:pt idx="9">
                  <c:v>Сарвинский</c:v>
                </c:pt>
                <c:pt idx="10">
                  <c:v>Старобедеевский</c:v>
                </c:pt>
                <c:pt idx="11">
                  <c:v>Староисаевский</c:v>
                </c:pt>
              </c:strCache>
            </c:strRef>
          </c:cat>
          <c:val>
            <c:numRef>
              <c:f>Лист1!$B$2:$B$13</c:f>
              <c:numCache>
                <c:formatCode>0.0</c:formatCode>
                <c:ptCount val="12"/>
                <c:pt idx="0">
                  <c:v>72.599999999999994</c:v>
                </c:pt>
                <c:pt idx="1">
                  <c:v>75.8</c:v>
                </c:pt>
                <c:pt idx="2">
                  <c:v>33.1</c:v>
                </c:pt>
                <c:pt idx="3">
                  <c:v>44.3</c:v>
                </c:pt>
                <c:pt idx="4">
                  <c:v>84.1</c:v>
                </c:pt>
                <c:pt idx="5">
                  <c:v>67.400000000000006</c:v>
                </c:pt>
                <c:pt idx="6">
                  <c:v>90.3</c:v>
                </c:pt>
                <c:pt idx="7">
                  <c:v>44.7</c:v>
                </c:pt>
                <c:pt idx="8">
                  <c:v>95.8</c:v>
                </c:pt>
                <c:pt idx="9">
                  <c:v>94.6</c:v>
                </c:pt>
                <c:pt idx="10">
                  <c:v>90.3</c:v>
                </c:pt>
                <c:pt idx="11">
                  <c:v>76.900000000000006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A38-4F4F-A16A-22083CFBC4D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37465088"/>
        <c:axId val="321257472"/>
        <c:axId val="0"/>
      </c:bar3DChart>
      <c:catAx>
        <c:axId val="237465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solidFill>
            <a:prstClr val="white">
              <a:alpha val="45000"/>
            </a:prstClr>
          </a:solidFill>
        </c:spPr>
        <c:txPr>
          <a:bodyPr/>
          <a:lstStyle/>
          <a:p>
            <a:pPr>
              <a:defRPr sz="13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21257472"/>
        <c:crosses val="autoZero"/>
        <c:auto val="1"/>
        <c:lblAlgn val="ctr"/>
        <c:lblOffset val="100"/>
        <c:noMultiLvlLbl val="0"/>
      </c:catAx>
      <c:valAx>
        <c:axId val="321257472"/>
        <c:scaling>
          <c:orientation val="minMax"/>
        </c:scaling>
        <c:delete val="1"/>
        <c:axPos val="l"/>
        <c:majorGridlines/>
        <c:numFmt formatCode="0.0" sourceLinked="1"/>
        <c:majorTickMark val="out"/>
        <c:minorTickMark val="none"/>
        <c:tickLblPos val="none"/>
        <c:crossAx val="2374650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3611776"/>
        <c:axId val="312250880"/>
      </c:barChart>
      <c:catAx>
        <c:axId val="313611776"/>
        <c:scaling>
          <c:orientation val="minMax"/>
        </c:scaling>
        <c:delete val="0"/>
        <c:axPos val="b"/>
        <c:majorTickMark val="out"/>
        <c:minorTickMark val="none"/>
        <c:tickLblPos val="nextTo"/>
        <c:crossAx val="312250880"/>
        <c:crosses val="autoZero"/>
        <c:auto val="1"/>
        <c:lblAlgn val="ctr"/>
        <c:lblOffset val="100"/>
        <c:noMultiLvlLbl val="0"/>
      </c:catAx>
      <c:valAx>
        <c:axId val="3122508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36117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blipFill dpi="0" rotWithShape="1">
      <a:blip xmlns:r="http://schemas.openxmlformats.org/officeDocument/2006/relationships" r:embed="rId1">
        <a:alphaModFix amt="5000"/>
      </a:blip>
      <a:srcRect/>
      <a:stretch>
        <a:fillRect/>
      </a:stretch>
    </a:blipFill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3329708613508246"/>
          <c:y val="4.3346562851184704E-2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Общий объем программных расходов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2.2916666666666686E-2"/>
                  <c:y val="-3.4375000000000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422-4F7C-BC11-643F0859B062}"/>
                </c:ext>
              </c:extLst>
            </c:dLbl>
            <c:dLbl>
              <c:idx val="1"/>
              <c:layout>
                <c:manualLayout>
                  <c:x val="2.5000000000000001E-2"/>
                  <c:y val="-3.7500000000000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422-4F7C-BC11-643F0859B062}"/>
                </c:ext>
              </c:extLst>
            </c:dLbl>
            <c:dLbl>
              <c:idx val="2"/>
              <c:layout>
                <c:manualLayout>
                  <c:x val="2.4386920491984862E-2"/>
                  <c:y val="-9.8289329894336551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920 854,7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422-4F7C-BC11-643F0859B062}"/>
                </c:ext>
              </c:extLst>
            </c:dLbl>
            <c:dLbl>
              <c:idx val="3"/>
              <c:layout>
                <c:manualLayout>
                  <c:x val="2.0583685241416638E-2"/>
                  <c:y val="-2.45965416681393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422-4F7C-BC11-643F0859B062}"/>
                </c:ext>
              </c:extLst>
            </c:dLbl>
            <c:dLbl>
              <c:idx val="4"/>
              <c:layout>
                <c:manualLayout>
                  <c:x val="1.0291842620708319E-2"/>
                  <c:y val="-1.2298270834069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422-4F7C-BC11-643F0859B062}"/>
                </c:ext>
              </c:extLst>
            </c:dLbl>
            <c:dLbl>
              <c:idx val="5"/>
              <c:layout>
                <c:manualLayout>
                  <c:x val="2.4994474936005876E-2"/>
                  <c:y val="-1.84474062511044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422-4F7C-BC11-643F0859B0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(Отчет)</c:v>
                </c:pt>
                <c:pt idx="3">
                  <c:v>2024 (План)</c:v>
                </c:pt>
                <c:pt idx="4">
                  <c:v>2025 (План)</c:v>
                </c:pt>
                <c:pt idx="5">
                  <c:v>2026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789059.2</c:v>
                </c:pt>
                <c:pt idx="1">
                  <c:v>894099.7</c:v>
                </c:pt>
                <c:pt idx="2">
                  <c:v>954540.9</c:v>
                </c:pt>
                <c:pt idx="3">
                  <c:v>930581.1</c:v>
                </c:pt>
                <c:pt idx="4">
                  <c:v>815026.1</c:v>
                </c:pt>
                <c:pt idx="5">
                  <c:v>794373.4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422-4F7C-BC11-643F0859B0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27920128"/>
        <c:axId val="321259200"/>
        <c:axId val="0"/>
      </c:bar3DChart>
      <c:catAx>
        <c:axId val="327920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21259200"/>
        <c:crosses val="autoZero"/>
        <c:auto val="1"/>
        <c:lblAlgn val="ctr"/>
        <c:lblOffset val="100"/>
        <c:noMultiLvlLbl val="0"/>
      </c:catAx>
      <c:valAx>
        <c:axId val="321259200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3279201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6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1137808666465351E-2"/>
          <c:y val="0.12311019654306"/>
          <c:w val="0.49731815031379234"/>
          <c:h val="0.77708931477005383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206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62F-4D1F-ACBD-DB4A1AFF1791}"/>
              </c:ext>
            </c:extLst>
          </c:dPt>
          <c:dPt>
            <c:idx val="1"/>
            <c:bubble3D val="0"/>
            <c:spPr>
              <a:solidFill>
                <a:srgbClr val="E5907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62F-4D1F-ACBD-DB4A1AFF1791}"/>
              </c:ext>
            </c:extLst>
          </c:dPt>
          <c:dPt>
            <c:idx val="2"/>
            <c:bubble3D val="0"/>
            <c:spPr>
              <a:solidFill>
                <a:schemeClr val="accent3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62F-4D1F-ACBD-DB4A1AFF1791}"/>
              </c:ext>
            </c:extLst>
          </c:dPt>
          <c:dPt>
            <c:idx val="3"/>
            <c:bubble3D val="0"/>
            <c:spPr>
              <a:solidFill>
                <a:srgbClr val="99009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62F-4D1F-ACBD-DB4A1AFF1791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62F-4D1F-ACBD-DB4A1AFF1791}"/>
              </c:ext>
            </c:extLst>
          </c:dPt>
          <c:dPt>
            <c:idx val="5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62F-4D1F-ACBD-DB4A1AFF179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62F-4D1F-ACBD-DB4A1AFF1791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962F-4D1F-ACBD-DB4A1AFF1791}"/>
              </c:ext>
            </c:extLst>
          </c:dPt>
          <c:dPt>
            <c:idx val="8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962F-4D1F-ACBD-DB4A1AFF1791}"/>
              </c:ext>
            </c:extLst>
          </c:dPt>
          <c:dPt>
            <c:idx val="9"/>
            <c:bubble3D val="0"/>
            <c:spPr>
              <a:solidFill>
                <a:srgbClr val="F250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962F-4D1F-ACBD-DB4A1AFF1791}"/>
              </c:ext>
            </c:extLst>
          </c:dPt>
          <c:dPt>
            <c:idx val="10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962F-4D1F-ACBD-DB4A1AFF1791}"/>
              </c:ext>
            </c:extLst>
          </c:dPt>
          <c:dPt>
            <c:idx val="1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962F-4D1F-ACBD-DB4A1AFF1791}"/>
              </c:ext>
            </c:extLst>
          </c:dPt>
          <c:dPt>
            <c:idx val="12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962F-4D1F-ACBD-DB4A1AFF1791}"/>
              </c:ext>
            </c:extLst>
          </c:dPt>
          <c:dPt>
            <c:idx val="13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962F-4D1F-ACBD-DB4A1AFF1791}"/>
              </c:ext>
            </c:extLst>
          </c:dPt>
          <c:dPt>
            <c:idx val="14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962F-4D1F-ACBD-DB4A1AFF1791}"/>
              </c:ext>
            </c:extLst>
          </c:dPt>
          <c:dPt>
            <c:idx val="15"/>
            <c:bubble3D val="0"/>
            <c:spPr>
              <a:solidFill>
                <a:schemeClr val="accent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962F-4D1F-ACBD-DB4A1AFF1791}"/>
              </c:ext>
            </c:extLst>
          </c:dPt>
          <c:dLbls>
            <c:dLbl>
              <c:idx val="2"/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Sheet1!$A$1:$P$1</c:f>
              <c:strCache>
                <c:ptCount val="16"/>
                <c:pt idx="0">
                  <c:v>Развитие сельского хозяйства </c:v>
                </c:pt>
                <c:pt idx="1">
                  <c:v>Обеспечение жильем молодых семей</c:v>
                </c:pt>
                <c:pt idx="2">
                  <c:v>Транспортное развитие в муниципальном районе</c:v>
                </c:pt>
                <c:pt idx="3">
                  <c:v>Развитие жилищно-коммунального хозяйства</c:v>
                </c:pt>
                <c:pt idx="4">
                  <c:v>Комплексное развитие сельских территорий</c:v>
                </c:pt>
                <c:pt idx="5">
                  <c:v>Развитие малого и среднего предпринимательства</c:v>
                </c:pt>
                <c:pt idx="6">
                  <c:v>Совершенствование деятельности органов местного самоуправления</c:v>
                </c:pt>
                <c:pt idx="7">
                  <c:v>Развитие системы учета и отчетности, системы муниципальных закупок</c:v>
                </c:pt>
                <c:pt idx="8">
                  <c:v>Социальная поддержка граждан</c:v>
                </c:pt>
                <c:pt idx="9">
                  <c:v>Развитие молодежной политики, физической культуры  и спорта</c:v>
                </c:pt>
                <c:pt idx="10">
                  <c:v>Развитие образования</c:v>
                </c:pt>
                <c:pt idx="11">
                  <c:v>Развитие культуры и искусства</c:v>
                </c:pt>
                <c:pt idx="12">
                  <c:v>Управление муниципальными финансами</c:v>
                </c:pt>
                <c:pt idx="13">
                  <c:v>Формирование здорового образа жизни и укрепления здоровья населения</c:v>
                </c:pt>
                <c:pt idx="14">
                  <c:v>Безопасная жизнь населения</c:v>
                </c:pt>
                <c:pt idx="15">
                  <c:v>Реализация государственной национальной политики</c:v>
                </c:pt>
              </c:strCache>
            </c:strRef>
          </c:cat>
          <c:val>
            <c:numRef>
              <c:f>Sheet1!$A$2:$P$2</c:f>
              <c:numCache>
                <c:formatCode>0.0</c:formatCode>
                <c:ptCount val="16"/>
                <c:pt idx="0">
                  <c:v>0.8</c:v>
                </c:pt>
                <c:pt idx="1">
                  <c:v>0.2</c:v>
                </c:pt>
                <c:pt idx="2">
                  <c:v>3.2</c:v>
                </c:pt>
                <c:pt idx="3">
                  <c:v>0.2</c:v>
                </c:pt>
                <c:pt idx="4">
                  <c:v>6.4</c:v>
                </c:pt>
                <c:pt idx="5" formatCode="0.00">
                  <c:v>0.06</c:v>
                </c:pt>
                <c:pt idx="6">
                  <c:v>5.6</c:v>
                </c:pt>
                <c:pt idx="7">
                  <c:v>11.8</c:v>
                </c:pt>
                <c:pt idx="8">
                  <c:v>5.9</c:v>
                </c:pt>
                <c:pt idx="9">
                  <c:v>0.94</c:v>
                </c:pt>
                <c:pt idx="10">
                  <c:v>48.9</c:v>
                </c:pt>
                <c:pt idx="11">
                  <c:v>7.8</c:v>
                </c:pt>
                <c:pt idx="12">
                  <c:v>7.7</c:v>
                </c:pt>
                <c:pt idx="13" formatCode="0.000">
                  <c:v>4.0000000000000001E-3</c:v>
                </c:pt>
                <c:pt idx="14">
                  <c:v>0.51</c:v>
                </c:pt>
                <c:pt idx="15" formatCode="0.00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0-962F-4D1F-ACBD-DB4A1AFF179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l"/>
      <c:layout>
        <c:manualLayout>
          <c:xMode val="edge"/>
          <c:yMode val="edge"/>
          <c:x val="0.49902195619611595"/>
          <c:y val="3.1882477820178643E-4"/>
          <c:w val="0.49810709585303992"/>
          <c:h val="0.98656139551739575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6820335271300021"/>
          <c:w val="0.70928022656866563"/>
          <c:h val="0.64429178681748789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Консолидированный бюджет</c:v>
                </c:pt>
              </c:strCache>
            </c:strRef>
          </c:tx>
          <c:spPr>
            <a:ln w="31750">
              <a:solidFill>
                <a:srgbClr val="008080"/>
              </a:solidFill>
            </a:ln>
          </c:spPr>
          <c:marker>
            <c:spPr>
              <a:solidFill>
                <a:srgbClr val="008080"/>
              </a:solidFill>
            </c:spPr>
          </c:marker>
          <c:dLbls>
            <c:dLbl>
              <c:idx val="0"/>
              <c:layout>
                <c:manualLayout>
                  <c:x val="-1.1657477606398623E-2"/>
                  <c:y val="2.9629422249596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6D8-4860-85B2-A9E694AECA83}"/>
                </c:ext>
              </c:extLst>
            </c:dLbl>
            <c:dLbl>
              <c:idx val="1"/>
              <c:layout>
                <c:manualLayout>
                  <c:x val="-5.8287388031992892E-3"/>
                  <c:y val="6.41970815407942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6D8-4860-85B2-A9E694AECA83}"/>
                </c:ext>
              </c:extLst>
            </c:dLbl>
            <c:dLbl>
              <c:idx val="2"/>
              <c:layout>
                <c:manualLayout>
                  <c:x val="-1.4571847007998169E-2"/>
                  <c:y val="-1.9752948166397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6D8-4860-85B2-A9E694AECA83}"/>
                </c:ext>
              </c:extLst>
            </c:dLbl>
            <c:dLbl>
              <c:idx val="3"/>
              <c:layout>
                <c:manualLayout>
                  <c:x val="2.5764882262602983E-3"/>
                  <c:y val="5.4320607457594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6D8-4860-85B2-A9E694AECA83}"/>
                </c:ext>
              </c:extLst>
            </c:dLbl>
            <c:dLbl>
              <c:idx val="4"/>
              <c:layout>
                <c:manualLayout>
                  <c:x val="-1.0305952905041178E-2"/>
                  <c:y val="-4.44441333743945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6D8-4860-85B2-A9E694AECA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(Отчет)</c:v>
                </c:pt>
                <c:pt idx="3">
                  <c:v>2024 (План)</c:v>
                </c:pt>
                <c:pt idx="4">
                  <c:v>2025 (План)</c:v>
                </c:pt>
                <c:pt idx="5">
                  <c:v>2026 (План)</c:v>
                </c:pt>
              </c:strCache>
            </c:strRef>
          </c:cat>
          <c:val>
            <c:numRef>
              <c:f>Лист1!$B$2:$B$7</c:f>
              <c:numCache>
                <c:formatCode>_-* #,##0.0_р_._-;\-* #,##0.0_р_._-;_-* "-"??_р_._-;_-@_-</c:formatCode>
                <c:ptCount val="6"/>
                <c:pt idx="0">
                  <c:v>796194.1</c:v>
                </c:pt>
                <c:pt idx="1">
                  <c:v>930318.5</c:v>
                </c:pt>
                <c:pt idx="2">
                  <c:v>951469.9</c:v>
                </c:pt>
                <c:pt idx="3">
                  <c:v>964161.3</c:v>
                </c:pt>
                <c:pt idx="4">
                  <c:v>830467</c:v>
                </c:pt>
                <c:pt idx="5">
                  <c:v>810207.1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36D8-4860-85B2-A9E694AECA8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 муниципального района</c:v>
                </c:pt>
              </c:strCache>
            </c:strRef>
          </c:tx>
          <c:spPr>
            <a:ln w="31750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dLbls>
            <c:dLbl>
              <c:idx val="0"/>
              <c:layout>
                <c:manualLayout>
                  <c:x val="-9.3737457238491265E-2"/>
                  <c:y val="4.848450913570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6D8-4860-85B2-A9E694AECA83}"/>
                </c:ext>
              </c:extLst>
            </c:dLbl>
            <c:dLbl>
              <c:idx val="1"/>
              <c:layout>
                <c:manualLayout>
                  <c:x val="-3.2323261116720292E-2"/>
                  <c:y val="4.3097341453958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6D8-4860-85B2-A9E694AECA83}"/>
                </c:ext>
              </c:extLst>
            </c:dLbl>
            <c:dLbl>
              <c:idx val="2"/>
              <c:layout>
                <c:manualLayout>
                  <c:x val="-1.5525786661734427E-2"/>
                  <c:y val="8.7541333432875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6D8-4860-85B2-A9E694AECA83}"/>
                </c:ext>
              </c:extLst>
            </c:dLbl>
            <c:dLbl>
              <c:idx val="3"/>
              <c:layout>
                <c:manualLayout>
                  <c:x val="-1.93939566700322E-2"/>
                  <c:y val="4.848450913570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6D8-4860-85B2-A9E694AECA83}"/>
                </c:ext>
              </c:extLst>
            </c:dLbl>
            <c:dLbl>
              <c:idx val="4"/>
              <c:layout>
                <c:manualLayout>
                  <c:x val="0"/>
                  <c:y val="5.9258844499192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6D8-4860-85B2-A9E694AECA83}"/>
                </c:ext>
              </c:extLst>
            </c:dLbl>
            <c:dLbl>
              <c:idx val="5"/>
              <c:layout>
                <c:manualLayout>
                  <c:x val="9.4470143635719578E-17"/>
                  <c:y val="1.4814711124798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6D8-4860-85B2-A9E694AECA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(Отчет)</c:v>
                </c:pt>
                <c:pt idx="3">
                  <c:v>2024 (План)</c:v>
                </c:pt>
                <c:pt idx="4">
                  <c:v>2025 (План)</c:v>
                </c:pt>
                <c:pt idx="5">
                  <c:v>2026 (План)</c:v>
                </c:pt>
              </c:strCache>
            </c:strRef>
          </c:cat>
          <c:val>
            <c:numRef>
              <c:f>Лист1!$C$2:$C$7</c:f>
              <c:numCache>
                <c:formatCode>_-* #,##0.0_р_._-;\-* #,##0.0_р_._-;_-* "-"??_р_._-;_-@_-</c:formatCode>
                <c:ptCount val="6"/>
                <c:pt idx="0">
                  <c:v>778034.9</c:v>
                </c:pt>
                <c:pt idx="1">
                  <c:v>903767.3</c:v>
                </c:pt>
                <c:pt idx="2">
                  <c:v>923908.2</c:v>
                </c:pt>
                <c:pt idx="3">
                  <c:v>940566.6</c:v>
                </c:pt>
                <c:pt idx="4">
                  <c:v>815026.1</c:v>
                </c:pt>
                <c:pt idx="5">
                  <c:v>794575.1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C-36D8-4860-85B2-A9E694AECA8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Бюджет сельских поселений</c:v>
                </c:pt>
              </c:strCache>
            </c:strRef>
          </c:tx>
          <c:spPr>
            <a:ln w="31750">
              <a:solidFill>
                <a:srgbClr val="9933FF"/>
              </a:solidFill>
            </a:ln>
          </c:spPr>
          <c:marker>
            <c:spPr>
              <a:solidFill>
                <a:srgbClr val="9933FF"/>
              </a:solidFill>
            </c:spPr>
          </c:marker>
          <c:dLbls>
            <c:dLbl>
              <c:idx val="0"/>
              <c:layout>
                <c:manualLayout>
                  <c:x val="-2.9143694015996438E-2"/>
                  <c:y val="-3.95058963327951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6D8-4860-85B2-A9E694AECA83}"/>
                </c:ext>
              </c:extLst>
            </c:dLbl>
            <c:dLbl>
              <c:idx val="1"/>
              <c:layout>
                <c:manualLayout>
                  <c:x val="-3.3282953182977401E-2"/>
                  <c:y val="-5.9258844499192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6D8-4860-85B2-A9E694AECA83}"/>
                </c:ext>
              </c:extLst>
            </c:dLbl>
            <c:dLbl>
              <c:idx val="2"/>
              <c:layout>
                <c:manualLayout>
                  <c:x val="5.3429488473987701E-17"/>
                  <c:y val="-1.4814711124798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6D8-4860-85B2-A9E694AECA83}"/>
                </c:ext>
              </c:extLst>
            </c:dLbl>
            <c:dLbl>
              <c:idx val="3"/>
              <c:layout>
                <c:manualLayout>
                  <c:x val="-5.8287388031992892E-3"/>
                  <c:y val="-2.4691185207996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6D8-4860-85B2-A9E694AECA83}"/>
                </c:ext>
              </c:extLst>
            </c:dLbl>
            <c:dLbl>
              <c:idx val="4"/>
              <c:layout>
                <c:manualLayout>
                  <c:x val="0"/>
                  <c:y val="-5.4320607457594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6D8-4860-85B2-A9E694AECA83}"/>
                </c:ext>
              </c:extLst>
            </c:dLbl>
            <c:dLbl>
              <c:idx val="5"/>
              <c:layout>
                <c:manualLayout>
                  <c:x val="9.4470143635719578E-17"/>
                  <c:y val="-4.44441333743945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6D8-4860-85B2-A9E694AECA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(Отчет)</c:v>
                </c:pt>
                <c:pt idx="3">
                  <c:v>2024 (План)</c:v>
                </c:pt>
                <c:pt idx="4">
                  <c:v>2025 (План)</c:v>
                </c:pt>
                <c:pt idx="5">
                  <c:v>2026 (План)</c:v>
                </c:pt>
              </c:strCache>
            </c:strRef>
          </c:cat>
          <c:val>
            <c:numRef>
              <c:f>Лист1!$D$2:$D$7</c:f>
              <c:numCache>
                <c:formatCode>_-* #,##0.0_р_._-;\-* #,##0.0_р_._-;_-* "-"??_р_._-;_-@_-</c:formatCode>
                <c:ptCount val="6"/>
                <c:pt idx="0">
                  <c:v>94855.5</c:v>
                </c:pt>
                <c:pt idx="1">
                  <c:v>114462.9</c:v>
                </c:pt>
                <c:pt idx="2">
                  <c:v>103966.1</c:v>
                </c:pt>
                <c:pt idx="3">
                  <c:v>87302.3</c:v>
                </c:pt>
                <c:pt idx="4">
                  <c:v>64077.1</c:v>
                </c:pt>
                <c:pt idx="5">
                  <c:v>65460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3-36D8-4860-85B2-A9E694AECA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3723392"/>
        <c:axId val="190932096"/>
      </c:lineChart>
      <c:catAx>
        <c:axId val="313723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0932096"/>
        <c:crosses val="autoZero"/>
        <c:auto val="1"/>
        <c:lblAlgn val="ctr"/>
        <c:lblOffset val="100"/>
        <c:noMultiLvlLbl val="0"/>
      </c:catAx>
      <c:valAx>
        <c:axId val="190932096"/>
        <c:scaling>
          <c:orientation val="minMax"/>
        </c:scaling>
        <c:delete val="1"/>
        <c:axPos val="l"/>
        <c:majorGridlines/>
        <c:numFmt formatCode="_-* #,##0.0_р_._-;\-* #,##0.0_р_._-;_-* &quot;-&quot;??_р_._-;_-@_-" sourceLinked="1"/>
        <c:majorTickMark val="out"/>
        <c:minorTickMark val="none"/>
        <c:tickLblPos val="none"/>
        <c:crossAx val="3137233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805919430982092"/>
          <c:y val="0.19677630330574139"/>
          <c:w val="0.25358040570560586"/>
          <c:h val="0.69238827141483994"/>
        </c:manualLayout>
      </c:layout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zero"/>
    <c:showDLblsOverMax val="0"/>
  </c:chart>
  <c:spPr>
    <a:solidFill>
      <a:srgbClr val="00B0F0">
        <a:alpha val="12000"/>
      </a:srgbClr>
    </a:solidFill>
  </c:spPr>
  <c:txPr>
    <a:bodyPr/>
    <a:lstStyle/>
    <a:p>
      <a:pPr>
        <a:defRPr sz="10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115059472245946E-2"/>
          <c:y val="0.28291185563505822"/>
          <c:w val="0.66628249266106665"/>
          <c:h val="0.5200225570224730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Консолидированный бюджет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(Отчет)</c:v>
                </c:pt>
                <c:pt idx="3">
                  <c:v>2024 (План)</c:v>
                </c:pt>
                <c:pt idx="4">
                  <c:v>2025 (План)</c:v>
                </c:pt>
                <c:pt idx="5">
                  <c:v>2026 (План)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40.6</c:v>
                </c:pt>
                <c:pt idx="1">
                  <c:v>45.6</c:v>
                </c:pt>
                <c:pt idx="2" formatCode="0.0">
                  <c:v>47</c:v>
                </c:pt>
                <c:pt idx="3">
                  <c:v>47.7</c:v>
                </c:pt>
                <c:pt idx="4">
                  <c:v>41.1</c:v>
                </c:pt>
                <c:pt idx="5" formatCode="0.0">
                  <c:v>40.1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BF5-4320-BC4C-640AACF1674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 муниципального района</c:v>
                </c:pt>
              </c:strCache>
            </c:strRef>
          </c:tx>
          <c:spPr>
            <a:solidFill>
              <a:srgbClr val="FF7C80"/>
            </a:solidFill>
          </c:spPr>
          <c:invertIfNegative val="0"/>
          <c:dLbls>
            <c:dLbl>
              <c:idx val="0"/>
              <c:layout>
                <c:manualLayout>
                  <c:x val="1.5325563232549863E-2"/>
                  <c:y val="6.7724393713363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F5-4320-BC4C-640AACF16747}"/>
                </c:ext>
              </c:extLst>
            </c:dLbl>
            <c:dLbl>
              <c:idx val="1"/>
              <c:layout>
                <c:manualLayout>
                  <c:x val="3.0651126465100712E-3"/>
                  <c:y val="0.101586590570044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BF5-4320-BC4C-640AACF16747}"/>
                </c:ext>
              </c:extLst>
            </c:dLbl>
            <c:dLbl>
              <c:idx val="2"/>
              <c:layout>
                <c:manualLayout>
                  <c:x val="9.1953379395300228E-3"/>
                  <c:y val="6.7724393713363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BF5-4320-BC4C-640AACF16747}"/>
                </c:ext>
              </c:extLst>
            </c:dLbl>
            <c:dLbl>
              <c:idx val="3"/>
              <c:layout>
                <c:manualLayout>
                  <c:x val="1.2260450586039889E-2"/>
                  <c:y val="7.6189942927533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BF5-4320-BC4C-640AACF16747}"/>
                </c:ext>
              </c:extLst>
            </c:dLbl>
            <c:dLbl>
              <c:idx val="4"/>
              <c:layout>
                <c:manualLayout>
                  <c:x val="7.7294646787809014E-3"/>
                  <c:y val="3.0475977171013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BF5-4320-BC4C-640AACF16747}"/>
                </c:ext>
              </c:extLst>
            </c:dLbl>
            <c:dLbl>
              <c:idx val="5"/>
              <c:layout>
                <c:manualLayout>
                  <c:x val="1.8035417583822089E-2"/>
                  <c:y val="3.5555306699515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BF5-4320-BC4C-640AACF167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(Отчет)</c:v>
                </c:pt>
                <c:pt idx="3">
                  <c:v>2024 (План)</c:v>
                </c:pt>
                <c:pt idx="4">
                  <c:v>2025 (План)</c:v>
                </c:pt>
                <c:pt idx="5">
                  <c:v>2026 (План)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39.700000000000003</c:v>
                </c:pt>
                <c:pt idx="1">
                  <c:v>44.3</c:v>
                </c:pt>
                <c:pt idx="2">
                  <c:v>45.7</c:v>
                </c:pt>
                <c:pt idx="3">
                  <c:v>46.5</c:v>
                </c:pt>
                <c:pt idx="4">
                  <c:v>40.299999999999997</c:v>
                </c:pt>
                <c:pt idx="5">
                  <c:v>39.299999999999997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BF5-4320-BC4C-640AACF1674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Бюджет сельских поселений</c:v>
                </c:pt>
              </c:strCache>
            </c:strRef>
          </c:tx>
          <c:spPr>
            <a:solidFill>
              <a:srgbClr val="E8F47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(Отчет)</c:v>
                </c:pt>
                <c:pt idx="3">
                  <c:v>2024 (План)</c:v>
                </c:pt>
                <c:pt idx="4">
                  <c:v>2025 (План)</c:v>
                </c:pt>
                <c:pt idx="5">
                  <c:v>2026 (План)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4.8</c:v>
                </c:pt>
                <c:pt idx="1">
                  <c:v>5.6</c:v>
                </c:pt>
                <c:pt idx="2">
                  <c:v>5.0999999999999996</c:v>
                </c:pt>
                <c:pt idx="3">
                  <c:v>4.3</c:v>
                </c:pt>
                <c:pt idx="4">
                  <c:v>3.2</c:v>
                </c:pt>
                <c:pt idx="5">
                  <c:v>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BF5-4320-BC4C-640AACF167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313612288"/>
        <c:axId val="190933824"/>
        <c:axId val="0"/>
      </c:bar3DChart>
      <c:catAx>
        <c:axId val="313612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90933824"/>
        <c:crosses val="autoZero"/>
        <c:auto val="1"/>
        <c:lblAlgn val="ctr"/>
        <c:lblOffset val="100"/>
        <c:noMultiLvlLbl val="0"/>
      </c:catAx>
      <c:valAx>
        <c:axId val="1909338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136122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649469791183258"/>
          <c:y val="0.22936852335491667"/>
          <c:w val="0.30986309807105838"/>
          <c:h val="0.65347374146612669"/>
        </c:manualLayout>
      </c:layout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gap"/>
    <c:showDLblsOverMax val="0"/>
  </c:chart>
  <c:spPr>
    <a:solidFill>
      <a:srgbClr val="7030A0">
        <a:alpha val="12000"/>
      </a:srgbClr>
    </a:solidFill>
  </c:spPr>
  <c:txPr>
    <a:bodyPr/>
    <a:lstStyle/>
    <a:p>
      <a:pPr>
        <a:defRPr sz="10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112261353052833"/>
          <c:y val="0.11045825284395791"/>
          <c:w val="0.60701224007570254"/>
          <c:h val="0.8760965219257727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E8F472"/>
            </a:solidFill>
          </c:spPr>
          <c:invertIfNegative val="0"/>
          <c:dLbls>
            <c:dLbl>
              <c:idx val="2"/>
              <c:layout>
                <c:manualLayout>
                  <c:x val="-3.0131844614585371E-3"/>
                  <c:y val="-2.34126672484806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7BB-4697-AD3B-91B7DD5E425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2026 (План)</c:v>
                </c:pt>
                <c:pt idx="1">
                  <c:v>2025 (План)</c:v>
                </c:pt>
                <c:pt idx="2">
                  <c:v>2024 (План)</c:v>
                </c:pt>
                <c:pt idx="3">
                  <c:v>2023 (Отчет)</c:v>
                </c:pt>
                <c:pt idx="4">
                  <c:v>2022</c:v>
                </c:pt>
                <c:pt idx="5">
                  <c:v>2021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309557.09999999998</c:v>
                </c:pt>
                <c:pt idx="1">
                  <c:v>304538.59999999998</c:v>
                </c:pt>
                <c:pt idx="2">
                  <c:v>289235.5</c:v>
                </c:pt>
                <c:pt idx="3">
                  <c:v>248565.9</c:v>
                </c:pt>
                <c:pt idx="4">
                  <c:v>231275.2</c:v>
                </c:pt>
                <c:pt idx="5">
                  <c:v>199755.5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7BB-4697-AD3B-91B7DD5E425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2026 (План)</c:v>
                </c:pt>
                <c:pt idx="1">
                  <c:v>2025 (План)</c:v>
                </c:pt>
                <c:pt idx="2">
                  <c:v>2024 (План)</c:v>
                </c:pt>
                <c:pt idx="3">
                  <c:v>2023 (Отчет)</c:v>
                </c:pt>
                <c:pt idx="4">
                  <c:v>2022</c:v>
                </c:pt>
                <c:pt idx="5">
                  <c:v>2021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9819.4</c:v>
                </c:pt>
                <c:pt idx="1">
                  <c:v>9808.4</c:v>
                </c:pt>
                <c:pt idx="2">
                  <c:v>24797.4</c:v>
                </c:pt>
                <c:pt idx="3">
                  <c:v>23298.400000000001</c:v>
                </c:pt>
                <c:pt idx="4">
                  <c:v>23500.7</c:v>
                </c:pt>
                <c:pt idx="5">
                  <c:v>15329.3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7BB-4697-AD3B-91B7DD5E42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13612800"/>
        <c:axId val="190935552"/>
        <c:axId val="0"/>
      </c:bar3DChart>
      <c:catAx>
        <c:axId val="31361280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90935552"/>
        <c:crosses val="autoZero"/>
        <c:auto val="1"/>
        <c:lblAlgn val="ctr"/>
        <c:lblOffset val="100"/>
        <c:noMultiLvlLbl val="0"/>
      </c:catAx>
      <c:valAx>
        <c:axId val="190935552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one"/>
        <c:crossAx val="3136128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922758083994257"/>
          <c:y val="0.30528276598043858"/>
          <c:w val="0.2335616552110297"/>
          <c:h val="0.48835470384577429"/>
        </c:manualLayout>
      </c:layout>
      <c:overlay val="0"/>
      <c:txPr>
        <a:bodyPr/>
        <a:lstStyle/>
        <a:p>
          <a:pPr>
            <a:defRPr sz="10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A4D76B">
        <a:alpha val="25000"/>
      </a:srgb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637044137221037"/>
          <c:y val="0.17036911127731141"/>
          <c:w val="0.60910361321151518"/>
          <c:h val="0.788416179064341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FF6699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(Отчет)</c:v>
                </c:pt>
                <c:pt idx="3">
                  <c:v>2024 (План)</c:v>
                </c:pt>
                <c:pt idx="4">
                  <c:v>2025 (План)</c:v>
                </c:pt>
                <c:pt idx="5">
                  <c:v>2026 (План)</c:v>
                </c:pt>
              </c:strCache>
            </c:strRef>
          </c:cat>
          <c:val>
            <c:numRef>
              <c:f>Лист1!$B$2:$B$7</c:f>
              <c:numCache>
                <c:formatCode>_-* #,##0.0_р_._-;\-* #,##0.0_р_._-;_-* "-"??_р_._-;_-@_-</c:formatCode>
                <c:ptCount val="6"/>
                <c:pt idx="0">
                  <c:v>170490</c:v>
                </c:pt>
                <c:pt idx="1">
                  <c:v>182963.5</c:v>
                </c:pt>
                <c:pt idx="2">
                  <c:v>156458.70000000001</c:v>
                </c:pt>
                <c:pt idx="3">
                  <c:v>152073.20000000001</c:v>
                </c:pt>
                <c:pt idx="4">
                  <c:v>101763.3</c:v>
                </c:pt>
                <c:pt idx="5">
                  <c:v>84001.5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9FA-4049-9A8F-C3AB41A4B09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A4D76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(Отчет)</c:v>
                </c:pt>
                <c:pt idx="3">
                  <c:v>2024 (План)</c:v>
                </c:pt>
                <c:pt idx="4">
                  <c:v>2025 (План)</c:v>
                </c:pt>
                <c:pt idx="5">
                  <c:v>2026 (План)</c:v>
                </c:pt>
              </c:strCache>
            </c:strRef>
          </c:cat>
          <c:val>
            <c:numRef>
              <c:f>Лист1!$C$2:$C$7</c:f>
              <c:numCache>
                <c:formatCode>_-* #,##0.0_р_._-;\-* #,##0.0_р_._-;_-* "-"??_р_._-;_-@_-</c:formatCode>
                <c:ptCount val="6"/>
                <c:pt idx="0">
                  <c:v>264750.7</c:v>
                </c:pt>
                <c:pt idx="1">
                  <c:v>279698.90000000002</c:v>
                </c:pt>
                <c:pt idx="2">
                  <c:v>287481.7</c:v>
                </c:pt>
                <c:pt idx="3">
                  <c:v>302290.2</c:v>
                </c:pt>
                <c:pt idx="4">
                  <c:v>302995.40000000002</c:v>
                </c:pt>
                <c:pt idx="5">
                  <c:v>290336.90000000002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9FA-4049-9A8F-C3AB41A4B09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(Отчет)</c:v>
                </c:pt>
                <c:pt idx="3">
                  <c:v>2024 (План)</c:v>
                </c:pt>
                <c:pt idx="4">
                  <c:v>2025 (План)</c:v>
                </c:pt>
                <c:pt idx="5">
                  <c:v>2026 (План)</c:v>
                </c:pt>
              </c:strCache>
            </c:strRef>
          </c:cat>
          <c:val>
            <c:numRef>
              <c:f>Лист1!$D$2:$D$7</c:f>
              <c:numCache>
                <c:formatCode>_-* #,##0.0_р_._-;\-* #,##0.0_р_._-;_-* "-"??_р_._-;_-@_-</c:formatCode>
                <c:ptCount val="6"/>
                <c:pt idx="0">
                  <c:v>111100</c:v>
                </c:pt>
                <c:pt idx="1">
                  <c:v>161963.29999999999</c:v>
                </c:pt>
                <c:pt idx="2">
                  <c:v>180128.2</c:v>
                </c:pt>
                <c:pt idx="3">
                  <c:v>139930</c:v>
                </c:pt>
                <c:pt idx="4">
                  <c:v>70848</c:v>
                </c:pt>
                <c:pt idx="5">
                  <c:v>75625.5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9FA-4049-9A8F-C3AB41A4B0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3723904"/>
        <c:axId val="190937280"/>
      </c:barChart>
      <c:catAx>
        <c:axId val="31372390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90937280"/>
        <c:crosses val="autoZero"/>
        <c:auto val="1"/>
        <c:lblAlgn val="ctr"/>
        <c:lblOffset val="100"/>
        <c:noMultiLvlLbl val="0"/>
      </c:catAx>
      <c:valAx>
        <c:axId val="190937280"/>
        <c:scaling>
          <c:orientation val="minMax"/>
        </c:scaling>
        <c:delete val="1"/>
        <c:axPos val="b"/>
        <c:numFmt formatCode="_-* #,##0.0_р_._-;\-* #,##0.0_р_._-;_-* &quot;-&quot;??_р_._-;_-@_-" sourceLinked="1"/>
        <c:majorTickMark val="out"/>
        <c:minorTickMark val="none"/>
        <c:tickLblPos val="none"/>
        <c:crossAx val="3137239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284738813849264"/>
          <c:y val="0.37074986101834789"/>
          <c:w val="0.19907350509275618"/>
          <c:h val="0.37024512764315104"/>
        </c:manualLayout>
      </c:layout>
      <c:overlay val="0"/>
      <c:txPr>
        <a:bodyPr/>
        <a:lstStyle/>
        <a:p>
          <a:pPr>
            <a:defRPr sz="10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3399">
        <a:alpha val="12000"/>
      </a:srgb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512853644827207E-2"/>
          <c:y val="2.8915509034388727E-2"/>
          <c:w val="0.97948714635517364"/>
          <c:h val="0.7599530824995377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Иные МБТ</c:v>
                </c:pt>
              </c:strCache>
            </c:strRef>
          </c:tx>
          <c:spPr>
            <a:solidFill>
              <a:srgbClr val="008080"/>
            </a:solidFill>
          </c:spPr>
          <c:invertIfNegative val="0"/>
          <c:dLbls>
            <c:dLbl>
              <c:idx val="0"/>
              <c:layout>
                <c:manualLayout>
                  <c:x val="7.3324545557562709E-2"/>
                  <c:y val="-4.13433798831577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B6A-4E12-92DE-0A4B7E57AFAA}"/>
                </c:ext>
              </c:extLst>
            </c:dLbl>
            <c:dLbl>
              <c:idx val="1"/>
              <c:layout>
                <c:manualLayout>
                  <c:x val="7.2705790599857309E-2"/>
                  <c:y val="-8.26867597663154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6A-4E12-92DE-0A4B7E57AFAA}"/>
                </c:ext>
              </c:extLst>
            </c:dLbl>
            <c:dLbl>
              <c:idx val="2"/>
              <c:layout>
                <c:manualLayout>
                  <c:x val="7.3682666862197474E-2"/>
                  <c:y val="-4.13433798831577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B6A-4E12-92DE-0A4B7E57AFAA}"/>
                </c:ext>
              </c:extLst>
            </c:dLbl>
            <c:dLbl>
              <c:idx val="3"/>
              <c:layout>
                <c:manualLayout>
                  <c:x val="7.1826568634639612E-2"/>
                  <c:y val="-8.26867597663154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6A-4E12-92DE-0A4B7E57AFAA}"/>
                </c:ext>
              </c:extLst>
            </c:dLbl>
            <c:dLbl>
              <c:idx val="4"/>
              <c:layout>
                <c:manualLayout>
                  <c:x val="7.1957552043407841E-2"/>
                  <c:y val="-4.13433798831577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B6A-4E12-92DE-0A4B7E57AFAA}"/>
                </c:ext>
              </c:extLst>
            </c:dLbl>
            <c:dLbl>
              <c:idx val="5"/>
              <c:layout>
                <c:manualLayout>
                  <c:x val="7.1957552043407841E-2"/>
                  <c:y val="-4.13433798831577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B6A-4E12-92DE-0A4B7E57AF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(Отчет)</c:v>
                </c:pt>
                <c:pt idx="3">
                  <c:v>2024 (План)</c:v>
                </c:pt>
                <c:pt idx="4">
                  <c:v>2025 (План)</c:v>
                </c:pt>
                <c:pt idx="5">
                  <c:v>2026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23436.400000000001</c:v>
                </c:pt>
                <c:pt idx="1">
                  <c:v>26363</c:v>
                </c:pt>
                <c:pt idx="2">
                  <c:v>29826.400000000001</c:v>
                </c:pt>
                <c:pt idx="3">
                  <c:v>32240.400000000001</c:v>
                </c:pt>
                <c:pt idx="4">
                  <c:v>25072.5</c:v>
                </c:pt>
                <c:pt idx="5">
                  <c:v>25234.7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B6A-4E12-92DE-0A4B7E57AFA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8.276668288683436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B6A-4E12-92DE-0A4B7E57AFAA}"/>
                </c:ext>
              </c:extLst>
            </c:dLbl>
            <c:dLbl>
              <c:idx val="1"/>
              <c:layout>
                <c:manualLayout>
                  <c:x val="8.2506382524881877E-2"/>
                  <c:y val="8.26867597663154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B6A-4E12-92DE-0A4B7E57AFAA}"/>
                </c:ext>
              </c:extLst>
            </c:dLbl>
            <c:dLbl>
              <c:idx val="2"/>
              <c:layout>
                <c:manualLayout>
                  <c:x val="8.3124970837028814E-2"/>
                  <c:y val="-4.54777178714735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B6A-4E12-92DE-0A4B7E57AFAA}"/>
                </c:ext>
              </c:extLst>
            </c:dLbl>
            <c:dLbl>
              <c:idx val="3"/>
              <c:layout>
                <c:manualLayout>
                  <c:x val="8.1269205900585909E-2"/>
                  <c:y val="-4.96123813982141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B6A-4E12-92DE-0A4B7E57AFAA}"/>
                </c:ext>
              </c:extLst>
            </c:dLbl>
            <c:dLbl>
              <c:idx val="4"/>
              <c:layout>
                <c:manualLayout>
                  <c:x val="8.0423146401455814E-2"/>
                  <c:y val="-4.1343379883157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B6A-4E12-92DE-0A4B7E57AFAA}"/>
                </c:ext>
              </c:extLst>
            </c:dLbl>
            <c:dLbl>
              <c:idx val="5"/>
              <c:layout>
                <c:manualLayout>
                  <c:x val="8.0423146401455814E-2"/>
                  <c:y val="-3.7209041894842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B6A-4E12-92DE-0A4B7E57AF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(Отчет)</c:v>
                </c:pt>
                <c:pt idx="3">
                  <c:v>2024 (План)</c:v>
                </c:pt>
                <c:pt idx="4">
                  <c:v>2025 (План)</c:v>
                </c:pt>
                <c:pt idx="5">
                  <c:v>2026 (План)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264750.7</c:v>
                </c:pt>
                <c:pt idx="1">
                  <c:v>279698.90000000002</c:v>
                </c:pt>
                <c:pt idx="2">
                  <c:v>287481.7</c:v>
                </c:pt>
                <c:pt idx="3">
                  <c:v>302290.2</c:v>
                </c:pt>
                <c:pt idx="4">
                  <c:v>302995.40000000002</c:v>
                </c:pt>
                <c:pt idx="5">
                  <c:v>290336.90000000002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3B6A-4E12-92DE-0A4B7E57AFA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8.250638252488187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B6A-4E12-92DE-0A4B7E57AFAA}"/>
                </c:ext>
              </c:extLst>
            </c:dLbl>
            <c:dLbl>
              <c:idx val="1"/>
              <c:layout>
                <c:manualLayout>
                  <c:x val="8.348309214166324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B6A-4E12-92DE-0A4B7E57AFAA}"/>
                </c:ext>
              </c:extLst>
            </c:dLbl>
            <c:dLbl>
              <c:idx val="2"/>
              <c:layout>
                <c:manualLayout>
                  <c:x val="8.312497083702881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B6A-4E12-92DE-0A4B7E57AFAA}"/>
                </c:ext>
              </c:extLst>
            </c:dLbl>
            <c:dLbl>
              <c:idx val="3"/>
              <c:layout>
                <c:manualLayout>
                  <c:x val="7.8273585345856198E-2"/>
                  <c:y val="-1.6537351953263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B6A-4E12-92DE-0A4B7E57AFAA}"/>
                </c:ext>
              </c:extLst>
            </c:dLbl>
            <c:dLbl>
              <c:idx val="4"/>
              <c:layout>
                <c:manualLayout>
                  <c:x val="7.6190349222431827E-2"/>
                  <c:y val="-8.26867597663162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B6A-4E12-92DE-0A4B7E57AFAA}"/>
                </c:ext>
              </c:extLst>
            </c:dLbl>
            <c:dLbl>
              <c:idx val="5"/>
              <c:layout>
                <c:manualLayout>
                  <c:x val="7.6190349222431827E-2"/>
                  <c:y val="4.13433798831580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B6A-4E12-92DE-0A4B7E57AF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(Отчет)</c:v>
                </c:pt>
                <c:pt idx="3">
                  <c:v>2024 (План)</c:v>
                </c:pt>
                <c:pt idx="4">
                  <c:v>2025 (План)</c:v>
                </c:pt>
                <c:pt idx="5">
                  <c:v>2026 (План)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111100</c:v>
                </c:pt>
                <c:pt idx="1">
                  <c:v>161963.29999999999</c:v>
                </c:pt>
                <c:pt idx="2">
                  <c:v>180128.2</c:v>
                </c:pt>
                <c:pt idx="3">
                  <c:v>139930</c:v>
                </c:pt>
                <c:pt idx="4">
                  <c:v>70848</c:v>
                </c:pt>
                <c:pt idx="5">
                  <c:v>75625.5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3B6A-4E12-92DE-0A4B7E57AFA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E632B3"/>
            </a:solidFill>
          </c:spPr>
          <c:invertIfNegative val="0"/>
          <c:dLbls>
            <c:dLbl>
              <c:idx val="0"/>
              <c:layout>
                <c:manualLayout>
                  <c:x val="7.9510761970150584E-2"/>
                  <c:y val="-4.13433798831577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B6A-4E12-92DE-0A4B7E57AFAA}"/>
                </c:ext>
              </c:extLst>
            </c:dLbl>
            <c:dLbl>
              <c:idx val="1"/>
              <c:layout>
                <c:manualLayout>
                  <c:x val="7.8013118338343984E-2"/>
                  <c:y val="-1.6537351953263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3B6A-4E12-92DE-0A4B7E57AFAA}"/>
                </c:ext>
              </c:extLst>
            </c:dLbl>
            <c:dLbl>
              <c:idx val="2"/>
              <c:layout>
                <c:manualLayout>
                  <c:x val="8.286450382951493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B6A-4E12-92DE-0A4B7E57AFAA}"/>
                </c:ext>
              </c:extLst>
            </c:dLbl>
            <c:dLbl>
              <c:idx val="3"/>
              <c:layout>
                <c:manualLayout>
                  <c:x val="8.2506382524881877E-2"/>
                  <c:y val="-8.26867597663154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3B6A-4E12-92DE-0A4B7E57AFAA}"/>
                </c:ext>
              </c:extLst>
            </c:dLbl>
            <c:dLbl>
              <c:idx val="4"/>
              <c:layout>
                <c:manualLayout>
                  <c:x val="7.830674781194485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3B6A-4E12-92DE-0A4B7E57AFAA}"/>
                </c:ext>
              </c:extLst>
            </c:dLbl>
            <c:dLbl>
              <c:idx val="5"/>
              <c:layout>
                <c:manualLayout>
                  <c:x val="8.0423146401455814E-2"/>
                  <c:y val="-8.26900151505582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3B6A-4E12-92DE-0A4B7E57AF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(Отчет)</c:v>
                </c:pt>
                <c:pt idx="3">
                  <c:v>2024 (План)</c:v>
                </c:pt>
                <c:pt idx="4">
                  <c:v>2025 (План)</c:v>
                </c:pt>
                <c:pt idx="5">
                  <c:v>2026 (План)</c:v>
                </c:pt>
              </c:strCache>
            </c:strRef>
          </c:cat>
          <c:val>
            <c:numRef>
              <c:f>Лист1!$E$2:$E$7</c:f>
              <c:numCache>
                <c:formatCode>#,##0.0</c:formatCode>
                <c:ptCount val="6"/>
                <c:pt idx="0">
                  <c:v>170490</c:v>
                </c:pt>
                <c:pt idx="1">
                  <c:v>182963.5</c:v>
                </c:pt>
                <c:pt idx="2">
                  <c:v>156458.70000000001</c:v>
                </c:pt>
                <c:pt idx="3">
                  <c:v>152073.20000000001</c:v>
                </c:pt>
                <c:pt idx="4">
                  <c:v>101763.3</c:v>
                </c:pt>
                <c:pt idx="5">
                  <c:v>84001.5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B-3B6A-4E12-92DE-0A4B7E57AF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21376768"/>
        <c:axId val="321520192"/>
        <c:axId val="0"/>
      </c:bar3DChart>
      <c:catAx>
        <c:axId val="321376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21520192"/>
        <c:crosses val="autoZero"/>
        <c:auto val="1"/>
        <c:lblAlgn val="ctr"/>
        <c:lblOffset val="100"/>
        <c:noMultiLvlLbl val="0"/>
      </c:catAx>
      <c:valAx>
        <c:axId val="321520192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3213767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Структура</a:t>
            </a:r>
            <a:r>
              <a:rPr lang="ru-RU" sz="1400" baseline="0" dirty="0">
                <a:latin typeface="Times New Roman" pitchFamily="18" charset="0"/>
                <a:cs typeface="Times New Roman" pitchFamily="18" charset="0"/>
              </a:rPr>
              <a:t> на 2024 год, %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5888267966019792"/>
          <c:y val="6.2369527138963786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252627986439243E-2"/>
          <c:y val="0.20609392310333741"/>
          <c:w val="0.81666666666666654"/>
          <c:h val="0.7051092519685204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</c:v>
                </c:pt>
              </c:strCache>
            </c:strRef>
          </c:tx>
          <c:dPt>
            <c:idx val="0"/>
            <c:bubble3D val="0"/>
            <c:spPr>
              <a:solidFill>
                <a:srgbClr val="E632B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54C-4400-8436-42C1846D9B7A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54C-4400-8436-42C1846D9B7A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54C-4400-8436-42C1846D9B7A}"/>
              </c:ext>
            </c:extLst>
          </c:dPt>
          <c:dPt>
            <c:idx val="3"/>
            <c:bubble3D val="0"/>
            <c:spPr>
              <a:solidFill>
                <a:srgbClr val="00808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54C-4400-8436-42C1846D9B7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24.3</c:v>
                </c:pt>
                <c:pt idx="1">
                  <c:v>48.2</c:v>
                </c:pt>
                <c:pt idx="2">
                  <c:v>22.3</c:v>
                </c:pt>
                <c:pt idx="3">
                  <c:v>5.2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54C-4400-8436-42C1846D9B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sz="1800" b="1" dirty="0">
              <a:latin typeface="Times New Roman" pitchFamily="18" charset="0"/>
              <a:cs typeface="Times New Roman" pitchFamily="18" charset="0"/>
            </a:rPr>
            <a:t>На 01.01.2024 г.</a:t>
          </a:r>
        </a:p>
        <a:p>
          <a:r>
            <a:rPr lang="ru-RU" sz="1800" b="1" dirty="0">
              <a:latin typeface="Times New Roman" pitchFamily="18" charset="0"/>
              <a:cs typeface="Times New Roman" pitchFamily="18" charset="0"/>
            </a:rPr>
            <a:t>7 500,0</a:t>
          </a:r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</dgm:pt>
    <dgm:pt modelId="{296F9EAE-A02C-4A9A-930F-1CACA7AD5C6D}" type="pres">
      <dgm:prSet presAssocID="{B51B600F-A9B8-487E-8F64-62E4935F9890}" presName="composite" presStyleCnt="0"/>
      <dgm:spPr/>
    </dgm:pt>
    <dgm:pt modelId="{65F8D749-9F3F-4F42-8516-FD61BA029C40}" type="pres">
      <dgm:prSet presAssocID="{B51B600F-A9B8-487E-8F64-62E4935F9890}" presName="background" presStyleLbl="node0" presStyleIdx="0" presStyleCnt="1"/>
      <dgm:spPr>
        <a:solidFill>
          <a:schemeClr val="tx2">
            <a:lumMod val="40000"/>
            <a:lumOff val="60000"/>
          </a:schemeClr>
        </a:solidFill>
      </dgm:spPr>
    </dgm:pt>
    <dgm:pt modelId="{9C7753FC-881D-4807-9196-A6AA45F75C92}" type="pres">
      <dgm:prSet presAssocID="{B51B600F-A9B8-487E-8F64-62E4935F9890}" presName="text" presStyleLbl="fgAcc0" presStyleIdx="0" presStyleCnt="1" custScaleX="111135" custScaleY="110958" custLinFactNeighborX="9781" custLinFactNeighborY="-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</dgm:pt>
  </dgm:ptLst>
  <dgm:cxnLst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2D66AA44-AAB8-42BD-9C44-9F05857C4024}" type="presOf" srcId="{B51B600F-A9B8-487E-8F64-62E4935F9890}" destId="{9C7753FC-881D-4807-9196-A6AA45F75C92}" srcOrd="0" destOrd="0" presId="urn:microsoft.com/office/officeart/2005/8/layout/hierarchy1"/>
    <dgm:cxn modelId="{0BA1016E-6814-4984-B735-2BE689A7A28D}" type="presOf" srcId="{BAFB2B4E-080B-4CC8-8B3B-39ECCE942D22}" destId="{8A9D7CB1-B6B2-42BF-B043-ADF1C5BEE41A}" srcOrd="0" destOrd="0" presId="urn:microsoft.com/office/officeart/2005/8/layout/hierarchy1"/>
    <dgm:cxn modelId="{5ED3EE34-D9E8-4DBA-BE8A-C1857D49DC76}" type="presParOf" srcId="{8A9D7CB1-B6B2-42BF-B043-ADF1C5BEE41A}" destId="{4DC3E8D1-C231-4A4D-917C-38B43682E58B}" srcOrd="0" destOrd="0" presId="urn:microsoft.com/office/officeart/2005/8/layout/hierarchy1"/>
    <dgm:cxn modelId="{61A92AC4-BBDE-4FCA-A46A-B986798B8EB2}" type="presParOf" srcId="{4DC3E8D1-C231-4A4D-917C-38B43682E58B}" destId="{296F9EAE-A02C-4A9A-930F-1CACA7AD5C6D}" srcOrd="0" destOrd="0" presId="urn:microsoft.com/office/officeart/2005/8/layout/hierarchy1"/>
    <dgm:cxn modelId="{59E2FD7F-6D0D-40DA-A777-6B7361935027}" type="presParOf" srcId="{296F9EAE-A02C-4A9A-930F-1CACA7AD5C6D}" destId="{65F8D749-9F3F-4F42-8516-FD61BA029C40}" srcOrd="0" destOrd="0" presId="urn:microsoft.com/office/officeart/2005/8/layout/hierarchy1"/>
    <dgm:cxn modelId="{DD43F039-546E-44D5-8E29-21EF517884CA}" type="presParOf" srcId="{296F9EAE-A02C-4A9A-930F-1CACA7AD5C6D}" destId="{9C7753FC-881D-4807-9196-A6AA45F75C92}" srcOrd="1" destOrd="0" presId="urn:microsoft.com/office/officeart/2005/8/layout/hierarchy1"/>
    <dgm:cxn modelId="{5EC99A5C-FECC-4FE4-8087-9FDB61AA66AD}" type="presParOf" srcId="{4DC3E8D1-C231-4A4D-917C-38B43682E58B}" destId="{1E3CA534-0259-4EC2-A248-3989B9EE358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sz="1800" b="1" dirty="0">
              <a:latin typeface="Times New Roman" pitchFamily="18" charset="0"/>
              <a:cs typeface="Times New Roman" pitchFamily="18" charset="0"/>
            </a:rPr>
            <a:t>На 01.01.2023г.</a:t>
          </a:r>
        </a:p>
        <a:p>
          <a:r>
            <a:rPr lang="ru-RU" sz="1800" b="1" dirty="0">
              <a:latin typeface="Times New Roman" pitchFamily="18" charset="0"/>
              <a:cs typeface="Times New Roman" pitchFamily="18" charset="0"/>
            </a:rPr>
            <a:t>14 500,0</a:t>
          </a:r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</dgm:pt>
    <dgm:pt modelId="{296F9EAE-A02C-4A9A-930F-1CACA7AD5C6D}" type="pres">
      <dgm:prSet presAssocID="{B51B600F-A9B8-487E-8F64-62E4935F9890}" presName="composite" presStyleCnt="0"/>
      <dgm:spPr/>
    </dgm:pt>
    <dgm:pt modelId="{65F8D749-9F3F-4F42-8516-FD61BA029C40}" type="pres">
      <dgm:prSet presAssocID="{B51B600F-A9B8-487E-8F64-62E4935F9890}" presName="background" presStyleLbl="node0" presStyleIdx="0" presStyleCnt="1"/>
      <dgm:spPr>
        <a:solidFill>
          <a:schemeClr val="tx2">
            <a:lumMod val="40000"/>
            <a:lumOff val="60000"/>
          </a:schemeClr>
        </a:solidFill>
      </dgm:spPr>
    </dgm:pt>
    <dgm:pt modelId="{9C7753FC-881D-4807-9196-A6AA45F75C92}" type="pres">
      <dgm:prSet presAssocID="{B51B600F-A9B8-487E-8F64-62E4935F9890}" presName="text" presStyleLbl="fgAcc0" presStyleIdx="0" presStyleCnt="1" custLinFactNeighborX="14169" custLinFactNeighborY="54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</dgm:pt>
  </dgm:ptLst>
  <dgm:cxnLst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8ECC077B-1D25-4131-B37F-91BF476A794B}" type="presOf" srcId="{B51B600F-A9B8-487E-8F64-62E4935F9890}" destId="{9C7753FC-881D-4807-9196-A6AA45F75C92}" srcOrd="0" destOrd="0" presId="urn:microsoft.com/office/officeart/2005/8/layout/hierarchy1"/>
    <dgm:cxn modelId="{3D90DC83-945A-4169-A6A2-DD2F7ACEFE42}" type="presOf" srcId="{BAFB2B4E-080B-4CC8-8B3B-39ECCE942D22}" destId="{8A9D7CB1-B6B2-42BF-B043-ADF1C5BEE41A}" srcOrd="0" destOrd="0" presId="urn:microsoft.com/office/officeart/2005/8/layout/hierarchy1"/>
    <dgm:cxn modelId="{4675CCC4-E77C-426D-B5FA-50B49800597B}" type="presParOf" srcId="{8A9D7CB1-B6B2-42BF-B043-ADF1C5BEE41A}" destId="{4DC3E8D1-C231-4A4D-917C-38B43682E58B}" srcOrd="0" destOrd="0" presId="urn:microsoft.com/office/officeart/2005/8/layout/hierarchy1"/>
    <dgm:cxn modelId="{81582B85-ADFE-4BB8-B70B-2D20A9899A1B}" type="presParOf" srcId="{4DC3E8D1-C231-4A4D-917C-38B43682E58B}" destId="{296F9EAE-A02C-4A9A-930F-1CACA7AD5C6D}" srcOrd="0" destOrd="0" presId="urn:microsoft.com/office/officeart/2005/8/layout/hierarchy1"/>
    <dgm:cxn modelId="{452A47E6-86B4-4247-A910-2D08A2A7E564}" type="presParOf" srcId="{296F9EAE-A02C-4A9A-930F-1CACA7AD5C6D}" destId="{65F8D749-9F3F-4F42-8516-FD61BA029C40}" srcOrd="0" destOrd="0" presId="urn:microsoft.com/office/officeart/2005/8/layout/hierarchy1"/>
    <dgm:cxn modelId="{A2940DD6-9768-4597-B280-0AC4790680D9}" type="presParOf" srcId="{296F9EAE-A02C-4A9A-930F-1CACA7AD5C6D}" destId="{9C7753FC-881D-4807-9196-A6AA45F75C92}" srcOrd="1" destOrd="0" presId="urn:microsoft.com/office/officeart/2005/8/layout/hierarchy1"/>
    <dgm:cxn modelId="{CEA62A45-4EB8-4731-A1EC-3A3C37175961}" type="presParOf" srcId="{4DC3E8D1-C231-4A4D-917C-38B43682E58B}" destId="{1E3CA534-0259-4EC2-A248-3989B9EE358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sz="1800" b="1" dirty="0">
              <a:latin typeface="Times New Roman" pitchFamily="18" charset="0"/>
              <a:cs typeface="Times New Roman" pitchFamily="18" charset="0"/>
            </a:rPr>
            <a:t>На 01.01.2025 г.</a:t>
          </a:r>
        </a:p>
        <a:p>
          <a:r>
            <a:rPr lang="ru-RU" sz="1800" b="1" dirty="0">
              <a:latin typeface="Times New Roman" pitchFamily="18" charset="0"/>
              <a:cs typeface="Times New Roman" pitchFamily="18" charset="0"/>
            </a:rPr>
            <a:t>0,0</a:t>
          </a:r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</dgm:pt>
    <dgm:pt modelId="{296F9EAE-A02C-4A9A-930F-1CACA7AD5C6D}" type="pres">
      <dgm:prSet presAssocID="{B51B600F-A9B8-487E-8F64-62E4935F9890}" presName="composite" presStyleCnt="0"/>
      <dgm:spPr/>
    </dgm:pt>
    <dgm:pt modelId="{65F8D749-9F3F-4F42-8516-FD61BA029C40}" type="pres">
      <dgm:prSet presAssocID="{B51B600F-A9B8-487E-8F64-62E4935F9890}" presName="background" presStyleLbl="node0" presStyleIdx="0" presStyleCnt="1"/>
      <dgm:spPr>
        <a:solidFill>
          <a:schemeClr val="tx2">
            <a:lumMod val="40000"/>
            <a:lumOff val="60000"/>
          </a:schemeClr>
        </a:solidFill>
        <a:ln>
          <a:noFill/>
        </a:ln>
      </dgm:spPr>
    </dgm:pt>
    <dgm:pt modelId="{9C7753FC-881D-4807-9196-A6AA45F75C92}" type="pres">
      <dgm:prSet presAssocID="{B51B600F-A9B8-487E-8F64-62E4935F9890}" presName="text" presStyleLbl="fgAcc0" presStyleIdx="0" presStyleCnt="1" custLinFactNeighborX="1432" custLinFactNeighborY="10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</dgm:pt>
  </dgm:ptLst>
  <dgm:cxnLst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7B71C813-536B-4C11-8F5B-1744008F4E0A}" type="presOf" srcId="{B51B600F-A9B8-487E-8F64-62E4935F9890}" destId="{9C7753FC-881D-4807-9196-A6AA45F75C92}" srcOrd="0" destOrd="0" presId="urn:microsoft.com/office/officeart/2005/8/layout/hierarchy1"/>
    <dgm:cxn modelId="{312F6FFC-236A-4113-BC37-0D633BAD0C33}" type="presOf" srcId="{BAFB2B4E-080B-4CC8-8B3B-39ECCE942D22}" destId="{8A9D7CB1-B6B2-42BF-B043-ADF1C5BEE41A}" srcOrd="0" destOrd="0" presId="urn:microsoft.com/office/officeart/2005/8/layout/hierarchy1"/>
    <dgm:cxn modelId="{1A9E0CED-97E5-4460-A914-74AA813BF29D}" type="presParOf" srcId="{8A9D7CB1-B6B2-42BF-B043-ADF1C5BEE41A}" destId="{4DC3E8D1-C231-4A4D-917C-38B43682E58B}" srcOrd="0" destOrd="0" presId="urn:microsoft.com/office/officeart/2005/8/layout/hierarchy1"/>
    <dgm:cxn modelId="{E1227955-FBC7-48FF-9960-B25372C467FE}" type="presParOf" srcId="{4DC3E8D1-C231-4A4D-917C-38B43682E58B}" destId="{296F9EAE-A02C-4A9A-930F-1CACA7AD5C6D}" srcOrd="0" destOrd="0" presId="urn:microsoft.com/office/officeart/2005/8/layout/hierarchy1"/>
    <dgm:cxn modelId="{F9171C1F-E860-48C1-9C6C-C1B8D1506D96}" type="presParOf" srcId="{296F9EAE-A02C-4A9A-930F-1CACA7AD5C6D}" destId="{65F8D749-9F3F-4F42-8516-FD61BA029C40}" srcOrd="0" destOrd="0" presId="urn:microsoft.com/office/officeart/2005/8/layout/hierarchy1"/>
    <dgm:cxn modelId="{BC950DF8-25AD-4507-9B6B-BB6215DC377F}" type="presParOf" srcId="{296F9EAE-A02C-4A9A-930F-1CACA7AD5C6D}" destId="{9C7753FC-881D-4807-9196-A6AA45F75C92}" srcOrd="1" destOrd="0" presId="urn:microsoft.com/office/officeart/2005/8/layout/hierarchy1"/>
    <dgm:cxn modelId="{5B412836-FD61-4039-A88F-693B42613478}" type="presParOf" srcId="{4DC3E8D1-C231-4A4D-917C-38B43682E58B}" destId="{1E3CA534-0259-4EC2-A248-3989B9EE358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sz="1800" b="1" dirty="0">
              <a:latin typeface="Times New Roman" pitchFamily="18" charset="0"/>
              <a:cs typeface="Times New Roman" pitchFamily="18" charset="0"/>
            </a:rPr>
            <a:t>На 01.01.2026 г.</a:t>
          </a:r>
        </a:p>
        <a:p>
          <a:r>
            <a:rPr lang="ru-RU" sz="1800" b="1" dirty="0">
              <a:latin typeface="Times New Roman" pitchFamily="18" charset="0"/>
              <a:cs typeface="Times New Roman" pitchFamily="18" charset="0"/>
            </a:rPr>
            <a:t>0,0</a:t>
          </a:r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</dgm:pt>
    <dgm:pt modelId="{296F9EAE-A02C-4A9A-930F-1CACA7AD5C6D}" type="pres">
      <dgm:prSet presAssocID="{B51B600F-A9B8-487E-8F64-62E4935F9890}" presName="composite" presStyleCnt="0"/>
      <dgm:spPr/>
    </dgm:pt>
    <dgm:pt modelId="{65F8D749-9F3F-4F42-8516-FD61BA029C40}" type="pres">
      <dgm:prSet presAssocID="{B51B600F-A9B8-487E-8F64-62E4935F9890}" presName="background" presStyleLbl="node0" presStyleIdx="0" presStyleCnt="1"/>
      <dgm:spPr>
        <a:solidFill>
          <a:schemeClr val="tx2">
            <a:lumMod val="40000"/>
            <a:lumOff val="60000"/>
          </a:schemeClr>
        </a:solidFill>
        <a:ln>
          <a:noFill/>
        </a:ln>
      </dgm:spPr>
    </dgm:pt>
    <dgm:pt modelId="{9C7753FC-881D-4807-9196-A6AA45F75C92}" type="pres">
      <dgm:prSet presAssocID="{B51B600F-A9B8-487E-8F64-62E4935F9890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</dgm:pt>
  </dgm:ptLst>
  <dgm:cxnLst>
    <dgm:cxn modelId="{8C64EAEC-04E6-48BD-BEE2-D03386B2325D}" type="presOf" srcId="{B51B600F-A9B8-487E-8F64-62E4935F9890}" destId="{9C7753FC-881D-4807-9196-A6AA45F75C92}" srcOrd="0" destOrd="0" presId="urn:microsoft.com/office/officeart/2005/8/layout/hierarchy1"/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22ABD429-69C7-4515-B94B-3BBC6C49F13B}" type="presOf" srcId="{BAFB2B4E-080B-4CC8-8B3B-39ECCE942D22}" destId="{8A9D7CB1-B6B2-42BF-B043-ADF1C5BEE41A}" srcOrd="0" destOrd="0" presId="urn:microsoft.com/office/officeart/2005/8/layout/hierarchy1"/>
    <dgm:cxn modelId="{0902D8DE-7BC2-420A-AC7B-81473A8C6EE5}" type="presParOf" srcId="{8A9D7CB1-B6B2-42BF-B043-ADF1C5BEE41A}" destId="{4DC3E8D1-C231-4A4D-917C-38B43682E58B}" srcOrd="0" destOrd="0" presId="urn:microsoft.com/office/officeart/2005/8/layout/hierarchy1"/>
    <dgm:cxn modelId="{27D582EA-9816-4BB5-9B5A-B0F7D55F11CB}" type="presParOf" srcId="{4DC3E8D1-C231-4A4D-917C-38B43682E58B}" destId="{296F9EAE-A02C-4A9A-930F-1CACA7AD5C6D}" srcOrd="0" destOrd="0" presId="urn:microsoft.com/office/officeart/2005/8/layout/hierarchy1"/>
    <dgm:cxn modelId="{067A1226-3A8B-4331-95FE-5602FD0525D1}" type="presParOf" srcId="{296F9EAE-A02C-4A9A-930F-1CACA7AD5C6D}" destId="{65F8D749-9F3F-4F42-8516-FD61BA029C40}" srcOrd="0" destOrd="0" presId="urn:microsoft.com/office/officeart/2005/8/layout/hierarchy1"/>
    <dgm:cxn modelId="{EAD7FA3F-9940-4E06-A4EE-CD6500C9B2FF}" type="presParOf" srcId="{296F9EAE-A02C-4A9A-930F-1CACA7AD5C6D}" destId="{9C7753FC-881D-4807-9196-A6AA45F75C92}" srcOrd="1" destOrd="0" presId="urn:microsoft.com/office/officeart/2005/8/layout/hierarchy1"/>
    <dgm:cxn modelId="{68247658-416B-4626-8D9B-72660FDC276E}" type="presParOf" srcId="{4DC3E8D1-C231-4A4D-917C-38B43682E58B}" destId="{1E3CA534-0259-4EC2-A248-3989B9EE358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sz="1800" b="1" dirty="0">
              <a:latin typeface="Times New Roman" pitchFamily="18" charset="0"/>
              <a:cs typeface="Times New Roman" pitchFamily="18" charset="0"/>
            </a:rPr>
            <a:t>На 01.01.2022 г.</a:t>
          </a:r>
        </a:p>
        <a:p>
          <a:r>
            <a:rPr lang="ru-RU" sz="1800" b="1" dirty="0">
              <a:latin typeface="Times New Roman" pitchFamily="18" charset="0"/>
              <a:cs typeface="Times New Roman" pitchFamily="18" charset="0"/>
            </a:rPr>
            <a:t>19 500,0</a:t>
          </a:r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</dgm:pt>
    <dgm:pt modelId="{296F9EAE-A02C-4A9A-930F-1CACA7AD5C6D}" type="pres">
      <dgm:prSet presAssocID="{B51B600F-A9B8-487E-8F64-62E4935F9890}" presName="composite" presStyleCnt="0"/>
      <dgm:spPr/>
    </dgm:pt>
    <dgm:pt modelId="{65F8D749-9F3F-4F42-8516-FD61BA029C40}" type="pres">
      <dgm:prSet presAssocID="{B51B600F-A9B8-487E-8F64-62E4935F9890}" presName="background" presStyleLbl="node0" presStyleIdx="0" presStyleCnt="1"/>
      <dgm:spPr>
        <a:solidFill>
          <a:schemeClr val="tx2">
            <a:lumMod val="40000"/>
            <a:lumOff val="60000"/>
          </a:schemeClr>
        </a:solidFill>
      </dgm:spPr>
    </dgm:pt>
    <dgm:pt modelId="{9C7753FC-881D-4807-9196-A6AA45F75C92}" type="pres">
      <dgm:prSet presAssocID="{B51B600F-A9B8-487E-8F64-62E4935F9890}" presName="text" presStyleLbl="fgAcc0" presStyleIdx="0" presStyleCnt="1" custLinFactX="91605" custLinFactNeighborX="100000" custLinFactNeighborY="109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</dgm:pt>
  </dgm:ptLst>
  <dgm:cxnLst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0EB78A81-4BE4-4724-9A94-4F09C2E741DA}" type="presOf" srcId="{BAFB2B4E-080B-4CC8-8B3B-39ECCE942D22}" destId="{8A9D7CB1-B6B2-42BF-B043-ADF1C5BEE41A}" srcOrd="0" destOrd="0" presId="urn:microsoft.com/office/officeart/2005/8/layout/hierarchy1"/>
    <dgm:cxn modelId="{CC8499C8-7815-4680-B3E5-D3D8DFAAEEF8}" type="presOf" srcId="{B51B600F-A9B8-487E-8F64-62E4935F9890}" destId="{9C7753FC-881D-4807-9196-A6AA45F75C92}" srcOrd="0" destOrd="0" presId="urn:microsoft.com/office/officeart/2005/8/layout/hierarchy1"/>
    <dgm:cxn modelId="{89EEEEC3-A788-4570-9F3E-3CE7CF2A3160}" type="presParOf" srcId="{8A9D7CB1-B6B2-42BF-B043-ADF1C5BEE41A}" destId="{4DC3E8D1-C231-4A4D-917C-38B43682E58B}" srcOrd="0" destOrd="0" presId="urn:microsoft.com/office/officeart/2005/8/layout/hierarchy1"/>
    <dgm:cxn modelId="{2CA3EF7D-C12E-4820-89E8-8BF2C14009A9}" type="presParOf" srcId="{4DC3E8D1-C231-4A4D-917C-38B43682E58B}" destId="{296F9EAE-A02C-4A9A-930F-1CACA7AD5C6D}" srcOrd="0" destOrd="0" presId="urn:microsoft.com/office/officeart/2005/8/layout/hierarchy1"/>
    <dgm:cxn modelId="{11E1EC16-48A7-46D7-946B-BB2C2D114F61}" type="presParOf" srcId="{296F9EAE-A02C-4A9A-930F-1CACA7AD5C6D}" destId="{65F8D749-9F3F-4F42-8516-FD61BA029C40}" srcOrd="0" destOrd="0" presId="urn:microsoft.com/office/officeart/2005/8/layout/hierarchy1"/>
    <dgm:cxn modelId="{678A68E8-E430-44B8-B099-BEC2EE18359E}" type="presParOf" srcId="{296F9EAE-A02C-4A9A-930F-1CACA7AD5C6D}" destId="{9C7753FC-881D-4807-9196-A6AA45F75C92}" srcOrd="1" destOrd="0" presId="urn:microsoft.com/office/officeart/2005/8/layout/hierarchy1"/>
    <dgm:cxn modelId="{B44DF280-5FE2-4BF4-83E2-366A6629D38A}" type="presParOf" srcId="{4DC3E8D1-C231-4A4D-917C-38B43682E58B}" destId="{1E3CA534-0259-4EC2-A248-3989B9EE358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sz="1800" b="1" dirty="0">
              <a:latin typeface="Times New Roman" pitchFamily="18" charset="0"/>
              <a:cs typeface="Times New Roman" pitchFamily="18" charset="0"/>
            </a:rPr>
            <a:t>На 01.01.2021 г.</a:t>
          </a:r>
        </a:p>
        <a:p>
          <a:r>
            <a:rPr lang="ru-RU" sz="1800" b="1" dirty="0">
              <a:latin typeface="Times New Roman" pitchFamily="18" charset="0"/>
              <a:cs typeface="Times New Roman" pitchFamily="18" charset="0"/>
            </a:rPr>
            <a:t>12 000,0</a:t>
          </a:r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</dgm:pt>
    <dgm:pt modelId="{296F9EAE-A02C-4A9A-930F-1CACA7AD5C6D}" type="pres">
      <dgm:prSet presAssocID="{B51B600F-A9B8-487E-8F64-62E4935F9890}" presName="composite" presStyleCnt="0"/>
      <dgm:spPr/>
    </dgm:pt>
    <dgm:pt modelId="{65F8D749-9F3F-4F42-8516-FD61BA029C40}" type="pres">
      <dgm:prSet presAssocID="{B51B600F-A9B8-487E-8F64-62E4935F9890}" presName="background" presStyleLbl="node0" presStyleIdx="0" presStyleCnt="1"/>
      <dgm:spPr>
        <a:solidFill>
          <a:schemeClr val="tx2">
            <a:lumMod val="40000"/>
            <a:lumOff val="60000"/>
          </a:schemeClr>
        </a:solidFill>
      </dgm:spPr>
    </dgm:pt>
    <dgm:pt modelId="{9C7753FC-881D-4807-9196-A6AA45F75C92}" type="pres">
      <dgm:prSet presAssocID="{B51B600F-A9B8-487E-8F64-62E4935F9890}" presName="text" presStyleLbl="fgAcc0" presStyleIdx="0" presStyleCnt="1" custLinFactX="91605" custLinFactNeighborX="100000" custLinFactNeighborY="109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</dgm:pt>
  </dgm:ptLst>
  <dgm:cxnLst>
    <dgm:cxn modelId="{F2B5549F-6486-49C4-A2A0-CDE96D156282}" type="presOf" srcId="{BAFB2B4E-080B-4CC8-8B3B-39ECCE942D22}" destId="{8A9D7CB1-B6B2-42BF-B043-ADF1C5BEE41A}" srcOrd="0" destOrd="0" presId="urn:microsoft.com/office/officeart/2005/8/layout/hierarchy1"/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48080009-FA3E-4897-A61E-7A8AE1F7484F}" type="presOf" srcId="{B51B600F-A9B8-487E-8F64-62E4935F9890}" destId="{9C7753FC-881D-4807-9196-A6AA45F75C92}" srcOrd="0" destOrd="0" presId="urn:microsoft.com/office/officeart/2005/8/layout/hierarchy1"/>
    <dgm:cxn modelId="{D6853312-99E0-4030-AC90-E75042E822DD}" type="presParOf" srcId="{8A9D7CB1-B6B2-42BF-B043-ADF1C5BEE41A}" destId="{4DC3E8D1-C231-4A4D-917C-38B43682E58B}" srcOrd="0" destOrd="0" presId="urn:microsoft.com/office/officeart/2005/8/layout/hierarchy1"/>
    <dgm:cxn modelId="{CECB28DA-57FA-4D2E-A8D8-0CD61C75949E}" type="presParOf" srcId="{4DC3E8D1-C231-4A4D-917C-38B43682E58B}" destId="{296F9EAE-A02C-4A9A-930F-1CACA7AD5C6D}" srcOrd="0" destOrd="0" presId="urn:microsoft.com/office/officeart/2005/8/layout/hierarchy1"/>
    <dgm:cxn modelId="{42422C03-523C-42AF-AC08-313DF61DCE75}" type="presParOf" srcId="{296F9EAE-A02C-4A9A-930F-1CACA7AD5C6D}" destId="{65F8D749-9F3F-4F42-8516-FD61BA029C40}" srcOrd="0" destOrd="0" presId="urn:microsoft.com/office/officeart/2005/8/layout/hierarchy1"/>
    <dgm:cxn modelId="{31C6BB39-4B6F-457D-A548-1331A1CD11F2}" type="presParOf" srcId="{296F9EAE-A02C-4A9A-930F-1CACA7AD5C6D}" destId="{9C7753FC-881D-4807-9196-A6AA45F75C92}" srcOrd="1" destOrd="0" presId="urn:microsoft.com/office/officeart/2005/8/layout/hierarchy1"/>
    <dgm:cxn modelId="{A8BD9472-09A2-468F-AE04-F513ADE9B34B}" type="presParOf" srcId="{4DC3E8D1-C231-4A4D-917C-38B43682E58B}" destId="{1E3CA534-0259-4EC2-A248-3989B9EE358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F8D749-9F3F-4F42-8516-FD61BA029C40}">
      <dsp:nvSpPr>
        <dsp:cNvPr id="0" name=""/>
        <dsp:cNvSpPr/>
      </dsp:nvSpPr>
      <dsp:spPr>
        <a:xfrm>
          <a:off x="576055" y="0"/>
          <a:ext cx="2074035" cy="1314915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753FC-881D-4807-9196-A6AA45F75C92}">
      <dsp:nvSpPr>
        <dsp:cNvPr id="0" name=""/>
        <dsp:cNvSpPr/>
      </dsp:nvSpPr>
      <dsp:spPr>
        <a:xfrm>
          <a:off x="783414" y="196991"/>
          <a:ext cx="2074035" cy="1314915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25400" cap="flat" cmpd="sng" algn="ctr">
          <a:solidFill>
            <a:schemeClr val="accent2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На 01.01.2024 г.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7 500,0</a:t>
          </a:r>
        </a:p>
      </dsp:txBody>
      <dsp:txXfrm>
        <a:off x="821927" y="235504"/>
        <a:ext cx="1997009" cy="12378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F8D749-9F3F-4F42-8516-FD61BA029C40}">
      <dsp:nvSpPr>
        <dsp:cNvPr id="0" name=""/>
        <dsp:cNvSpPr/>
      </dsp:nvSpPr>
      <dsp:spPr>
        <a:xfrm>
          <a:off x="571805" y="680"/>
          <a:ext cx="2055990" cy="1305554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753FC-881D-4807-9196-A6AA45F75C92}">
      <dsp:nvSpPr>
        <dsp:cNvPr id="0" name=""/>
        <dsp:cNvSpPr/>
      </dsp:nvSpPr>
      <dsp:spPr>
        <a:xfrm>
          <a:off x="800249" y="217701"/>
          <a:ext cx="2055990" cy="1305554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25400" cap="flat" cmpd="sng" algn="ctr">
          <a:solidFill>
            <a:schemeClr val="accent2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На 01.01.2023г.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14 500,0</a:t>
          </a:r>
        </a:p>
      </dsp:txBody>
      <dsp:txXfrm>
        <a:off x="838487" y="255939"/>
        <a:ext cx="1979514" cy="12290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F8D749-9F3F-4F42-8516-FD61BA029C40}">
      <dsp:nvSpPr>
        <dsp:cNvPr id="0" name=""/>
        <dsp:cNvSpPr/>
      </dsp:nvSpPr>
      <dsp:spPr>
        <a:xfrm>
          <a:off x="210987" y="864"/>
          <a:ext cx="2138004" cy="1357632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753FC-881D-4807-9196-A6AA45F75C92}">
      <dsp:nvSpPr>
        <dsp:cNvPr id="0" name=""/>
        <dsp:cNvSpPr/>
      </dsp:nvSpPr>
      <dsp:spPr>
        <a:xfrm>
          <a:off x="448543" y="226543"/>
          <a:ext cx="2138004" cy="1357632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На 01.01.2025 г.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0,0</a:t>
          </a:r>
        </a:p>
      </dsp:txBody>
      <dsp:txXfrm>
        <a:off x="488307" y="266307"/>
        <a:ext cx="2058476" cy="12781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F8D749-9F3F-4F42-8516-FD61BA029C40}">
      <dsp:nvSpPr>
        <dsp:cNvPr id="0" name=""/>
        <dsp:cNvSpPr/>
      </dsp:nvSpPr>
      <dsp:spPr>
        <a:xfrm>
          <a:off x="389935" y="214"/>
          <a:ext cx="2041357" cy="1296261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753FC-881D-4807-9196-A6AA45F75C92}">
      <dsp:nvSpPr>
        <dsp:cNvPr id="0" name=""/>
        <dsp:cNvSpPr/>
      </dsp:nvSpPr>
      <dsp:spPr>
        <a:xfrm>
          <a:off x="616753" y="215691"/>
          <a:ext cx="2041357" cy="1296261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На 01.01.2026 г.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0,0</a:t>
          </a:r>
        </a:p>
      </dsp:txBody>
      <dsp:txXfrm>
        <a:off x="654719" y="253657"/>
        <a:ext cx="1965425" cy="122032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F8D749-9F3F-4F42-8516-FD61BA029C40}">
      <dsp:nvSpPr>
        <dsp:cNvPr id="0" name=""/>
        <dsp:cNvSpPr/>
      </dsp:nvSpPr>
      <dsp:spPr>
        <a:xfrm>
          <a:off x="571805" y="680"/>
          <a:ext cx="2055990" cy="1305554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753FC-881D-4807-9196-A6AA45F75C92}">
      <dsp:nvSpPr>
        <dsp:cNvPr id="0" name=""/>
        <dsp:cNvSpPr/>
      </dsp:nvSpPr>
      <dsp:spPr>
        <a:xfrm>
          <a:off x="800249" y="217701"/>
          <a:ext cx="2055990" cy="1305554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25400" cap="flat" cmpd="sng" algn="ctr">
          <a:solidFill>
            <a:schemeClr val="accent2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На 01.01.2022 г.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19 500,0</a:t>
          </a:r>
        </a:p>
      </dsp:txBody>
      <dsp:txXfrm>
        <a:off x="838487" y="255939"/>
        <a:ext cx="1979514" cy="12290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F8D749-9F3F-4F42-8516-FD61BA029C40}">
      <dsp:nvSpPr>
        <dsp:cNvPr id="0" name=""/>
        <dsp:cNvSpPr/>
      </dsp:nvSpPr>
      <dsp:spPr>
        <a:xfrm>
          <a:off x="571805" y="680"/>
          <a:ext cx="2055990" cy="1305554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753FC-881D-4807-9196-A6AA45F75C92}">
      <dsp:nvSpPr>
        <dsp:cNvPr id="0" name=""/>
        <dsp:cNvSpPr/>
      </dsp:nvSpPr>
      <dsp:spPr>
        <a:xfrm>
          <a:off x="800249" y="217701"/>
          <a:ext cx="2055990" cy="1305554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25400" cap="flat" cmpd="sng" algn="ctr">
          <a:solidFill>
            <a:schemeClr val="accent2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На 01.01.2021 г.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12 000,0</a:t>
          </a:r>
        </a:p>
      </dsp:txBody>
      <dsp:txXfrm>
        <a:off x="838487" y="255939"/>
        <a:ext cx="1979514" cy="12290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27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0.21094</cdr:x>
      <cdr:y>0.04762</cdr:y>
    </cdr:from>
    <cdr:to>
      <cdr:x>0.84731</cdr:x>
      <cdr:y>0.1747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28794" y="214314"/>
          <a:ext cx="5818967" cy="5719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Отношения показателей бюджета (доход, расход)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0.42647</cdr:x>
      <cdr:y>0.58824</cdr:y>
    </cdr:from>
    <cdr:to>
      <cdr:x>0.61471</cdr:x>
      <cdr:y>0.83921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71702" y="214314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8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0.16363</cdr:x>
      <cdr:y>0.0303</cdr:y>
    </cdr:from>
    <cdr:to>
      <cdr:x>0.8303</cdr:x>
      <cdr:y>0.15152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2910" y="71438"/>
          <a:ext cx="2619372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Показатели доходов по уровням бюджетов, тыс.руб.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0.15517</cdr:x>
      <cdr:y>0</cdr:y>
    </cdr:from>
    <cdr:to>
      <cdr:x>0.82184</cdr:x>
      <cdr:y>0.12122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2941" y="-71438"/>
          <a:ext cx="2762283" cy="1818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Показатели по уровням бюджетов, </a:t>
          </a:r>
        </a:p>
        <a:p xmlns:a="http://schemas.openxmlformats.org/drawingml/2006/main">
          <a:pPr algn="ctr"/>
          <a:r>
            <a: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 душу населения тыс.руб.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0.192</cdr:x>
      <cdr:y>0.48403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822960" cy="12448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200" b="1" dirty="0">
              <a:latin typeface="Times New Roman" pitchFamily="18" charset="0"/>
              <a:cs typeface="Times New Roman" pitchFamily="18" charset="0"/>
            </a:rPr>
            <a:t>Поступление налоговых и неналоговых доходов, тыс. руб.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0.13615</cdr:x>
      <cdr:y>0.04167</cdr:y>
    </cdr:from>
    <cdr:to>
      <cdr:x>0.82723</cdr:x>
      <cdr:y>0.575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62958" y="71438"/>
          <a:ext cx="285752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200" b="1" dirty="0">
              <a:latin typeface="Times New Roman" pitchFamily="18" charset="0"/>
              <a:cs typeface="Times New Roman" pitchFamily="18" charset="0"/>
            </a:rPr>
            <a:t>Информация о межбюджетных трансфертах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0.8077</cdr:y>
    </cdr:from>
    <cdr:to>
      <cdr:x>0.31219</cdr:x>
      <cdr:y>0.96154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1500198"/>
          <a:ext cx="914400" cy="2857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dirty="0">
              <a:latin typeface="Times New Roman" pitchFamily="18" charset="0"/>
              <a:cs typeface="Times New Roman" pitchFamily="18" charset="0"/>
            </a:rPr>
            <a:t>2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0.00363</cdr:x>
      <cdr:y>0.81818</cdr:y>
    </cdr:from>
    <cdr:to>
      <cdr:x>0.16399</cdr:x>
      <cdr:y>0.99605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400" y="1519675"/>
          <a:ext cx="504056" cy="330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dirty="0">
              <a:latin typeface="Times New Roman" pitchFamily="18" charset="0"/>
              <a:cs typeface="Times New Roman" pitchFamily="18" charset="0"/>
            </a:rPr>
            <a:t>3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0.025</cdr:x>
      <cdr:y>0.81094</cdr:y>
    </cdr:from>
    <cdr:to>
      <cdr:x>0.15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438" y="1531982"/>
          <a:ext cx="357190" cy="3571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dirty="0">
              <a:latin typeface="Times New Roman" pitchFamily="18" charset="0"/>
              <a:cs typeface="Times New Roman" pitchFamily="18" charset="0"/>
            </a:rPr>
            <a:t>4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0.14876</cdr:x>
      <cdr:y>0.91416</cdr:y>
    </cdr:from>
    <cdr:to>
      <cdr:x>0.20884</cdr:x>
      <cdr:y>0.96738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85884" y="5072098"/>
          <a:ext cx="519330" cy="2952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4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E5887D-DF7B-45DE-A295-A8E973BC385A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C8854B-DDC4-43FF-A771-C560CA91A2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455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0045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1443" name="Номер слайда 3"/>
          <p:cNvSpPr txBox="1">
            <a:spLocks noGrp="1"/>
          </p:cNvSpPr>
          <p:nvPr/>
        </p:nvSpPr>
        <p:spPr bwMode="auto">
          <a:xfrm>
            <a:off x="3849692" y="9428167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467A6AE-E4FD-41A7-B269-43ABECEE3093}" type="slidenum">
              <a:rPr lang="ru-RU" sz="1200">
                <a:latin typeface="Calibri" pitchFamily="34" charset="0"/>
              </a:rPr>
              <a:pPr algn="r"/>
              <a:t>54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5BEFA5-4AC5-4AFD-921B-C564DC76882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825515-2FB3-4B9A-BE45-ECBC1CA17278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49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50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51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tiff"/><Relationship Id="rId11" Type="http://schemas.openxmlformats.org/officeDocument/2006/relationships/image" Target="../media/image19.jpe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31.e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8.e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30.emf"/><Relationship Id="rId5" Type="http://schemas.openxmlformats.org/officeDocument/2006/relationships/image" Target="../media/image27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29.emf"/><Relationship Id="rId14" Type="http://schemas.openxmlformats.org/officeDocument/2006/relationships/oleObject" Target="../embeddings/oleObject6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7" Type="http://schemas.openxmlformats.org/officeDocument/2006/relationships/chart" Target="../charts/chart15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0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chart" Target="../charts/chart26.xm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29" Type="http://schemas.openxmlformats.org/officeDocument/2006/relationships/diagramQuickStyle" Target="../diagrams/quickStyle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28" Type="http://schemas.openxmlformats.org/officeDocument/2006/relationships/diagramLayout" Target="../diagrams/layout6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31" Type="http://schemas.microsoft.com/office/2007/relationships/diagramDrawing" Target="../diagrams/drawing6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Relationship Id="rId27" Type="http://schemas.openxmlformats.org/officeDocument/2006/relationships/diagramData" Target="../diagrams/data6.xml"/><Relationship Id="rId30" Type="http://schemas.openxmlformats.org/officeDocument/2006/relationships/diagramColors" Target="../diagrams/colors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052736"/>
            <a:ext cx="87675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ln w="3175" cmpd="sng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ДЛЯ ГРАЖДАН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2478184"/>
            <a:ext cx="7791576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к решению Совета</a:t>
            </a:r>
            <a:r>
              <a:rPr lang="en-US" sz="29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 </a:t>
            </a:r>
            <a:r>
              <a:rPr lang="ru-RU" sz="29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муниципального района Нуримановский район Республики Башкортостан от 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27 </a:t>
            </a:r>
            <a:r>
              <a:rPr lang="ru-RU" sz="29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декабря 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2023 </a:t>
            </a:r>
            <a:r>
              <a:rPr lang="ru-RU" sz="29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года 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№ 29/6 </a:t>
            </a:r>
            <a:r>
              <a:rPr lang="ru-RU" sz="29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«О бюджете муниципального района Нуримановский район Республики Башкортостан на 20</a:t>
            </a:r>
            <a:r>
              <a:rPr lang="en-US" sz="29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2</a:t>
            </a:r>
            <a:r>
              <a:rPr lang="ru-RU" sz="29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4 год и на плановый период 2025 и 2026 годов»</a:t>
            </a:r>
          </a:p>
        </p:txBody>
      </p:sp>
    </p:spTree>
    <p:extLst>
      <p:ext uri="{BB962C8B-B14F-4D97-AF65-F5344CB8AC3E}">
        <p14:creationId xmlns:p14="http://schemas.microsoft.com/office/powerpoint/2010/main" val="153863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Рисунок 72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1528" y="1451036"/>
            <a:ext cx="1174750" cy="1098550"/>
          </a:xfrm>
          <a:prstGeom prst="rect">
            <a:avLst/>
          </a:prstGeom>
        </p:spPr>
      </p:pic>
      <p:pic>
        <p:nvPicPr>
          <p:cNvPr id="72" name="Рисунок 71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71973" y="1614937"/>
            <a:ext cx="1174750" cy="1098550"/>
          </a:xfrm>
          <a:prstGeom prst="rect">
            <a:avLst/>
          </a:prstGeom>
        </p:spPr>
      </p:pic>
      <p:pic>
        <p:nvPicPr>
          <p:cNvPr id="71" name="Рисунок 70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1001" y="994255"/>
            <a:ext cx="2159000" cy="2159000"/>
          </a:xfrm>
          <a:prstGeom prst="rect">
            <a:avLst/>
          </a:prstGeom>
        </p:spPr>
      </p:pic>
      <p:pic>
        <p:nvPicPr>
          <p:cNvPr id="70" name="Рисунок 69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7053" y="804474"/>
            <a:ext cx="2159000" cy="2159000"/>
          </a:xfrm>
          <a:prstGeom prst="rect">
            <a:avLst/>
          </a:prstGeom>
        </p:spPr>
      </p:pic>
      <p:pic>
        <p:nvPicPr>
          <p:cNvPr id="69" name="Рисунок 68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43770" y="1226748"/>
            <a:ext cx="1174750" cy="1098550"/>
          </a:xfrm>
          <a:prstGeom prst="rect">
            <a:avLst/>
          </a:prstGeom>
        </p:spPr>
      </p:pic>
      <p:pic>
        <p:nvPicPr>
          <p:cNvPr id="31" name="Рисунок 30" descr="5714-00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27563" y="5419449"/>
            <a:ext cx="407988" cy="409851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14400" y="0"/>
            <a:ext cx="8229600" cy="1285875"/>
          </a:xfrm>
        </p:spPr>
        <p:txBody>
          <a:bodyPr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kern="1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504" y="3634636"/>
            <a:ext cx="9799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это выплачиваемые из бюджета денежные средства на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8634" y="366203"/>
            <a:ext cx="9702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 это поступающие в бюджет денежные средства от:</a:t>
            </a:r>
          </a:p>
        </p:txBody>
      </p:sp>
      <p:pic>
        <p:nvPicPr>
          <p:cNvPr id="32" name="Рисунок 31" descr="5714-00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96741">
            <a:off x="5027612" y="5781676"/>
            <a:ext cx="394017" cy="395816"/>
          </a:xfrm>
          <a:prstGeom prst="rect">
            <a:avLst/>
          </a:prstGeom>
        </p:spPr>
      </p:pic>
      <p:pic>
        <p:nvPicPr>
          <p:cNvPr id="33" name="Рисунок 32" descr="94292586_deng63.png"/>
          <p:cNvPicPr>
            <a:picLocks noChangeAspect="1"/>
          </p:cNvPicPr>
          <p:nvPr/>
        </p:nvPicPr>
        <p:blipFill>
          <a:blip r:embed="rId5" cstate="print"/>
          <a:srcRect l="13233" t="11736"/>
          <a:stretch>
            <a:fillRect/>
          </a:stretch>
        </p:blipFill>
        <p:spPr>
          <a:xfrm rot="17003314">
            <a:off x="6420147" y="3979532"/>
            <a:ext cx="2613664" cy="2798916"/>
          </a:xfrm>
          <a:prstGeom prst="rect">
            <a:avLst/>
          </a:prstGeom>
        </p:spPr>
      </p:pic>
      <p:pic>
        <p:nvPicPr>
          <p:cNvPr id="41" name="Рисунок 40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91991" y="1089325"/>
            <a:ext cx="2159000" cy="2159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807730" y="2008073"/>
            <a:ext cx="11951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Налог на 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имущество 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физических 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лиц</a:t>
            </a:r>
          </a:p>
        </p:txBody>
      </p:sp>
      <p:pic>
        <p:nvPicPr>
          <p:cNvPr id="42" name="Рисунок 41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8740" y="1473919"/>
            <a:ext cx="2159000" cy="21590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706103" y="2459618"/>
            <a:ext cx="10473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Налог на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доходы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физических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лиц</a:t>
            </a:r>
          </a:p>
        </p:txBody>
      </p:sp>
      <p:pic>
        <p:nvPicPr>
          <p:cNvPr id="43" name="Рисунок 42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97068" y="1048889"/>
            <a:ext cx="2159000" cy="215900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707083" y="2319267"/>
            <a:ext cx="1149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Земельный 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налог</a:t>
            </a:r>
          </a:p>
        </p:txBody>
      </p:sp>
      <p:pic>
        <p:nvPicPr>
          <p:cNvPr id="44" name="Рисунок 43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3726" y="1000184"/>
            <a:ext cx="2159000" cy="2159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997179" y="2272308"/>
            <a:ext cx="681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ЕНВД</a:t>
            </a:r>
          </a:p>
        </p:txBody>
      </p:sp>
      <p:pic>
        <p:nvPicPr>
          <p:cNvPr id="45" name="Рисунок 44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2375" y="857670"/>
            <a:ext cx="2159000" cy="2159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924675" y="1772689"/>
            <a:ext cx="10599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Штрафы,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санкции,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возмещение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ущерба</a:t>
            </a:r>
          </a:p>
        </p:txBody>
      </p:sp>
      <p:pic>
        <p:nvPicPr>
          <p:cNvPr id="46" name="Рисунок 45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4900" y="1168400"/>
            <a:ext cx="2159000" cy="215900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8237988" y="2273417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УСН</a:t>
            </a:r>
          </a:p>
        </p:txBody>
      </p:sp>
      <p:pic>
        <p:nvPicPr>
          <p:cNvPr id="47" name="Рисунок 46" descr="5714-0038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04962" y="4276725"/>
            <a:ext cx="2085975" cy="20955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905622" y="5119926"/>
            <a:ext cx="1533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</p:txBody>
      </p:sp>
      <p:pic>
        <p:nvPicPr>
          <p:cNvPr id="48" name="Рисунок 47" descr="5714-0038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24250" y="3990975"/>
            <a:ext cx="1471612" cy="147833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754801" y="4373635"/>
            <a:ext cx="1067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Спорт,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молодежная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политика</a:t>
            </a:r>
          </a:p>
        </p:txBody>
      </p:sp>
      <p:pic>
        <p:nvPicPr>
          <p:cNvPr id="49" name="Рисунок 48" descr="5714-0038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24437" y="4255630"/>
            <a:ext cx="1490663" cy="149747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5276851" y="4840817"/>
            <a:ext cx="10599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Культура</a:t>
            </a:r>
          </a:p>
        </p:txBody>
      </p:sp>
      <p:pic>
        <p:nvPicPr>
          <p:cNvPr id="50" name="Рисунок 49" descr="5714-0038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14988" y="5704996"/>
            <a:ext cx="1147762" cy="115300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565761" y="6021645"/>
            <a:ext cx="1196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Капитальное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строительство</a:t>
            </a:r>
          </a:p>
        </p:txBody>
      </p:sp>
      <p:pic>
        <p:nvPicPr>
          <p:cNvPr id="51" name="Рисунок 50" descr="5714-0038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57550" y="5303989"/>
            <a:ext cx="1357313" cy="136351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564565" y="5811929"/>
            <a:ext cx="684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ЖКХ</a:t>
            </a:r>
          </a:p>
        </p:txBody>
      </p:sp>
      <p:pic>
        <p:nvPicPr>
          <p:cNvPr id="52" name="Рисунок 51" descr="5714-003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615060">
            <a:off x="1209674" y="6029804"/>
            <a:ext cx="700087" cy="703284"/>
          </a:xfrm>
          <a:prstGeom prst="rect">
            <a:avLst/>
          </a:prstGeom>
        </p:spPr>
      </p:pic>
      <p:pic>
        <p:nvPicPr>
          <p:cNvPr id="53" name="Рисунок 52" descr="5714-003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26803" y="6381750"/>
            <a:ext cx="474085" cy="476250"/>
          </a:xfrm>
          <a:prstGeom prst="rect">
            <a:avLst/>
          </a:prstGeom>
        </p:spPr>
      </p:pic>
      <p:pic>
        <p:nvPicPr>
          <p:cNvPr id="54" name="Рисунок 53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62041" y="2420069"/>
            <a:ext cx="1174750" cy="109855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6609733" y="3014101"/>
            <a:ext cx="7773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и другие</a:t>
            </a:r>
          </a:p>
        </p:txBody>
      </p:sp>
      <p:pic>
        <p:nvPicPr>
          <p:cNvPr id="57" name="Рисунок 56" descr="Russia-Coin-1-1998-a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19879">
            <a:off x="5126382" y="6245939"/>
            <a:ext cx="377272" cy="387774"/>
          </a:xfrm>
          <a:prstGeom prst="rect">
            <a:avLst/>
          </a:prstGeom>
        </p:spPr>
      </p:pic>
      <p:pic>
        <p:nvPicPr>
          <p:cNvPr id="58" name="Рисунок 57" descr="Russia-Coin-1-1998-a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20512149">
            <a:off x="4714471" y="5747060"/>
            <a:ext cx="369604" cy="379893"/>
          </a:xfrm>
          <a:prstGeom prst="rect">
            <a:avLst/>
          </a:prstGeom>
        </p:spPr>
      </p:pic>
      <p:pic>
        <p:nvPicPr>
          <p:cNvPr id="59" name="Рисунок 58" descr="керчь 3-2000x2000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799151">
            <a:off x="1021491" y="5469876"/>
            <a:ext cx="507509" cy="507509"/>
          </a:xfrm>
          <a:prstGeom prst="rect">
            <a:avLst/>
          </a:prstGeom>
        </p:spPr>
      </p:pic>
      <p:pic>
        <p:nvPicPr>
          <p:cNvPr id="60" name="Рисунок 59" descr="керчь 3-2000x2000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8522187">
            <a:off x="613173" y="6154117"/>
            <a:ext cx="507509" cy="507509"/>
          </a:xfrm>
          <a:prstGeom prst="rect">
            <a:avLst/>
          </a:prstGeom>
        </p:spPr>
      </p:pic>
      <p:pic>
        <p:nvPicPr>
          <p:cNvPr id="61" name="Рисунок 60" descr="5714-0038.t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460664" y="6208876"/>
            <a:ext cx="646173" cy="64912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4471997" y="6232106"/>
            <a:ext cx="650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и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другие</a:t>
            </a:r>
          </a:p>
        </p:txBody>
      </p:sp>
      <p:pic>
        <p:nvPicPr>
          <p:cNvPr id="62" name="Рисунок 61" descr="Копия 50_kop_2015_mmd2.jpg"/>
          <p:cNvPicPr>
            <a:picLocks noChangeAspect="1"/>
          </p:cNvPicPr>
          <p:nvPr/>
        </p:nvPicPr>
        <p:blipFill>
          <a:blip r:embed="rId13" cstate="print"/>
          <a:srcRect l="23363" t="48136" r="28158" b="4983"/>
          <a:stretch>
            <a:fillRect/>
          </a:stretch>
        </p:blipFill>
        <p:spPr>
          <a:xfrm rot="2135305">
            <a:off x="2527539" y="6555808"/>
            <a:ext cx="258793" cy="250261"/>
          </a:xfrm>
          <a:prstGeom prst="rect">
            <a:avLst/>
          </a:prstGeom>
        </p:spPr>
      </p:pic>
      <p:pic>
        <p:nvPicPr>
          <p:cNvPr id="63" name="Рисунок 62" descr="Копия 50_kop_2015_mmd2.jpg"/>
          <p:cNvPicPr>
            <a:picLocks noChangeAspect="1"/>
          </p:cNvPicPr>
          <p:nvPr/>
        </p:nvPicPr>
        <p:blipFill>
          <a:blip r:embed="rId13" cstate="print"/>
          <a:srcRect l="23363" t="48136" r="28158" b="4983"/>
          <a:stretch>
            <a:fillRect/>
          </a:stretch>
        </p:blipFill>
        <p:spPr>
          <a:xfrm rot="19158863">
            <a:off x="1946693" y="6553629"/>
            <a:ext cx="258793" cy="250261"/>
          </a:xfrm>
          <a:prstGeom prst="rect">
            <a:avLst/>
          </a:prstGeom>
        </p:spPr>
      </p:pic>
      <p:pic>
        <p:nvPicPr>
          <p:cNvPr id="56" name="Рисунок 55" descr="Russia-Coin-1-1998-a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9487374">
            <a:off x="2089884" y="6396442"/>
            <a:ext cx="377676" cy="38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14434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3857625" y="214313"/>
            <a:ext cx="3143250" cy="974725"/>
          </a:xfrm>
          <a:prstGeom prst="rect">
            <a:avLst/>
          </a:prstGeom>
        </p:spPr>
        <p:txBody>
          <a:bodyPr anchor="ctr"/>
          <a:lstStyle/>
          <a:p>
            <a:pPr algn="ctr" eaLnBrk="0" fontAlgn="auto" hangingPunct="0">
              <a:spcAft>
                <a:spcPts val="0"/>
              </a:spcAft>
              <a:defRPr/>
            </a:pPr>
            <a:endParaRPr lang="ru-RU" sz="28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24583" name="TextBox 13"/>
          <p:cNvSpPr txBox="1">
            <a:spLocks noChangeArrowheads="1"/>
          </p:cNvSpPr>
          <p:nvPr/>
        </p:nvSpPr>
        <p:spPr bwMode="auto">
          <a:xfrm>
            <a:off x="1223747" y="2787611"/>
            <a:ext cx="23996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Профицит</a:t>
            </a:r>
          </a:p>
        </p:txBody>
      </p:sp>
      <p:sp>
        <p:nvSpPr>
          <p:cNvPr id="24584" name="TextBox 14"/>
          <p:cNvSpPr txBox="1">
            <a:spLocks noChangeArrowheads="1"/>
          </p:cNvSpPr>
          <p:nvPr/>
        </p:nvSpPr>
        <p:spPr bwMode="auto">
          <a:xfrm>
            <a:off x="5788818" y="2737040"/>
            <a:ext cx="26001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Constantia" pitchFamily="18" charset="0"/>
              </a:rPr>
              <a:t>Дефицит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62970" y="1787092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/>
              <a:t>&gt;</a:t>
            </a:r>
          </a:p>
        </p:txBody>
      </p:sp>
      <p:sp>
        <p:nvSpPr>
          <p:cNvPr id="25" name="TextBox 24"/>
          <p:cNvSpPr txBox="1"/>
          <p:nvPr/>
        </p:nvSpPr>
        <p:spPr>
          <a:xfrm rot="10800000">
            <a:off x="6351864" y="1914087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/>
              <a:t>&gt;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19934" y="4286458"/>
            <a:ext cx="567784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en-US" sz="6000" b="1" dirty="0"/>
              <a:t>=</a:t>
            </a:r>
            <a:endParaRPr lang="ru-RU" sz="6000" b="1" dirty="0"/>
          </a:p>
        </p:txBody>
      </p:sp>
      <p:pic>
        <p:nvPicPr>
          <p:cNvPr id="32" name="Рисунок 31" descr="8c8364_3a9f6be94c354e01a62873c2123bb19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0244" y="3760416"/>
            <a:ext cx="2549729" cy="203978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56341" y="5719226"/>
            <a:ext cx="765607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Сбалансированность бюджета</a:t>
            </a:r>
            <a:r>
              <a:rPr lang="ru-RU" sz="2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основополагающее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требование, предъявляемое к органам, составляющим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утверждающим бюджет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867504" y="409287"/>
            <a:ext cx="6719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Дефицит и профицит бюджета</a:t>
            </a:r>
          </a:p>
        </p:txBody>
      </p:sp>
      <p:pic>
        <p:nvPicPr>
          <p:cNvPr id="34" name="Рисунок 33" descr="images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750" y="839099"/>
            <a:ext cx="2289175" cy="22891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35307" y="2181127"/>
            <a:ext cx="1233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onstantia" pitchFamily="18" charset="0"/>
              </a:rPr>
              <a:t>Доходы</a:t>
            </a:r>
          </a:p>
        </p:txBody>
      </p:sp>
      <p:pic>
        <p:nvPicPr>
          <p:cNvPr id="35" name="Рисунок 34" descr="images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2287" y="1239688"/>
            <a:ext cx="1841500" cy="1841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72236" y="2217469"/>
            <a:ext cx="1134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Constantia" pitchFamily="18" charset="0"/>
              </a:rPr>
              <a:t>Расходы</a:t>
            </a:r>
          </a:p>
        </p:txBody>
      </p:sp>
      <p:pic>
        <p:nvPicPr>
          <p:cNvPr id="36" name="Рисунок 35" descr="images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87718" y="1228725"/>
            <a:ext cx="1841500" cy="18415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227295" y="2144251"/>
            <a:ext cx="1233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onstantia" pitchFamily="18" charset="0"/>
              </a:rPr>
              <a:t>Доходы</a:t>
            </a:r>
          </a:p>
        </p:txBody>
      </p:sp>
      <p:pic>
        <p:nvPicPr>
          <p:cNvPr id="37" name="Рисунок 36" descr="images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3824" y="866775"/>
            <a:ext cx="2289175" cy="228917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151934" y="2144251"/>
            <a:ext cx="1134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Constantia" pitchFamily="18" charset="0"/>
              </a:rPr>
              <a:t>Расходы</a:t>
            </a:r>
          </a:p>
        </p:txBody>
      </p:sp>
      <p:pic>
        <p:nvPicPr>
          <p:cNvPr id="38" name="Рисунок 37" descr="images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6596" y="3495136"/>
            <a:ext cx="2289175" cy="2289175"/>
          </a:xfrm>
          <a:prstGeom prst="rect">
            <a:avLst/>
          </a:prstGeom>
        </p:spPr>
      </p:pic>
      <p:pic>
        <p:nvPicPr>
          <p:cNvPr id="39" name="Рисунок 38" descr="images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77184" y="3486510"/>
            <a:ext cx="2289175" cy="228917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992791" y="4894286"/>
            <a:ext cx="1233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onstantia" pitchFamily="18" charset="0"/>
              </a:rPr>
              <a:t>Доходы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893726" y="4924972"/>
            <a:ext cx="1134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Constantia" pitchFamily="18" charset="0"/>
              </a:rPr>
              <a:t>Расходы</a:t>
            </a:r>
          </a:p>
        </p:txBody>
      </p:sp>
    </p:spTree>
    <p:extLst>
      <p:ext uri="{BB962C8B-B14F-4D97-AF65-F5344CB8AC3E}">
        <p14:creationId xmlns:p14="http://schemas.microsoft.com/office/powerpoint/2010/main" val="130185214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8"/>
          <p:cNvSpPr>
            <a:spLocks noChangeArrowheads="1"/>
          </p:cNvSpPr>
          <p:nvPr/>
        </p:nvSpPr>
        <p:spPr bwMode="gray">
          <a:xfrm flipH="1">
            <a:off x="755576" y="5472418"/>
            <a:ext cx="8245966" cy="1268950"/>
          </a:xfrm>
          <a:prstGeom prst="homePlate">
            <a:avLst>
              <a:gd name="adj" fmla="val 42044"/>
            </a:avLst>
          </a:prstGeom>
          <a:gradFill rotWithShape="1">
            <a:gsLst>
              <a:gs pos="0">
                <a:srgbClr val="2EB9B6"/>
              </a:gs>
              <a:gs pos="100000">
                <a:srgbClr val="7AECD4"/>
              </a:gs>
            </a:gsLst>
            <a:lin ang="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2EB9B6"/>
            </a:extrusion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r">
              <a:defRPr/>
            </a:pP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- поступления в бюджет на безвозмездной и </a:t>
            </a:r>
          </a:p>
          <a:p>
            <a:pPr algn="r">
              <a:defRPr/>
            </a:pP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безвозвратной основе из бюджета Республики Башкортостан (субсидии, субвенции), а также</a:t>
            </a:r>
          </a:p>
          <a:p>
            <a:pPr algn="r">
              <a:defRPr/>
            </a:pP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перечисления от физических и юридических лиц (кроме налоговых и неналоговых доходов).</a:t>
            </a:r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gray">
          <a:xfrm flipH="1">
            <a:off x="1331640" y="4223318"/>
            <a:ext cx="7668348" cy="1066800"/>
          </a:xfrm>
          <a:prstGeom prst="homePlate">
            <a:avLst>
              <a:gd name="adj" fmla="val 44955"/>
            </a:avLst>
          </a:prstGeom>
          <a:gradFill rotWithShape="1">
            <a:gsLst>
              <a:gs pos="0">
                <a:srgbClr val="92D365"/>
              </a:gs>
              <a:gs pos="100000">
                <a:srgbClr val="CCFF99"/>
              </a:gs>
            </a:gsLst>
            <a:lin ang="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2D365"/>
            </a:extrusion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r">
              <a:tabLst>
                <a:tab pos="50800" algn="l"/>
                <a:tab pos="152400" algn="l"/>
                <a:tab pos="203200" algn="l"/>
                <a:tab pos="254000" algn="l"/>
                <a:tab pos="381000" algn="l"/>
                <a:tab pos="469900" algn="l"/>
                <a:tab pos="673100" algn="l"/>
              </a:tabLst>
              <a:defRPr/>
            </a:pPr>
            <a:r>
              <a:rPr lang="ru-RU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НЕНАЛОГОВЫЕ ДОХОДЫ - </a:t>
            </a:r>
            <a:r>
              <a:rPr lang="ru-RU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п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латежи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которые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включают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в</a:t>
            </a:r>
            <a:r>
              <a:rPr lang="ru-RU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себя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возмездные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endParaRPr lang="ru-RU" altLang="zh-CN" sz="15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algn="r">
              <a:tabLst>
                <a:tab pos="50800" algn="l"/>
                <a:tab pos="152400" algn="l"/>
                <a:tab pos="203200" algn="l"/>
                <a:tab pos="254000" algn="l"/>
                <a:tab pos="381000" algn="l"/>
                <a:tab pos="469900" algn="l"/>
                <a:tab pos="673100" algn="l"/>
              </a:tabLst>
              <a:defRPr/>
            </a:pP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операции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от</a:t>
            </a:r>
            <a:r>
              <a:rPr lang="ru-RU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прямого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предоставления</a:t>
            </a:r>
            <a:r>
              <a:rPr lang="ru-RU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муниципальным образованием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в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пользование</a:t>
            </a:r>
            <a:endParaRPr lang="ru-RU" altLang="zh-CN" sz="15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algn="r">
              <a:tabLst>
                <a:tab pos="50800" algn="l"/>
                <a:tab pos="152400" algn="l"/>
                <a:tab pos="203200" algn="l"/>
                <a:tab pos="254000" algn="l"/>
                <a:tab pos="381000" algn="l"/>
                <a:tab pos="469900" algn="l"/>
                <a:tab pos="673100" algn="l"/>
              </a:tabLst>
              <a:defRPr/>
            </a:pP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имущества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и </a:t>
            </a:r>
            <a:r>
              <a:rPr lang="ru-RU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земельных участков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от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различного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вида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услуг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 а </a:t>
            </a:r>
            <a:r>
              <a:rPr lang="ru-RU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та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кже</a:t>
            </a:r>
            <a:r>
              <a:rPr lang="ru-RU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платежи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в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виде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endParaRPr lang="ru-RU" altLang="zh-CN" sz="15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algn="r">
              <a:tabLst>
                <a:tab pos="50800" algn="l"/>
                <a:tab pos="152400" algn="l"/>
                <a:tab pos="203200" algn="l"/>
                <a:tab pos="254000" algn="l"/>
                <a:tab pos="381000" algn="l"/>
                <a:tab pos="469900" algn="l"/>
                <a:tab pos="673100" algn="l"/>
              </a:tabLst>
              <a:defRPr/>
            </a:pP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штрафов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или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иных</a:t>
            </a:r>
            <a:r>
              <a:rPr lang="ru-RU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с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анкций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за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ru-RU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н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арушение</a:t>
            </a:r>
            <a:r>
              <a:rPr lang="ru-RU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законодательства</a:t>
            </a:r>
            <a:r>
              <a:rPr lang="ru-RU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и другие.</a:t>
            </a:r>
            <a:endParaRPr lang="ru-RU" sz="15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6" name="AutoShape 22"/>
          <p:cNvSpPr>
            <a:spLocks noChangeArrowheads="1"/>
          </p:cNvSpPr>
          <p:nvPr/>
        </p:nvSpPr>
        <p:spPr bwMode="gray">
          <a:xfrm flipH="1">
            <a:off x="2123728" y="2924944"/>
            <a:ext cx="6867872" cy="1139794"/>
          </a:xfrm>
          <a:prstGeom prst="homePlate">
            <a:avLst>
              <a:gd name="adj" fmla="val 39083"/>
            </a:avLst>
          </a:prstGeom>
          <a:gradFill rotWithShape="1">
            <a:gsLst>
              <a:gs pos="0">
                <a:srgbClr val="5491D4"/>
              </a:gs>
              <a:gs pos="100000">
                <a:srgbClr val="99CCFF"/>
              </a:gs>
            </a:gsLst>
            <a:lin ang="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5491D4"/>
            </a:extrusion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r">
              <a:defRPr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НАЛОГОВЫЕ ДОХОДЫ - поступления от уплаты налогов, </a:t>
            </a:r>
          </a:p>
          <a:p>
            <a:pPr algn="r">
              <a:defRPr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установленных Налоговым кодексом Российской Федерации (налог на доходы </a:t>
            </a:r>
          </a:p>
          <a:p>
            <a:pPr algn="r">
              <a:defRPr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физических лиц; земельный налог; налог на имущество физических лиц</a:t>
            </a:r>
            <a:r>
              <a:rPr lang="en-US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>
              <a:defRPr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госпошлина; налоги</a:t>
            </a:r>
            <a:r>
              <a:rPr lang="en-US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взимаемые по специальным</a:t>
            </a:r>
            <a:r>
              <a:rPr lang="en-US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налоговым режимам)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1577" y="548680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altLang="zh-CN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безвозмездные</a:t>
            </a:r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altLang="zh-CN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безвозвратные</a:t>
            </a:r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поступления</a:t>
            </a:r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денежных</a:t>
            </a:r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altLang="zh-CN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средств</a:t>
            </a:r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altLang="zh-CN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23050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528506"/>
            <a:ext cx="8928991" cy="6572774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429184" y="3312548"/>
            <a:ext cx="2093053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Дотации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(от лат. «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Dotatio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» - дар, пожертвование) </a:t>
            </a:r>
          </a:p>
          <a:p>
            <a:pPr algn="ctr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Предоставляются без определения конкретной цели их использования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698549" y="692974"/>
            <a:ext cx="60945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3038"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межбюджетных трансфертов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433194" y="2992564"/>
            <a:ext cx="2277611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algn="ctr"/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Субвенции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(от лат. «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Subvenire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» -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приходить на помощь)</a:t>
            </a:r>
          </a:p>
          <a:p>
            <a:pPr algn="ctr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   Предоставляются на финансирование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«переданных» другим публично-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правовым образованиям     </a:t>
            </a:r>
          </a:p>
          <a:p>
            <a:pPr algn="ctr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   полномочий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710401" y="3019722"/>
            <a:ext cx="207627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algn="ctr"/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Субсидии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(от лат. «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Subsidium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» -поддержка)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73038" algn="ctr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Предоставляются на условиях долевого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расходов других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бюджетов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056935" y="5353406"/>
            <a:ext cx="74745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– основной вид безвозмездных перечислений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денежные средства, перечисляемые из одного бюджета бюджетной системы Российской Федерации другому.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85324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 descr="1505740177_lgotyi-po-nalogu-na-imushhestvo-2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57269" y="3726611"/>
            <a:ext cx="5986732" cy="313138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73750" y="157064"/>
            <a:ext cx="5167619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</a:t>
            </a:r>
          </a:p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бюджетной политики района</a:t>
            </a:r>
          </a:p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2024 – 2026 годы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pSp>
        <p:nvGrpSpPr>
          <p:cNvPr id="22" name="组合 1"/>
          <p:cNvGrpSpPr/>
          <p:nvPr/>
        </p:nvGrpSpPr>
        <p:grpSpPr>
          <a:xfrm>
            <a:off x="-108520" y="1098950"/>
            <a:ext cx="9104430" cy="5759051"/>
            <a:chOff x="402083" y="-794255"/>
            <a:chExt cx="9509985" cy="6736294"/>
          </a:xfrm>
        </p:grpSpPr>
        <p:sp>
          <p:nvSpPr>
            <p:cNvPr id="24" name="Rektangel 23"/>
            <p:cNvSpPr>
              <a:spLocks noChangeArrowheads="1"/>
            </p:cNvSpPr>
            <p:nvPr/>
          </p:nvSpPr>
          <p:spPr bwMode="auto">
            <a:xfrm flipH="1">
              <a:off x="515437" y="5110765"/>
              <a:ext cx="3307941" cy="831274"/>
            </a:xfrm>
            <a:prstGeom prst="rect">
              <a:avLst/>
            </a:prstGeom>
            <a:gradFill rotWithShape="1">
              <a:gsLst>
                <a:gs pos="0">
                  <a:srgbClr val="FFE0DD"/>
                </a:gs>
                <a:gs pos="100000">
                  <a:srgbClr val="806D6E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indent="-342900"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400" b="1" noProof="1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5" name="Ligebenet trapez 25"/>
            <p:cNvSpPr/>
            <p:nvPr/>
          </p:nvSpPr>
          <p:spPr bwMode="auto">
            <a:xfrm flipH="1">
              <a:off x="515437" y="4869935"/>
              <a:ext cx="2850576" cy="266439"/>
            </a:xfrm>
            <a:prstGeom prst="trapezoid">
              <a:avLst>
                <a:gd name="adj" fmla="val 160887"/>
              </a:avLst>
            </a:prstGeom>
            <a:gradFill flip="none" rotWithShape="1">
              <a:gsLst>
                <a:gs pos="69000">
                  <a:sysClr val="window" lastClr="FFFFFF">
                    <a:lumMod val="95000"/>
                  </a:sysClr>
                </a:gs>
                <a:gs pos="37000">
                  <a:sysClr val="window" lastClr="FFFFFF">
                    <a:lumMod val="85000"/>
                  </a:sysClr>
                </a:gs>
                <a:gs pos="0">
                  <a:sysClr val="window" lastClr="FFFFFF">
                    <a:lumMod val="75000"/>
                  </a:sysClr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indent="-3429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noProof="1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grpSp>
          <p:nvGrpSpPr>
            <p:cNvPr id="26" name="Gruppe 81"/>
            <p:cNvGrpSpPr>
              <a:grpSpLocks/>
            </p:cNvGrpSpPr>
            <p:nvPr/>
          </p:nvGrpSpPr>
          <p:grpSpPr bwMode="auto">
            <a:xfrm flipH="1">
              <a:off x="1553496" y="3953478"/>
              <a:ext cx="3354083" cy="1173143"/>
              <a:chOff x="-1549341" y="4980313"/>
              <a:chExt cx="11815401" cy="761963"/>
            </a:xfrm>
          </p:grpSpPr>
          <p:sp>
            <p:nvSpPr>
              <p:cNvPr id="72" name="Rektangel 23"/>
              <p:cNvSpPr>
                <a:spLocks noChangeArrowheads="1"/>
              </p:cNvSpPr>
              <p:nvPr/>
            </p:nvSpPr>
            <p:spPr bwMode="auto">
              <a:xfrm>
                <a:off x="-1549341" y="5153536"/>
                <a:ext cx="11696909" cy="588740"/>
              </a:xfrm>
              <a:prstGeom prst="rect">
                <a:avLst/>
              </a:prstGeom>
              <a:gradFill rotWithShape="1">
                <a:gsLst>
                  <a:gs pos="0">
                    <a:srgbClr val="FFBAB7"/>
                  </a:gs>
                  <a:gs pos="100000">
                    <a:srgbClr val="805A5E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indent="-342900"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73" name="Ligebenet trapez 25"/>
              <p:cNvSpPr/>
              <p:nvPr/>
            </p:nvSpPr>
            <p:spPr>
              <a:xfrm>
                <a:off x="2028642" y="4980313"/>
                <a:ext cx="8237418" cy="168067"/>
              </a:xfrm>
              <a:prstGeom prst="trapezoid">
                <a:avLst>
                  <a:gd name="adj" fmla="val 160887"/>
                </a:avLst>
              </a:prstGeom>
              <a:gradFill flip="none" rotWithShape="1">
                <a:gsLst>
                  <a:gs pos="69000">
                    <a:sysClr val="window" lastClr="FFFFFF">
                      <a:lumMod val="95000"/>
                    </a:sysClr>
                  </a:gs>
                  <a:gs pos="37000">
                    <a:sysClr val="window" lastClr="FFFFFF">
                      <a:lumMod val="85000"/>
                    </a:sysClr>
                  </a:gs>
                  <a:gs pos="0">
                    <a:sysClr val="window" lastClr="FFFFFF">
                      <a:lumMod val="75000"/>
                    </a:sysClr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indent="-3429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</p:grpSp>
        <p:grpSp>
          <p:nvGrpSpPr>
            <p:cNvPr id="27" name="Gruppe 81"/>
            <p:cNvGrpSpPr>
              <a:grpSpLocks/>
            </p:cNvGrpSpPr>
            <p:nvPr/>
          </p:nvGrpSpPr>
          <p:grpSpPr bwMode="auto">
            <a:xfrm flipH="1">
              <a:off x="2544819" y="3054950"/>
              <a:ext cx="3380234" cy="1178384"/>
              <a:chOff x="-1644009" y="4708096"/>
              <a:chExt cx="11907527" cy="765366"/>
            </a:xfrm>
          </p:grpSpPr>
          <p:sp>
            <p:nvSpPr>
              <p:cNvPr id="70" name="Rektangel 23"/>
              <p:cNvSpPr>
                <a:spLocks noChangeArrowheads="1"/>
              </p:cNvSpPr>
              <p:nvPr/>
            </p:nvSpPr>
            <p:spPr bwMode="auto">
              <a:xfrm>
                <a:off x="-1644009" y="4877193"/>
                <a:ext cx="11845485" cy="596269"/>
              </a:xfrm>
              <a:prstGeom prst="rect">
                <a:avLst/>
              </a:prstGeom>
              <a:gradFill rotWithShape="1">
                <a:gsLst>
                  <a:gs pos="0">
                    <a:srgbClr val="FF9494"/>
                  </a:gs>
                  <a:gs pos="100000">
                    <a:srgbClr val="80474A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indent="-342900"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71" name="Ligebenet trapez 25"/>
              <p:cNvSpPr/>
              <p:nvPr/>
            </p:nvSpPr>
            <p:spPr>
              <a:xfrm>
                <a:off x="2026097" y="4708096"/>
                <a:ext cx="8237421" cy="168067"/>
              </a:xfrm>
              <a:prstGeom prst="trapezoid">
                <a:avLst>
                  <a:gd name="adj" fmla="val 160887"/>
                </a:avLst>
              </a:prstGeom>
              <a:gradFill flip="none" rotWithShape="1">
                <a:gsLst>
                  <a:gs pos="69000">
                    <a:sysClr val="window" lastClr="FFFFFF">
                      <a:lumMod val="95000"/>
                    </a:sysClr>
                  </a:gs>
                  <a:gs pos="37000">
                    <a:sysClr val="window" lastClr="FFFFFF">
                      <a:lumMod val="85000"/>
                    </a:sysClr>
                  </a:gs>
                  <a:gs pos="0">
                    <a:sysClr val="window" lastClr="FFFFFF">
                      <a:lumMod val="75000"/>
                    </a:sysClr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indent="-3429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</p:grpSp>
        <p:grpSp>
          <p:nvGrpSpPr>
            <p:cNvPr id="28" name="Gruppe 81"/>
            <p:cNvGrpSpPr>
              <a:grpSpLocks/>
            </p:cNvGrpSpPr>
            <p:nvPr/>
          </p:nvGrpSpPr>
          <p:grpSpPr bwMode="auto">
            <a:xfrm flipH="1">
              <a:off x="3623664" y="2158004"/>
              <a:ext cx="3358818" cy="1188123"/>
              <a:chOff x="-2147857" y="4435875"/>
              <a:chExt cx="11832084" cy="771690"/>
            </a:xfrm>
          </p:grpSpPr>
          <p:sp>
            <p:nvSpPr>
              <p:cNvPr id="68" name="Rektangel 23"/>
              <p:cNvSpPr>
                <a:spLocks noChangeArrowheads="1"/>
              </p:cNvSpPr>
              <p:nvPr/>
            </p:nvSpPr>
            <p:spPr bwMode="auto">
              <a:xfrm>
                <a:off x="-2147857" y="4605133"/>
                <a:ext cx="11769349" cy="602432"/>
              </a:xfrm>
              <a:prstGeom prst="rect">
                <a:avLst/>
              </a:prstGeom>
              <a:gradFill rotWithShape="1">
                <a:gsLst>
                  <a:gs pos="0">
                    <a:srgbClr val="FF6461"/>
                  </a:gs>
                  <a:gs pos="100000">
                    <a:srgbClr val="803234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indent="-342900"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69" name="Ligebenet trapez 25"/>
              <p:cNvSpPr/>
              <p:nvPr/>
            </p:nvSpPr>
            <p:spPr>
              <a:xfrm>
                <a:off x="1446805" y="4435875"/>
                <a:ext cx="8237422" cy="168067"/>
              </a:xfrm>
              <a:prstGeom prst="trapezoid">
                <a:avLst>
                  <a:gd name="adj" fmla="val 160887"/>
                </a:avLst>
              </a:prstGeom>
              <a:gradFill flip="none" rotWithShape="1">
                <a:gsLst>
                  <a:gs pos="69000">
                    <a:sysClr val="window" lastClr="FFFFFF">
                      <a:lumMod val="95000"/>
                    </a:sysClr>
                  </a:gs>
                  <a:gs pos="37000">
                    <a:sysClr val="window" lastClr="FFFFFF">
                      <a:lumMod val="85000"/>
                    </a:sysClr>
                  </a:gs>
                  <a:gs pos="0">
                    <a:sysClr val="window" lastClr="FFFFFF">
                      <a:lumMod val="75000"/>
                    </a:sysClr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indent="-3429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</p:grpSp>
        <p:grpSp>
          <p:nvGrpSpPr>
            <p:cNvPr id="29" name="Gruppe 81"/>
            <p:cNvGrpSpPr>
              <a:grpSpLocks/>
            </p:cNvGrpSpPr>
            <p:nvPr/>
          </p:nvGrpSpPr>
          <p:grpSpPr bwMode="auto">
            <a:xfrm flipH="1">
              <a:off x="4597190" y="1152254"/>
              <a:ext cx="3404576" cy="1265959"/>
              <a:chOff x="-2517335" y="4094041"/>
              <a:chExt cx="11993277" cy="822248"/>
            </a:xfrm>
          </p:grpSpPr>
          <p:sp>
            <p:nvSpPr>
              <p:cNvPr id="66" name="Rektangel 23"/>
              <p:cNvSpPr>
                <a:spLocks noChangeArrowheads="1"/>
              </p:cNvSpPr>
              <p:nvPr/>
            </p:nvSpPr>
            <p:spPr bwMode="auto">
              <a:xfrm>
                <a:off x="-2517335" y="4258072"/>
                <a:ext cx="11915803" cy="658217"/>
              </a:xfrm>
              <a:prstGeom prst="rect">
                <a:avLst/>
              </a:prstGeom>
              <a:gradFill rotWithShape="1">
                <a:gsLst>
                  <a:gs pos="0">
                    <a:srgbClr val="FF4E4B"/>
                  </a:gs>
                  <a:gs pos="100000">
                    <a:srgbClr val="802424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indent="-342900"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67" name="Ligebenet trapez 25"/>
              <p:cNvSpPr/>
              <p:nvPr/>
            </p:nvSpPr>
            <p:spPr>
              <a:xfrm>
                <a:off x="1238520" y="4094041"/>
                <a:ext cx="8237422" cy="168068"/>
              </a:xfrm>
              <a:prstGeom prst="trapezoid">
                <a:avLst>
                  <a:gd name="adj" fmla="val 160887"/>
                </a:avLst>
              </a:prstGeom>
              <a:gradFill flip="none" rotWithShape="1">
                <a:gsLst>
                  <a:gs pos="69000">
                    <a:sysClr val="window" lastClr="FFFFFF">
                      <a:lumMod val="95000"/>
                    </a:sysClr>
                  </a:gs>
                  <a:gs pos="37000">
                    <a:sysClr val="window" lastClr="FFFFFF">
                      <a:lumMod val="85000"/>
                    </a:sysClr>
                  </a:gs>
                  <a:gs pos="0">
                    <a:sysClr val="window" lastClr="FFFFFF">
                      <a:lumMod val="75000"/>
                    </a:sysClr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indent="-3429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</p:grpSp>
        <p:grpSp>
          <p:nvGrpSpPr>
            <p:cNvPr id="30" name="Gruppe 81"/>
            <p:cNvGrpSpPr>
              <a:grpSpLocks/>
            </p:cNvGrpSpPr>
            <p:nvPr/>
          </p:nvGrpSpPr>
          <p:grpSpPr bwMode="auto">
            <a:xfrm flipH="1">
              <a:off x="5460708" y="113731"/>
              <a:ext cx="3325994" cy="1298075"/>
              <a:chOff x="-2061276" y="3722648"/>
              <a:chExt cx="11716451" cy="843106"/>
            </a:xfrm>
          </p:grpSpPr>
          <p:sp>
            <p:nvSpPr>
              <p:cNvPr id="64" name="Rektangel 23"/>
              <p:cNvSpPr>
                <a:spLocks noChangeArrowheads="1"/>
              </p:cNvSpPr>
              <p:nvPr/>
            </p:nvSpPr>
            <p:spPr bwMode="auto">
              <a:xfrm>
                <a:off x="-2061276" y="3897706"/>
                <a:ext cx="11653898" cy="668048"/>
              </a:xfrm>
              <a:prstGeom prst="rect">
                <a:avLst/>
              </a:prstGeom>
              <a:gradFill rotWithShape="1">
                <a:gsLst>
                  <a:gs pos="0">
                    <a:srgbClr val="FF2C2C"/>
                  </a:gs>
                  <a:gs pos="100000">
                    <a:srgbClr val="801413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indent="-342900"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65" name="Ligebenet trapez 25"/>
              <p:cNvSpPr/>
              <p:nvPr/>
            </p:nvSpPr>
            <p:spPr>
              <a:xfrm>
                <a:off x="1417753" y="3722648"/>
                <a:ext cx="8237422" cy="168068"/>
              </a:xfrm>
              <a:prstGeom prst="trapezoid">
                <a:avLst>
                  <a:gd name="adj" fmla="val 160887"/>
                </a:avLst>
              </a:prstGeom>
              <a:gradFill flip="none" rotWithShape="1">
                <a:gsLst>
                  <a:gs pos="69000">
                    <a:sysClr val="window" lastClr="FFFFFF">
                      <a:lumMod val="95000"/>
                    </a:sysClr>
                  </a:gs>
                  <a:gs pos="37000">
                    <a:sysClr val="window" lastClr="FFFFFF">
                      <a:lumMod val="85000"/>
                    </a:sysClr>
                  </a:gs>
                  <a:gs pos="0">
                    <a:sysClr val="window" lastClr="FFFFFF">
                      <a:lumMod val="75000"/>
                    </a:sysClr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indent="-3429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</p:grpSp>
        <p:grpSp>
          <p:nvGrpSpPr>
            <p:cNvPr id="31" name="Gruppe 81"/>
            <p:cNvGrpSpPr>
              <a:grpSpLocks/>
            </p:cNvGrpSpPr>
            <p:nvPr/>
          </p:nvGrpSpPr>
          <p:grpSpPr bwMode="auto">
            <a:xfrm flipH="1">
              <a:off x="6364226" y="-794255"/>
              <a:ext cx="3547842" cy="1212243"/>
              <a:chOff x="-3173524" y="3444304"/>
              <a:chExt cx="12497950" cy="787360"/>
            </a:xfrm>
          </p:grpSpPr>
          <p:sp>
            <p:nvSpPr>
              <p:cNvPr id="62" name="Rektangel 23"/>
              <p:cNvSpPr>
                <a:spLocks noChangeArrowheads="1"/>
              </p:cNvSpPr>
              <p:nvPr/>
            </p:nvSpPr>
            <p:spPr bwMode="auto">
              <a:xfrm>
                <a:off x="-2941139" y="3612372"/>
                <a:ext cx="12265561" cy="619292"/>
              </a:xfrm>
              <a:prstGeom prst="rect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80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lvl="0" algn="ctr"/>
                <a:r>
                  <a:rPr lang="ru-RU" sz="1100" b="1" dirty="0">
                    <a:solidFill>
                      <a:srgbClr val="EAEAEA"/>
                    </a:solidFill>
                    <a:latin typeface="Times New Roman" pitchFamily="18" charset="0"/>
                    <a:cs typeface="Times New Roman" pitchFamily="18" charset="0"/>
                  </a:rPr>
                  <a:t>Реализация комплексного плана мероприятий по увеличению поступлений налоговых и неналоговых доходов консолидированного бюджета Республики Башкортостан до 2025 года</a:t>
                </a:r>
                <a:endParaRPr lang="zh-CN" altLang="en-US" sz="1100" b="1" noProof="1">
                  <a:solidFill>
                    <a:schemeClr val="bg1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63" name="Ligebenet trapez 25"/>
              <p:cNvSpPr/>
              <p:nvPr/>
            </p:nvSpPr>
            <p:spPr>
              <a:xfrm>
                <a:off x="-3173524" y="3444304"/>
                <a:ext cx="12497950" cy="168067"/>
              </a:xfrm>
              <a:prstGeom prst="trapezoid">
                <a:avLst>
                  <a:gd name="adj" fmla="val 160887"/>
                </a:avLst>
              </a:prstGeom>
              <a:gradFill flip="none" rotWithShape="1">
                <a:gsLst>
                  <a:gs pos="69000">
                    <a:sysClr val="window" lastClr="FFFFFF">
                      <a:lumMod val="95000"/>
                    </a:sysClr>
                  </a:gs>
                  <a:gs pos="37000">
                    <a:sysClr val="window" lastClr="FFFFFF">
                      <a:lumMod val="85000"/>
                    </a:sysClr>
                  </a:gs>
                  <a:gs pos="0">
                    <a:sysClr val="window" lastClr="FFFFFF">
                      <a:lumMod val="75000"/>
                    </a:sysClr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indent="-3429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</p:grpSp>
        <p:sp>
          <p:nvSpPr>
            <p:cNvPr id="33" name="TextBox 32"/>
            <p:cNvSpPr txBox="1">
              <a:spLocks noChangeArrowheads="1"/>
            </p:cNvSpPr>
            <p:nvPr/>
          </p:nvSpPr>
          <p:spPr bwMode="auto">
            <a:xfrm>
              <a:off x="402083" y="5220575"/>
              <a:ext cx="3489801" cy="702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Достижение полного результативного освоения средств региональных программ и национальных проектов</a:t>
              </a:r>
            </a:p>
          </p:txBody>
        </p:sp>
        <p:sp>
          <p:nvSpPr>
            <p:cNvPr id="34" name="TextBox 33"/>
            <p:cNvSpPr txBox="1">
              <a:spLocks noChangeArrowheads="1"/>
            </p:cNvSpPr>
            <p:nvPr/>
          </p:nvSpPr>
          <p:spPr bwMode="auto">
            <a:xfrm>
              <a:off x="1587133" y="4331724"/>
              <a:ext cx="3296074" cy="702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Обеспечение достижения целевых показателей заработной платы «указных» категорий работников бюджетной сферы</a:t>
              </a:r>
            </a:p>
          </p:txBody>
        </p:sp>
        <p:sp>
          <p:nvSpPr>
            <p:cNvPr id="35" name="TextBox 34"/>
            <p:cNvSpPr txBox="1">
              <a:spLocks noChangeArrowheads="1"/>
            </p:cNvSpPr>
            <p:nvPr/>
          </p:nvSpPr>
          <p:spPr bwMode="auto">
            <a:xfrm>
              <a:off x="2562431" y="3339265"/>
              <a:ext cx="3442686" cy="828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ru-RU" sz="1000" b="1" dirty="0">
                  <a:latin typeface="Times New Roman" pitchFamily="18" charset="0"/>
                  <a:cs typeface="Times New Roman" pitchFamily="18" charset="0"/>
                </a:rPr>
                <a:t>Обеспечение деятельности органов местного самоуправления в предстоящем периоде с учетом ограничений, установленных нормативами формирования расходов на их содержание</a:t>
              </a:r>
            </a:p>
          </p:txBody>
        </p:sp>
        <p:sp>
          <p:nvSpPr>
            <p:cNvPr id="36" name="TextBox 35"/>
            <p:cNvSpPr txBox="1">
              <a:spLocks noChangeArrowheads="1"/>
            </p:cNvSpPr>
            <p:nvPr/>
          </p:nvSpPr>
          <p:spPr bwMode="auto">
            <a:xfrm>
              <a:off x="3641472" y="2475259"/>
              <a:ext cx="3341010" cy="864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ru-RU" sz="1050" b="1" dirty="0">
                  <a:latin typeface="Times New Roman" pitchFamily="18" charset="0"/>
                  <a:cs typeface="Times New Roman" pitchFamily="18" charset="0"/>
                </a:rPr>
                <a:t>Обеспечение показателей муниципального долга, позволяющих отнести муниципальный район к группе заемщиков с высоким уровнем </a:t>
              </a:r>
            </a:p>
            <a:p>
              <a:pPr algn="ctr"/>
              <a:r>
                <a:rPr lang="ru-RU" sz="1050" b="1" dirty="0">
                  <a:latin typeface="Times New Roman" pitchFamily="18" charset="0"/>
                  <a:cs typeface="Times New Roman" pitchFamily="18" charset="0"/>
                </a:rPr>
                <a:t>долговой устойчивости</a:t>
              </a:r>
            </a:p>
          </p:txBody>
        </p:sp>
        <p:sp>
          <p:nvSpPr>
            <p:cNvPr id="37" name="TextBox 36"/>
            <p:cNvSpPr txBox="1">
              <a:spLocks noChangeArrowheads="1"/>
            </p:cNvSpPr>
            <p:nvPr/>
          </p:nvSpPr>
          <p:spPr bwMode="auto">
            <a:xfrm>
              <a:off x="4579210" y="1547752"/>
              <a:ext cx="3422555" cy="702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ru-RU" sz="11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Приоритизация</a:t>
              </a:r>
              <a:r>
                <a:rPr lang="ru-RU" sz="11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расходов, гарантированное исполнение первоочередных социальных обязательств бюджета муниципального района</a:t>
              </a:r>
              <a:endParaRPr lang="en-US" altLang="ko-KR" sz="1100" b="1" dirty="0">
                <a:solidFill>
                  <a:srgbClr val="DDDDDD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endParaRPr>
            </a:p>
          </p:txBody>
        </p:sp>
        <p:sp>
          <p:nvSpPr>
            <p:cNvPr id="38" name="TextBox 37"/>
            <p:cNvSpPr txBox="1">
              <a:spLocks noChangeArrowheads="1"/>
            </p:cNvSpPr>
            <p:nvPr/>
          </p:nvSpPr>
          <p:spPr bwMode="auto">
            <a:xfrm>
              <a:off x="5365017" y="408745"/>
              <a:ext cx="3535132" cy="900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lvl="0" algn="ctr"/>
              <a:r>
                <a:rPr lang="ru-RU" sz="1100" b="1" dirty="0">
                  <a:solidFill>
                    <a:srgbClr val="EAEAEA"/>
                  </a:solidFill>
                  <a:latin typeface="Times New Roman" pitchFamily="18" charset="0"/>
                  <a:cs typeface="Times New Roman" pitchFamily="18" charset="0"/>
                </a:rPr>
                <a:t>Обеспечение исполнения плановых назначений по доходам и своевременного исполнения расходных обязательств в условиях внедрения института единого налогового счета </a:t>
              </a:r>
            </a:p>
          </p:txBody>
        </p:sp>
        <p:sp>
          <p:nvSpPr>
            <p:cNvPr id="60" name="Ellipse 59"/>
            <p:cNvSpPr/>
            <p:nvPr/>
          </p:nvSpPr>
          <p:spPr bwMode="auto">
            <a:xfrm>
              <a:off x="1917169" y="721842"/>
              <a:ext cx="3104102" cy="294967"/>
            </a:xfrm>
            <a:prstGeom prst="ellipse">
              <a:avLst/>
            </a:prstGeom>
            <a:gradFill flip="none" rotWithShape="1">
              <a:gsLst>
                <a:gs pos="24000">
                  <a:sysClr val="windowText" lastClr="000000">
                    <a:alpha val="22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</a:endParaRPr>
            </a:p>
          </p:txBody>
        </p:sp>
        <p:sp>
          <p:nvSpPr>
            <p:cNvPr id="47" name="Rektangel 64"/>
            <p:cNvSpPr>
              <a:spLocks noChangeArrowheads="1"/>
            </p:cNvSpPr>
            <p:nvPr/>
          </p:nvSpPr>
          <p:spPr bwMode="auto">
            <a:xfrm>
              <a:off x="1798640" y="2763837"/>
              <a:ext cx="1441452" cy="303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defTabSz="801688" fontAlgn="auto">
                <a:spcBef>
                  <a:spcPct val="20000"/>
                </a:spcBef>
                <a:spcAft>
                  <a:spcPts val="0"/>
                </a:spcAft>
              </a:pPr>
              <a:endParaRPr lang="zh-CN" altLang="en-US" sz="1100" b="1" noProof="1">
                <a:solidFill>
                  <a:srgbClr val="080808"/>
                </a:solidFill>
                <a:latin typeface="微软雅黑"/>
                <a:ea typeface="微软雅黑"/>
                <a:cs typeface="Arial" charset="0"/>
              </a:endParaRPr>
            </a:p>
          </p:txBody>
        </p:sp>
        <p:sp>
          <p:nvSpPr>
            <p:cNvPr id="55" name="Rektangel 64"/>
            <p:cNvSpPr>
              <a:spLocks noChangeArrowheads="1"/>
            </p:cNvSpPr>
            <p:nvPr/>
          </p:nvSpPr>
          <p:spPr bwMode="auto">
            <a:xfrm>
              <a:off x="5478465" y="838200"/>
              <a:ext cx="1441452" cy="303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defTabSz="801688" fontAlgn="auto">
                <a:spcBef>
                  <a:spcPct val="20000"/>
                </a:spcBef>
                <a:spcAft>
                  <a:spcPts val="0"/>
                </a:spcAft>
              </a:pPr>
              <a:endParaRPr lang="zh-CN" altLang="en-US" sz="1100" b="1" noProof="1">
                <a:solidFill>
                  <a:srgbClr val="080808"/>
                </a:solidFill>
                <a:latin typeface="微软雅黑"/>
                <a:ea typeface="微软雅黑"/>
                <a:cs typeface="Arial" charset="0"/>
              </a:endParaRPr>
            </a:p>
          </p:txBody>
        </p:sp>
        <p:sp>
          <p:nvSpPr>
            <p:cNvPr id="59" name="Rektangel 64"/>
            <p:cNvSpPr>
              <a:spLocks noChangeArrowheads="1"/>
            </p:cNvSpPr>
            <p:nvPr/>
          </p:nvSpPr>
          <p:spPr bwMode="auto">
            <a:xfrm>
              <a:off x="7070700" y="177800"/>
              <a:ext cx="1441452" cy="303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defTabSz="801688" fontAlgn="auto">
                <a:spcBef>
                  <a:spcPct val="20000"/>
                </a:spcBef>
                <a:spcAft>
                  <a:spcPts val="0"/>
                </a:spcAft>
              </a:pPr>
              <a:endParaRPr lang="zh-CN" altLang="en-US" sz="1100" b="1" noProof="1">
                <a:solidFill>
                  <a:srgbClr val="080808"/>
                </a:solidFill>
                <a:latin typeface="微软雅黑"/>
                <a:ea typeface="微软雅黑"/>
                <a:cs typeface="Arial" charset="0"/>
              </a:endParaRPr>
            </a:p>
          </p:txBody>
        </p:sp>
      </p:grpSp>
      <p:sp>
        <p:nvSpPr>
          <p:cNvPr id="39" name="Rektangel 23"/>
          <p:cNvSpPr>
            <a:spLocks noChangeArrowheads="1"/>
          </p:cNvSpPr>
          <p:nvPr/>
        </p:nvSpPr>
        <p:spPr bwMode="auto">
          <a:xfrm flipH="1">
            <a:off x="6275712" y="505021"/>
            <a:ext cx="2882235" cy="815159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8000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Расширение налоговой базы, повышение финансовой дисциплины, минимизация рисков несбалансированности бюджета</a:t>
            </a:r>
            <a:endParaRPr lang="zh-CN" altLang="en-US" sz="1200" b="1" noProof="1">
              <a:solidFill>
                <a:schemeClr val="bg1"/>
              </a:solidFill>
              <a:latin typeface="微软雅黑"/>
              <a:ea typeface="微软雅黑"/>
            </a:endParaRPr>
          </a:p>
        </p:txBody>
      </p:sp>
      <p:sp>
        <p:nvSpPr>
          <p:cNvPr id="40" name="Ligebenet trapez 25"/>
          <p:cNvSpPr/>
          <p:nvPr/>
        </p:nvSpPr>
        <p:spPr bwMode="auto">
          <a:xfrm flipH="1">
            <a:off x="6275712" y="309172"/>
            <a:ext cx="2882236" cy="195849"/>
          </a:xfrm>
          <a:prstGeom prst="trapezoid">
            <a:avLst>
              <a:gd name="adj" fmla="val 160887"/>
            </a:avLst>
          </a:prstGeom>
          <a:gradFill flip="none" rotWithShape="1">
            <a:gsLst>
              <a:gs pos="69000">
                <a:sysClr val="window" lastClr="FFFFFF">
                  <a:lumMod val="95000"/>
                </a:sysClr>
              </a:gs>
              <a:gs pos="37000">
                <a:sysClr val="window" lastClr="FFFFFF">
                  <a:lumMod val="85000"/>
                </a:sysClr>
              </a:gs>
              <a:gs pos="0">
                <a:sysClr val="window" lastClr="FFFFFF">
                  <a:lumMod val="75000"/>
                </a:sys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noProof="1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53359396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047081" y="-11385"/>
            <a:ext cx="75670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налоговой политики района на 2024-2026 годы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942722"/>
            <a:ext cx="8886824" cy="5724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350" b="1" dirty="0">
                <a:latin typeface="Times New Roman" pitchFamily="18" charset="0"/>
                <a:cs typeface="Times New Roman" pitchFamily="18" charset="0"/>
              </a:rPr>
              <a:t>Целью налоговой политики муниципального района </a:t>
            </a: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2024 год и на плановый период 2025 и 2026 годов является сохранение экономического и доходного потенциала муниципального района и улучшение качества администрирования доходов.</a:t>
            </a:r>
          </a:p>
          <a:p>
            <a:r>
              <a:rPr lang="ru-RU" sz="1350" b="1" dirty="0">
                <a:latin typeface="Times New Roman" pitchFamily="18" charset="0"/>
                <a:cs typeface="Times New Roman" pitchFamily="18" charset="0"/>
              </a:rPr>
              <a:t>       Приоритетными направлениями налоговой политики </a:t>
            </a: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Республики Башкортостан в среднесрочной перспективе являются:</a:t>
            </a:r>
          </a:p>
          <a:p>
            <a:pPr>
              <a:buFont typeface="Wingdings" pitchFamily="2" charset="2"/>
              <a:buChar char="ü"/>
            </a:pP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совершенствование налогового законодательства Республики Башкортостан с учетом изменений в налоговом законодательстве Российской Федерации;</a:t>
            </a:r>
          </a:p>
          <a:p>
            <a:pPr>
              <a:buFont typeface="Wingdings" pitchFamily="2" charset="2"/>
              <a:buChar char="ü"/>
            </a:pP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активизация механизмов налогового стимулирования;</a:t>
            </a:r>
          </a:p>
          <a:p>
            <a:pPr>
              <a:buFont typeface="Wingdings" pitchFamily="2" charset="2"/>
              <a:buChar char="ü"/>
            </a:pP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бюджетной, экономической и социальной эффективности налоговых расходов Республики Башкортостан, оптимизация неэффективных налоговых льгот;</a:t>
            </a:r>
          </a:p>
          <a:p>
            <a:pPr>
              <a:buFont typeface="Wingdings" pitchFamily="2" charset="2"/>
              <a:buChar char="ü"/>
            </a:pP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оказание содействия среднему и малому бизнесу для развития предпринимательской деятельности;</a:t>
            </a:r>
          </a:p>
          <a:p>
            <a:pPr>
              <a:buFont typeface="Wingdings" pitchFamily="2" charset="2"/>
              <a:buChar char="ü"/>
            </a:pP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укрепление концепции ответственного налогоплательщика Республики Башкортостан;</a:t>
            </a:r>
          </a:p>
          <a:p>
            <a:pPr>
              <a:buFont typeface="Wingdings" pitchFamily="2" charset="2"/>
              <a:buChar char="ü"/>
            </a:pP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оказание мер государственной поддержки участникам СВО и членам их семей.</a:t>
            </a:r>
          </a:p>
          <a:p>
            <a:endParaRPr lang="ru-RU" sz="135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Будет продолжена работа по выявлению и поощрению успешных организаций и индивидуальных предпринимателей, которые отличаются высоким уровнем налоговой дисциплины, прозрачным ведением бизнеса, принявших участие в ежегодном республиканском конкурсе «Налогоплательщик года».</a:t>
            </a:r>
          </a:p>
          <a:p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налоговой политики должна способствовать улучшению инвестиционного климата и обеспечению достижения установленных показателей по росту доходов консолидированного бюджета муниципального района и в целом Республики Башкортостан.</a:t>
            </a:r>
          </a:p>
          <a:p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В 2024–2026 годах будет продолжена реализация основных целей и задач налоговой политики, предусмотренных в предыдущие годы. Преемственность налоговой политики и последовательность реализации принятых решений призваны обеспечению достижения установленных показателей по росту доходов консолидированного бюджета муниципального района. В целом в налоговой политике приоритетом останется обеспечение стабильных налоговых условий для хозяйствующих субъектов и улучшение качества администрирования налогов.</a:t>
            </a:r>
          </a:p>
          <a:p>
            <a:endParaRPr lang="ru-RU" sz="135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55655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047081" y="-11385"/>
            <a:ext cx="75670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долговой политики района на 2024-2026 годы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942722"/>
            <a:ext cx="8886824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Под долговой политикой муниципального района понимается деятельность администрации муниципального района, направленная на обеспечение потребности бюджета муниципального района в заемном финансировании, своевременном и полном исполнении долговых обязательств муниципального района при минимизации расходов на обслуживание муниципального долга, поддержание объема и структуры обязательств, исключающих их неисполнение.</a:t>
            </a:r>
          </a:p>
          <a:p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Долговая политика на 2024 год и на плановый период 2025 и 2026 годов определяет цели и задачи долговой политики, основные факторы, влияющие на долговую политику, риски для бюджета муниципального района, которые могут возникнуть в процессе управления муниципальным долгом муниципального района.</a:t>
            </a:r>
          </a:p>
          <a:p>
            <a:r>
              <a:rPr lang="ru-RU" sz="1350" b="1" dirty="0">
                <a:latin typeface="Times New Roman" pitchFamily="18" charset="0"/>
                <a:cs typeface="Times New Roman" pitchFamily="18" charset="0"/>
              </a:rPr>
              <a:t>       Основными целями и задачами долговой политики муниципального района на предстоящий период являются</a:t>
            </a: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Wingdings" pitchFamily="2" charset="2"/>
              <a:buChar char="ü"/>
            </a:pP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поддержание объема муниципального долга в объеме, позволяющем обеспечить сбалансированность бюджета и своевременно исполнять принятые обязательства;</a:t>
            </a:r>
          </a:p>
          <a:p>
            <a:pPr>
              <a:buFont typeface="Wingdings" pitchFamily="2" charset="2"/>
              <a:buChar char="ü"/>
            </a:pP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своевременного исполнения долговых обязательств Республики Башкортостан в полном объеме;</a:t>
            </a:r>
          </a:p>
          <a:p>
            <a:pPr>
              <a:buFont typeface="Wingdings" pitchFamily="2" charset="2"/>
              <a:buChar char="ü"/>
            </a:pP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ограничений, установленных статьями 92.1, 106 и 107 Бюджетного кодекса Российской Федерации в соответствии с соглашениями, заключенными с Министерством финансов Республики Башкортостан при предоставлении бюджетного кредита из бюджета Республики Башкортостан бюджету муниципального района </a:t>
            </a:r>
            <a:r>
              <a:rPr lang="ru-RU" sz="1350" b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Башкортостан;</a:t>
            </a:r>
          </a:p>
          <a:p>
            <a:pPr>
              <a:buFont typeface="Wingdings" pitchFamily="2" charset="2"/>
              <a:buChar char="ü"/>
            </a:pP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осуществление оперативного управления в рамках реализации Программы муниципальных внутренних заимствований муниципального района </a:t>
            </a:r>
            <a:r>
              <a:rPr lang="ru-RU" sz="1350" b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 на 2024 год и на плановый период 2025 и 2026 годов в части корректировки видов заимствований, а также сроков и объемов привлечения заемных средств;</a:t>
            </a:r>
          </a:p>
          <a:p>
            <a:pPr>
              <a:buFont typeface="Wingdings" pitchFamily="2" charset="2"/>
              <a:buChar char="ü"/>
            </a:pP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контроля своевременности и полноты исполнения и учета долговых обязательств, а также открытости данных о состоянии муниципального долг.</a:t>
            </a:r>
          </a:p>
          <a:p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В целях снижения имеющихся рисков планируется:</a:t>
            </a:r>
          </a:p>
          <a:p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учитывать экономические возможности по мобилизации ресурсов, текущую и ожидаемую экономическую конъюнктуру на финансовых рынках, а также использовать оптимальные сроки выхода на рынок;</a:t>
            </a:r>
          </a:p>
          <a:p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использовать механизм привлечения краткосрочных кредитов на пополнение остатков средств на едином счете бюджета.     </a:t>
            </a:r>
          </a:p>
        </p:txBody>
      </p:sp>
    </p:spTree>
    <p:extLst>
      <p:ext uri="{BB962C8B-B14F-4D97-AF65-F5344CB8AC3E}">
        <p14:creationId xmlns:p14="http://schemas.microsoft.com/office/powerpoint/2010/main" val="362874867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494756" y="47372"/>
            <a:ext cx="75670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бюджетной грамотности населения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942722"/>
            <a:ext cx="888682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endParaRPr lang="ru-RU" sz="13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3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2815" y="888860"/>
            <a:ext cx="8015287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современных условиях расширения использования финансовых услуг, усложнения и появления новых, трудных для понимания финансовых инструментов, вопросы финансовой грамотности населения стали чрезвычайно актуальными. Обеспечение личной финансовой безопасности становится важным фактором экономического благополучия людей не только муниципального района, но и страны в целом.</a:t>
            </a:r>
          </a:p>
        </p:txBody>
      </p:sp>
      <p:sp>
        <p:nvSpPr>
          <p:cNvPr id="3" name="Овал 2"/>
          <p:cNvSpPr/>
          <p:nvPr/>
        </p:nvSpPr>
        <p:spPr>
          <a:xfrm>
            <a:off x="107503" y="2181224"/>
            <a:ext cx="4721671" cy="220980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грамотность – это совокупность знаний, навыков и установок в сфере финансового поведения человека, ведущих к улучшению благосостояния и повышению качества жизни. На более высоком уровне она также включает в себя взаимодействие с банками и кредитными организациями, использование эффективных денежных инструментов, трезвую оценку экономического положения своего региона и всей страны.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38725" y="2162037"/>
            <a:ext cx="367937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формирования компетенции населения в сфере финансовой грамотности у всех возрастных и целевых групп муниципального района </a:t>
            </a:r>
            <a:r>
              <a:rPr lang="ru-RU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Нуримановский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 Республики</a:t>
            </a:r>
          </a:p>
          <a:p>
            <a:pPr algn="ctr"/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Башкортостан ведется работа по повышению охвата и качества финансового образования и информированности населения.</a:t>
            </a:r>
          </a:p>
          <a:p>
            <a:pPr algn="ctr"/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Путем публичного распространения через доступные источники информирования жителей муниципального образования о реализуемых мероприятиях по повышению доступности финансовых услуг, а так же внедрения элементов</a:t>
            </a:r>
          </a:p>
          <a:p>
            <a:pPr algn="ctr"/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финансовой грамотности в образовательные программы общеобразовательных организаций.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5164" y="5841860"/>
            <a:ext cx="801528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Главной целью является создание основ для формирования финансово грамотного поведения населения, как необходимого условия повышения уровня и качества жизни граждан, в том числе за счет использования финансовых продуктов и услуг надлежащего качества.</a:t>
            </a:r>
          </a:p>
        </p:txBody>
      </p:sp>
    </p:spTree>
    <p:extLst>
      <p:ext uri="{BB962C8B-B14F-4D97-AF65-F5344CB8AC3E}">
        <p14:creationId xmlns:p14="http://schemas.microsoft.com/office/powerpoint/2010/main" val="426723689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39552" y="157064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Источники финансирования </a:t>
            </a:r>
          </a:p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дефицита  бюджета, тыс.руб.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367332"/>
              </p:ext>
            </p:extLst>
          </p:nvPr>
        </p:nvGraphicFramePr>
        <p:xfrm>
          <a:off x="0" y="1571640"/>
          <a:ext cx="9144000" cy="5286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13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306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306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3063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3063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9653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7356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65097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(Отчет)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 (План)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(План)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9146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Дефицит (+)</a:t>
                      </a:r>
                      <a:r>
                        <a:rPr lang="en-US" sz="1400" b="1" dirty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Профицит (-)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734,0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-8 971,3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- 2 757,4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- 7 500,0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8094"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 из других бюджетов бюджетной системы Российской Федерации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7 500,0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5 000,0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7 000,0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-7 500,0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00540"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Привлечение кредитов из других бюджетов бюджетной системы Российской Федерации бюджетами муниципальных районов в валюте Российской Федерации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7 500,0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10344"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Погашение бюджетами муниципальных районов кредитов из других бюджетов бюджетной системы Российской Федерации в валюте Российской Федерации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- 5 000,0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- 7 000,0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- 7 500,0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88446"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Изменение остатков средств на счетах по учету средств бюджетов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5 234,0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-3 971,3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4 242,6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98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Диаграмма 41"/>
          <p:cNvGraphicFramePr/>
          <p:nvPr/>
        </p:nvGraphicFramePr>
        <p:xfrm>
          <a:off x="428596" y="1397000"/>
          <a:ext cx="9144000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8" name="Диаграмма 37"/>
          <p:cNvGraphicFramePr/>
          <p:nvPr>
            <p:extLst>
              <p:ext uri="{D42A27DB-BD31-4B8C-83A1-F6EECF244321}">
                <p14:modId xmlns:p14="http://schemas.microsoft.com/office/powerpoint/2010/main" val="2959851434"/>
              </p:ext>
            </p:extLst>
          </p:nvPr>
        </p:nvGraphicFramePr>
        <p:xfrm>
          <a:off x="-19422" y="1294475"/>
          <a:ext cx="9144000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372551"/>
              </p:ext>
            </p:extLst>
          </p:nvPr>
        </p:nvGraphicFramePr>
        <p:xfrm>
          <a:off x="0" y="5085184"/>
          <a:ext cx="9144000" cy="177178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6328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6135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6957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8143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3113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2464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8942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   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     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(Отчет)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(План)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9424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778 034,9</a:t>
                      </a: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903 767,3</a:t>
                      </a: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923 908,2</a:t>
                      </a: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940 566,6</a:t>
                      </a: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815 026,1</a:t>
                      </a: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794 575,1</a:t>
                      </a: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0075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790 768,9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894 796,0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921 150,8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933 066,6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815 026,1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794 575,1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4127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Дефицит(-), </a:t>
                      </a:r>
                    </a:p>
                    <a:p>
                      <a:pPr algn="l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Профицит (+)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734,0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8 971,3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2 757,4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7 500,0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67036" y="332656"/>
            <a:ext cx="8676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параметры бюджета района</a:t>
            </a:r>
          </a:p>
        </p:txBody>
      </p:sp>
    </p:spTree>
    <p:extLst>
      <p:ext uri="{BB962C8B-B14F-4D97-AF65-F5344CB8AC3E}">
        <p14:creationId xmlns:p14="http://schemas.microsoft.com/office/powerpoint/2010/main" val="216243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14313" y="2781300"/>
            <a:ext cx="8715375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rIns="54000"/>
          <a:lstStyle/>
          <a:p>
            <a:pPr marL="1588" indent="361950" algn="just">
              <a:spcBef>
                <a:spcPct val="20000"/>
              </a:spcBef>
              <a:buFont typeface="Wingdings" pitchFamily="2" charset="2"/>
              <a:buNone/>
            </a:pPr>
            <a:endParaRPr lang="ru-RU" b="1" dirty="0">
              <a:latin typeface="Calibri" pitchFamily="34" charset="0"/>
            </a:endParaRPr>
          </a:p>
        </p:txBody>
      </p:sp>
      <p:sp>
        <p:nvSpPr>
          <p:cNvPr id="16390" name="WordArt 8"/>
          <p:cNvSpPr>
            <a:spLocks noChangeArrowheads="1" noChangeShapeType="1" noTextEdit="1"/>
          </p:cNvSpPr>
          <p:nvPr/>
        </p:nvSpPr>
        <p:spPr bwMode="auto">
          <a:xfrm>
            <a:off x="532564" y="730968"/>
            <a:ext cx="8359916" cy="8578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900"/>
              </a:avLst>
            </a:prstTxWarp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600" b="1" kern="10" spc="1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3600" b="1" kern="10" spc="150" dirty="0">
                <a:ln w="1143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Уважаемые жители Нуримановского района!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28662" y="500042"/>
            <a:ext cx="7326684" cy="8286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1328717"/>
            <a:ext cx="8100392" cy="543225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ru-RU" sz="1200" i="1" dirty="0">
              <a:latin typeface="+mj-lt"/>
            </a:endParaRPr>
          </a:p>
          <a:p>
            <a:pPr algn="just"/>
            <a:r>
              <a:rPr lang="ru-RU" sz="17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районе проводится большая работа по совершенствованию открытости бюджета. Современные информационные технологии  во многом обеспечивают доступность к информации о составлении и исполнении бюджета. </a:t>
            </a:r>
            <a:endParaRPr lang="ru-RU" sz="17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Финансовый орган Администрации муниципального района регулярно составляет  аналитический документ «Бюджет для граждан», который содержит основные положения проекта решения о бюджете и отчета о его исполнении в доступной и понятной форме.</a:t>
            </a:r>
          </a:p>
          <a:p>
            <a:pPr algn="just"/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По своей сути бюджет для граждан - это упрощенная версия бюджетного документа, которая использует доступные форматы, чтобы облегчить для граждан понимание бюджета, объяснить им планы и действия Администрации района во время бюджетного года и показать формы их возможного взаимодействия с каждым гражданином района по вопросам расходования общественных финансов. </a:t>
            </a:r>
          </a:p>
          <a:p>
            <a:pPr algn="just"/>
            <a:r>
              <a:rPr lang="ru-RU" sz="17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Информацию о бюджетном процессе муниципального района и аналитический материал доступен на сайте.</a:t>
            </a:r>
            <a:endParaRPr lang="ru-RU" sz="1700" i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7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Очень надеемся, что «Бюджет для граждан», разработанный финансовым управлением Администрации муниципального района, станет доступным источником для повышения финансовой грамотности жителей </a:t>
            </a:r>
            <a:r>
              <a:rPr lang="ru-RU" sz="17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нашего </a:t>
            </a:r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района и активизации общественного контроля за муниципальными расходами.</a:t>
            </a:r>
            <a:endParaRPr lang="ru-RU" sz="17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6871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Диаграмма 41"/>
          <p:cNvGraphicFramePr/>
          <p:nvPr/>
        </p:nvGraphicFramePr>
        <p:xfrm>
          <a:off x="0" y="1397001"/>
          <a:ext cx="9144000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3542941695"/>
              </p:ext>
            </p:extLst>
          </p:nvPr>
        </p:nvGraphicFramePr>
        <p:xfrm>
          <a:off x="7665" y="836712"/>
          <a:ext cx="4929190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9" name="Диаграмма 38"/>
          <p:cNvGraphicFramePr/>
          <p:nvPr>
            <p:extLst>
              <p:ext uri="{D42A27DB-BD31-4B8C-83A1-F6EECF244321}">
                <p14:modId xmlns:p14="http://schemas.microsoft.com/office/powerpoint/2010/main" val="1982340077"/>
              </p:ext>
            </p:extLst>
          </p:nvPr>
        </p:nvGraphicFramePr>
        <p:xfrm>
          <a:off x="4211960" y="3861048"/>
          <a:ext cx="493204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0" name="Диаграмма 39"/>
          <p:cNvGraphicFramePr/>
          <p:nvPr>
            <p:extLst>
              <p:ext uri="{D42A27DB-BD31-4B8C-83A1-F6EECF244321}">
                <p14:modId xmlns:p14="http://schemas.microsoft.com/office/powerpoint/2010/main" val="73312854"/>
              </p:ext>
            </p:extLst>
          </p:nvPr>
        </p:nvGraphicFramePr>
        <p:xfrm>
          <a:off x="4929190" y="836712"/>
          <a:ext cx="4214810" cy="2780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1" name="Диаграмма 40"/>
          <p:cNvGraphicFramePr/>
          <p:nvPr>
            <p:extLst>
              <p:ext uri="{D42A27DB-BD31-4B8C-83A1-F6EECF244321}">
                <p14:modId xmlns:p14="http://schemas.microsoft.com/office/powerpoint/2010/main" val="2689200376"/>
              </p:ext>
            </p:extLst>
          </p:nvPr>
        </p:nvGraphicFramePr>
        <p:xfrm>
          <a:off x="0" y="3861048"/>
          <a:ext cx="4214810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1331640" y="116632"/>
            <a:ext cx="7161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Общие характеристики бюджета </a:t>
            </a:r>
          </a:p>
        </p:txBody>
      </p:sp>
    </p:spTree>
    <p:extLst>
      <p:ext uri="{BB962C8B-B14F-4D97-AF65-F5344CB8AC3E}">
        <p14:creationId xmlns:p14="http://schemas.microsoft.com/office/powerpoint/2010/main" val="264383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473974"/>
              </p:ext>
            </p:extLst>
          </p:nvPr>
        </p:nvGraphicFramePr>
        <p:xfrm>
          <a:off x="0" y="951234"/>
          <a:ext cx="9144032" cy="5981325"/>
        </p:xfrm>
        <a:graphic>
          <a:graphicData uri="http://schemas.openxmlformats.org/drawingml/2006/table">
            <a:tbl>
              <a:tblPr/>
              <a:tblGrid>
                <a:gridCol w="41433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286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8581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7435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4015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8581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8581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4207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 дохода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(Отчет)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1200" b="1" i="0" u="none" strike="noStrike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748">
                <a:tc>
                  <a:txBody>
                    <a:bodyPr/>
                    <a:lstStyle/>
                    <a:p>
                      <a:pPr marL="180975" indent="-180975"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778 034,9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903 767,3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923 908,2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940 566,6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815 026,1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794 575,1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7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215 084,8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254 775,9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271 864,3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314 032,8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314 347,0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319 376,5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7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 на прибыль, доходы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136 566,6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141 682,7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157 887,8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182 103,0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193 576,5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187 502,0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730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 на товары (работы, услуги), реализуемые на территории российской федерации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14 168,8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16 832,0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17 994,6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18 012,8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18 455,7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18 915,7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47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43 378,2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66 625,9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65 591,4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81 728,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85 951,0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96 432,0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47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 на имущество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2 964,4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4 351,4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4 337,4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4 616,0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4 755,0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4 898,0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910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Налоги, сборы и регулярные платежи за пользование природными ресурсами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- 0,5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52,7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47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2 677,5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1 783,5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2 702,0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2 775,0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1 800,4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1 809,4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4065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9 387,2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9 605,0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14 767,2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8 839,4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8 850,4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8 861,4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9190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Платежи при пользовании природными ресурсами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63,2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37,7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54,8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9635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платных услуг (работ) и компенсации затрат государства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45,3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350,5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534,3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820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5 159,7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11 690,3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7 134,5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15 560,0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560,0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560,0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7536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600,3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1 817,5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566,0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370,0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370,0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370,0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47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доходы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73,6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241,6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47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562 950,1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648 991,4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652 043,9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626 533,8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500 679,1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475 198,6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3637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от других бюджетов бюджетной системы российской федерации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569 777,1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650 988,7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653 895,0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626 533,8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500 679,1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475 198,6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1028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бюджетам бюджетной системы Российской Федерации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170 490,0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182 963,5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156 458,7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152 073,2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101 763,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84 001,5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бюджетам бюджетной системы Российской Федерации (межбюджетные субсидии)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111 100,0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161 963,3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180 128,2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139 930,0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70 848,0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75 625,5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1431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бюджетной системы Российской Федерации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264 750,7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279 698,9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287 481,7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302 290,2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302 995,4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290 336,9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47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23 436,4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26 363,0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29 826,4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32 240,4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25 072,5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234,7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20337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69,6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309,9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5529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9,4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43450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Возврат остатков субсидий, субвенций и иных межбюджетных трансфертов, имеющих целевое назначение, прошлых лет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- 6 836,4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- 2 066,9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-2 161,0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1" y="116632"/>
            <a:ext cx="91440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бюджета по видам доходов, тыс.руб. </a:t>
            </a:r>
            <a:endParaRPr lang="ru-RU" sz="3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38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7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4828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4831" name="TextBox 22"/>
          <p:cNvSpPr txBox="1">
            <a:spLocks noChangeArrowheads="1"/>
          </p:cNvSpPr>
          <p:nvPr/>
        </p:nvSpPr>
        <p:spPr bwMode="auto">
          <a:xfrm>
            <a:off x="714375" y="2500313"/>
            <a:ext cx="571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000125" y="188640"/>
            <a:ext cx="79404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 доходов </a:t>
            </a:r>
          </a:p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района на 2024 год </a:t>
            </a:r>
          </a:p>
        </p:txBody>
      </p:sp>
      <p:pic>
        <p:nvPicPr>
          <p:cNvPr id="10" name="Рисунок 9" descr="бюджет-отрадное-доход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1314450"/>
            <a:ext cx="6766187" cy="5181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sp>
        <p:nvSpPr>
          <p:cNvPr id="9" name="TextBox 8"/>
          <p:cNvSpPr txBox="1"/>
          <p:nvPr/>
        </p:nvSpPr>
        <p:spPr>
          <a:xfrm>
            <a:off x="3500431" y="2071678"/>
            <a:ext cx="11079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НДФЛ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2 103,0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14675" y="3009900"/>
            <a:ext cx="9925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УСН  </a:t>
            </a:r>
          </a:p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78 390,6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67275" y="3562350"/>
            <a:ext cx="1080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Акцизы </a:t>
            </a:r>
          </a:p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18 012,8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71675" y="4819650"/>
            <a:ext cx="1670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Аренда земли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8 000,0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62500" y="4781550"/>
            <a:ext cx="144623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Налог на </a:t>
            </a:r>
          </a:p>
          <a:p>
            <a:pPr algn="ctr"/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имущество </a:t>
            </a:r>
          </a:p>
          <a:p>
            <a:pPr algn="ctr"/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организаций</a:t>
            </a:r>
          </a:p>
          <a:p>
            <a:pPr algn="ctr"/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4 616,0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58455" y="4772805"/>
            <a:ext cx="12178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Аренда 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имущества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814,4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95710" y="5556501"/>
            <a:ext cx="11342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Доходы от 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продажи 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имущества </a:t>
            </a:r>
          </a:p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15 5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60,0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29000" y="3905250"/>
            <a:ext cx="14798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Государствен-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ная пошлина </a:t>
            </a:r>
          </a:p>
          <a:p>
            <a:pPr algn="ctr"/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775,0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000891" y="4574280"/>
            <a:ext cx="10351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626 533,8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86650" y="5600700"/>
            <a:ext cx="118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940 566,6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00924" y="1419226"/>
            <a:ext cx="1571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452558" y="5374257"/>
            <a:ext cx="1035170" cy="759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Итого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43109" y="4000505"/>
            <a:ext cx="1143007" cy="642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Патент 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3 085,0</a:t>
            </a:r>
          </a:p>
        </p:txBody>
      </p:sp>
    </p:spTree>
    <p:extLst>
      <p:ext uri="{BB962C8B-B14F-4D97-AF65-F5344CB8AC3E}">
        <p14:creationId xmlns:p14="http://schemas.microsoft.com/office/powerpoint/2010/main" val="2336273756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000760" y="5143512"/>
            <a:ext cx="360040" cy="288032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00760" y="3286124"/>
            <a:ext cx="360039" cy="288032"/>
          </a:xfrm>
          <a:prstGeom prst="rect">
            <a:avLst/>
          </a:prstGeom>
          <a:solidFill>
            <a:srgbClr val="002060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3" name="Группа 50"/>
          <p:cNvGrpSpPr>
            <a:grpSpLocks/>
          </p:cNvGrpSpPr>
          <p:nvPr/>
        </p:nvGrpSpPr>
        <p:grpSpPr bwMode="auto">
          <a:xfrm>
            <a:off x="7519805" y="1170147"/>
            <a:ext cx="776318" cy="428627"/>
            <a:chOff x="3282723" y="2248510"/>
            <a:chExt cx="786839" cy="432048"/>
          </a:xfrm>
        </p:grpSpPr>
        <p:sp>
          <p:nvSpPr>
            <p:cNvPr id="12" name="Овал 11"/>
            <p:cNvSpPr/>
            <p:nvPr/>
          </p:nvSpPr>
          <p:spPr>
            <a:xfrm>
              <a:off x="3292269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148" name="TextBox 52"/>
            <p:cNvSpPr txBox="1">
              <a:spLocks noChangeArrowheads="1"/>
            </p:cNvSpPr>
            <p:nvPr/>
          </p:nvSpPr>
          <p:spPr bwMode="auto">
            <a:xfrm>
              <a:off x="3282723" y="2313205"/>
              <a:ext cx="786839" cy="261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latin typeface="Times New Roman" pitchFamily="18" charset="0"/>
                </a:rPr>
                <a:t>96,9%</a:t>
              </a:r>
            </a:p>
          </p:txBody>
        </p:sp>
      </p:grpSp>
      <p:grpSp>
        <p:nvGrpSpPr>
          <p:cNvPr id="4" name="Группа 50"/>
          <p:cNvGrpSpPr>
            <a:grpSpLocks/>
          </p:cNvGrpSpPr>
          <p:nvPr/>
        </p:nvGrpSpPr>
        <p:grpSpPr bwMode="auto">
          <a:xfrm>
            <a:off x="1714480" y="5214950"/>
            <a:ext cx="785109" cy="431050"/>
            <a:chOff x="3273524" y="2248510"/>
            <a:chExt cx="786990" cy="432048"/>
          </a:xfrm>
        </p:grpSpPr>
        <p:sp>
          <p:nvSpPr>
            <p:cNvPr id="18" name="Овал 17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144" name="TextBox 52"/>
            <p:cNvSpPr txBox="1">
              <a:spLocks noChangeArrowheads="1"/>
            </p:cNvSpPr>
            <p:nvPr/>
          </p:nvSpPr>
          <p:spPr bwMode="auto">
            <a:xfrm>
              <a:off x="3273524" y="2320193"/>
              <a:ext cx="786990" cy="262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latin typeface="Times New Roman" pitchFamily="18" charset="0"/>
                </a:rPr>
                <a:t>90,8%</a:t>
              </a:r>
            </a:p>
          </p:txBody>
        </p:sp>
      </p:grpSp>
      <p:grpSp>
        <p:nvGrpSpPr>
          <p:cNvPr id="5" name="Группа 50"/>
          <p:cNvGrpSpPr>
            <a:grpSpLocks/>
          </p:cNvGrpSpPr>
          <p:nvPr/>
        </p:nvGrpSpPr>
        <p:grpSpPr bwMode="auto">
          <a:xfrm>
            <a:off x="7979604" y="45208"/>
            <a:ext cx="766497" cy="431050"/>
            <a:chOff x="3292267" y="2248510"/>
            <a:chExt cx="768265" cy="432048"/>
          </a:xfrm>
        </p:grpSpPr>
        <p:sp>
          <p:nvSpPr>
            <p:cNvPr id="21" name="Овал 20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140" name="TextBox 52"/>
            <p:cNvSpPr txBox="1">
              <a:spLocks noChangeArrowheads="1"/>
            </p:cNvSpPr>
            <p:nvPr/>
          </p:nvSpPr>
          <p:spPr bwMode="auto">
            <a:xfrm>
              <a:off x="3335377" y="2320098"/>
              <a:ext cx="725155" cy="262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latin typeface="Times New Roman" pitchFamily="18" charset="0"/>
                </a:rPr>
                <a:t>3,1%</a:t>
              </a:r>
            </a:p>
          </p:txBody>
        </p:sp>
      </p:grpSp>
      <p:grpSp>
        <p:nvGrpSpPr>
          <p:cNvPr id="6" name="Группа 50"/>
          <p:cNvGrpSpPr>
            <a:grpSpLocks/>
          </p:cNvGrpSpPr>
          <p:nvPr/>
        </p:nvGrpSpPr>
        <p:grpSpPr bwMode="auto">
          <a:xfrm>
            <a:off x="5643570" y="714356"/>
            <a:ext cx="785468" cy="432221"/>
            <a:chOff x="3273527" y="2248510"/>
            <a:chExt cx="786935" cy="432048"/>
          </a:xfrm>
        </p:grpSpPr>
        <p:sp>
          <p:nvSpPr>
            <p:cNvPr id="24" name="Овал 23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136" name="TextBox 52"/>
            <p:cNvSpPr txBox="1">
              <a:spLocks noChangeArrowheads="1"/>
            </p:cNvSpPr>
            <p:nvPr/>
          </p:nvSpPr>
          <p:spPr bwMode="auto">
            <a:xfrm>
              <a:off x="3273527" y="2320277"/>
              <a:ext cx="786935" cy="261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latin typeface="Times New Roman" pitchFamily="18" charset="0"/>
                </a:rPr>
                <a:t>3,1%</a:t>
              </a:r>
            </a:p>
          </p:txBody>
        </p:sp>
      </p:grpSp>
      <p:grpSp>
        <p:nvGrpSpPr>
          <p:cNvPr id="9" name="Группа 50"/>
          <p:cNvGrpSpPr>
            <a:grpSpLocks/>
          </p:cNvGrpSpPr>
          <p:nvPr/>
        </p:nvGrpSpPr>
        <p:grpSpPr bwMode="auto">
          <a:xfrm>
            <a:off x="428596" y="6429372"/>
            <a:ext cx="857054" cy="428628"/>
            <a:chOff x="3273530" y="2248510"/>
            <a:chExt cx="858428" cy="432048"/>
          </a:xfrm>
        </p:grpSpPr>
        <p:sp>
          <p:nvSpPr>
            <p:cNvPr id="27" name="Овал 26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132" name="TextBox 52"/>
            <p:cNvSpPr txBox="1">
              <a:spLocks noChangeArrowheads="1"/>
            </p:cNvSpPr>
            <p:nvPr/>
          </p:nvSpPr>
          <p:spPr bwMode="auto">
            <a:xfrm>
              <a:off x="3273530" y="2319826"/>
              <a:ext cx="858428" cy="262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latin typeface="Times New Roman" pitchFamily="18" charset="0"/>
                </a:rPr>
                <a:t>92,9%</a:t>
              </a:r>
            </a:p>
          </p:txBody>
        </p:sp>
      </p:grpSp>
      <p:grpSp>
        <p:nvGrpSpPr>
          <p:cNvPr id="10" name="Группа 50"/>
          <p:cNvGrpSpPr>
            <a:grpSpLocks/>
          </p:cNvGrpSpPr>
          <p:nvPr/>
        </p:nvGrpSpPr>
        <p:grpSpPr bwMode="auto">
          <a:xfrm>
            <a:off x="6151919" y="2195920"/>
            <a:ext cx="913695" cy="432037"/>
            <a:chOff x="3256437" y="2248510"/>
            <a:chExt cx="914358" cy="432048"/>
          </a:xfrm>
        </p:grpSpPr>
        <p:sp>
          <p:nvSpPr>
            <p:cNvPr id="30" name="Овал 29"/>
            <p:cNvSpPr/>
            <p:nvPr/>
          </p:nvSpPr>
          <p:spPr>
            <a:xfrm>
              <a:off x="325643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128" name="TextBox 52"/>
            <p:cNvSpPr txBox="1">
              <a:spLocks noChangeArrowheads="1"/>
            </p:cNvSpPr>
            <p:nvPr/>
          </p:nvSpPr>
          <p:spPr bwMode="auto">
            <a:xfrm>
              <a:off x="3256437" y="2319646"/>
              <a:ext cx="914358" cy="261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latin typeface="Times New Roman" pitchFamily="18" charset="0"/>
                </a:rPr>
                <a:t>96,9%</a:t>
              </a:r>
            </a:p>
          </p:txBody>
        </p:sp>
      </p:grpSp>
      <p:sp>
        <p:nvSpPr>
          <p:cNvPr id="4115" name="TextBox 31"/>
          <p:cNvSpPr txBox="1">
            <a:spLocks noChangeArrowheads="1"/>
          </p:cNvSpPr>
          <p:nvPr/>
        </p:nvSpPr>
        <p:spPr bwMode="auto">
          <a:xfrm>
            <a:off x="6429388" y="5143512"/>
            <a:ext cx="2590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</p:txBody>
      </p:sp>
      <p:sp>
        <p:nvSpPr>
          <p:cNvPr id="4116" name="TextBox 32"/>
          <p:cNvSpPr txBox="1">
            <a:spLocks noChangeArrowheads="1"/>
          </p:cNvSpPr>
          <p:nvPr/>
        </p:nvSpPr>
        <p:spPr bwMode="auto">
          <a:xfrm>
            <a:off x="6429388" y="3286124"/>
            <a:ext cx="170444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</p:txBody>
      </p:sp>
      <p:sp>
        <p:nvSpPr>
          <p:cNvPr id="4117" name="Rectangle 37"/>
          <p:cNvSpPr>
            <a:spLocks noChangeArrowheads="1"/>
          </p:cNvSpPr>
          <p:nvPr/>
        </p:nvSpPr>
        <p:spPr bwMode="auto">
          <a:xfrm>
            <a:off x="0" y="1571612"/>
            <a:ext cx="3428992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ДОХОДЫ всего: 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2021 – 215 084,8 тыс.рублей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2022 – 254 775,9 тыс.рублей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2023 (Отчет) – 271 864,3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2024 (План) – 314 032,8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2025 (План) – 314 347,0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026 (План) – 319 376,5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18" name="TextBox 40"/>
          <p:cNvSpPr txBox="1">
            <a:spLocks noChangeArrowheads="1"/>
          </p:cNvSpPr>
          <p:nvPr/>
        </p:nvSpPr>
        <p:spPr bwMode="auto">
          <a:xfrm>
            <a:off x="5940494" y="3643314"/>
            <a:ext cx="305442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2021 – 199 755,5 тыс.рублей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2022 – 231 275,2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2023 (Отчет) – 248 565,9 тыс.рублей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2024 (План) – 289 235,4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2025 (План) – 304 538,6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2026 (План) – 309 557,1 тыс.рублей</a:t>
            </a:r>
          </a:p>
        </p:txBody>
      </p:sp>
      <p:sp>
        <p:nvSpPr>
          <p:cNvPr id="4119" name="TextBox 41"/>
          <p:cNvSpPr txBox="1">
            <a:spLocks noChangeArrowheads="1"/>
          </p:cNvSpPr>
          <p:nvPr/>
        </p:nvSpPr>
        <p:spPr bwMode="auto">
          <a:xfrm>
            <a:off x="5929322" y="5473005"/>
            <a:ext cx="321467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2021 – 15 329,3 тыс.рублей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2022 – 23 500,7 тыс.рублей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2023 (Отчет) – 23 298,4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2024 (План) – 24 797,4тыс.рублей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2025 (План) – 9 808,4 тыс.рублей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2026 (План) – 9 819,4 тыс.рублей</a:t>
            </a:r>
          </a:p>
        </p:txBody>
      </p:sp>
      <p:sp>
        <p:nvSpPr>
          <p:cNvPr id="4120" name="TextBox 42"/>
          <p:cNvSpPr txBox="1">
            <a:spLocks noChangeArrowheads="1"/>
          </p:cNvSpPr>
          <p:nvPr/>
        </p:nvSpPr>
        <p:spPr bwMode="auto">
          <a:xfrm>
            <a:off x="5208226" y="2776749"/>
            <a:ext cx="18573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2024 (План)</a:t>
            </a:r>
          </a:p>
        </p:txBody>
      </p:sp>
      <p:sp>
        <p:nvSpPr>
          <p:cNvPr id="4121" name="TextBox 43"/>
          <p:cNvSpPr txBox="1">
            <a:spLocks noChangeArrowheads="1"/>
          </p:cNvSpPr>
          <p:nvPr/>
        </p:nvSpPr>
        <p:spPr bwMode="auto">
          <a:xfrm>
            <a:off x="7780720" y="875283"/>
            <a:ext cx="15716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2026 (План)</a:t>
            </a:r>
          </a:p>
        </p:txBody>
      </p:sp>
      <p:sp>
        <p:nvSpPr>
          <p:cNvPr id="4122" name="TextBox 44"/>
          <p:cNvSpPr txBox="1">
            <a:spLocks noChangeArrowheads="1"/>
          </p:cNvSpPr>
          <p:nvPr/>
        </p:nvSpPr>
        <p:spPr bwMode="auto">
          <a:xfrm>
            <a:off x="6321385" y="1847666"/>
            <a:ext cx="13573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2025 (План)</a:t>
            </a:r>
          </a:p>
        </p:txBody>
      </p:sp>
      <p:graphicFrame>
        <p:nvGraphicFramePr>
          <p:cNvPr id="2" name="Objec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3499868"/>
              </p:ext>
            </p:extLst>
          </p:nvPr>
        </p:nvGraphicFramePr>
        <p:xfrm>
          <a:off x="4598169" y="1139580"/>
          <a:ext cx="303847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4" name="Worksheet" r:id="rId4" imgW="3409984" imgH="1295527" progId="Excel.Sheet.8">
                  <p:embed/>
                </p:oleObj>
              </mc:Choice>
              <mc:Fallback>
                <p:oleObj name="Worksheet" r:id="rId4" imgW="3409984" imgH="1295527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8169" y="1139580"/>
                        <a:ext cx="3038475" cy="1152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22"/>
          <p:cNvSpPr>
            <a:spLocks noChangeArrowheads="1"/>
          </p:cNvSpPr>
          <p:nvPr/>
        </p:nvSpPr>
        <p:spPr bwMode="auto">
          <a:xfrm>
            <a:off x="1064054" y="0"/>
            <a:ext cx="5214942" cy="786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налоговых и </a:t>
            </a:r>
          </a:p>
          <a:p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неналоговых доходов бюджета </a:t>
            </a:r>
          </a:p>
        </p:txBody>
      </p:sp>
      <p:graphicFrame>
        <p:nvGraphicFramePr>
          <p:cNvPr id="1488" name="Object 464"/>
          <p:cNvGraphicFramePr>
            <a:graphicFrameLocks/>
          </p:cNvGraphicFramePr>
          <p:nvPr/>
        </p:nvGraphicFramePr>
        <p:xfrm>
          <a:off x="2071670" y="3143248"/>
          <a:ext cx="309562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5" name="Worksheet" r:id="rId6" imgW="3400543" imgH="1266887" progId="Excel.Sheet.8">
                  <p:embed/>
                </p:oleObj>
              </mc:Choice>
              <mc:Fallback>
                <p:oleObj name="Worksheet" r:id="rId6" imgW="3400543" imgH="1266887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70" y="3143248"/>
                        <a:ext cx="3095625" cy="1152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9" name="Object 465"/>
          <p:cNvGraphicFramePr>
            <a:graphicFrameLocks/>
          </p:cNvGraphicFramePr>
          <p:nvPr/>
        </p:nvGraphicFramePr>
        <p:xfrm>
          <a:off x="785786" y="4143380"/>
          <a:ext cx="309562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6" name="Worksheet" r:id="rId8" imgW="3400543" imgH="1266887" progId="Excel.Sheet.8">
                  <p:embed/>
                </p:oleObj>
              </mc:Choice>
              <mc:Fallback>
                <p:oleObj name="Worksheet" r:id="rId8" imgW="3400543" imgH="1266887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786" y="4143380"/>
                        <a:ext cx="3095625" cy="1152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90" name="Object 46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1051726"/>
              </p:ext>
            </p:extLst>
          </p:nvPr>
        </p:nvGraphicFramePr>
        <p:xfrm>
          <a:off x="3333763" y="2036460"/>
          <a:ext cx="309562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7" name="Worksheet" r:id="rId10" imgW="3400543" imgH="1266887" progId="Excel.Sheet.8">
                  <p:embed/>
                </p:oleObj>
              </mc:Choice>
              <mc:Fallback>
                <p:oleObj name="Worksheet" r:id="rId10" imgW="3400543" imgH="1266887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763" y="2036460"/>
                        <a:ext cx="3095625" cy="1152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91" name="Object 46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1249699"/>
              </p:ext>
            </p:extLst>
          </p:nvPr>
        </p:nvGraphicFramePr>
        <p:xfrm>
          <a:off x="6000760" y="108021"/>
          <a:ext cx="303847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" name="Worksheet" r:id="rId12" imgW="3409984" imgH="1295527" progId="Excel.Sheet.8">
                  <p:embed/>
                </p:oleObj>
              </mc:Choice>
              <mc:Fallback>
                <p:oleObj name="Worksheet" r:id="rId12" imgW="3409984" imgH="1295527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60" y="108021"/>
                        <a:ext cx="3038475" cy="1152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42"/>
          <p:cNvSpPr txBox="1">
            <a:spLocks noChangeArrowheads="1"/>
          </p:cNvSpPr>
          <p:nvPr/>
        </p:nvSpPr>
        <p:spPr bwMode="auto">
          <a:xfrm>
            <a:off x="1285650" y="6344538"/>
            <a:ext cx="18573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2021</a:t>
            </a:r>
          </a:p>
        </p:txBody>
      </p:sp>
      <p:sp>
        <p:nvSpPr>
          <p:cNvPr id="40" name="TextBox 42"/>
          <p:cNvSpPr txBox="1">
            <a:spLocks noChangeArrowheads="1"/>
          </p:cNvSpPr>
          <p:nvPr/>
        </p:nvSpPr>
        <p:spPr bwMode="auto">
          <a:xfrm>
            <a:off x="2571736" y="5072074"/>
            <a:ext cx="18573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2022</a:t>
            </a:r>
          </a:p>
        </p:txBody>
      </p:sp>
      <p:sp>
        <p:nvSpPr>
          <p:cNvPr id="41" name="TextBox 42"/>
          <p:cNvSpPr txBox="1">
            <a:spLocks noChangeArrowheads="1"/>
          </p:cNvSpPr>
          <p:nvPr/>
        </p:nvSpPr>
        <p:spPr bwMode="auto">
          <a:xfrm>
            <a:off x="3857620" y="4071942"/>
            <a:ext cx="18573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2023 (Отчет)</a:t>
            </a:r>
          </a:p>
        </p:txBody>
      </p:sp>
      <p:grpSp>
        <p:nvGrpSpPr>
          <p:cNvPr id="42" name="Группа 50"/>
          <p:cNvGrpSpPr>
            <a:grpSpLocks/>
          </p:cNvGrpSpPr>
          <p:nvPr/>
        </p:nvGrpSpPr>
        <p:grpSpPr bwMode="auto">
          <a:xfrm>
            <a:off x="428596" y="5072074"/>
            <a:ext cx="913695" cy="432037"/>
            <a:chOff x="3289501" y="2248510"/>
            <a:chExt cx="914358" cy="432048"/>
          </a:xfrm>
        </p:grpSpPr>
        <p:sp>
          <p:nvSpPr>
            <p:cNvPr id="43" name="Овал 42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4" name="TextBox 52"/>
            <p:cNvSpPr txBox="1">
              <a:spLocks noChangeArrowheads="1"/>
            </p:cNvSpPr>
            <p:nvPr/>
          </p:nvSpPr>
          <p:spPr bwMode="auto">
            <a:xfrm>
              <a:off x="3289501" y="2320521"/>
              <a:ext cx="914358" cy="261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latin typeface="Times New Roman" pitchFamily="18" charset="0"/>
                </a:rPr>
                <a:t>7,1%</a:t>
              </a:r>
            </a:p>
          </p:txBody>
        </p:sp>
      </p:grpSp>
      <p:grpSp>
        <p:nvGrpSpPr>
          <p:cNvPr id="45" name="Группа 50"/>
          <p:cNvGrpSpPr>
            <a:grpSpLocks/>
          </p:cNvGrpSpPr>
          <p:nvPr/>
        </p:nvGrpSpPr>
        <p:grpSpPr bwMode="auto">
          <a:xfrm>
            <a:off x="1714480" y="3786190"/>
            <a:ext cx="913695" cy="432037"/>
            <a:chOff x="3289501" y="2248510"/>
            <a:chExt cx="914358" cy="432048"/>
          </a:xfrm>
        </p:grpSpPr>
        <p:sp>
          <p:nvSpPr>
            <p:cNvPr id="46" name="Овал 45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7" name="TextBox 52"/>
            <p:cNvSpPr txBox="1">
              <a:spLocks noChangeArrowheads="1"/>
            </p:cNvSpPr>
            <p:nvPr/>
          </p:nvSpPr>
          <p:spPr bwMode="auto">
            <a:xfrm>
              <a:off x="3289501" y="2320520"/>
              <a:ext cx="914358" cy="261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latin typeface="Times New Roman" pitchFamily="18" charset="0"/>
                </a:rPr>
                <a:t>9,2%</a:t>
              </a:r>
            </a:p>
          </p:txBody>
        </p:sp>
      </p:grpSp>
      <p:grpSp>
        <p:nvGrpSpPr>
          <p:cNvPr id="48" name="Группа 50"/>
          <p:cNvGrpSpPr>
            <a:grpSpLocks/>
          </p:cNvGrpSpPr>
          <p:nvPr/>
        </p:nvGrpSpPr>
        <p:grpSpPr bwMode="auto">
          <a:xfrm>
            <a:off x="3286116" y="2714620"/>
            <a:ext cx="913695" cy="432037"/>
            <a:chOff x="3289501" y="2248510"/>
            <a:chExt cx="914358" cy="432048"/>
          </a:xfrm>
        </p:grpSpPr>
        <p:sp>
          <p:nvSpPr>
            <p:cNvPr id="49" name="Овал 48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0" name="TextBox 52"/>
            <p:cNvSpPr txBox="1">
              <a:spLocks noChangeArrowheads="1"/>
            </p:cNvSpPr>
            <p:nvPr/>
          </p:nvSpPr>
          <p:spPr bwMode="auto">
            <a:xfrm>
              <a:off x="3289501" y="2320520"/>
              <a:ext cx="914358" cy="261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latin typeface="Times New Roman" pitchFamily="18" charset="0"/>
                </a:rPr>
                <a:t>8,6%</a:t>
              </a:r>
            </a:p>
          </p:txBody>
        </p:sp>
      </p:grpSp>
      <p:grpSp>
        <p:nvGrpSpPr>
          <p:cNvPr id="51" name="Группа 50"/>
          <p:cNvGrpSpPr>
            <a:grpSpLocks/>
          </p:cNvGrpSpPr>
          <p:nvPr/>
        </p:nvGrpSpPr>
        <p:grpSpPr bwMode="auto">
          <a:xfrm>
            <a:off x="3214678" y="4286256"/>
            <a:ext cx="913695" cy="432037"/>
            <a:chOff x="3289501" y="2248510"/>
            <a:chExt cx="914358" cy="432048"/>
          </a:xfrm>
        </p:grpSpPr>
        <p:sp>
          <p:nvSpPr>
            <p:cNvPr id="52" name="Овал 51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3" name="TextBox 52"/>
            <p:cNvSpPr txBox="1">
              <a:spLocks noChangeArrowheads="1"/>
            </p:cNvSpPr>
            <p:nvPr/>
          </p:nvSpPr>
          <p:spPr bwMode="auto">
            <a:xfrm>
              <a:off x="3289501" y="2320520"/>
              <a:ext cx="914358" cy="261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latin typeface="Times New Roman" pitchFamily="18" charset="0"/>
                </a:rPr>
                <a:t>91,4%</a:t>
              </a:r>
            </a:p>
          </p:txBody>
        </p:sp>
      </p:grpSp>
      <p:grpSp>
        <p:nvGrpSpPr>
          <p:cNvPr id="54" name="Группа 50"/>
          <p:cNvGrpSpPr>
            <a:grpSpLocks/>
          </p:cNvGrpSpPr>
          <p:nvPr/>
        </p:nvGrpSpPr>
        <p:grpSpPr bwMode="auto">
          <a:xfrm>
            <a:off x="4500562" y="1643050"/>
            <a:ext cx="913695" cy="432037"/>
            <a:chOff x="3289501" y="2248510"/>
            <a:chExt cx="914358" cy="432048"/>
          </a:xfrm>
        </p:grpSpPr>
        <p:sp>
          <p:nvSpPr>
            <p:cNvPr id="55" name="Овал 54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6" name="TextBox 52"/>
            <p:cNvSpPr txBox="1">
              <a:spLocks noChangeArrowheads="1"/>
            </p:cNvSpPr>
            <p:nvPr/>
          </p:nvSpPr>
          <p:spPr bwMode="auto">
            <a:xfrm>
              <a:off x="3289501" y="2320520"/>
              <a:ext cx="914358" cy="261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latin typeface="Times New Roman" pitchFamily="18" charset="0"/>
                </a:rPr>
                <a:t>7,9%</a:t>
              </a:r>
            </a:p>
          </p:txBody>
        </p:sp>
      </p:grpSp>
      <p:grpSp>
        <p:nvGrpSpPr>
          <p:cNvPr id="57" name="Группа 50"/>
          <p:cNvGrpSpPr>
            <a:grpSpLocks/>
          </p:cNvGrpSpPr>
          <p:nvPr/>
        </p:nvGrpSpPr>
        <p:grpSpPr bwMode="auto">
          <a:xfrm>
            <a:off x="4515561" y="3143248"/>
            <a:ext cx="913695" cy="432037"/>
            <a:chOff x="3289501" y="2248510"/>
            <a:chExt cx="914358" cy="432048"/>
          </a:xfrm>
        </p:grpSpPr>
        <p:sp>
          <p:nvSpPr>
            <p:cNvPr id="58" name="Овал 57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9" name="TextBox 52"/>
            <p:cNvSpPr txBox="1">
              <a:spLocks noChangeArrowheads="1"/>
            </p:cNvSpPr>
            <p:nvPr/>
          </p:nvSpPr>
          <p:spPr bwMode="auto">
            <a:xfrm>
              <a:off x="3289501" y="2320520"/>
              <a:ext cx="914358" cy="261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latin typeface="Times New Roman" pitchFamily="18" charset="0"/>
                </a:rPr>
                <a:t>92,1%</a:t>
              </a:r>
            </a:p>
          </p:txBody>
        </p:sp>
      </p:grpSp>
      <p:graphicFrame>
        <p:nvGraphicFramePr>
          <p:cNvPr id="60" name="Object 465">
            <a:extLst>
              <a:ext uri="{FF2B5EF4-FFF2-40B4-BE49-F238E27FC236}">
                <a16:creationId xmlns="" xmlns:a16="http://schemas.microsoft.com/office/drawing/2014/main" id="{578602E3-653E-477F-9CE5-45F945CB01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8048831"/>
              </p:ext>
            </p:extLst>
          </p:nvPr>
        </p:nvGraphicFramePr>
        <p:xfrm>
          <a:off x="-410745" y="5384750"/>
          <a:ext cx="309562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" name="Worksheet" r:id="rId14" imgW="3400543" imgH="1266887" progId="Excel.Sheet.8">
                  <p:embed/>
                </p:oleObj>
              </mc:Choice>
              <mc:Fallback>
                <p:oleObj name="Worksheet" r:id="rId14" imgW="3400543" imgH="1266887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10745" y="5384750"/>
                        <a:ext cx="3095625" cy="1152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245712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100294"/>
              </p:ext>
            </p:extLst>
          </p:nvPr>
        </p:nvGraphicFramePr>
        <p:xfrm>
          <a:off x="0" y="1428736"/>
          <a:ext cx="9143998" cy="1771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46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01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715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1444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2869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5041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6406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5890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(Отчет)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(План)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(План)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8901">
                <a:tc>
                  <a:txBody>
                    <a:bodyPr/>
                    <a:lstStyle/>
                    <a:p>
                      <a:r>
                        <a:rPr lang="ru-RU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632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170 490,0</a:t>
                      </a:r>
                    </a:p>
                  </a:txBody>
                  <a:tcPr>
                    <a:solidFill>
                      <a:srgbClr val="E632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182 963,5</a:t>
                      </a:r>
                    </a:p>
                  </a:txBody>
                  <a:tcPr>
                    <a:solidFill>
                      <a:srgbClr val="E632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156 458,7</a:t>
                      </a:r>
                    </a:p>
                  </a:txBody>
                  <a:tcPr>
                    <a:solidFill>
                      <a:srgbClr val="E632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152 073,2</a:t>
                      </a:r>
                    </a:p>
                  </a:txBody>
                  <a:tcPr>
                    <a:solidFill>
                      <a:srgbClr val="E632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101 763,3</a:t>
                      </a:r>
                    </a:p>
                  </a:txBody>
                  <a:tcPr>
                    <a:solidFill>
                      <a:srgbClr val="E632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84 001,5</a:t>
                      </a:r>
                    </a:p>
                  </a:txBody>
                  <a:tcPr>
                    <a:solidFill>
                      <a:srgbClr val="E632B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1270">
                <a:tc>
                  <a:txBody>
                    <a:bodyPr/>
                    <a:lstStyle/>
                    <a:p>
                      <a:r>
                        <a:rPr lang="ru-RU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111</a:t>
                      </a:r>
                      <a:r>
                        <a:rPr lang="ru-RU" sz="12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100,0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161 963,3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180 128,2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139 930,0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70 848,0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75 625,5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1270">
                <a:tc>
                  <a:txBody>
                    <a:bodyPr/>
                    <a:lstStyle/>
                    <a:p>
                      <a:r>
                        <a:rPr lang="ru-RU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264</a:t>
                      </a:r>
                      <a:r>
                        <a:rPr lang="ru-RU" sz="12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750,7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279 698,9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287 481,7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302 290,2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302 995,3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290 336,9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99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Иные МБТ и прочие безвозмездные поступления   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23 436,4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26 363,0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29 826,4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32 240,4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25 072,5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25 234,7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187626891"/>
              </p:ext>
            </p:extLst>
          </p:nvPr>
        </p:nvGraphicFramePr>
        <p:xfrm>
          <a:off x="0" y="3429000"/>
          <a:ext cx="6000760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333265025"/>
              </p:ext>
            </p:extLst>
          </p:nvPr>
        </p:nvGraphicFramePr>
        <p:xfrm>
          <a:off x="5857852" y="3357562"/>
          <a:ext cx="3286148" cy="3286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929322" y="500042"/>
            <a:ext cx="3367079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30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9672" y="3297136"/>
            <a:ext cx="1139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Динамика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Rectangle 22"/>
          <p:cNvSpPr>
            <a:spLocks noChangeArrowheads="1"/>
          </p:cNvSpPr>
          <p:nvPr/>
        </p:nvSpPr>
        <p:spPr bwMode="auto">
          <a:xfrm>
            <a:off x="1320817" y="154510"/>
            <a:ext cx="7761249" cy="87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Сведения по безвозмездным поступлениям</a:t>
            </a:r>
          </a:p>
          <a:p>
            <a:pPr algn="r"/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бюджет муниципального района из бюджета Республики Башкортостан, </a:t>
            </a:r>
            <a:r>
              <a:rPr lang="ru-RU" sz="26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649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Box 10"/>
          <p:cNvSpPr txBox="1">
            <a:spLocks noChangeArrowheads="1"/>
          </p:cNvSpPr>
          <p:nvPr/>
        </p:nvSpPr>
        <p:spPr bwMode="auto">
          <a:xfrm>
            <a:off x="4500562" y="4929198"/>
            <a:ext cx="2303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42" y="-9526"/>
            <a:ext cx="9248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трансферты, полученные 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других бюджетов бюджетной системы РФ,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6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674490"/>
              </p:ext>
            </p:extLst>
          </p:nvPr>
        </p:nvGraphicFramePr>
        <p:xfrm>
          <a:off x="34183" y="764704"/>
          <a:ext cx="9075634" cy="5996940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7337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273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4511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032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032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0352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0404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8897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r>
                        <a:rPr lang="ru-RU" sz="1300" b="1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 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 (Отчет)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065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r>
                        <a:rPr lang="ru-RU" sz="1200" b="1" i="0" u="none" strike="noStrike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всего, в том числе:</a:t>
                      </a:r>
                      <a:endParaRPr lang="ru-RU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111 100,1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161 963,3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180 128,2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139 930,0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70 848,0</a:t>
                      </a:r>
                      <a:endParaRPr lang="ru-RU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75 625,5</a:t>
                      </a:r>
                      <a:endParaRPr lang="ru-RU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053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</a:t>
                      </a:r>
                      <a:r>
                        <a:rPr lang="ru-RU" sz="1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мероприятий по закупке техники для жилищно-коммунального хозяйства</a:t>
                      </a:r>
                    </a:p>
                  </a:txBody>
                  <a:tcPr marL="72000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5 447,0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39280150"/>
                  </a:ext>
                </a:extLst>
              </a:tr>
              <a:tr h="55309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бюджетам на содержание, ремонт, капитальный ремонт, строительство и реконструкцию автомобильных дорог общего пользования местного значения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45 736,0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27 746,3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41 386,5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22 951,4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19 545,5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23 808,</a:t>
                      </a:r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5309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создание в общеобразовательных организациях, расположенных в</a:t>
                      </a:r>
                      <a:r>
                        <a:rPr lang="ru-RU" sz="1200" b="0" i="0" u="none" strike="noStrike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сельской местности, условий для занятий физической культурой и спортом</a:t>
                      </a:r>
                    </a:p>
                  </a:txBody>
                  <a:tcPr marL="72000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500,2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411,8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959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обновление материально-технической базы для организации учебно-исследовательской, научно-практической, творческой деятельности, занятий физической культуры и спортом в образовательных организациях</a:t>
                      </a:r>
                    </a:p>
                  </a:txBody>
                  <a:tcPr marL="72000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407,3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406,3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83378997"/>
                  </a:ext>
                </a:extLst>
              </a:tr>
              <a:tr h="35959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оснащение (обновление материально-технической базы) оборудованием, средствами обучения и воспитания образовательных организаций различных типов для реализации дополнительных общеразвивающих программ, для создания информационных систем в образовательных организациях</a:t>
                      </a:r>
                    </a:p>
                  </a:txBody>
                  <a:tcPr marL="72000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078,1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50989981"/>
                  </a:ext>
                </a:extLst>
              </a:tr>
              <a:tr h="35164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организацию бесплатного горячего питания обучающихся, получающих начальное общее образование в государственных и муниципальных образовательных организациях</a:t>
                      </a:r>
                    </a:p>
                  </a:txBody>
                  <a:tcPr marL="72000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10 454,0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10 738,3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11 303,8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</a:t>
                      </a:r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937,2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</a:t>
                      </a:r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937,2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</a:t>
                      </a:r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937,2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38593084"/>
                  </a:ext>
                </a:extLst>
              </a:tr>
              <a:tr h="40265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обеспечение развития и укрепления материально-технической базы домов культуры в населенных пунктах с числом жителей до 50 тысяч человек</a:t>
                      </a:r>
                    </a:p>
                  </a:txBody>
                  <a:tcPr marL="72000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4 937,0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9443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реализацию мероприятий по обеспечению жильем молодых семей</a:t>
                      </a:r>
                    </a:p>
                  </a:txBody>
                  <a:tcPr marL="72000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1 052,9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1 649,8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2 208,6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1 686,</a:t>
                      </a:r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39,9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543,0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7476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поддержку отрасли культуры</a:t>
                      </a:r>
                    </a:p>
                  </a:txBody>
                  <a:tcPr marL="72000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277,7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9 054,6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247,9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242,5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89,5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91,8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7476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Субсидии на </a:t>
                      </a:r>
                      <a:r>
                        <a:rPr lang="ru-RU" sz="1200" b="0" i="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софинансирование</a:t>
                      </a:r>
                      <a:r>
                        <a:rPr lang="ru-RU" sz="1200" b="0" i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капитальных вложений в объекты государственной (муниципальной) собственности в рамках обеспечения комплексного развития сельских территорий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5 343,2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53 561,</a:t>
                      </a:r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6244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842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Box 10"/>
          <p:cNvSpPr txBox="1">
            <a:spLocks noChangeArrowheads="1"/>
          </p:cNvSpPr>
          <p:nvPr/>
        </p:nvSpPr>
        <p:spPr bwMode="auto">
          <a:xfrm>
            <a:off x="4500562" y="4929198"/>
            <a:ext cx="2303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>
              <a:latin typeface="Calibri" pitchFamily="34" charset="0"/>
            </a:endParaRPr>
          </a:p>
        </p:txBody>
      </p:sp>
      <p:graphicFrame>
        <p:nvGraphicFramePr>
          <p:cNvPr id="6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765992"/>
              </p:ext>
            </p:extLst>
          </p:nvPr>
        </p:nvGraphicFramePr>
        <p:xfrm>
          <a:off x="26138" y="166426"/>
          <a:ext cx="9091724" cy="6574942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7373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273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4511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032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428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9628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0273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0423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r>
                        <a:rPr lang="ru-RU" sz="1300" b="1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 (Отчет)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868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обеспечение комплексного развития сельских территорий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1 537,2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13 737,8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10 687,6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370,7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585,1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594,7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844371632"/>
                  </a:ext>
                </a:extLst>
              </a:tr>
              <a:tr h="32901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реализацию мероприятий по модернизации школьных систем образования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33 588,0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661442809"/>
                  </a:ext>
                </a:extLst>
              </a:tr>
              <a:tr h="16868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r>
                        <a:rPr lang="ru-RU" sz="1200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формирование современной городской среды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9 163,0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432704605"/>
                  </a:ext>
                </a:extLst>
              </a:tr>
              <a:tr h="16868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финансовое обеспечение отдельных полномочий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2 111,2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2 127,2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2 368,9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2 475,0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7033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доведении средней заработной платы работников   муниципальных учреждений культуры до среднемесячной начисленной заработной платы наемных работников в организациях, у индивидуальных предпринимателей и физических лиц (среднемесячного дохода от трудовой  деятельности) в Республике Башкортостан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16 195,9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17 610,3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19 177,2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19 268,7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19 225,9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19 225,9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4967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доведении средней заработной платы педагогических</a:t>
                      </a:r>
                      <a:r>
                        <a:rPr lang="ru-RU" sz="1200" b="0" i="0" u="none" strike="noStrike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работников муниципальных учреждений дополнительного образования до средней заработной платы учителей в Республике Башкортостан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7 692,1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8 121,8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7 928,5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8 118,3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8 100,3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8 100,3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49676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обеспечение питанием обучающихся с ограниченными возможностями здоровья и детей-инвалидов в муниципальных общеобразовательных организациях, осуществляющих образовательную деятельность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5 119,5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6 327,7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7 038,8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7 178,1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7 474,</a:t>
                      </a:r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7 474,8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901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Субсидии на мероприятия по улучшению систем наружного освещения населенных пунктов Республики Башкортостан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1 067,8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13067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обеспечение устойчивого функционирования организаций, осуществляющих регулируемые виды деятельности в сфере теплоснабжения, водоснабжения и водоотведения, поставляющих коммунальные ресурсы для предоставления коммунальных услуг населению по тарифам, не обеспечивающим возмещение издержек, и подготовка объектов коммунального хозяйства к работе в осенне-зимний период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4 434,7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5 222,4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9574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проекты развития общественной инфраструктуры, основанные на местных инициативах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1 253,0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459,8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1 987,8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627679611"/>
                  </a:ext>
                </a:extLst>
              </a:tr>
              <a:tr h="56707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мероприятия по обеспечению доступности приоритетных объектов и услуг в приоритетных сферах жизнедеятельности инвалидов и других маломобильных групп населения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675,4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1458535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664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Box 10"/>
          <p:cNvSpPr txBox="1">
            <a:spLocks noChangeArrowheads="1"/>
          </p:cNvSpPr>
          <p:nvPr/>
        </p:nvSpPr>
        <p:spPr bwMode="auto">
          <a:xfrm>
            <a:off x="4500562" y="4929198"/>
            <a:ext cx="2303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>
              <a:latin typeface="Calibri" pitchFamily="34" charset="0"/>
            </a:endParaRPr>
          </a:p>
        </p:txBody>
      </p:sp>
      <p:graphicFrame>
        <p:nvGraphicFramePr>
          <p:cNvPr id="6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940052"/>
              </p:ext>
            </p:extLst>
          </p:nvPr>
        </p:nvGraphicFramePr>
        <p:xfrm>
          <a:off x="35496" y="44625"/>
          <a:ext cx="9073008" cy="6567103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7186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273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4511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032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032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032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1689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8866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r>
                        <a:rPr lang="ru-RU" sz="1300" b="1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 (Отчет)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420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поддержку мероприятий муниципальных программ развития субъектов малого и среднего предпринимательства, а также физических лиц, применяющих специальный налоговый режим «Налог на профессиональный доход»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1 523,9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534966384"/>
                  </a:ext>
                </a:extLst>
              </a:tr>
              <a:tr h="20440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мероприятия</a:t>
                      </a:r>
                      <a:r>
                        <a:rPr lang="ru-RU" sz="1200" b="0" i="0" u="none" strike="noStrike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 развитию учреждений культуры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1 382,4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6 903,6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723721559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поддержку мероприятий муниципальных программ развития субъектов малого и среднего предпринимательства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1 007,4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1 278,4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реализацию мероприятий по развитию образовательных организаций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2 980,5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8 143,4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3 284,3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2 080,5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2 080,5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2 580,5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мероприятия по капитальному ремонту водонапорных башен (систем централизованного водоснабжения) на территории сельских поселений Республики Башкортостан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1 560,2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1 514,6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1 399,1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1 429,6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обеспечение служебными легковыми автомобилями органов местного самоуправления Республики Башкортостан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785591058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проведение мероприятий</a:t>
                      </a:r>
                      <a:r>
                        <a:rPr lang="ru-RU" sz="1200" b="0" i="0" u="none" strike="noStrike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 организации бесплатного горячего питания обучающихся, получающих начальное образование в муниципальных образовательных организациях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168,1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249,4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269,2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269,2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осуществление мероприятий по разработке документов территориального планирования и градостроительного зонирования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587,4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565825764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осуществление мероприятий по разработке документов территориального планирования и градостроительного зонирования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250344456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реализацию дополнительных мер социальной поддержки по освобождению от платы, взимаемой за присмотр и уход за детьми граждан из РБ, принимающих участие в специальной военной операции, посещающими муниципальные образовательные организации, реализующие образовательные программы дошкольного образования, в РБ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392,3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370349473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</a:t>
                      </a:r>
                      <a:r>
                        <a:rPr lang="ru-RU" sz="1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расходов по обеспечению детей участников специальной военной операции – учащихся 5-11 классов горячим бесплатным питанием в общеобразовательных организациях 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402,6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291287894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реализацию проектов по строительству, реконструкции, модернизации объектов инфраструктуры за счет средств бюджета Республики Башкортостан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12 359,6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43 757,7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681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Box 10"/>
          <p:cNvSpPr txBox="1">
            <a:spLocks noChangeArrowheads="1"/>
          </p:cNvSpPr>
          <p:nvPr/>
        </p:nvSpPr>
        <p:spPr bwMode="auto">
          <a:xfrm>
            <a:off x="4500562" y="4929198"/>
            <a:ext cx="2303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>
              <a:latin typeface="Calibri" pitchFamily="34" charset="0"/>
            </a:endParaRPr>
          </a:p>
        </p:txBody>
      </p:sp>
      <p:graphicFrame>
        <p:nvGraphicFramePr>
          <p:cNvPr id="6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547974"/>
              </p:ext>
            </p:extLst>
          </p:nvPr>
        </p:nvGraphicFramePr>
        <p:xfrm>
          <a:off x="42729" y="45418"/>
          <a:ext cx="9058542" cy="6783651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7469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273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1097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962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1306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0467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0389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2285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r>
                        <a:rPr lang="ru-RU" sz="1300" b="1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 (Отчет)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030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r>
                        <a:rPr lang="ru-RU" sz="1200" b="1" i="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всего, в том числе: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264 750,7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279 698,9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287 481,7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302 290,2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302 995,3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290 336,9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3192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оплату труда педагогических работников муниципальных дошкольных образовательных организаций и муниципальных общеобразовательных организаций, предоставляющих дошкольное образование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43 075,8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44 435,8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42 995,1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44 288,3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44 288,3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44 288,3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206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приобретение учебников и учебных пособий, средств обучения, игр, игрушек муниципальных дошкольных образовательных организаций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576,2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520,8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520,8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520,8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66757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оплату труда педагогических работников муниципальных общеобразовательных организаций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139 650,1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142 343,5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150 959,5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148 187,9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148 187,9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148 187,9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приобретение учебников и учебных пособий, средств обучения, игр, игрушек муниципальных общеобразовательных организаций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3 934,5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3 927,0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6 447,5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</a:t>
                      </a:r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285</a:t>
                      </a:r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</a:t>
                      </a:r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285</a:t>
                      </a:r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</a:t>
                      </a:r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285</a:t>
                      </a:r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2015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выплату дотаций бюджетам поселений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1 922,8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1 920,2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1 912,9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1 962,1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1 962,1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1 962,1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370349473"/>
                  </a:ext>
                </a:extLst>
              </a:tr>
              <a:tr h="12015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на осуществление первичного воинского учета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1 853,3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2 015,7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2 321,2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791,1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3 077</a:t>
                      </a:r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3 367,7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20155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выплату единовременного пособия при всех формах устройства детей, лишенных родительского попечения, в семью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237,9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6894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организацию и осуществление деятельности по опеке и попечительству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1 628,6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2 108,8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2 135,9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2 135,9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2 135,9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2 135,9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291287894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образование и обеспечение деятельности комиссий по делам несовершеннолетних и защите их прав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681,6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920,7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879,6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879,6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879,6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879,6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051745817"/>
                  </a:ext>
                </a:extLst>
              </a:tr>
              <a:tr h="29576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создание и обеспечение деятельности административных комиссий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681,6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885,3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879,6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879,6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879,6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879,6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обустройство, содержание строительство и консервацию скотомогильников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380,8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1204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организацию</a:t>
                      </a:r>
                      <a:r>
                        <a:rPr lang="ru-RU" sz="1200" u="none" strike="noStrike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мероприятий при осуществлении деятельности по обращению с животными без владельцев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331,3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8114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социальную поддержку учащихся муниципальных общеобразовательных учреждений из многодетных малоимущих семей по обеспечению бесплатным питанием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3 558,7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3 884,7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3 646,1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3 803,5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3 955,4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3 955,4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044690112"/>
                  </a:ext>
                </a:extLst>
              </a:tr>
              <a:tr h="69119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социальную поддержку учащихся общеобразовательных учреждений из многодетных малоимущих семей по обеспечению  школьной формой либо заменяющим ее комплектом детской одежды для посещения школьных занятий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1 718,4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1 652,1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1 697,9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2 192,1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2 193,3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2 185,8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835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Box 10"/>
          <p:cNvSpPr txBox="1">
            <a:spLocks noChangeArrowheads="1"/>
          </p:cNvSpPr>
          <p:nvPr/>
        </p:nvSpPr>
        <p:spPr bwMode="auto">
          <a:xfrm>
            <a:off x="4500562" y="4929198"/>
            <a:ext cx="2303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>
              <a:latin typeface="Calibri" pitchFamily="34" charset="0"/>
            </a:endParaRPr>
          </a:p>
        </p:txBody>
      </p:sp>
      <p:graphicFrame>
        <p:nvGraphicFramePr>
          <p:cNvPr id="6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089602"/>
              </p:ext>
            </p:extLst>
          </p:nvPr>
        </p:nvGraphicFramePr>
        <p:xfrm>
          <a:off x="35496" y="74888"/>
          <a:ext cx="9065775" cy="6656333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7114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273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4511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1890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751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032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1689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4640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r>
                        <a:rPr lang="ru-RU" sz="1300" b="1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 (Отчет)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24917"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осуществление государственных полномочий по социальной поддержке детей-сирот и детей, оставшихся без попечения родителей (за исключением детей, обучающихся в федеральных образовательных организациях), кроме полномочий по содержанию детей-сирот и детей, оставшихся без попечения родителей, в государственных образовательных организациях и медицинских организациях государственной системы здравоохранения для детей-сирот и детей, оставшихся без попечения родителей, в части ежемесячного пособия на содержание детей, переданных на воспитание в приемную и патронатную семью, вознаграждения, причитающегося приемным и патронатным родителям, пособий на содержание детей, переданных под опеку и попечительство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12 844,0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11 843,7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11 102,4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13 236,5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13 236,5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13 236,5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организацию отдыха и оздоровление детей-сирот и детей, оставшихся без попечения родителей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1 724,5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1 800,1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1 799,5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2 049,2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2 131,8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2 217,9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организацию отдыха и оздоровление детей (за исключением организации отдыха детей в каникулярное время)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2 802,1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3 371,2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3 308,8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4 787,3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4 971,9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5 163,5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оплату труда административно-управленческого и вспомогательного персонала муниципальных  дошкольных образовательных организаций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15 260,4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16 861,4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16 503,9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17 765,</a:t>
                      </a:r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17 765,0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17 765,0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367052006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оплату труда административно-управленческого и вспомогательного персонала муниципальных общеобразовательных организаций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14 604,0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15 071,1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15 055,4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228600" indent="-228600" algn="ctr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14 466,1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14 466,1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14 466,1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14498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осуществление государственных полномочий по обеспечению жилыми помещениями инвалидов и семей, имеющих детей-инвалидов, нуждающихся в жилых помещениях, предоставляемых по договорам социального найма, вставших на учет после 1 января 2005 года и страдающих тяжелыми формами хронических заболеваний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2 394,7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658367793"/>
                  </a:ext>
                </a:extLst>
              </a:tr>
              <a:tr h="77312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осуществление государственных полномочий по обеспечению детей-сирот и детей, оставшихся без попечения родителей, лиц из числа детей-сирот и детей, оставшихся без попечения родителей, жилыми помещениями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10 212,5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17 670,7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18 574,7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30 172,2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30 172,2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16 762,4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743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14313" y="2781300"/>
            <a:ext cx="8715375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rIns="54000"/>
          <a:lstStyle/>
          <a:p>
            <a:pPr marL="1588" indent="361950" algn="just">
              <a:spcBef>
                <a:spcPct val="20000"/>
              </a:spcBef>
              <a:buFont typeface="Wingdings" pitchFamily="2" charset="2"/>
              <a:buNone/>
            </a:pPr>
            <a:endParaRPr lang="ru-RU" b="1" dirty="0">
              <a:latin typeface="Calibri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28662" y="500042"/>
            <a:ext cx="7326684" cy="8286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1808" y="914379"/>
            <a:ext cx="8100392" cy="30777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ru-RU" sz="1400" i="1" dirty="0"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4309" y="1049825"/>
            <a:ext cx="785539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just">
              <a:buFont typeface="+mj-lt"/>
              <a:buAutoNum type="romanU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Административно – территориальное деление муниципального района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район Республики Башкортостан (слайд 4)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Все о бюджете (слайды 5-13)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Основные цели, задачи и приоритетные направления бюджетной, налоговой и долговой политики (слайды 14-16)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Повышение бюджетной грамотности населения (слайд 17)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Основные параметры бюджета муниципального района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район Республики Башкортостан на 2024 год и на плановый 2025-2026 годы (слайд 18-20)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Доходы бюджета муниципального района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район Республики Башкортостан (слайды 21-31)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Расходы бюджета муниципального района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район Республики Башкортостан (слайды 32-50)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Дотационность бюджетов сельских поселений муниципального района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район Республики Башкортостан (слайд 51)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Муниципальный долг муниципального района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район Республики Башкортостан (слайды 52-53)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Расходы бюджета на реализацию муниципальных программ (слайды 54-74)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Реализация национальных проектов в муниципальном районе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район Республики Башкортостан (слайд 75)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Контактная информация (слайд 76)</a:t>
            </a:r>
          </a:p>
          <a:p>
            <a:endParaRPr lang="ru-RU" sz="1600" dirty="0"/>
          </a:p>
        </p:txBody>
      </p:sp>
      <p:sp>
        <p:nvSpPr>
          <p:cNvPr id="8" name="Shape"/>
          <p:cNvSpPr>
            <a:spLocks noChangeArrowheads="1"/>
          </p:cNvSpPr>
          <p:nvPr/>
        </p:nvSpPr>
        <p:spPr bwMode="auto">
          <a:xfrm>
            <a:off x="1191672" y="500042"/>
            <a:ext cx="6760656" cy="51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8575" algn="ctr">
              <a:spcAft>
                <a:spcPts val="2100"/>
              </a:spcAft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СОДЕРЖАНИЕ</a:t>
            </a:r>
          </a:p>
        </p:txBody>
      </p:sp>
    </p:spTree>
    <p:extLst>
      <p:ext uri="{BB962C8B-B14F-4D97-AF65-F5344CB8AC3E}">
        <p14:creationId xmlns:p14="http://schemas.microsoft.com/office/powerpoint/2010/main" val="5387107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Box 10"/>
          <p:cNvSpPr txBox="1">
            <a:spLocks noChangeArrowheads="1"/>
          </p:cNvSpPr>
          <p:nvPr/>
        </p:nvSpPr>
        <p:spPr bwMode="auto">
          <a:xfrm>
            <a:off x="4500562" y="4929198"/>
            <a:ext cx="2303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>
              <a:latin typeface="Calibri" pitchFamily="34" charset="0"/>
            </a:endParaRPr>
          </a:p>
        </p:txBody>
      </p:sp>
      <p:graphicFrame>
        <p:nvGraphicFramePr>
          <p:cNvPr id="6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458040"/>
              </p:ext>
            </p:extLst>
          </p:nvPr>
        </p:nvGraphicFramePr>
        <p:xfrm>
          <a:off x="35495" y="63662"/>
          <a:ext cx="9057230" cy="6715315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7126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3823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2145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130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0467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466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2051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9948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r>
                        <a:rPr lang="ru-RU" sz="1300" b="1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 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 (Отчет)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2958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социальную поддержку учащихся муниципальных общеобразовательных организаций из многодетных малоимущих семей по предоставлению набора школьно-письменных принадлежностей первоклассникам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255,5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275,3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257,8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257,4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256,5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7461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компенсацию части платы, взимаемой с родителей (законных представителей) за присмотр и уход за детьми, посещающими образовательные организации, реализующие образовательные программы дошкольного образования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5 506,3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4 886,4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5 732,8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907,5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906,6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907,1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4953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осуществление полномочий по составлению (изменению) списков кандидатов в присяжные заседатели федеральных судов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205,2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10,5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10,8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201,7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786598482"/>
                  </a:ext>
                </a:extLst>
              </a:tr>
              <a:tr h="369480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муниципальных районов на проведение Всероссийской переписи населения 2020 года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313,9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804654307"/>
                  </a:ext>
                </a:extLst>
              </a:tr>
              <a:tr h="29467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</a:t>
                      </a:r>
                      <a:r>
                        <a:rPr lang="ru-RU" sz="1200" b="1" i="0" u="none" strike="noStrike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трансферты всего, в том числе:</a:t>
                      </a:r>
                      <a:endParaRPr lang="ru-RU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23 436,4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26 363,0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29 826,4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32 240,4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25 072,5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25 234,7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74320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трансферты, передаваемые бюджетам муниципальных районов из бюджетов поселений на осуществление части полномочий по решению вопросов местного значения в соответствии с заключенными соглашениями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739,5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2 549,5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2 935,9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2 935,9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2 935,9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72958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 на проведение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456,9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1 792,8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865,9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865,9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2 140,8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655921709"/>
                  </a:ext>
                </a:extLst>
              </a:tr>
              <a:tr h="74592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 на мероприятия по благоустройству территорий населенных пунктов, коммунальному хозяйству, обеспечению мер пожарной безопасности и охране окружающей среды в границах сельских поселений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6 200,0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6 200,0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6 200,0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6 200,0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9453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 на премирование муниципальных образований Республики Башкортостан по итогам конкурса «Лучшее муниципальное образование Республики Башкортостан»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72958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бюджетам муниципальных районов на ежемесячное денежное вознаграждение за классное руководство педагогическим работникам государственных и муниципальных общеобразовательных организаций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15 696,9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16 170,</a:t>
                      </a:r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16 248,1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16 170,8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</a:t>
                      </a:r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170,8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</a:t>
                      </a:r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170,8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59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Box 10"/>
          <p:cNvSpPr txBox="1">
            <a:spLocks noChangeArrowheads="1"/>
          </p:cNvSpPr>
          <p:nvPr/>
        </p:nvSpPr>
        <p:spPr bwMode="auto">
          <a:xfrm>
            <a:off x="4500562" y="4929198"/>
            <a:ext cx="2303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>
              <a:latin typeface="Calibri" pitchFamily="34" charset="0"/>
            </a:endParaRPr>
          </a:p>
        </p:txBody>
      </p:sp>
      <p:graphicFrame>
        <p:nvGraphicFramePr>
          <p:cNvPr id="6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537232"/>
              </p:ext>
            </p:extLst>
          </p:nvPr>
        </p:nvGraphicFramePr>
        <p:xfrm>
          <a:off x="34183" y="80611"/>
          <a:ext cx="9067088" cy="5775960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7220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874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1323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130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1306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9628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2066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9588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r>
                        <a:rPr lang="ru-RU" sz="1300" b="1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 (Отчет)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9354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Прочие межбюджетные трансферты</a:t>
                      </a:r>
                      <a:r>
                        <a:rPr lang="ru-RU" sz="1200" b="0" i="0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</a:t>
                      </a:r>
                      <a:r>
                        <a:rPr lang="ru-RU" sz="1200" b="0" i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единовременную компенсационную выплату специалистам муниципальных учреждений культуры с профессиональным образованием и (или) педагогическим работникам муниципальных учреждений дополнительного образования сферы культуры (детских школ искусств, детских музыкальных школ, детских художественных школ, детских хореографических школ), прибывшим (переехавшим) на работу с 2018 года в сельский населенный пункт, либо рабочий поселок, либо поселок городского типа, либо город с населением до 50 тысяч человек, расположенные на территории РБ)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4457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Прочие межбюджетные трансферты</a:t>
                      </a:r>
                      <a:r>
                        <a:rPr lang="en-US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реализацию мероприятий в области культуры, искусства, укрепления единства российской нации и этнокультурного развития народов в Республике Башкортостан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4457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Прочие межбюджетные трансферты</a:t>
                      </a:r>
                      <a:r>
                        <a:rPr lang="en-US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организацию и проведение республиканского конкурса программ по профилактике экстремизма в молодежной среде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54457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 на финансирование мероприятий по благоустройству административных центров муниципальных районов Республики Башкортостан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835,5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835,5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855,1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4457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 на </a:t>
                      </a:r>
                      <a:r>
                        <a:rPr lang="ru-RU" sz="1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расходных обязательств, возникающих при заключении концессионных соглашений между муниципальными образованиями Республики Башкортостан и организациями, выступающими заемщиками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332,8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747826115"/>
                  </a:ext>
                </a:extLst>
              </a:tr>
              <a:tr h="54457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 на финансовое обеспечение муниципального социального заказа на оказание физкультурно-оздоровительных услуг отдельным категориям граждан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315486586"/>
                  </a:ext>
                </a:extLst>
              </a:tr>
              <a:tr h="54457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 на финансирование расходов, связанных с уплатой лизинговых платежей на закупку коммунальной техники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997,7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3 712,7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3 599,9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3 487,2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463771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827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880084"/>
              </p:ext>
            </p:extLst>
          </p:nvPr>
        </p:nvGraphicFramePr>
        <p:xfrm>
          <a:off x="0" y="2214554"/>
          <a:ext cx="9144001" cy="2765742"/>
        </p:xfrm>
        <a:graphic>
          <a:graphicData uri="http://schemas.openxmlformats.org/drawingml/2006/table">
            <a:tbl>
              <a:tblPr/>
              <a:tblGrid>
                <a:gridCol w="3152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3195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4593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4593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2476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4593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6710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6707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40377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(Отчет)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5957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выплаты персоналу в целях обеспечения выполнения функций государственными (муниципальными) органами, казенными учреждениями, органами управления государственными внебюджетными фондами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74 075,3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87 626,7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91 402,5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79 836,4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79 836,4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79 836,4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8731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Закупка товаров, работ и услуг для обеспечения государственных (муниципальных) нужд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64 530,0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47 716,7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62 653,9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54 809,8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47 030,2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51 943,6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296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и иные выплаты населению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21 604,4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25 871,2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23 702,3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26 663,1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25 764,5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26 054,9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2832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Капитальные вложения в объекты государственной (муниципальной) собственности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17 560,7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26 714,2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25 253,7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85 306,8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30 172,2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16 762,4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52374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75 956,8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85 711,7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73 854,9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60 771,7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45 700,3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46 892,1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6902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Предоставление субсидий бюджетным, автономным учреждениям и иным некоммерческим организациям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518 043,1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600 170,2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590 689,0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621 617,4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575 335,1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552</a:t>
                      </a:r>
                      <a:r>
                        <a:rPr lang="ru-RU" sz="1000" b="1" i="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132,3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610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(муниципального) долга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5237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бюджетные ассигнования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18 981,5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20 967,6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53 583,9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4 059,5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784,5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784,5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5237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средства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10 402,8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000" b="1" i="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168,9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931748772"/>
              </p:ext>
            </p:extLst>
          </p:nvPr>
        </p:nvGraphicFramePr>
        <p:xfrm>
          <a:off x="0" y="357166"/>
          <a:ext cx="2928925" cy="1857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263141112"/>
              </p:ext>
            </p:extLst>
          </p:nvPr>
        </p:nvGraphicFramePr>
        <p:xfrm>
          <a:off x="2915816" y="357166"/>
          <a:ext cx="3084944" cy="1857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587092480"/>
              </p:ext>
            </p:extLst>
          </p:nvPr>
        </p:nvGraphicFramePr>
        <p:xfrm>
          <a:off x="3131840" y="4968876"/>
          <a:ext cx="2940358" cy="1889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030118211"/>
              </p:ext>
            </p:extLst>
          </p:nvPr>
        </p:nvGraphicFramePr>
        <p:xfrm>
          <a:off x="6084168" y="4968876"/>
          <a:ext cx="3059832" cy="1889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0" y="-7495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по видам расходов, тыс.руб.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1857364"/>
            <a:ext cx="35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71802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94809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147703267"/>
              </p:ext>
            </p:extLst>
          </p:nvPr>
        </p:nvGraphicFramePr>
        <p:xfrm>
          <a:off x="6000760" y="357166"/>
          <a:ext cx="3143240" cy="1857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802514245"/>
              </p:ext>
            </p:extLst>
          </p:nvPr>
        </p:nvGraphicFramePr>
        <p:xfrm>
          <a:off x="-4792" y="4968852"/>
          <a:ext cx="3136632" cy="1889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13844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25763455"/>
              </p:ext>
            </p:extLst>
          </p:nvPr>
        </p:nvGraphicFramePr>
        <p:xfrm>
          <a:off x="0" y="818367"/>
          <a:ext cx="9144000" cy="60396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12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035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035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8241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2476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0359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2476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468759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(Отчет)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</a:p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</a:p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9393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76 722,7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89 400,8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92 509,1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83 489,9</a:t>
                      </a:r>
                      <a:endParaRPr lang="ru-RU" sz="1600" b="0" kern="13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82 560,2</a:t>
                      </a:r>
                      <a:endParaRPr lang="ru-RU" sz="1600" b="0" kern="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82 751,1</a:t>
                      </a:r>
                      <a:endParaRPr lang="ru-RU" sz="1600" b="0" kern="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600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7147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1 853,3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3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015,7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2 321,2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2 791,1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3 077,0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3 367,7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8580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</a:t>
                      </a:r>
                      <a:r>
                        <a:rPr lang="ru-RU" sz="13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деятельность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2 936,5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3 376,5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4 165,3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4 060,4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4 060,4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4 060,4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8326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3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128 800,1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114 406,0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136 335,6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134 893,1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84 113,9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64 864,3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5192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3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46 537,4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54 684,1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83 955,5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71 593,3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3 905,9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3 793,2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55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dirty="0"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24,0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1 572,6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378,6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7147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3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406 701,1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479 381,3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441 446,3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472 209,2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471 636,3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472 602,8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8326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51 239,8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54 047,9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69 719,6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64 056,0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61 575,9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61 578,2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8326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42 544,8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55 045,5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53 445,5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66 865,7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65 391,7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52 072,7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85404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483,4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529,0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629,9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78326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650,2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688,0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68759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(муниципального) долга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17,1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849626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  <a:r>
                        <a:rPr lang="ru-RU" sz="13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общего характера бюджетам бюджетной системы Российской Федерации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32 258,5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39 630,9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35 533,4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31 716,1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r>
                        <a:rPr lang="ru-RU" sz="1300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412,0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28 425,8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78326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Условно утвержденные</a:t>
                      </a:r>
                      <a:r>
                        <a:rPr lang="ru-RU" sz="13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10 402,8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20 168,9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84039">
                <a:tc>
                  <a:txBody>
                    <a:bodyPr/>
                    <a:lstStyle/>
                    <a:p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latin typeface="Times New Roman" pitchFamily="18" charset="0"/>
                          <a:cs typeface="Times New Roman" pitchFamily="18" charset="0"/>
                        </a:rPr>
                        <a:t>790</a:t>
                      </a:r>
                      <a:r>
                        <a:rPr lang="ru-RU" sz="13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768,9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894 796,0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921 150,8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933 066,6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815 026,1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794 575,1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-16768" y="123815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по разделам, тыс.руб.</a:t>
            </a:r>
          </a:p>
        </p:txBody>
      </p:sp>
    </p:spTree>
    <p:extLst>
      <p:ext uri="{BB962C8B-B14F-4D97-AF65-F5344CB8AC3E}">
        <p14:creationId xmlns:p14="http://schemas.microsoft.com/office/powerpoint/2010/main" val="174518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 descr="IMG_0074.jpg"/>
          <p:cNvPicPr>
            <a:picLocks noChangeAspect="1"/>
          </p:cNvPicPr>
          <p:nvPr/>
        </p:nvPicPr>
        <p:blipFill>
          <a:blip r:embed="rId2" cstate="print"/>
          <a:srcRect r="6570"/>
          <a:stretch>
            <a:fillRect/>
          </a:stretch>
        </p:blipFill>
        <p:spPr>
          <a:xfrm>
            <a:off x="28253" y="1604398"/>
            <a:ext cx="9024731" cy="31644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92161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162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53835" y="148232"/>
            <a:ext cx="85683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</a:t>
            </a:r>
          </a:p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муниципального района </a:t>
            </a:r>
          </a:p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разделам бюджетной классификации на 2024 год, %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4810541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32559" y="4811866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91480" y="3021494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8,9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6463" y="5417490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Национальная оборона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95777" y="3570135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0,3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98034" y="3468094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0,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32095" y="3183172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14,5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141550" y="5417490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904877" y="4829095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Жилищно-коммунальное хозяйство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90013" y="3423037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7,7</a:t>
            </a:r>
            <a:endParaRPr lang="ru-RU" sz="12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623144" y="5404239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МБТ общего характера бюджетам бюджетной системы РФ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50849" y="1348561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50,6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078234" y="5404238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Культура, </a:t>
            </a:r>
          </a:p>
          <a:p>
            <a:pPr algn="ctr"/>
            <a:r>
              <a:rPr lang="ru-RU" sz="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кинематография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826980" y="4825116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535974" y="5394960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Физическая культура и спорт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324476" y="4811866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Средства массовой информации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959256" y="5384360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Обслуживание государственного (муниципального) долга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358638" y="4819815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159069" y="3155343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6,9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10823" y="3236181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3,4</a:t>
            </a:r>
            <a:endParaRPr lang="ru-RU" sz="12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780596" y="3093058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7,2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02015" y="3522427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0,</a:t>
            </a:r>
            <a:r>
              <a:rPr lang="en-US" sz="1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05</a:t>
            </a:r>
            <a:endParaRPr lang="ru-RU" sz="12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18851" y="3546282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0,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08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299295" y="3562184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Выгнутая вниз стрелка 38"/>
          <p:cNvSpPr/>
          <p:nvPr/>
        </p:nvSpPr>
        <p:spPr>
          <a:xfrm>
            <a:off x="4047214" y="4476585"/>
            <a:ext cx="445273" cy="182880"/>
          </a:xfrm>
          <a:prstGeom prst="curved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Выгнутая вниз стрелка 39"/>
          <p:cNvSpPr/>
          <p:nvPr/>
        </p:nvSpPr>
        <p:spPr>
          <a:xfrm rot="10800000">
            <a:off x="4032636" y="4231419"/>
            <a:ext cx="445273" cy="182880"/>
          </a:xfrm>
          <a:prstGeom prst="curved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4174434" y="4373217"/>
            <a:ext cx="166977" cy="16697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4" name="Овал 43"/>
          <p:cNvSpPr/>
          <p:nvPr/>
        </p:nvSpPr>
        <p:spPr>
          <a:xfrm>
            <a:off x="4293704" y="4293704"/>
            <a:ext cx="63611" cy="636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7324476" y="3564518"/>
            <a:ext cx="607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0,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0002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180642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2777144"/>
              </p:ext>
            </p:extLst>
          </p:nvPr>
        </p:nvGraphicFramePr>
        <p:xfrm>
          <a:off x="0" y="3736037"/>
          <a:ext cx="9144000" cy="3090065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0598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814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5603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3564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</a:p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(Отчет)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 (План)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 (План)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(План)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7718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3 736,2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4 632,7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4 673,5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3 321,2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321,2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3 321,2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37718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46 952,0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55 445,6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57 922,3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48 418,1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47 788,1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47 788,1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9648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Судебная система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205,2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10,8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201,7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3702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проведения выборов и референдумов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222,3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Резервные фонды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600,0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600,0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600,0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7483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25 812,2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29 117,2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29 913,3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30 840,1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30 840,1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30 840,1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990116528"/>
              </p:ext>
            </p:extLst>
          </p:nvPr>
        </p:nvGraphicFramePr>
        <p:xfrm>
          <a:off x="323528" y="404664"/>
          <a:ext cx="8820472" cy="3160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6675" y="71375"/>
            <a:ext cx="9010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общегосударственные вопросы,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74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6818" y="188640"/>
            <a:ext cx="89535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7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национальную оборону, тыс.руб.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36097" y="1078063"/>
            <a:ext cx="3707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Мобилизационная и 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вневойсковая подготовка</a:t>
            </a:r>
          </a:p>
          <a:p>
            <a:pPr algn="ctr"/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(межбюджетные трансферты бюджетам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сельских поселений на осуществление первичного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воинского учета на территориях,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где отсутствуют военные комиссариаты)</a:t>
            </a:r>
          </a:p>
        </p:txBody>
      </p:sp>
      <p:sp>
        <p:nvSpPr>
          <p:cNvPr id="15" name="Freeform 9"/>
          <p:cNvSpPr>
            <a:spLocks noChangeAspect="1" noEditPoints="1"/>
          </p:cNvSpPr>
          <p:nvPr/>
        </p:nvSpPr>
        <p:spPr bwMode="auto">
          <a:xfrm>
            <a:off x="5148064" y="1078063"/>
            <a:ext cx="835199" cy="484422"/>
          </a:xfrm>
          <a:custGeom>
            <a:avLst/>
            <a:gdLst>
              <a:gd name="T0" fmla="*/ 114 w 132"/>
              <a:gd name="T1" fmla="*/ 26 h 67"/>
              <a:gd name="T2" fmla="*/ 108 w 132"/>
              <a:gd name="T3" fmla="*/ 32 h 67"/>
              <a:gd name="T4" fmla="*/ 110 w 132"/>
              <a:gd name="T5" fmla="*/ 37 h 67"/>
              <a:gd name="T6" fmla="*/ 99 w 132"/>
              <a:gd name="T7" fmla="*/ 55 h 67"/>
              <a:gd name="T8" fmla="*/ 100 w 132"/>
              <a:gd name="T9" fmla="*/ 55 h 67"/>
              <a:gd name="T10" fmla="*/ 107 w 132"/>
              <a:gd name="T11" fmla="*/ 49 h 67"/>
              <a:gd name="T12" fmla="*/ 104 w 132"/>
              <a:gd name="T13" fmla="*/ 67 h 67"/>
              <a:gd name="T14" fmla="*/ 110 w 132"/>
              <a:gd name="T15" fmla="*/ 67 h 67"/>
              <a:gd name="T16" fmla="*/ 114 w 132"/>
              <a:gd name="T17" fmla="*/ 60 h 67"/>
              <a:gd name="T18" fmla="*/ 119 w 132"/>
              <a:gd name="T19" fmla="*/ 67 h 67"/>
              <a:gd name="T20" fmla="*/ 124 w 132"/>
              <a:gd name="T21" fmla="*/ 67 h 67"/>
              <a:gd name="T22" fmla="*/ 121 w 132"/>
              <a:gd name="T23" fmla="*/ 49 h 67"/>
              <a:gd name="T24" fmla="*/ 128 w 132"/>
              <a:gd name="T25" fmla="*/ 55 h 67"/>
              <a:gd name="T26" fmla="*/ 130 w 132"/>
              <a:gd name="T27" fmla="*/ 55 h 67"/>
              <a:gd name="T28" fmla="*/ 118 w 132"/>
              <a:gd name="T29" fmla="*/ 37 h 67"/>
              <a:gd name="T30" fmla="*/ 121 w 132"/>
              <a:gd name="T31" fmla="*/ 32 h 67"/>
              <a:gd name="T32" fmla="*/ 114 w 132"/>
              <a:gd name="T33" fmla="*/ 26 h 67"/>
              <a:gd name="T34" fmla="*/ 18 w 132"/>
              <a:gd name="T35" fmla="*/ 26 h 67"/>
              <a:gd name="T36" fmla="*/ 11 w 132"/>
              <a:gd name="T37" fmla="*/ 32 h 67"/>
              <a:gd name="T38" fmla="*/ 13 w 132"/>
              <a:gd name="T39" fmla="*/ 37 h 67"/>
              <a:gd name="T40" fmla="*/ 2 w 132"/>
              <a:gd name="T41" fmla="*/ 55 h 67"/>
              <a:gd name="T42" fmla="*/ 3 w 132"/>
              <a:gd name="T43" fmla="*/ 55 h 67"/>
              <a:gd name="T44" fmla="*/ 11 w 132"/>
              <a:gd name="T45" fmla="*/ 49 h 67"/>
              <a:gd name="T46" fmla="*/ 7 w 132"/>
              <a:gd name="T47" fmla="*/ 67 h 67"/>
              <a:gd name="T48" fmla="*/ 13 w 132"/>
              <a:gd name="T49" fmla="*/ 67 h 67"/>
              <a:gd name="T50" fmla="*/ 18 w 132"/>
              <a:gd name="T51" fmla="*/ 60 h 67"/>
              <a:gd name="T52" fmla="*/ 22 w 132"/>
              <a:gd name="T53" fmla="*/ 67 h 67"/>
              <a:gd name="T54" fmla="*/ 28 w 132"/>
              <a:gd name="T55" fmla="*/ 67 h 67"/>
              <a:gd name="T56" fmla="*/ 24 w 132"/>
              <a:gd name="T57" fmla="*/ 49 h 67"/>
              <a:gd name="T58" fmla="*/ 32 w 132"/>
              <a:gd name="T59" fmla="*/ 55 h 67"/>
              <a:gd name="T60" fmla="*/ 33 w 132"/>
              <a:gd name="T61" fmla="*/ 55 h 67"/>
              <a:gd name="T62" fmla="*/ 22 w 132"/>
              <a:gd name="T63" fmla="*/ 37 h 67"/>
              <a:gd name="T64" fmla="*/ 24 w 132"/>
              <a:gd name="T65" fmla="*/ 32 h 67"/>
              <a:gd name="T66" fmla="*/ 18 w 132"/>
              <a:gd name="T67" fmla="*/ 26 h 67"/>
              <a:gd name="T68" fmla="*/ 67 w 132"/>
              <a:gd name="T69" fmla="*/ 0 h 67"/>
              <a:gd name="T70" fmla="*/ 57 w 132"/>
              <a:gd name="T71" fmla="*/ 10 h 67"/>
              <a:gd name="T72" fmla="*/ 60 w 132"/>
              <a:gd name="T73" fmla="*/ 18 h 67"/>
              <a:gd name="T74" fmla="*/ 42 w 132"/>
              <a:gd name="T75" fmla="*/ 47 h 67"/>
              <a:gd name="T76" fmla="*/ 44 w 132"/>
              <a:gd name="T77" fmla="*/ 48 h 67"/>
              <a:gd name="T78" fmla="*/ 56 w 132"/>
              <a:gd name="T79" fmla="*/ 38 h 67"/>
              <a:gd name="T80" fmla="*/ 50 w 132"/>
              <a:gd name="T81" fmla="*/ 67 h 67"/>
              <a:gd name="T82" fmla="*/ 60 w 132"/>
              <a:gd name="T83" fmla="*/ 67 h 67"/>
              <a:gd name="T84" fmla="*/ 67 w 132"/>
              <a:gd name="T85" fmla="*/ 55 h 67"/>
              <a:gd name="T86" fmla="*/ 74 w 132"/>
              <a:gd name="T87" fmla="*/ 67 h 67"/>
              <a:gd name="T88" fmla="*/ 84 w 132"/>
              <a:gd name="T89" fmla="*/ 67 h 67"/>
              <a:gd name="T90" fmla="*/ 78 w 132"/>
              <a:gd name="T91" fmla="*/ 38 h 67"/>
              <a:gd name="T92" fmla="*/ 90 w 132"/>
              <a:gd name="T93" fmla="*/ 48 h 67"/>
              <a:gd name="T94" fmla="*/ 92 w 132"/>
              <a:gd name="T95" fmla="*/ 47 h 67"/>
              <a:gd name="T96" fmla="*/ 74 w 132"/>
              <a:gd name="T97" fmla="*/ 18 h 67"/>
              <a:gd name="T98" fmla="*/ 77 w 132"/>
              <a:gd name="T99" fmla="*/ 10 h 67"/>
              <a:gd name="T100" fmla="*/ 67 w 132"/>
              <a:gd name="T101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2" h="67">
                <a:moveTo>
                  <a:pt x="114" y="26"/>
                </a:moveTo>
                <a:cubicBezTo>
                  <a:pt x="111" y="26"/>
                  <a:pt x="108" y="29"/>
                  <a:pt x="108" y="32"/>
                </a:cubicBezTo>
                <a:cubicBezTo>
                  <a:pt x="108" y="34"/>
                  <a:pt x="109" y="36"/>
                  <a:pt x="110" y="37"/>
                </a:cubicBezTo>
                <a:cubicBezTo>
                  <a:pt x="104" y="40"/>
                  <a:pt x="96" y="53"/>
                  <a:pt x="99" y="55"/>
                </a:cubicBezTo>
                <a:cubicBezTo>
                  <a:pt x="99" y="55"/>
                  <a:pt x="100" y="55"/>
                  <a:pt x="100" y="55"/>
                </a:cubicBezTo>
                <a:cubicBezTo>
                  <a:pt x="102" y="55"/>
                  <a:pt x="105" y="52"/>
                  <a:pt x="107" y="49"/>
                </a:cubicBezTo>
                <a:cubicBezTo>
                  <a:pt x="106" y="55"/>
                  <a:pt x="105" y="62"/>
                  <a:pt x="104" y="67"/>
                </a:cubicBezTo>
                <a:cubicBezTo>
                  <a:pt x="110" y="67"/>
                  <a:pt x="110" y="67"/>
                  <a:pt x="110" y="67"/>
                </a:cubicBezTo>
                <a:cubicBezTo>
                  <a:pt x="110" y="64"/>
                  <a:pt x="112" y="60"/>
                  <a:pt x="114" y="60"/>
                </a:cubicBezTo>
                <a:cubicBezTo>
                  <a:pt x="116" y="60"/>
                  <a:pt x="119" y="64"/>
                  <a:pt x="119" y="67"/>
                </a:cubicBezTo>
                <a:cubicBezTo>
                  <a:pt x="124" y="67"/>
                  <a:pt x="124" y="67"/>
                  <a:pt x="124" y="67"/>
                </a:cubicBezTo>
                <a:cubicBezTo>
                  <a:pt x="124" y="62"/>
                  <a:pt x="123" y="55"/>
                  <a:pt x="121" y="49"/>
                </a:cubicBezTo>
                <a:cubicBezTo>
                  <a:pt x="123" y="52"/>
                  <a:pt x="126" y="55"/>
                  <a:pt x="128" y="55"/>
                </a:cubicBezTo>
                <a:cubicBezTo>
                  <a:pt x="129" y="55"/>
                  <a:pt x="129" y="55"/>
                  <a:pt x="130" y="55"/>
                </a:cubicBezTo>
                <a:cubicBezTo>
                  <a:pt x="132" y="53"/>
                  <a:pt x="125" y="40"/>
                  <a:pt x="118" y="37"/>
                </a:cubicBezTo>
                <a:cubicBezTo>
                  <a:pt x="120" y="36"/>
                  <a:pt x="121" y="34"/>
                  <a:pt x="121" y="32"/>
                </a:cubicBezTo>
                <a:cubicBezTo>
                  <a:pt x="121" y="29"/>
                  <a:pt x="118" y="26"/>
                  <a:pt x="114" y="26"/>
                </a:cubicBezTo>
                <a:moveTo>
                  <a:pt x="18" y="26"/>
                </a:moveTo>
                <a:cubicBezTo>
                  <a:pt x="14" y="26"/>
                  <a:pt x="11" y="29"/>
                  <a:pt x="11" y="32"/>
                </a:cubicBezTo>
                <a:cubicBezTo>
                  <a:pt x="11" y="34"/>
                  <a:pt x="12" y="36"/>
                  <a:pt x="13" y="37"/>
                </a:cubicBezTo>
                <a:cubicBezTo>
                  <a:pt x="7" y="40"/>
                  <a:pt x="0" y="53"/>
                  <a:pt x="2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6" y="55"/>
                  <a:pt x="8" y="52"/>
                  <a:pt x="11" y="49"/>
                </a:cubicBezTo>
                <a:cubicBezTo>
                  <a:pt x="9" y="55"/>
                  <a:pt x="8" y="62"/>
                  <a:pt x="7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4"/>
                  <a:pt x="15" y="60"/>
                  <a:pt x="18" y="60"/>
                </a:cubicBezTo>
                <a:cubicBezTo>
                  <a:pt x="20" y="60"/>
                  <a:pt x="22" y="64"/>
                  <a:pt x="22" y="67"/>
                </a:cubicBezTo>
                <a:cubicBezTo>
                  <a:pt x="28" y="67"/>
                  <a:pt x="28" y="67"/>
                  <a:pt x="28" y="67"/>
                </a:cubicBezTo>
                <a:cubicBezTo>
                  <a:pt x="27" y="62"/>
                  <a:pt x="26" y="55"/>
                  <a:pt x="24" y="49"/>
                </a:cubicBezTo>
                <a:cubicBezTo>
                  <a:pt x="27" y="52"/>
                  <a:pt x="29" y="55"/>
                  <a:pt x="32" y="55"/>
                </a:cubicBezTo>
                <a:cubicBezTo>
                  <a:pt x="32" y="55"/>
                  <a:pt x="33" y="55"/>
                  <a:pt x="33" y="55"/>
                </a:cubicBezTo>
                <a:cubicBezTo>
                  <a:pt x="35" y="53"/>
                  <a:pt x="28" y="40"/>
                  <a:pt x="22" y="37"/>
                </a:cubicBezTo>
                <a:cubicBezTo>
                  <a:pt x="23" y="36"/>
                  <a:pt x="24" y="34"/>
                  <a:pt x="24" y="32"/>
                </a:cubicBezTo>
                <a:cubicBezTo>
                  <a:pt x="24" y="29"/>
                  <a:pt x="21" y="26"/>
                  <a:pt x="18" y="26"/>
                </a:cubicBezTo>
                <a:moveTo>
                  <a:pt x="67" y="0"/>
                </a:moveTo>
                <a:cubicBezTo>
                  <a:pt x="61" y="0"/>
                  <a:pt x="57" y="5"/>
                  <a:pt x="57" y="10"/>
                </a:cubicBezTo>
                <a:cubicBezTo>
                  <a:pt x="57" y="14"/>
                  <a:pt x="58" y="17"/>
                  <a:pt x="60" y="18"/>
                </a:cubicBezTo>
                <a:cubicBezTo>
                  <a:pt x="50" y="22"/>
                  <a:pt x="38" y="43"/>
                  <a:pt x="42" y="47"/>
                </a:cubicBezTo>
                <a:cubicBezTo>
                  <a:pt x="43" y="48"/>
                  <a:pt x="43" y="48"/>
                  <a:pt x="44" y="48"/>
                </a:cubicBezTo>
                <a:cubicBezTo>
                  <a:pt x="48" y="48"/>
                  <a:pt x="52" y="43"/>
                  <a:pt x="56" y="38"/>
                </a:cubicBezTo>
                <a:cubicBezTo>
                  <a:pt x="53" y="47"/>
                  <a:pt x="51" y="58"/>
                  <a:pt x="50" y="67"/>
                </a:cubicBezTo>
                <a:cubicBezTo>
                  <a:pt x="60" y="67"/>
                  <a:pt x="60" y="67"/>
                  <a:pt x="60" y="67"/>
                </a:cubicBezTo>
                <a:cubicBezTo>
                  <a:pt x="60" y="62"/>
                  <a:pt x="63" y="55"/>
                  <a:pt x="67" y="55"/>
                </a:cubicBezTo>
                <a:cubicBezTo>
                  <a:pt x="71" y="55"/>
                  <a:pt x="74" y="62"/>
                  <a:pt x="74" y="67"/>
                </a:cubicBezTo>
                <a:cubicBezTo>
                  <a:pt x="84" y="67"/>
                  <a:pt x="84" y="67"/>
                  <a:pt x="84" y="67"/>
                </a:cubicBezTo>
                <a:cubicBezTo>
                  <a:pt x="83" y="58"/>
                  <a:pt x="81" y="47"/>
                  <a:pt x="78" y="38"/>
                </a:cubicBezTo>
                <a:cubicBezTo>
                  <a:pt x="82" y="43"/>
                  <a:pt x="87" y="48"/>
                  <a:pt x="90" y="48"/>
                </a:cubicBezTo>
                <a:cubicBezTo>
                  <a:pt x="91" y="48"/>
                  <a:pt x="91" y="48"/>
                  <a:pt x="92" y="47"/>
                </a:cubicBezTo>
                <a:cubicBezTo>
                  <a:pt x="96" y="43"/>
                  <a:pt x="84" y="22"/>
                  <a:pt x="74" y="18"/>
                </a:cubicBezTo>
                <a:cubicBezTo>
                  <a:pt x="76" y="17"/>
                  <a:pt x="77" y="14"/>
                  <a:pt x="77" y="10"/>
                </a:cubicBezTo>
                <a:cubicBezTo>
                  <a:pt x="77" y="5"/>
                  <a:pt x="73" y="0"/>
                  <a:pt x="67" y="0"/>
                </a:cubicBezTo>
              </a:path>
            </a:pathLst>
          </a:custGeom>
          <a:solidFill>
            <a:srgbClr val="00B050">
              <a:alpha val="88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483" y="4365104"/>
            <a:ext cx="388619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Защита населения и территории от чрезвычайных ситуаций природного и техногенного характера, пожарная безопасность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(содержание и обеспечение деятельности единой дежурной диспетчерской службы штатной численностью 6 единиц)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483" y="3429000"/>
            <a:ext cx="914400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по отрасли «Национальная безопасность и правоохранительная деятельность», тыс.руб.</a:t>
            </a: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712025243"/>
              </p:ext>
            </p:extLst>
          </p:nvPr>
        </p:nvGraphicFramePr>
        <p:xfrm>
          <a:off x="3865611" y="4077072"/>
          <a:ext cx="5148064" cy="2758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138495683"/>
              </p:ext>
            </p:extLst>
          </p:nvPr>
        </p:nvGraphicFramePr>
        <p:xfrm>
          <a:off x="0" y="1015635"/>
          <a:ext cx="5143504" cy="2413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6702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0110" y="-9525"/>
            <a:ext cx="865149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7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национальную </a:t>
            </a:r>
          </a:p>
          <a:p>
            <a:pPr algn="r"/>
            <a:r>
              <a:rPr lang="ru-RU" sz="27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экономику, тыс.руб.</a:t>
            </a:r>
          </a:p>
          <a:p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74520850"/>
              </p:ext>
            </p:extLst>
          </p:nvPr>
        </p:nvGraphicFramePr>
        <p:xfrm>
          <a:off x="214282" y="764704"/>
          <a:ext cx="8786874" cy="3664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42844" y="5000636"/>
            <a:ext cx="214314" cy="21431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28596" y="4929198"/>
            <a:ext cx="3848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Сельское хозяйство и рыболовство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42844" y="5572140"/>
            <a:ext cx="214314" cy="2143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42844" y="6143644"/>
            <a:ext cx="214314" cy="21431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28596" y="591167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Другие вопросы в области национальной экономики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28596" y="5494631"/>
            <a:ext cx="4327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Дорожное хозяйство (дорожные фонды)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4429132"/>
            <a:ext cx="1296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Транспорт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42844" y="4500570"/>
            <a:ext cx="214314" cy="21431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642293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4472"/>
          <p:cNvSpPr>
            <a:spLocks noChangeArrowheads="1"/>
          </p:cNvSpPr>
          <p:nvPr/>
        </p:nvSpPr>
        <p:spPr bwMode="auto">
          <a:xfrm>
            <a:off x="2712961" y="1456433"/>
            <a:ext cx="267843" cy="206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lvl="0"/>
            <a:endParaRPr lang="ru-RU" sz="800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BB592B-63AA-4DF0-BFD4-84C61079213E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  <p:sp>
        <p:nvSpPr>
          <p:cNvPr id="16" name="Rectangle 4472"/>
          <p:cNvSpPr>
            <a:spLocks noChangeArrowheads="1"/>
          </p:cNvSpPr>
          <p:nvPr/>
        </p:nvSpPr>
        <p:spPr bwMode="auto">
          <a:xfrm>
            <a:off x="5652964" y="1284750"/>
            <a:ext cx="3146112" cy="739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Обустройство, содержание </a:t>
            </a:r>
          </a:p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 реконструкция скотомогильников</a:t>
            </a:r>
          </a:p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380,8 тыс.руб.</a:t>
            </a:r>
          </a:p>
        </p:txBody>
      </p:sp>
      <p:sp>
        <p:nvSpPr>
          <p:cNvPr id="18" name="AutoShape 4438"/>
          <p:cNvSpPr>
            <a:spLocks noChangeArrowheads="1"/>
          </p:cNvSpPr>
          <p:nvPr/>
        </p:nvSpPr>
        <p:spPr bwMode="auto">
          <a:xfrm>
            <a:off x="3344863" y="2690813"/>
            <a:ext cx="2257425" cy="1952625"/>
          </a:xfrm>
          <a:prstGeom prst="hexagon">
            <a:avLst>
              <a:gd name="adj" fmla="val 28902"/>
              <a:gd name="vf" fmla="val 115470"/>
            </a:avLst>
          </a:prstGeom>
          <a:solidFill>
            <a:srgbClr val="5F5F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endParaRPr lang="en-US"/>
          </a:p>
        </p:txBody>
      </p:sp>
      <p:sp>
        <p:nvSpPr>
          <p:cNvPr id="19" name="Freeform 4433"/>
          <p:cNvSpPr>
            <a:spLocks/>
          </p:cNvSpPr>
          <p:nvPr/>
        </p:nvSpPr>
        <p:spPr bwMode="auto">
          <a:xfrm>
            <a:off x="5132388" y="3838575"/>
            <a:ext cx="1401762" cy="2149475"/>
          </a:xfrm>
          <a:custGeom>
            <a:avLst/>
            <a:gdLst>
              <a:gd name="T0" fmla="*/ 234 w 760"/>
              <a:gd name="T1" fmla="*/ 2 h 1166"/>
              <a:gd name="T2" fmla="*/ 152 w 760"/>
              <a:gd name="T3" fmla="*/ 662 h 1166"/>
              <a:gd name="T4" fmla="*/ 260 w 760"/>
              <a:gd name="T5" fmla="*/ 476 h 1166"/>
              <a:gd name="T6" fmla="*/ 262 w 760"/>
              <a:gd name="T7" fmla="*/ 474 h 1166"/>
              <a:gd name="T8" fmla="*/ 284 w 760"/>
              <a:gd name="T9" fmla="*/ 472 h 1166"/>
              <a:gd name="T10" fmla="*/ 330 w 760"/>
              <a:gd name="T11" fmla="*/ 482 h 1166"/>
              <a:gd name="T12" fmla="*/ 402 w 760"/>
              <a:gd name="T13" fmla="*/ 506 h 1166"/>
              <a:gd name="T14" fmla="*/ 424 w 760"/>
              <a:gd name="T15" fmla="*/ 516 h 1166"/>
              <a:gd name="T16" fmla="*/ 464 w 760"/>
              <a:gd name="T17" fmla="*/ 542 h 1166"/>
              <a:gd name="T18" fmla="*/ 502 w 760"/>
              <a:gd name="T19" fmla="*/ 574 h 1166"/>
              <a:gd name="T20" fmla="*/ 532 w 760"/>
              <a:gd name="T21" fmla="*/ 610 h 1166"/>
              <a:gd name="T22" fmla="*/ 546 w 760"/>
              <a:gd name="T23" fmla="*/ 630 h 1166"/>
              <a:gd name="T24" fmla="*/ 566 w 760"/>
              <a:gd name="T25" fmla="*/ 676 h 1166"/>
              <a:gd name="T26" fmla="*/ 576 w 760"/>
              <a:gd name="T27" fmla="*/ 726 h 1166"/>
              <a:gd name="T28" fmla="*/ 576 w 760"/>
              <a:gd name="T29" fmla="*/ 776 h 1166"/>
              <a:gd name="T30" fmla="*/ 570 w 760"/>
              <a:gd name="T31" fmla="*/ 830 h 1166"/>
              <a:gd name="T32" fmla="*/ 556 w 760"/>
              <a:gd name="T33" fmla="*/ 880 h 1166"/>
              <a:gd name="T34" fmla="*/ 538 w 760"/>
              <a:gd name="T35" fmla="*/ 930 h 1166"/>
              <a:gd name="T36" fmla="*/ 492 w 760"/>
              <a:gd name="T37" fmla="*/ 1020 h 1166"/>
              <a:gd name="T38" fmla="*/ 476 w 760"/>
              <a:gd name="T39" fmla="*/ 1042 h 1166"/>
              <a:gd name="T40" fmla="*/ 438 w 760"/>
              <a:gd name="T41" fmla="*/ 1084 h 1166"/>
              <a:gd name="T42" fmla="*/ 396 w 760"/>
              <a:gd name="T43" fmla="*/ 1124 h 1166"/>
              <a:gd name="T44" fmla="*/ 350 w 760"/>
              <a:gd name="T45" fmla="*/ 1154 h 1166"/>
              <a:gd name="T46" fmla="*/ 324 w 760"/>
              <a:gd name="T47" fmla="*/ 1166 h 1166"/>
              <a:gd name="T48" fmla="*/ 412 w 760"/>
              <a:gd name="T49" fmla="*/ 1122 h 1166"/>
              <a:gd name="T50" fmla="*/ 468 w 760"/>
              <a:gd name="T51" fmla="*/ 1086 h 1166"/>
              <a:gd name="T52" fmla="*/ 520 w 760"/>
              <a:gd name="T53" fmla="*/ 1048 h 1166"/>
              <a:gd name="T54" fmla="*/ 568 w 760"/>
              <a:gd name="T55" fmla="*/ 1004 h 1166"/>
              <a:gd name="T56" fmla="*/ 614 w 760"/>
              <a:gd name="T57" fmla="*/ 956 h 1166"/>
              <a:gd name="T58" fmla="*/ 652 w 760"/>
              <a:gd name="T59" fmla="*/ 904 h 1166"/>
              <a:gd name="T60" fmla="*/ 688 w 760"/>
              <a:gd name="T61" fmla="*/ 848 h 1166"/>
              <a:gd name="T62" fmla="*/ 702 w 760"/>
              <a:gd name="T63" fmla="*/ 820 h 1166"/>
              <a:gd name="T64" fmla="*/ 734 w 760"/>
              <a:gd name="T65" fmla="*/ 744 h 1166"/>
              <a:gd name="T66" fmla="*/ 752 w 760"/>
              <a:gd name="T67" fmla="*/ 662 h 1166"/>
              <a:gd name="T68" fmla="*/ 760 w 760"/>
              <a:gd name="T69" fmla="*/ 578 h 1166"/>
              <a:gd name="T70" fmla="*/ 750 w 760"/>
              <a:gd name="T71" fmla="*/ 496 h 1166"/>
              <a:gd name="T72" fmla="*/ 742 w 760"/>
              <a:gd name="T73" fmla="*/ 466 h 1166"/>
              <a:gd name="T74" fmla="*/ 714 w 760"/>
              <a:gd name="T75" fmla="*/ 410 h 1166"/>
              <a:gd name="T76" fmla="*/ 676 w 760"/>
              <a:gd name="T77" fmla="*/ 358 h 1166"/>
              <a:gd name="T78" fmla="*/ 632 w 760"/>
              <a:gd name="T79" fmla="*/ 314 h 1166"/>
              <a:gd name="T80" fmla="*/ 608 w 760"/>
              <a:gd name="T81" fmla="*/ 294 h 1166"/>
              <a:gd name="T82" fmla="*/ 518 w 760"/>
              <a:gd name="T83" fmla="*/ 228 h 1166"/>
              <a:gd name="T84" fmla="*/ 460 w 760"/>
              <a:gd name="T85" fmla="*/ 190 h 1166"/>
              <a:gd name="T86" fmla="*/ 434 w 760"/>
              <a:gd name="T87" fmla="*/ 178 h 1166"/>
              <a:gd name="T88" fmla="*/ 534 w 760"/>
              <a:gd name="T89" fmla="*/ 0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0" h="1166">
                <a:moveTo>
                  <a:pt x="534" y="0"/>
                </a:moveTo>
                <a:lnTo>
                  <a:pt x="234" y="2"/>
                </a:lnTo>
                <a:lnTo>
                  <a:pt x="0" y="407"/>
                </a:lnTo>
                <a:lnTo>
                  <a:pt x="152" y="662"/>
                </a:lnTo>
                <a:lnTo>
                  <a:pt x="152" y="662"/>
                </a:lnTo>
                <a:lnTo>
                  <a:pt x="260" y="476"/>
                </a:lnTo>
                <a:lnTo>
                  <a:pt x="260" y="476"/>
                </a:lnTo>
                <a:lnTo>
                  <a:pt x="262" y="474"/>
                </a:lnTo>
                <a:lnTo>
                  <a:pt x="268" y="472"/>
                </a:lnTo>
                <a:lnTo>
                  <a:pt x="284" y="472"/>
                </a:lnTo>
                <a:lnTo>
                  <a:pt x="306" y="476"/>
                </a:lnTo>
                <a:lnTo>
                  <a:pt x="330" y="482"/>
                </a:lnTo>
                <a:lnTo>
                  <a:pt x="376" y="496"/>
                </a:lnTo>
                <a:lnTo>
                  <a:pt x="402" y="506"/>
                </a:lnTo>
                <a:lnTo>
                  <a:pt x="402" y="506"/>
                </a:lnTo>
                <a:lnTo>
                  <a:pt x="424" y="516"/>
                </a:lnTo>
                <a:lnTo>
                  <a:pt x="444" y="528"/>
                </a:lnTo>
                <a:lnTo>
                  <a:pt x="464" y="542"/>
                </a:lnTo>
                <a:lnTo>
                  <a:pt x="484" y="556"/>
                </a:lnTo>
                <a:lnTo>
                  <a:pt x="502" y="574"/>
                </a:lnTo>
                <a:lnTo>
                  <a:pt x="518" y="590"/>
                </a:lnTo>
                <a:lnTo>
                  <a:pt x="532" y="610"/>
                </a:lnTo>
                <a:lnTo>
                  <a:pt x="546" y="630"/>
                </a:lnTo>
                <a:lnTo>
                  <a:pt x="546" y="630"/>
                </a:lnTo>
                <a:lnTo>
                  <a:pt x="556" y="652"/>
                </a:lnTo>
                <a:lnTo>
                  <a:pt x="566" y="676"/>
                </a:lnTo>
                <a:lnTo>
                  <a:pt x="572" y="700"/>
                </a:lnTo>
                <a:lnTo>
                  <a:pt x="576" y="726"/>
                </a:lnTo>
                <a:lnTo>
                  <a:pt x="576" y="752"/>
                </a:lnTo>
                <a:lnTo>
                  <a:pt x="576" y="776"/>
                </a:lnTo>
                <a:lnTo>
                  <a:pt x="574" y="804"/>
                </a:lnTo>
                <a:lnTo>
                  <a:pt x="570" y="830"/>
                </a:lnTo>
                <a:lnTo>
                  <a:pt x="564" y="856"/>
                </a:lnTo>
                <a:lnTo>
                  <a:pt x="556" y="880"/>
                </a:lnTo>
                <a:lnTo>
                  <a:pt x="548" y="906"/>
                </a:lnTo>
                <a:lnTo>
                  <a:pt x="538" y="930"/>
                </a:lnTo>
                <a:lnTo>
                  <a:pt x="516" y="978"/>
                </a:lnTo>
                <a:lnTo>
                  <a:pt x="492" y="1020"/>
                </a:lnTo>
                <a:lnTo>
                  <a:pt x="492" y="1020"/>
                </a:lnTo>
                <a:lnTo>
                  <a:pt x="476" y="1042"/>
                </a:lnTo>
                <a:lnTo>
                  <a:pt x="458" y="1064"/>
                </a:lnTo>
                <a:lnTo>
                  <a:pt x="438" y="1084"/>
                </a:lnTo>
                <a:lnTo>
                  <a:pt x="418" y="1104"/>
                </a:lnTo>
                <a:lnTo>
                  <a:pt x="396" y="1124"/>
                </a:lnTo>
                <a:lnTo>
                  <a:pt x="374" y="1140"/>
                </a:lnTo>
                <a:lnTo>
                  <a:pt x="350" y="1154"/>
                </a:lnTo>
                <a:lnTo>
                  <a:pt x="324" y="1166"/>
                </a:lnTo>
                <a:lnTo>
                  <a:pt x="324" y="1166"/>
                </a:lnTo>
                <a:lnTo>
                  <a:pt x="384" y="1138"/>
                </a:lnTo>
                <a:lnTo>
                  <a:pt x="412" y="1122"/>
                </a:lnTo>
                <a:lnTo>
                  <a:pt x="440" y="1104"/>
                </a:lnTo>
                <a:lnTo>
                  <a:pt x="468" y="1086"/>
                </a:lnTo>
                <a:lnTo>
                  <a:pt x="494" y="1068"/>
                </a:lnTo>
                <a:lnTo>
                  <a:pt x="520" y="1048"/>
                </a:lnTo>
                <a:lnTo>
                  <a:pt x="546" y="1026"/>
                </a:lnTo>
                <a:lnTo>
                  <a:pt x="568" y="1004"/>
                </a:lnTo>
                <a:lnTo>
                  <a:pt x="592" y="980"/>
                </a:lnTo>
                <a:lnTo>
                  <a:pt x="614" y="956"/>
                </a:lnTo>
                <a:lnTo>
                  <a:pt x="634" y="932"/>
                </a:lnTo>
                <a:lnTo>
                  <a:pt x="652" y="904"/>
                </a:lnTo>
                <a:lnTo>
                  <a:pt x="670" y="878"/>
                </a:lnTo>
                <a:lnTo>
                  <a:pt x="688" y="848"/>
                </a:lnTo>
                <a:lnTo>
                  <a:pt x="702" y="820"/>
                </a:lnTo>
                <a:lnTo>
                  <a:pt x="702" y="820"/>
                </a:lnTo>
                <a:lnTo>
                  <a:pt x="720" y="782"/>
                </a:lnTo>
                <a:lnTo>
                  <a:pt x="734" y="744"/>
                </a:lnTo>
                <a:lnTo>
                  <a:pt x="744" y="702"/>
                </a:lnTo>
                <a:lnTo>
                  <a:pt x="752" y="662"/>
                </a:lnTo>
                <a:lnTo>
                  <a:pt x="758" y="620"/>
                </a:lnTo>
                <a:lnTo>
                  <a:pt x="760" y="578"/>
                </a:lnTo>
                <a:lnTo>
                  <a:pt x="758" y="538"/>
                </a:lnTo>
                <a:lnTo>
                  <a:pt x="750" y="496"/>
                </a:lnTo>
                <a:lnTo>
                  <a:pt x="750" y="496"/>
                </a:lnTo>
                <a:lnTo>
                  <a:pt x="742" y="466"/>
                </a:lnTo>
                <a:lnTo>
                  <a:pt x="730" y="436"/>
                </a:lnTo>
                <a:lnTo>
                  <a:pt x="714" y="410"/>
                </a:lnTo>
                <a:lnTo>
                  <a:pt x="696" y="384"/>
                </a:lnTo>
                <a:lnTo>
                  <a:pt x="676" y="358"/>
                </a:lnTo>
                <a:lnTo>
                  <a:pt x="654" y="336"/>
                </a:lnTo>
                <a:lnTo>
                  <a:pt x="632" y="314"/>
                </a:lnTo>
                <a:lnTo>
                  <a:pt x="608" y="294"/>
                </a:lnTo>
                <a:lnTo>
                  <a:pt x="608" y="294"/>
                </a:lnTo>
                <a:lnTo>
                  <a:pt x="576" y="270"/>
                </a:lnTo>
                <a:lnTo>
                  <a:pt x="518" y="228"/>
                </a:lnTo>
                <a:lnTo>
                  <a:pt x="486" y="206"/>
                </a:lnTo>
                <a:lnTo>
                  <a:pt x="460" y="190"/>
                </a:lnTo>
                <a:lnTo>
                  <a:pt x="440" y="180"/>
                </a:lnTo>
                <a:lnTo>
                  <a:pt x="434" y="178"/>
                </a:lnTo>
                <a:lnTo>
                  <a:pt x="430" y="180"/>
                </a:lnTo>
                <a:lnTo>
                  <a:pt x="534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" name="Freeform 4439"/>
          <p:cNvSpPr>
            <a:spLocks/>
          </p:cNvSpPr>
          <p:nvPr/>
        </p:nvSpPr>
        <p:spPr bwMode="auto">
          <a:xfrm rot="-3587578">
            <a:off x="5503863" y="1993900"/>
            <a:ext cx="1400175" cy="2149475"/>
          </a:xfrm>
          <a:custGeom>
            <a:avLst/>
            <a:gdLst>
              <a:gd name="T0" fmla="*/ 234 w 760"/>
              <a:gd name="T1" fmla="*/ 2 h 1166"/>
              <a:gd name="T2" fmla="*/ 152 w 760"/>
              <a:gd name="T3" fmla="*/ 662 h 1166"/>
              <a:gd name="T4" fmla="*/ 260 w 760"/>
              <a:gd name="T5" fmla="*/ 476 h 1166"/>
              <a:gd name="T6" fmla="*/ 262 w 760"/>
              <a:gd name="T7" fmla="*/ 474 h 1166"/>
              <a:gd name="T8" fmla="*/ 284 w 760"/>
              <a:gd name="T9" fmla="*/ 472 h 1166"/>
              <a:gd name="T10" fmla="*/ 330 w 760"/>
              <a:gd name="T11" fmla="*/ 482 h 1166"/>
              <a:gd name="T12" fmla="*/ 402 w 760"/>
              <a:gd name="T13" fmla="*/ 506 h 1166"/>
              <a:gd name="T14" fmla="*/ 424 w 760"/>
              <a:gd name="T15" fmla="*/ 516 h 1166"/>
              <a:gd name="T16" fmla="*/ 464 w 760"/>
              <a:gd name="T17" fmla="*/ 542 h 1166"/>
              <a:gd name="T18" fmla="*/ 502 w 760"/>
              <a:gd name="T19" fmla="*/ 574 h 1166"/>
              <a:gd name="T20" fmla="*/ 532 w 760"/>
              <a:gd name="T21" fmla="*/ 610 h 1166"/>
              <a:gd name="T22" fmla="*/ 546 w 760"/>
              <a:gd name="T23" fmla="*/ 630 h 1166"/>
              <a:gd name="T24" fmla="*/ 566 w 760"/>
              <a:gd name="T25" fmla="*/ 676 h 1166"/>
              <a:gd name="T26" fmla="*/ 576 w 760"/>
              <a:gd name="T27" fmla="*/ 726 h 1166"/>
              <a:gd name="T28" fmla="*/ 576 w 760"/>
              <a:gd name="T29" fmla="*/ 776 h 1166"/>
              <a:gd name="T30" fmla="*/ 570 w 760"/>
              <a:gd name="T31" fmla="*/ 830 h 1166"/>
              <a:gd name="T32" fmla="*/ 556 w 760"/>
              <a:gd name="T33" fmla="*/ 880 h 1166"/>
              <a:gd name="T34" fmla="*/ 538 w 760"/>
              <a:gd name="T35" fmla="*/ 930 h 1166"/>
              <a:gd name="T36" fmla="*/ 492 w 760"/>
              <a:gd name="T37" fmla="*/ 1020 h 1166"/>
              <a:gd name="T38" fmla="*/ 476 w 760"/>
              <a:gd name="T39" fmla="*/ 1042 h 1166"/>
              <a:gd name="T40" fmla="*/ 438 w 760"/>
              <a:gd name="T41" fmla="*/ 1084 h 1166"/>
              <a:gd name="T42" fmla="*/ 396 w 760"/>
              <a:gd name="T43" fmla="*/ 1124 h 1166"/>
              <a:gd name="T44" fmla="*/ 350 w 760"/>
              <a:gd name="T45" fmla="*/ 1154 h 1166"/>
              <a:gd name="T46" fmla="*/ 324 w 760"/>
              <a:gd name="T47" fmla="*/ 1166 h 1166"/>
              <a:gd name="T48" fmla="*/ 412 w 760"/>
              <a:gd name="T49" fmla="*/ 1122 h 1166"/>
              <a:gd name="T50" fmla="*/ 468 w 760"/>
              <a:gd name="T51" fmla="*/ 1086 h 1166"/>
              <a:gd name="T52" fmla="*/ 520 w 760"/>
              <a:gd name="T53" fmla="*/ 1048 h 1166"/>
              <a:gd name="T54" fmla="*/ 568 w 760"/>
              <a:gd name="T55" fmla="*/ 1004 h 1166"/>
              <a:gd name="T56" fmla="*/ 614 w 760"/>
              <a:gd name="T57" fmla="*/ 956 h 1166"/>
              <a:gd name="T58" fmla="*/ 652 w 760"/>
              <a:gd name="T59" fmla="*/ 904 h 1166"/>
              <a:gd name="T60" fmla="*/ 688 w 760"/>
              <a:gd name="T61" fmla="*/ 848 h 1166"/>
              <a:gd name="T62" fmla="*/ 702 w 760"/>
              <a:gd name="T63" fmla="*/ 820 h 1166"/>
              <a:gd name="T64" fmla="*/ 734 w 760"/>
              <a:gd name="T65" fmla="*/ 744 h 1166"/>
              <a:gd name="T66" fmla="*/ 752 w 760"/>
              <a:gd name="T67" fmla="*/ 662 h 1166"/>
              <a:gd name="T68" fmla="*/ 760 w 760"/>
              <a:gd name="T69" fmla="*/ 578 h 1166"/>
              <a:gd name="T70" fmla="*/ 750 w 760"/>
              <a:gd name="T71" fmla="*/ 496 h 1166"/>
              <a:gd name="T72" fmla="*/ 742 w 760"/>
              <a:gd name="T73" fmla="*/ 466 h 1166"/>
              <a:gd name="T74" fmla="*/ 714 w 760"/>
              <a:gd name="T75" fmla="*/ 410 h 1166"/>
              <a:gd name="T76" fmla="*/ 676 w 760"/>
              <a:gd name="T77" fmla="*/ 358 h 1166"/>
              <a:gd name="T78" fmla="*/ 632 w 760"/>
              <a:gd name="T79" fmla="*/ 314 h 1166"/>
              <a:gd name="T80" fmla="*/ 608 w 760"/>
              <a:gd name="T81" fmla="*/ 294 h 1166"/>
              <a:gd name="T82" fmla="*/ 518 w 760"/>
              <a:gd name="T83" fmla="*/ 228 h 1166"/>
              <a:gd name="T84" fmla="*/ 460 w 760"/>
              <a:gd name="T85" fmla="*/ 190 h 1166"/>
              <a:gd name="T86" fmla="*/ 434 w 760"/>
              <a:gd name="T87" fmla="*/ 178 h 1166"/>
              <a:gd name="T88" fmla="*/ 534 w 760"/>
              <a:gd name="T89" fmla="*/ 0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0" h="1166">
                <a:moveTo>
                  <a:pt x="534" y="0"/>
                </a:moveTo>
                <a:lnTo>
                  <a:pt x="234" y="2"/>
                </a:lnTo>
                <a:lnTo>
                  <a:pt x="0" y="407"/>
                </a:lnTo>
                <a:lnTo>
                  <a:pt x="152" y="662"/>
                </a:lnTo>
                <a:lnTo>
                  <a:pt x="152" y="662"/>
                </a:lnTo>
                <a:lnTo>
                  <a:pt x="260" y="476"/>
                </a:lnTo>
                <a:lnTo>
                  <a:pt x="260" y="476"/>
                </a:lnTo>
                <a:lnTo>
                  <a:pt x="262" y="474"/>
                </a:lnTo>
                <a:lnTo>
                  <a:pt x="268" y="472"/>
                </a:lnTo>
                <a:lnTo>
                  <a:pt x="284" y="472"/>
                </a:lnTo>
                <a:lnTo>
                  <a:pt x="306" y="476"/>
                </a:lnTo>
                <a:lnTo>
                  <a:pt x="330" y="482"/>
                </a:lnTo>
                <a:lnTo>
                  <a:pt x="376" y="496"/>
                </a:lnTo>
                <a:lnTo>
                  <a:pt x="402" y="506"/>
                </a:lnTo>
                <a:lnTo>
                  <a:pt x="402" y="506"/>
                </a:lnTo>
                <a:lnTo>
                  <a:pt x="424" y="516"/>
                </a:lnTo>
                <a:lnTo>
                  <a:pt x="444" y="528"/>
                </a:lnTo>
                <a:lnTo>
                  <a:pt x="464" y="542"/>
                </a:lnTo>
                <a:lnTo>
                  <a:pt x="484" y="556"/>
                </a:lnTo>
                <a:lnTo>
                  <a:pt x="502" y="574"/>
                </a:lnTo>
                <a:lnTo>
                  <a:pt x="518" y="590"/>
                </a:lnTo>
                <a:lnTo>
                  <a:pt x="532" y="610"/>
                </a:lnTo>
                <a:lnTo>
                  <a:pt x="546" y="630"/>
                </a:lnTo>
                <a:lnTo>
                  <a:pt x="546" y="630"/>
                </a:lnTo>
                <a:lnTo>
                  <a:pt x="556" y="652"/>
                </a:lnTo>
                <a:lnTo>
                  <a:pt x="566" y="676"/>
                </a:lnTo>
                <a:lnTo>
                  <a:pt x="572" y="700"/>
                </a:lnTo>
                <a:lnTo>
                  <a:pt x="576" y="726"/>
                </a:lnTo>
                <a:lnTo>
                  <a:pt x="576" y="752"/>
                </a:lnTo>
                <a:lnTo>
                  <a:pt x="576" y="776"/>
                </a:lnTo>
                <a:lnTo>
                  <a:pt x="574" y="804"/>
                </a:lnTo>
                <a:lnTo>
                  <a:pt x="570" y="830"/>
                </a:lnTo>
                <a:lnTo>
                  <a:pt x="564" y="856"/>
                </a:lnTo>
                <a:lnTo>
                  <a:pt x="556" y="880"/>
                </a:lnTo>
                <a:lnTo>
                  <a:pt x="548" y="906"/>
                </a:lnTo>
                <a:lnTo>
                  <a:pt x="538" y="930"/>
                </a:lnTo>
                <a:lnTo>
                  <a:pt x="516" y="978"/>
                </a:lnTo>
                <a:lnTo>
                  <a:pt x="492" y="1020"/>
                </a:lnTo>
                <a:lnTo>
                  <a:pt x="492" y="1020"/>
                </a:lnTo>
                <a:lnTo>
                  <a:pt x="476" y="1042"/>
                </a:lnTo>
                <a:lnTo>
                  <a:pt x="458" y="1064"/>
                </a:lnTo>
                <a:lnTo>
                  <a:pt x="438" y="1084"/>
                </a:lnTo>
                <a:lnTo>
                  <a:pt x="418" y="1104"/>
                </a:lnTo>
                <a:lnTo>
                  <a:pt x="396" y="1124"/>
                </a:lnTo>
                <a:lnTo>
                  <a:pt x="374" y="1140"/>
                </a:lnTo>
                <a:lnTo>
                  <a:pt x="350" y="1154"/>
                </a:lnTo>
                <a:lnTo>
                  <a:pt x="324" y="1166"/>
                </a:lnTo>
                <a:lnTo>
                  <a:pt x="324" y="1166"/>
                </a:lnTo>
                <a:lnTo>
                  <a:pt x="384" y="1138"/>
                </a:lnTo>
                <a:lnTo>
                  <a:pt x="412" y="1122"/>
                </a:lnTo>
                <a:lnTo>
                  <a:pt x="440" y="1104"/>
                </a:lnTo>
                <a:lnTo>
                  <a:pt x="468" y="1086"/>
                </a:lnTo>
                <a:lnTo>
                  <a:pt x="494" y="1068"/>
                </a:lnTo>
                <a:lnTo>
                  <a:pt x="520" y="1048"/>
                </a:lnTo>
                <a:lnTo>
                  <a:pt x="546" y="1026"/>
                </a:lnTo>
                <a:lnTo>
                  <a:pt x="568" y="1004"/>
                </a:lnTo>
                <a:lnTo>
                  <a:pt x="592" y="980"/>
                </a:lnTo>
                <a:lnTo>
                  <a:pt x="614" y="956"/>
                </a:lnTo>
                <a:lnTo>
                  <a:pt x="634" y="932"/>
                </a:lnTo>
                <a:lnTo>
                  <a:pt x="652" y="904"/>
                </a:lnTo>
                <a:lnTo>
                  <a:pt x="670" y="878"/>
                </a:lnTo>
                <a:lnTo>
                  <a:pt x="688" y="848"/>
                </a:lnTo>
                <a:lnTo>
                  <a:pt x="702" y="820"/>
                </a:lnTo>
                <a:lnTo>
                  <a:pt x="702" y="820"/>
                </a:lnTo>
                <a:lnTo>
                  <a:pt x="720" y="782"/>
                </a:lnTo>
                <a:lnTo>
                  <a:pt x="734" y="744"/>
                </a:lnTo>
                <a:lnTo>
                  <a:pt x="744" y="702"/>
                </a:lnTo>
                <a:lnTo>
                  <a:pt x="752" y="662"/>
                </a:lnTo>
                <a:lnTo>
                  <a:pt x="758" y="620"/>
                </a:lnTo>
                <a:lnTo>
                  <a:pt x="760" y="578"/>
                </a:lnTo>
                <a:lnTo>
                  <a:pt x="758" y="538"/>
                </a:lnTo>
                <a:lnTo>
                  <a:pt x="750" y="496"/>
                </a:lnTo>
                <a:lnTo>
                  <a:pt x="750" y="496"/>
                </a:lnTo>
                <a:lnTo>
                  <a:pt x="742" y="466"/>
                </a:lnTo>
                <a:lnTo>
                  <a:pt x="730" y="436"/>
                </a:lnTo>
                <a:lnTo>
                  <a:pt x="714" y="410"/>
                </a:lnTo>
                <a:lnTo>
                  <a:pt x="696" y="384"/>
                </a:lnTo>
                <a:lnTo>
                  <a:pt x="676" y="358"/>
                </a:lnTo>
                <a:lnTo>
                  <a:pt x="654" y="336"/>
                </a:lnTo>
                <a:lnTo>
                  <a:pt x="632" y="314"/>
                </a:lnTo>
                <a:lnTo>
                  <a:pt x="608" y="294"/>
                </a:lnTo>
                <a:lnTo>
                  <a:pt x="608" y="294"/>
                </a:lnTo>
                <a:lnTo>
                  <a:pt x="576" y="270"/>
                </a:lnTo>
                <a:lnTo>
                  <a:pt x="518" y="228"/>
                </a:lnTo>
                <a:lnTo>
                  <a:pt x="486" y="206"/>
                </a:lnTo>
                <a:lnTo>
                  <a:pt x="460" y="190"/>
                </a:lnTo>
                <a:lnTo>
                  <a:pt x="440" y="180"/>
                </a:lnTo>
                <a:lnTo>
                  <a:pt x="434" y="178"/>
                </a:lnTo>
                <a:lnTo>
                  <a:pt x="430" y="180"/>
                </a:lnTo>
                <a:lnTo>
                  <a:pt x="534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1" name="Freeform 4440"/>
          <p:cNvSpPr>
            <a:spLocks/>
          </p:cNvSpPr>
          <p:nvPr/>
        </p:nvSpPr>
        <p:spPr bwMode="auto">
          <a:xfrm rot="-7200000">
            <a:off x="4111625" y="790575"/>
            <a:ext cx="1401763" cy="2151063"/>
          </a:xfrm>
          <a:custGeom>
            <a:avLst/>
            <a:gdLst>
              <a:gd name="T0" fmla="*/ 234 w 760"/>
              <a:gd name="T1" fmla="*/ 2 h 1166"/>
              <a:gd name="T2" fmla="*/ 152 w 760"/>
              <a:gd name="T3" fmla="*/ 662 h 1166"/>
              <a:gd name="T4" fmla="*/ 260 w 760"/>
              <a:gd name="T5" fmla="*/ 476 h 1166"/>
              <a:gd name="T6" fmla="*/ 262 w 760"/>
              <a:gd name="T7" fmla="*/ 474 h 1166"/>
              <a:gd name="T8" fmla="*/ 284 w 760"/>
              <a:gd name="T9" fmla="*/ 472 h 1166"/>
              <a:gd name="T10" fmla="*/ 330 w 760"/>
              <a:gd name="T11" fmla="*/ 482 h 1166"/>
              <a:gd name="T12" fmla="*/ 402 w 760"/>
              <a:gd name="T13" fmla="*/ 506 h 1166"/>
              <a:gd name="T14" fmla="*/ 424 w 760"/>
              <a:gd name="T15" fmla="*/ 516 h 1166"/>
              <a:gd name="T16" fmla="*/ 464 w 760"/>
              <a:gd name="T17" fmla="*/ 542 h 1166"/>
              <a:gd name="T18" fmla="*/ 502 w 760"/>
              <a:gd name="T19" fmla="*/ 574 h 1166"/>
              <a:gd name="T20" fmla="*/ 532 w 760"/>
              <a:gd name="T21" fmla="*/ 610 h 1166"/>
              <a:gd name="T22" fmla="*/ 546 w 760"/>
              <a:gd name="T23" fmla="*/ 630 h 1166"/>
              <a:gd name="T24" fmla="*/ 566 w 760"/>
              <a:gd name="T25" fmla="*/ 676 h 1166"/>
              <a:gd name="T26" fmla="*/ 576 w 760"/>
              <a:gd name="T27" fmla="*/ 726 h 1166"/>
              <a:gd name="T28" fmla="*/ 576 w 760"/>
              <a:gd name="T29" fmla="*/ 776 h 1166"/>
              <a:gd name="T30" fmla="*/ 570 w 760"/>
              <a:gd name="T31" fmla="*/ 830 h 1166"/>
              <a:gd name="T32" fmla="*/ 556 w 760"/>
              <a:gd name="T33" fmla="*/ 880 h 1166"/>
              <a:gd name="T34" fmla="*/ 538 w 760"/>
              <a:gd name="T35" fmla="*/ 930 h 1166"/>
              <a:gd name="T36" fmla="*/ 492 w 760"/>
              <a:gd name="T37" fmla="*/ 1020 h 1166"/>
              <a:gd name="T38" fmla="*/ 476 w 760"/>
              <a:gd name="T39" fmla="*/ 1042 h 1166"/>
              <a:gd name="T40" fmla="*/ 438 w 760"/>
              <a:gd name="T41" fmla="*/ 1084 h 1166"/>
              <a:gd name="T42" fmla="*/ 396 w 760"/>
              <a:gd name="T43" fmla="*/ 1124 h 1166"/>
              <a:gd name="T44" fmla="*/ 350 w 760"/>
              <a:gd name="T45" fmla="*/ 1154 h 1166"/>
              <a:gd name="T46" fmla="*/ 324 w 760"/>
              <a:gd name="T47" fmla="*/ 1166 h 1166"/>
              <a:gd name="T48" fmla="*/ 412 w 760"/>
              <a:gd name="T49" fmla="*/ 1122 h 1166"/>
              <a:gd name="T50" fmla="*/ 468 w 760"/>
              <a:gd name="T51" fmla="*/ 1086 h 1166"/>
              <a:gd name="T52" fmla="*/ 520 w 760"/>
              <a:gd name="T53" fmla="*/ 1048 h 1166"/>
              <a:gd name="T54" fmla="*/ 568 w 760"/>
              <a:gd name="T55" fmla="*/ 1004 h 1166"/>
              <a:gd name="T56" fmla="*/ 614 w 760"/>
              <a:gd name="T57" fmla="*/ 956 h 1166"/>
              <a:gd name="T58" fmla="*/ 652 w 760"/>
              <a:gd name="T59" fmla="*/ 904 h 1166"/>
              <a:gd name="T60" fmla="*/ 688 w 760"/>
              <a:gd name="T61" fmla="*/ 848 h 1166"/>
              <a:gd name="T62" fmla="*/ 702 w 760"/>
              <a:gd name="T63" fmla="*/ 820 h 1166"/>
              <a:gd name="T64" fmla="*/ 734 w 760"/>
              <a:gd name="T65" fmla="*/ 744 h 1166"/>
              <a:gd name="T66" fmla="*/ 752 w 760"/>
              <a:gd name="T67" fmla="*/ 662 h 1166"/>
              <a:gd name="T68" fmla="*/ 760 w 760"/>
              <a:gd name="T69" fmla="*/ 578 h 1166"/>
              <a:gd name="T70" fmla="*/ 750 w 760"/>
              <a:gd name="T71" fmla="*/ 496 h 1166"/>
              <a:gd name="T72" fmla="*/ 742 w 760"/>
              <a:gd name="T73" fmla="*/ 466 h 1166"/>
              <a:gd name="T74" fmla="*/ 714 w 760"/>
              <a:gd name="T75" fmla="*/ 410 h 1166"/>
              <a:gd name="T76" fmla="*/ 676 w 760"/>
              <a:gd name="T77" fmla="*/ 358 h 1166"/>
              <a:gd name="T78" fmla="*/ 632 w 760"/>
              <a:gd name="T79" fmla="*/ 314 h 1166"/>
              <a:gd name="T80" fmla="*/ 608 w 760"/>
              <a:gd name="T81" fmla="*/ 294 h 1166"/>
              <a:gd name="T82" fmla="*/ 518 w 760"/>
              <a:gd name="T83" fmla="*/ 228 h 1166"/>
              <a:gd name="T84" fmla="*/ 460 w 760"/>
              <a:gd name="T85" fmla="*/ 190 h 1166"/>
              <a:gd name="T86" fmla="*/ 434 w 760"/>
              <a:gd name="T87" fmla="*/ 178 h 1166"/>
              <a:gd name="T88" fmla="*/ 534 w 760"/>
              <a:gd name="T89" fmla="*/ 0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0" h="1166">
                <a:moveTo>
                  <a:pt x="534" y="0"/>
                </a:moveTo>
                <a:lnTo>
                  <a:pt x="234" y="2"/>
                </a:lnTo>
                <a:lnTo>
                  <a:pt x="0" y="407"/>
                </a:lnTo>
                <a:lnTo>
                  <a:pt x="152" y="662"/>
                </a:lnTo>
                <a:lnTo>
                  <a:pt x="152" y="662"/>
                </a:lnTo>
                <a:lnTo>
                  <a:pt x="260" y="476"/>
                </a:lnTo>
                <a:lnTo>
                  <a:pt x="260" y="476"/>
                </a:lnTo>
                <a:lnTo>
                  <a:pt x="262" y="474"/>
                </a:lnTo>
                <a:lnTo>
                  <a:pt x="268" y="472"/>
                </a:lnTo>
                <a:lnTo>
                  <a:pt x="284" y="472"/>
                </a:lnTo>
                <a:lnTo>
                  <a:pt x="306" y="476"/>
                </a:lnTo>
                <a:lnTo>
                  <a:pt x="330" y="482"/>
                </a:lnTo>
                <a:lnTo>
                  <a:pt x="376" y="496"/>
                </a:lnTo>
                <a:lnTo>
                  <a:pt x="402" y="506"/>
                </a:lnTo>
                <a:lnTo>
                  <a:pt x="402" y="506"/>
                </a:lnTo>
                <a:lnTo>
                  <a:pt x="424" y="516"/>
                </a:lnTo>
                <a:lnTo>
                  <a:pt x="444" y="528"/>
                </a:lnTo>
                <a:lnTo>
                  <a:pt x="464" y="542"/>
                </a:lnTo>
                <a:lnTo>
                  <a:pt x="484" y="556"/>
                </a:lnTo>
                <a:lnTo>
                  <a:pt x="502" y="574"/>
                </a:lnTo>
                <a:lnTo>
                  <a:pt x="518" y="590"/>
                </a:lnTo>
                <a:lnTo>
                  <a:pt x="532" y="610"/>
                </a:lnTo>
                <a:lnTo>
                  <a:pt x="546" y="630"/>
                </a:lnTo>
                <a:lnTo>
                  <a:pt x="546" y="630"/>
                </a:lnTo>
                <a:lnTo>
                  <a:pt x="556" y="652"/>
                </a:lnTo>
                <a:lnTo>
                  <a:pt x="566" y="676"/>
                </a:lnTo>
                <a:lnTo>
                  <a:pt x="572" y="700"/>
                </a:lnTo>
                <a:lnTo>
                  <a:pt x="576" y="726"/>
                </a:lnTo>
                <a:lnTo>
                  <a:pt x="576" y="752"/>
                </a:lnTo>
                <a:lnTo>
                  <a:pt x="576" y="776"/>
                </a:lnTo>
                <a:lnTo>
                  <a:pt x="574" y="804"/>
                </a:lnTo>
                <a:lnTo>
                  <a:pt x="570" y="830"/>
                </a:lnTo>
                <a:lnTo>
                  <a:pt x="564" y="856"/>
                </a:lnTo>
                <a:lnTo>
                  <a:pt x="556" y="880"/>
                </a:lnTo>
                <a:lnTo>
                  <a:pt x="548" y="906"/>
                </a:lnTo>
                <a:lnTo>
                  <a:pt x="538" y="930"/>
                </a:lnTo>
                <a:lnTo>
                  <a:pt x="516" y="978"/>
                </a:lnTo>
                <a:lnTo>
                  <a:pt x="492" y="1020"/>
                </a:lnTo>
                <a:lnTo>
                  <a:pt x="492" y="1020"/>
                </a:lnTo>
                <a:lnTo>
                  <a:pt x="476" y="1042"/>
                </a:lnTo>
                <a:lnTo>
                  <a:pt x="458" y="1064"/>
                </a:lnTo>
                <a:lnTo>
                  <a:pt x="438" y="1084"/>
                </a:lnTo>
                <a:lnTo>
                  <a:pt x="418" y="1104"/>
                </a:lnTo>
                <a:lnTo>
                  <a:pt x="396" y="1124"/>
                </a:lnTo>
                <a:lnTo>
                  <a:pt x="374" y="1140"/>
                </a:lnTo>
                <a:lnTo>
                  <a:pt x="350" y="1154"/>
                </a:lnTo>
                <a:lnTo>
                  <a:pt x="324" y="1166"/>
                </a:lnTo>
                <a:lnTo>
                  <a:pt x="324" y="1166"/>
                </a:lnTo>
                <a:lnTo>
                  <a:pt x="384" y="1138"/>
                </a:lnTo>
                <a:lnTo>
                  <a:pt x="412" y="1122"/>
                </a:lnTo>
                <a:lnTo>
                  <a:pt x="440" y="1104"/>
                </a:lnTo>
                <a:lnTo>
                  <a:pt x="468" y="1086"/>
                </a:lnTo>
                <a:lnTo>
                  <a:pt x="494" y="1068"/>
                </a:lnTo>
                <a:lnTo>
                  <a:pt x="520" y="1048"/>
                </a:lnTo>
                <a:lnTo>
                  <a:pt x="546" y="1026"/>
                </a:lnTo>
                <a:lnTo>
                  <a:pt x="568" y="1004"/>
                </a:lnTo>
                <a:lnTo>
                  <a:pt x="592" y="980"/>
                </a:lnTo>
                <a:lnTo>
                  <a:pt x="614" y="956"/>
                </a:lnTo>
                <a:lnTo>
                  <a:pt x="634" y="932"/>
                </a:lnTo>
                <a:lnTo>
                  <a:pt x="652" y="904"/>
                </a:lnTo>
                <a:lnTo>
                  <a:pt x="670" y="878"/>
                </a:lnTo>
                <a:lnTo>
                  <a:pt x="688" y="848"/>
                </a:lnTo>
                <a:lnTo>
                  <a:pt x="702" y="820"/>
                </a:lnTo>
                <a:lnTo>
                  <a:pt x="702" y="820"/>
                </a:lnTo>
                <a:lnTo>
                  <a:pt x="720" y="782"/>
                </a:lnTo>
                <a:lnTo>
                  <a:pt x="734" y="744"/>
                </a:lnTo>
                <a:lnTo>
                  <a:pt x="744" y="702"/>
                </a:lnTo>
                <a:lnTo>
                  <a:pt x="752" y="662"/>
                </a:lnTo>
                <a:lnTo>
                  <a:pt x="758" y="620"/>
                </a:lnTo>
                <a:lnTo>
                  <a:pt x="760" y="578"/>
                </a:lnTo>
                <a:lnTo>
                  <a:pt x="758" y="538"/>
                </a:lnTo>
                <a:lnTo>
                  <a:pt x="750" y="496"/>
                </a:lnTo>
                <a:lnTo>
                  <a:pt x="750" y="496"/>
                </a:lnTo>
                <a:lnTo>
                  <a:pt x="742" y="466"/>
                </a:lnTo>
                <a:lnTo>
                  <a:pt x="730" y="436"/>
                </a:lnTo>
                <a:lnTo>
                  <a:pt x="714" y="410"/>
                </a:lnTo>
                <a:lnTo>
                  <a:pt x="696" y="384"/>
                </a:lnTo>
                <a:lnTo>
                  <a:pt x="676" y="358"/>
                </a:lnTo>
                <a:lnTo>
                  <a:pt x="654" y="336"/>
                </a:lnTo>
                <a:lnTo>
                  <a:pt x="632" y="314"/>
                </a:lnTo>
                <a:lnTo>
                  <a:pt x="608" y="294"/>
                </a:lnTo>
                <a:lnTo>
                  <a:pt x="608" y="294"/>
                </a:lnTo>
                <a:lnTo>
                  <a:pt x="576" y="270"/>
                </a:lnTo>
                <a:lnTo>
                  <a:pt x="518" y="228"/>
                </a:lnTo>
                <a:lnTo>
                  <a:pt x="486" y="206"/>
                </a:lnTo>
                <a:lnTo>
                  <a:pt x="460" y="190"/>
                </a:lnTo>
                <a:lnTo>
                  <a:pt x="440" y="180"/>
                </a:lnTo>
                <a:lnTo>
                  <a:pt x="434" y="178"/>
                </a:lnTo>
                <a:lnTo>
                  <a:pt x="430" y="180"/>
                </a:lnTo>
                <a:lnTo>
                  <a:pt x="534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2" name="Freeform 4444"/>
          <p:cNvSpPr>
            <a:spLocks/>
          </p:cNvSpPr>
          <p:nvPr/>
        </p:nvSpPr>
        <p:spPr bwMode="auto">
          <a:xfrm rot="10800000">
            <a:off x="2414588" y="1349375"/>
            <a:ext cx="1401762" cy="2149475"/>
          </a:xfrm>
          <a:custGeom>
            <a:avLst/>
            <a:gdLst>
              <a:gd name="T0" fmla="*/ 234 w 760"/>
              <a:gd name="T1" fmla="*/ 2 h 1166"/>
              <a:gd name="T2" fmla="*/ 152 w 760"/>
              <a:gd name="T3" fmla="*/ 662 h 1166"/>
              <a:gd name="T4" fmla="*/ 260 w 760"/>
              <a:gd name="T5" fmla="*/ 476 h 1166"/>
              <a:gd name="T6" fmla="*/ 262 w 760"/>
              <a:gd name="T7" fmla="*/ 474 h 1166"/>
              <a:gd name="T8" fmla="*/ 284 w 760"/>
              <a:gd name="T9" fmla="*/ 472 h 1166"/>
              <a:gd name="T10" fmla="*/ 330 w 760"/>
              <a:gd name="T11" fmla="*/ 482 h 1166"/>
              <a:gd name="T12" fmla="*/ 402 w 760"/>
              <a:gd name="T13" fmla="*/ 506 h 1166"/>
              <a:gd name="T14" fmla="*/ 424 w 760"/>
              <a:gd name="T15" fmla="*/ 516 h 1166"/>
              <a:gd name="T16" fmla="*/ 464 w 760"/>
              <a:gd name="T17" fmla="*/ 542 h 1166"/>
              <a:gd name="T18" fmla="*/ 502 w 760"/>
              <a:gd name="T19" fmla="*/ 574 h 1166"/>
              <a:gd name="T20" fmla="*/ 532 w 760"/>
              <a:gd name="T21" fmla="*/ 610 h 1166"/>
              <a:gd name="T22" fmla="*/ 546 w 760"/>
              <a:gd name="T23" fmla="*/ 630 h 1166"/>
              <a:gd name="T24" fmla="*/ 566 w 760"/>
              <a:gd name="T25" fmla="*/ 676 h 1166"/>
              <a:gd name="T26" fmla="*/ 576 w 760"/>
              <a:gd name="T27" fmla="*/ 726 h 1166"/>
              <a:gd name="T28" fmla="*/ 576 w 760"/>
              <a:gd name="T29" fmla="*/ 776 h 1166"/>
              <a:gd name="T30" fmla="*/ 570 w 760"/>
              <a:gd name="T31" fmla="*/ 830 h 1166"/>
              <a:gd name="T32" fmla="*/ 556 w 760"/>
              <a:gd name="T33" fmla="*/ 880 h 1166"/>
              <a:gd name="T34" fmla="*/ 538 w 760"/>
              <a:gd name="T35" fmla="*/ 930 h 1166"/>
              <a:gd name="T36" fmla="*/ 492 w 760"/>
              <a:gd name="T37" fmla="*/ 1020 h 1166"/>
              <a:gd name="T38" fmla="*/ 476 w 760"/>
              <a:gd name="T39" fmla="*/ 1042 h 1166"/>
              <a:gd name="T40" fmla="*/ 438 w 760"/>
              <a:gd name="T41" fmla="*/ 1084 h 1166"/>
              <a:gd name="T42" fmla="*/ 396 w 760"/>
              <a:gd name="T43" fmla="*/ 1124 h 1166"/>
              <a:gd name="T44" fmla="*/ 350 w 760"/>
              <a:gd name="T45" fmla="*/ 1154 h 1166"/>
              <a:gd name="T46" fmla="*/ 324 w 760"/>
              <a:gd name="T47" fmla="*/ 1166 h 1166"/>
              <a:gd name="T48" fmla="*/ 412 w 760"/>
              <a:gd name="T49" fmla="*/ 1122 h 1166"/>
              <a:gd name="T50" fmla="*/ 468 w 760"/>
              <a:gd name="T51" fmla="*/ 1086 h 1166"/>
              <a:gd name="T52" fmla="*/ 520 w 760"/>
              <a:gd name="T53" fmla="*/ 1048 h 1166"/>
              <a:gd name="T54" fmla="*/ 568 w 760"/>
              <a:gd name="T55" fmla="*/ 1004 h 1166"/>
              <a:gd name="T56" fmla="*/ 614 w 760"/>
              <a:gd name="T57" fmla="*/ 956 h 1166"/>
              <a:gd name="T58" fmla="*/ 652 w 760"/>
              <a:gd name="T59" fmla="*/ 904 h 1166"/>
              <a:gd name="T60" fmla="*/ 688 w 760"/>
              <a:gd name="T61" fmla="*/ 848 h 1166"/>
              <a:gd name="T62" fmla="*/ 702 w 760"/>
              <a:gd name="T63" fmla="*/ 820 h 1166"/>
              <a:gd name="T64" fmla="*/ 734 w 760"/>
              <a:gd name="T65" fmla="*/ 744 h 1166"/>
              <a:gd name="T66" fmla="*/ 752 w 760"/>
              <a:gd name="T67" fmla="*/ 662 h 1166"/>
              <a:gd name="T68" fmla="*/ 760 w 760"/>
              <a:gd name="T69" fmla="*/ 578 h 1166"/>
              <a:gd name="T70" fmla="*/ 750 w 760"/>
              <a:gd name="T71" fmla="*/ 496 h 1166"/>
              <a:gd name="T72" fmla="*/ 742 w 760"/>
              <a:gd name="T73" fmla="*/ 466 h 1166"/>
              <a:gd name="T74" fmla="*/ 714 w 760"/>
              <a:gd name="T75" fmla="*/ 410 h 1166"/>
              <a:gd name="T76" fmla="*/ 676 w 760"/>
              <a:gd name="T77" fmla="*/ 358 h 1166"/>
              <a:gd name="T78" fmla="*/ 632 w 760"/>
              <a:gd name="T79" fmla="*/ 314 h 1166"/>
              <a:gd name="T80" fmla="*/ 608 w 760"/>
              <a:gd name="T81" fmla="*/ 294 h 1166"/>
              <a:gd name="T82" fmla="*/ 518 w 760"/>
              <a:gd name="T83" fmla="*/ 228 h 1166"/>
              <a:gd name="T84" fmla="*/ 460 w 760"/>
              <a:gd name="T85" fmla="*/ 190 h 1166"/>
              <a:gd name="T86" fmla="*/ 434 w 760"/>
              <a:gd name="T87" fmla="*/ 178 h 1166"/>
              <a:gd name="T88" fmla="*/ 534 w 760"/>
              <a:gd name="T89" fmla="*/ 0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0" h="1166">
                <a:moveTo>
                  <a:pt x="534" y="0"/>
                </a:moveTo>
                <a:lnTo>
                  <a:pt x="234" y="2"/>
                </a:lnTo>
                <a:lnTo>
                  <a:pt x="0" y="407"/>
                </a:lnTo>
                <a:lnTo>
                  <a:pt x="152" y="662"/>
                </a:lnTo>
                <a:lnTo>
                  <a:pt x="152" y="662"/>
                </a:lnTo>
                <a:lnTo>
                  <a:pt x="260" y="476"/>
                </a:lnTo>
                <a:lnTo>
                  <a:pt x="260" y="476"/>
                </a:lnTo>
                <a:lnTo>
                  <a:pt x="262" y="474"/>
                </a:lnTo>
                <a:lnTo>
                  <a:pt x="268" y="472"/>
                </a:lnTo>
                <a:lnTo>
                  <a:pt x="284" y="472"/>
                </a:lnTo>
                <a:lnTo>
                  <a:pt x="306" y="476"/>
                </a:lnTo>
                <a:lnTo>
                  <a:pt x="330" y="482"/>
                </a:lnTo>
                <a:lnTo>
                  <a:pt x="376" y="496"/>
                </a:lnTo>
                <a:lnTo>
                  <a:pt x="402" y="506"/>
                </a:lnTo>
                <a:lnTo>
                  <a:pt x="402" y="506"/>
                </a:lnTo>
                <a:lnTo>
                  <a:pt x="424" y="516"/>
                </a:lnTo>
                <a:lnTo>
                  <a:pt x="444" y="528"/>
                </a:lnTo>
                <a:lnTo>
                  <a:pt x="464" y="542"/>
                </a:lnTo>
                <a:lnTo>
                  <a:pt x="484" y="556"/>
                </a:lnTo>
                <a:lnTo>
                  <a:pt x="502" y="574"/>
                </a:lnTo>
                <a:lnTo>
                  <a:pt x="518" y="590"/>
                </a:lnTo>
                <a:lnTo>
                  <a:pt x="532" y="610"/>
                </a:lnTo>
                <a:lnTo>
                  <a:pt x="546" y="630"/>
                </a:lnTo>
                <a:lnTo>
                  <a:pt x="546" y="630"/>
                </a:lnTo>
                <a:lnTo>
                  <a:pt x="556" y="652"/>
                </a:lnTo>
                <a:lnTo>
                  <a:pt x="566" y="676"/>
                </a:lnTo>
                <a:lnTo>
                  <a:pt x="572" y="700"/>
                </a:lnTo>
                <a:lnTo>
                  <a:pt x="576" y="726"/>
                </a:lnTo>
                <a:lnTo>
                  <a:pt x="576" y="752"/>
                </a:lnTo>
                <a:lnTo>
                  <a:pt x="576" y="776"/>
                </a:lnTo>
                <a:lnTo>
                  <a:pt x="574" y="804"/>
                </a:lnTo>
                <a:lnTo>
                  <a:pt x="570" y="830"/>
                </a:lnTo>
                <a:lnTo>
                  <a:pt x="564" y="856"/>
                </a:lnTo>
                <a:lnTo>
                  <a:pt x="556" y="880"/>
                </a:lnTo>
                <a:lnTo>
                  <a:pt x="548" y="906"/>
                </a:lnTo>
                <a:lnTo>
                  <a:pt x="538" y="930"/>
                </a:lnTo>
                <a:lnTo>
                  <a:pt x="516" y="978"/>
                </a:lnTo>
                <a:lnTo>
                  <a:pt x="492" y="1020"/>
                </a:lnTo>
                <a:lnTo>
                  <a:pt x="492" y="1020"/>
                </a:lnTo>
                <a:lnTo>
                  <a:pt x="476" y="1042"/>
                </a:lnTo>
                <a:lnTo>
                  <a:pt x="458" y="1064"/>
                </a:lnTo>
                <a:lnTo>
                  <a:pt x="438" y="1084"/>
                </a:lnTo>
                <a:lnTo>
                  <a:pt x="418" y="1104"/>
                </a:lnTo>
                <a:lnTo>
                  <a:pt x="396" y="1124"/>
                </a:lnTo>
                <a:lnTo>
                  <a:pt x="374" y="1140"/>
                </a:lnTo>
                <a:lnTo>
                  <a:pt x="350" y="1154"/>
                </a:lnTo>
                <a:lnTo>
                  <a:pt x="324" y="1166"/>
                </a:lnTo>
                <a:lnTo>
                  <a:pt x="324" y="1166"/>
                </a:lnTo>
                <a:lnTo>
                  <a:pt x="384" y="1138"/>
                </a:lnTo>
                <a:lnTo>
                  <a:pt x="412" y="1122"/>
                </a:lnTo>
                <a:lnTo>
                  <a:pt x="440" y="1104"/>
                </a:lnTo>
                <a:lnTo>
                  <a:pt x="468" y="1086"/>
                </a:lnTo>
                <a:lnTo>
                  <a:pt x="494" y="1068"/>
                </a:lnTo>
                <a:lnTo>
                  <a:pt x="520" y="1048"/>
                </a:lnTo>
                <a:lnTo>
                  <a:pt x="546" y="1026"/>
                </a:lnTo>
                <a:lnTo>
                  <a:pt x="568" y="1004"/>
                </a:lnTo>
                <a:lnTo>
                  <a:pt x="592" y="980"/>
                </a:lnTo>
                <a:lnTo>
                  <a:pt x="614" y="956"/>
                </a:lnTo>
                <a:lnTo>
                  <a:pt x="634" y="932"/>
                </a:lnTo>
                <a:lnTo>
                  <a:pt x="652" y="904"/>
                </a:lnTo>
                <a:lnTo>
                  <a:pt x="670" y="878"/>
                </a:lnTo>
                <a:lnTo>
                  <a:pt x="688" y="848"/>
                </a:lnTo>
                <a:lnTo>
                  <a:pt x="702" y="820"/>
                </a:lnTo>
                <a:lnTo>
                  <a:pt x="702" y="820"/>
                </a:lnTo>
                <a:lnTo>
                  <a:pt x="720" y="782"/>
                </a:lnTo>
                <a:lnTo>
                  <a:pt x="734" y="744"/>
                </a:lnTo>
                <a:lnTo>
                  <a:pt x="744" y="702"/>
                </a:lnTo>
                <a:lnTo>
                  <a:pt x="752" y="662"/>
                </a:lnTo>
                <a:lnTo>
                  <a:pt x="758" y="620"/>
                </a:lnTo>
                <a:lnTo>
                  <a:pt x="760" y="578"/>
                </a:lnTo>
                <a:lnTo>
                  <a:pt x="758" y="538"/>
                </a:lnTo>
                <a:lnTo>
                  <a:pt x="750" y="496"/>
                </a:lnTo>
                <a:lnTo>
                  <a:pt x="750" y="496"/>
                </a:lnTo>
                <a:lnTo>
                  <a:pt x="742" y="466"/>
                </a:lnTo>
                <a:lnTo>
                  <a:pt x="730" y="436"/>
                </a:lnTo>
                <a:lnTo>
                  <a:pt x="714" y="410"/>
                </a:lnTo>
                <a:lnTo>
                  <a:pt x="696" y="384"/>
                </a:lnTo>
                <a:lnTo>
                  <a:pt x="676" y="358"/>
                </a:lnTo>
                <a:lnTo>
                  <a:pt x="654" y="336"/>
                </a:lnTo>
                <a:lnTo>
                  <a:pt x="632" y="314"/>
                </a:lnTo>
                <a:lnTo>
                  <a:pt x="608" y="294"/>
                </a:lnTo>
                <a:lnTo>
                  <a:pt x="608" y="294"/>
                </a:lnTo>
                <a:lnTo>
                  <a:pt x="576" y="270"/>
                </a:lnTo>
                <a:lnTo>
                  <a:pt x="518" y="228"/>
                </a:lnTo>
                <a:lnTo>
                  <a:pt x="486" y="206"/>
                </a:lnTo>
                <a:lnTo>
                  <a:pt x="460" y="190"/>
                </a:lnTo>
                <a:lnTo>
                  <a:pt x="440" y="180"/>
                </a:lnTo>
                <a:lnTo>
                  <a:pt x="434" y="178"/>
                </a:lnTo>
                <a:lnTo>
                  <a:pt x="430" y="180"/>
                </a:lnTo>
                <a:lnTo>
                  <a:pt x="534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pPr lvl="0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Freeform 4445"/>
          <p:cNvSpPr>
            <a:spLocks/>
          </p:cNvSpPr>
          <p:nvPr/>
        </p:nvSpPr>
        <p:spPr bwMode="auto">
          <a:xfrm rot="7212422">
            <a:off x="2045495" y="3196431"/>
            <a:ext cx="1401762" cy="2149475"/>
          </a:xfrm>
          <a:custGeom>
            <a:avLst/>
            <a:gdLst>
              <a:gd name="T0" fmla="*/ 234 w 760"/>
              <a:gd name="T1" fmla="*/ 2 h 1166"/>
              <a:gd name="T2" fmla="*/ 152 w 760"/>
              <a:gd name="T3" fmla="*/ 662 h 1166"/>
              <a:gd name="T4" fmla="*/ 260 w 760"/>
              <a:gd name="T5" fmla="*/ 476 h 1166"/>
              <a:gd name="T6" fmla="*/ 262 w 760"/>
              <a:gd name="T7" fmla="*/ 474 h 1166"/>
              <a:gd name="T8" fmla="*/ 284 w 760"/>
              <a:gd name="T9" fmla="*/ 472 h 1166"/>
              <a:gd name="T10" fmla="*/ 330 w 760"/>
              <a:gd name="T11" fmla="*/ 482 h 1166"/>
              <a:gd name="T12" fmla="*/ 402 w 760"/>
              <a:gd name="T13" fmla="*/ 506 h 1166"/>
              <a:gd name="T14" fmla="*/ 424 w 760"/>
              <a:gd name="T15" fmla="*/ 516 h 1166"/>
              <a:gd name="T16" fmla="*/ 464 w 760"/>
              <a:gd name="T17" fmla="*/ 542 h 1166"/>
              <a:gd name="T18" fmla="*/ 502 w 760"/>
              <a:gd name="T19" fmla="*/ 574 h 1166"/>
              <a:gd name="T20" fmla="*/ 532 w 760"/>
              <a:gd name="T21" fmla="*/ 610 h 1166"/>
              <a:gd name="T22" fmla="*/ 546 w 760"/>
              <a:gd name="T23" fmla="*/ 630 h 1166"/>
              <a:gd name="T24" fmla="*/ 566 w 760"/>
              <a:gd name="T25" fmla="*/ 676 h 1166"/>
              <a:gd name="T26" fmla="*/ 576 w 760"/>
              <a:gd name="T27" fmla="*/ 726 h 1166"/>
              <a:gd name="T28" fmla="*/ 576 w 760"/>
              <a:gd name="T29" fmla="*/ 776 h 1166"/>
              <a:gd name="T30" fmla="*/ 570 w 760"/>
              <a:gd name="T31" fmla="*/ 830 h 1166"/>
              <a:gd name="T32" fmla="*/ 556 w 760"/>
              <a:gd name="T33" fmla="*/ 880 h 1166"/>
              <a:gd name="T34" fmla="*/ 538 w 760"/>
              <a:gd name="T35" fmla="*/ 930 h 1166"/>
              <a:gd name="T36" fmla="*/ 492 w 760"/>
              <a:gd name="T37" fmla="*/ 1020 h 1166"/>
              <a:gd name="T38" fmla="*/ 476 w 760"/>
              <a:gd name="T39" fmla="*/ 1042 h 1166"/>
              <a:gd name="T40" fmla="*/ 438 w 760"/>
              <a:gd name="T41" fmla="*/ 1084 h 1166"/>
              <a:gd name="T42" fmla="*/ 396 w 760"/>
              <a:gd name="T43" fmla="*/ 1124 h 1166"/>
              <a:gd name="T44" fmla="*/ 350 w 760"/>
              <a:gd name="T45" fmla="*/ 1154 h 1166"/>
              <a:gd name="T46" fmla="*/ 324 w 760"/>
              <a:gd name="T47" fmla="*/ 1166 h 1166"/>
              <a:gd name="T48" fmla="*/ 412 w 760"/>
              <a:gd name="T49" fmla="*/ 1122 h 1166"/>
              <a:gd name="T50" fmla="*/ 468 w 760"/>
              <a:gd name="T51" fmla="*/ 1086 h 1166"/>
              <a:gd name="T52" fmla="*/ 520 w 760"/>
              <a:gd name="T53" fmla="*/ 1048 h 1166"/>
              <a:gd name="T54" fmla="*/ 568 w 760"/>
              <a:gd name="T55" fmla="*/ 1004 h 1166"/>
              <a:gd name="T56" fmla="*/ 614 w 760"/>
              <a:gd name="T57" fmla="*/ 956 h 1166"/>
              <a:gd name="T58" fmla="*/ 652 w 760"/>
              <a:gd name="T59" fmla="*/ 904 h 1166"/>
              <a:gd name="T60" fmla="*/ 688 w 760"/>
              <a:gd name="T61" fmla="*/ 848 h 1166"/>
              <a:gd name="T62" fmla="*/ 702 w 760"/>
              <a:gd name="T63" fmla="*/ 820 h 1166"/>
              <a:gd name="T64" fmla="*/ 734 w 760"/>
              <a:gd name="T65" fmla="*/ 744 h 1166"/>
              <a:gd name="T66" fmla="*/ 752 w 760"/>
              <a:gd name="T67" fmla="*/ 662 h 1166"/>
              <a:gd name="T68" fmla="*/ 760 w 760"/>
              <a:gd name="T69" fmla="*/ 578 h 1166"/>
              <a:gd name="T70" fmla="*/ 750 w 760"/>
              <a:gd name="T71" fmla="*/ 496 h 1166"/>
              <a:gd name="T72" fmla="*/ 742 w 760"/>
              <a:gd name="T73" fmla="*/ 466 h 1166"/>
              <a:gd name="T74" fmla="*/ 714 w 760"/>
              <a:gd name="T75" fmla="*/ 410 h 1166"/>
              <a:gd name="T76" fmla="*/ 676 w 760"/>
              <a:gd name="T77" fmla="*/ 358 h 1166"/>
              <a:gd name="T78" fmla="*/ 632 w 760"/>
              <a:gd name="T79" fmla="*/ 314 h 1166"/>
              <a:gd name="T80" fmla="*/ 608 w 760"/>
              <a:gd name="T81" fmla="*/ 294 h 1166"/>
              <a:gd name="T82" fmla="*/ 518 w 760"/>
              <a:gd name="T83" fmla="*/ 228 h 1166"/>
              <a:gd name="T84" fmla="*/ 460 w 760"/>
              <a:gd name="T85" fmla="*/ 190 h 1166"/>
              <a:gd name="T86" fmla="*/ 434 w 760"/>
              <a:gd name="T87" fmla="*/ 178 h 1166"/>
              <a:gd name="T88" fmla="*/ 534 w 760"/>
              <a:gd name="T89" fmla="*/ 0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0" h="1166">
                <a:moveTo>
                  <a:pt x="534" y="0"/>
                </a:moveTo>
                <a:lnTo>
                  <a:pt x="234" y="2"/>
                </a:lnTo>
                <a:lnTo>
                  <a:pt x="0" y="407"/>
                </a:lnTo>
                <a:lnTo>
                  <a:pt x="152" y="662"/>
                </a:lnTo>
                <a:lnTo>
                  <a:pt x="152" y="662"/>
                </a:lnTo>
                <a:lnTo>
                  <a:pt x="260" y="476"/>
                </a:lnTo>
                <a:lnTo>
                  <a:pt x="260" y="476"/>
                </a:lnTo>
                <a:lnTo>
                  <a:pt x="262" y="474"/>
                </a:lnTo>
                <a:lnTo>
                  <a:pt x="268" y="472"/>
                </a:lnTo>
                <a:lnTo>
                  <a:pt x="284" y="472"/>
                </a:lnTo>
                <a:lnTo>
                  <a:pt x="306" y="476"/>
                </a:lnTo>
                <a:lnTo>
                  <a:pt x="330" y="482"/>
                </a:lnTo>
                <a:lnTo>
                  <a:pt x="376" y="496"/>
                </a:lnTo>
                <a:lnTo>
                  <a:pt x="402" y="506"/>
                </a:lnTo>
                <a:lnTo>
                  <a:pt x="402" y="506"/>
                </a:lnTo>
                <a:lnTo>
                  <a:pt x="424" y="516"/>
                </a:lnTo>
                <a:lnTo>
                  <a:pt x="444" y="528"/>
                </a:lnTo>
                <a:lnTo>
                  <a:pt x="464" y="542"/>
                </a:lnTo>
                <a:lnTo>
                  <a:pt x="484" y="556"/>
                </a:lnTo>
                <a:lnTo>
                  <a:pt x="502" y="574"/>
                </a:lnTo>
                <a:lnTo>
                  <a:pt x="518" y="590"/>
                </a:lnTo>
                <a:lnTo>
                  <a:pt x="532" y="610"/>
                </a:lnTo>
                <a:lnTo>
                  <a:pt x="546" y="630"/>
                </a:lnTo>
                <a:lnTo>
                  <a:pt x="546" y="630"/>
                </a:lnTo>
                <a:lnTo>
                  <a:pt x="556" y="652"/>
                </a:lnTo>
                <a:lnTo>
                  <a:pt x="566" y="676"/>
                </a:lnTo>
                <a:lnTo>
                  <a:pt x="572" y="700"/>
                </a:lnTo>
                <a:lnTo>
                  <a:pt x="576" y="726"/>
                </a:lnTo>
                <a:lnTo>
                  <a:pt x="576" y="752"/>
                </a:lnTo>
                <a:lnTo>
                  <a:pt x="576" y="776"/>
                </a:lnTo>
                <a:lnTo>
                  <a:pt x="574" y="804"/>
                </a:lnTo>
                <a:lnTo>
                  <a:pt x="570" y="830"/>
                </a:lnTo>
                <a:lnTo>
                  <a:pt x="564" y="856"/>
                </a:lnTo>
                <a:lnTo>
                  <a:pt x="556" y="880"/>
                </a:lnTo>
                <a:lnTo>
                  <a:pt x="548" y="906"/>
                </a:lnTo>
                <a:lnTo>
                  <a:pt x="538" y="930"/>
                </a:lnTo>
                <a:lnTo>
                  <a:pt x="516" y="978"/>
                </a:lnTo>
                <a:lnTo>
                  <a:pt x="492" y="1020"/>
                </a:lnTo>
                <a:lnTo>
                  <a:pt x="492" y="1020"/>
                </a:lnTo>
                <a:lnTo>
                  <a:pt x="476" y="1042"/>
                </a:lnTo>
                <a:lnTo>
                  <a:pt x="458" y="1064"/>
                </a:lnTo>
                <a:lnTo>
                  <a:pt x="438" y="1084"/>
                </a:lnTo>
                <a:lnTo>
                  <a:pt x="418" y="1104"/>
                </a:lnTo>
                <a:lnTo>
                  <a:pt x="396" y="1124"/>
                </a:lnTo>
                <a:lnTo>
                  <a:pt x="374" y="1140"/>
                </a:lnTo>
                <a:lnTo>
                  <a:pt x="350" y="1154"/>
                </a:lnTo>
                <a:lnTo>
                  <a:pt x="324" y="1166"/>
                </a:lnTo>
                <a:lnTo>
                  <a:pt x="324" y="1166"/>
                </a:lnTo>
                <a:lnTo>
                  <a:pt x="384" y="1138"/>
                </a:lnTo>
                <a:lnTo>
                  <a:pt x="412" y="1122"/>
                </a:lnTo>
                <a:lnTo>
                  <a:pt x="440" y="1104"/>
                </a:lnTo>
                <a:lnTo>
                  <a:pt x="468" y="1086"/>
                </a:lnTo>
                <a:lnTo>
                  <a:pt x="494" y="1068"/>
                </a:lnTo>
                <a:lnTo>
                  <a:pt x="520" y="1048"/>
                </a:lnTo>
                <a:lnTo>
                  <a:pt x="546" y="1026"/>
                </a:lnTo>
                <a:lnTo>
                  <a:pt x="568" y="1004"/>
                </a:lnTo>
                <a:lnTo>
                  <a:pt x="592" y="980"/>
                </a:lnTo>
                <a:lnTo>
                  <a:pt x="614" y="956"/>
                </a:lnTo>
                <a:lnTo>
                  <a:pt x="634" y="932"/>
                </a:lnTo>
                <a:lnTo>
                  <a:pt x="652" y="904"/>
                </a:lnTo>
                <a:lnTo>
                  <a:pt x="670" y="878"/>
                </a:lnTo>
                <a:lnTo>
                  <a:pt x="688" y="848"/>
                </a:lnTo>
                <a:lnTo>
                  <a:pt x="702" y="820"/>
                </a:lnTo>
                <a:lnTo>
                  <a:pt x="702" y="820"/>
                </a:lnTo>
                <a:lnTo>
                  <a:pt x="720" y="782"/>
                </a:lnTo>
                <a:lnTo>
                  <a:pt x="734" y="744"/>
                </a:lnTo>
                <a:lnTo>
                  <a:pt x="744" y="702"/>
                </a:lnTo>
                <a:lnTo>
                  <a:pt x="752" y="662"/>
                </a:lnTo>
                <a:lnTo>
                  <a:pt x="758" y="620"/>
                </a:lnTo>
                <a:lnTo>
                  <a:pt x="760" y="578"/>
                </a:lnTo>
                <a:lnTo>
                  <a:pt x="758" y="538"/>
                </a:lnTo>
                <a:lnTo>
                  <a:pt x="750" y="496"/>
                </a:lnTo>
                <a:lnTo>
                  <a:pt x="750" y="496"/>
                </a:lnTo>
                <a:lnTo>
                  <a:pt x="742" y="466"/>
                </a:lnTo>
                <a:lnTo>
                  <a:pt x="730" y="436"/>
                </a:lnTo>
                <a:lnTo>
                  <a:pt x="714" y="410"/>
                </a:lnTo>
                <a:lnTo>
                  <a:pt x="696" y="384"/>
                </a:lnTo>
                <a:lnTo>
                  <a:pt x="676" y="358"/>
                </a:lnTo>
                <a:lnTo>
                  <a:pt x="654" y="336"/>
                </a:lnTo>
                <a:lnTo>
                  <a:pt x="632" y="314"/>
                </a:lnTo>
                <a:lnTo>
                  <a:pt x="608" y="294"/>
                </a:lnTo>
                <a:lnTo>
                  <a:pt x="608" y="294"/>
                </a:lnTo>
                <a:lnTo>
                  <a:pt x="576" y="270"/>
                </a:lnTo>
                <a:lnTo>
                  <a:pt x="518" y="228"/>
                </a:lnTo>
                <a:lnTo>
                  <a:pt x="486" y="206"/>
                </a:lnTo>
                <a:lnTo>
                  <a:pt x="460" y="190"/>
                </a:lnTo>
                <a:lnTo>
                  <a:pt x="440" y="180"/>
                </a:lnTo>
                <a:lnTo>
                  <a:pt x="434" y="178"/>
                </a:lnTo>
                <a:lnTo>
                  <a:pt x="430" y="180"/>
                </a:lnTo>
                <a:lnTo>
                  <a:pt x="534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4" name="Freeform 4446"/>
          <p:cNvSpPr>
            <a:spLocks/>
          </p:cNvSpPr>
          <p:nvPr/>
        </p:nvSpPr>
        <p:spPr bwMode="auto">
          <a:xfrm rot="-7200000" flipH="1" flipV="1">
            <a:off x="3429000" y="4386263"/>
            <a:ext cx="1401763" cy="2147887"/>
          </a:xfrm>
          <a:custGeom>
            <a:avLst/>
            <a:gdLst>
              <a:gd name="T0" fmla="*/ 234 w 760"/>
              <a:gd name="T1" fmla="*/ 2 h 1166"/>
              <a:gd name="T2" fmla="*/ 152 w 760"/>
              <a:gd name="T3" fmla="*/ 662 h 1166"/>
              <a:gd name="T4" fmla="*/ 260 w 760"/>
              <a:gd name="T5" fmla="*/ 476 h 1166"/>
              <a:gd name="T6" fmla="*/ 262 w 760"/>
              <a:gd name="T7" fmla="*/ 474 h 1166"/>
              <a:gd name="T8" fmla="*/ 284 w 760"/>
              <a:gd name="T9" fmla="*/ 472 h 1166"/>
              <a:gd name="T10" fmla="*/ 330 w 760"/>
              <a:gd name="T11" fmla="*/ 482 h 1166"/>
              <a:gd name="T12" fmla="*/ 402 w 760"/>
              <a:gd name="T13" fmla="*/ 506 h 1166"/>
              <a:gd name="T14" fmla="*/ 424 w 760"/>
              <a:gd name="T15" fmla="*/ 516 h 1166"/>
              <a:gd name="T16" fmla="*/ 464 w 760"/>
              <a:gd name="T17" fmla="*/ 542 h 1166"/>
              <a:gd name="T18" fmla="*/ 502 w 760"/>
              <a:gd name="T19" fmla="*/ 574 h 1166"/>
              <a:gd name="T20" fmla="*/ 532 w 760"/>
              <a:gd name="T21" fmla="*/ 610 h 1166"/>
              <a:gd name="T22" fmla="*/ 546 w 760"/>
              <a:gd name="T23" fmla="*/ 630 h 1166"/>
              <a:gd name="T24" fmla="*/ 566 w 760"/>
              <a:gd name="T25" fmla="*/ 676 h 1166"/>
              <a:gd name="T26" fmla="*/ 576 w 760"/>
              <a:gd name="T27" fmla="*/ 726 h 1166"/>
              <a:gd name="T28" fmla="*/ 576 w 760"/>
              <a:gd name="T29" fmla="*/ 776 h 1166"/>
              <a:gd name="T30" fmla="*/ 570 w 760"/>
              <a:gd name="T31" fmla="*/ 830 h 1166"/>
              <a:gd name="T32" fmla="*/ 556 w 760"/>
              <a:gd name="T33" fmla="*/ 880 h 1166"/>
              <a:gd name="T34" fmla="*/ 538 w 760"/>
              <a:gd name="T35" fmla="*/ 930 h 1166"/>
              <a:gd name="T36" fmla="*/ 492 w 760"/>
              <a:gd name="T37" fmla="*/ 1020 h 1166"/>
              <a:gd name="T38" fmla="*/ 476 w 760"/>
              <a:gd name="T39" fmla="*/ 1042 h 1166"/>
              <a:gd name="T40" fmla="*/ 438 w 760"/>
              <a:gd name="T41" fmla="*/ 1084 h 1166"/>
              <a:gd name="T42" fmla="*/ 396 w 760"/>
              <a:gd name="T43" fmla="*/ 1124 h 1166"/>
              <a:gd name="T44" fmla="*/ 350 w 760"/>
              <a:gd name="T45" fmla="*/ 1154 h 1166"/>
              <a:gd name="T46" fmla="*/ 324 w 760"/>
              <a:gd name="T47" fmla="*/ 1166 h 1166"/>
              <a:gd name="T48" fmla="*/ 412 w 760"/>
              <a:gd name="T49" fmla="*/ 1122 h 1166"/>
              <a:gd name="T50" fmla="*/ 468 w 760"/>
              <a:gd name="T51" fmla="*/ 1086 h 1166"/>
              <a:gd name="T52" fmla="*/ 520 w 760"/>
              <a:gd name="T53" fmla="*/ 1048 h 1166"/>
              <a:gd name="T54" fmla="*/ 568 w 760"/>
              <a:gd name="T55" fmla="*/ 1004 h 1166"/>
              <a:gd name="T56" fmla="*/ 614 w 760"/>
              <a:gd name="T57" fmla="*/ 956 h 1166"/>
              <a:gd name="T58" fmla="*/ 652 w 760"/>
              <a:gd name="T59" fmla="*/ 904 h 1166"/>
              <a:gd name="T60" fmla="*/ 688 w 760"/>
              <a:gd name="T61" fmla="*/ 848 h 1166"/>
              <a:gd name="T62" fmla="*/ 702 w 760"/>
              <a:gd name="T63" fmla="*/ 820 h 1166"/>
              <a:gd name="T64" fmla="*/ 734 w 760"/>
              <a:gd name="T65" fmla="*/ 744 h 1166"/>
              <a:gd name="T66" fmla="*/ 752 w 760"/>
              <a:gd name="T67" fmla="*/ 662 h 1166"/>
              <a:gd name="T68" fmla="*/ 760 w 760"/>
              <a:gd name="T69" fmla="*/ 578 h 1166"/>
              <a:gd name="T70" fmla="*/ 750 w 760"/>
              <a:gd name="T71" fmla="*/ 496 h 1166"/>
              <a:gd name="T72" fmla="*/ 742 w 760"/>
              <a:gd name="T73" fmla="*/ 466 h 1166"/>
              <a:gd name="T74" fmla="*/ 714 w 760"/>
              <a:gd name="T75" fmla="*/ 410 h 1166"/>
              <a:gd name="T76" fmla="*/ 676 w 760"/>
              <a:gd name="T77" fmla="*/ 358 h 1166"/>
              <a:gd name="T78" fmla="*/ 632 w 760"/>
              <a:gd name="T79" fmla="*/ 314 h 1166"/>
              <a:gd name="T80" fmla="*/ 608 w 760"/>
              <a:gd name="T81" fmla="*/ 294 h 1166"/>
              <a:gd name="T82" fmla="*/ 518 w 760"/>
              <a:gd name="T83" fmla="*/ 228 h 1166"/>
              <a:gd name="T84" fmla="*/ 460 w 760"/>
              <a:gd name="T85" fmla="*/ 190 h 1166"/>
              <a:gd name="T86" fmla="*/ 434 w 760"/>
              <a:gd name="T87" fmla="*/ 178 h 1166"/>
              <a:gd name="T88" fmla="*/ 534 w 760"/>
              <a:gd name="T89" fmla="*/ 0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0" h="1166">
                <a:moveTo>
                  <a:pt x="534" y="0"/>
                </a:moveTo>
                <a:lnTo>
                  <a:pt x="234" y="2"/>
                </a:lnTo>
                <a:lnTo>
                  <a:pt x="0" y="407"/>
                </a:lnTo>
                <a:lnTo>
                  <a:pt x="152" y="662"/>
                </a:lnTo>
                <a:lnTo>
                  <a:pt x="152" y="662"/>
                </a:lnTo>
                <a:lnTo>
                  <a:pt x="260" y="476"/>
                </a:lnTo>
                <a:lnTo>
                  <a:pt x="260" y="476"/>
                </a:lnTo>
                <a:lnTo>
                  <a:pt x="262" y="474"/>
                </a:lnTo>
                <a:lnTo>
                  <a:pt x="268" y="472"/>
                </a:lnTo>
                <a:lnTo>
                  <a:pt x="284" y="472"/>
                </a:lnTo>
                <a:lnTo>
                  <a:pt x="306" y="476"/>
                </a:lnTo>
                <a:lnTo>
                  <a:pt x="330" y="482"/>
                </a:lnTo>
                <a:lnTo>
                  <a:pt x="376" y="496"/>
                </a:lnTo>
                <a:lnTo>
                  <a:pt x="402" y="506"/>
                </a:lnTo>
                <a:lnTo>
                  <a:pt x="402" y="506"/>
                </a:lnTo>
                <a:lnTo>
                  <a:pt x="424" y="516"/>
                </a:lnTo>
                <a:lnTo>
                  <a:pt x="444" y="528"/>
                </a:lnTo>
                <a:lnTo>
                  <a:pt x="464" y="542"/>
                </a:lnTo>
                <a:lnTo>
                  <a:pt x="484" y="556"/>
                </a:lnTo>
                <a:lnTo>
                  <a:pt x="502" y="574"/>
                </a:lnTo>
                <a:lnTo>
                  <a:pt x="518" y="590"/>
                </a:lnTo>
                <a:lnTo>
                  <a:pt x="532" y="610"/>
                </a:lnTo>
                <a:lnTo>
                  <a:pt x="546" y="630"/>
                </a:lnTo>
                <a:lnTo>
                  <a:pt x="546" y="630"/>
                </a:lnTo>
                <a:lnTo>
                  <a:pt x="556" y="652"/>
                </a:lnTo>
                <a:lnTo>
                  <a:pt x="566" y="676"/>
                </a:lnTo>
                <a:lnTo>
                  <a:pt x="572" y="700"/>
                </a:lnTo>
                <a:lnTo>
                  <a:pt x="576" y="726"/>
                </a:lnTo>
                <a:lnTo>
                  <a:pt x="576" y="752"/>
                </a:lnTo>
                <a:lnTo>
                  <a:pt x="576" y="776"/>
                </a:lnTo>
                <a:lnTo>
                  <a:pt x="574" y="804"/>
                </a:lnTo>
                <a:lnTo>
                  <a:pt x="570" y="830"/>
                </a:lnTo>
                <a:lnTo>
                  <a:pt x="564" y="856"/>
                </a:lnTo>
                <a:lnTo>
                  <a:pt x="556" y="880"/>
                </a:lnTo>
                <a:lnTo>
                  <a:pt x="548" y="906"/>
                </a:lnTo>
                <a:lnTo>
                  <a:pt x="538" y="930"/>
                </a:lnTo>
                <a:lnTo>
                  <a:pt x="516" y="978"/>
                </a:lnTo>
                <a:lnTo>
                  <a:pt x="492" y="1020"/>
                </a:lnTo>
                <a:lnTo>
                  <a:pt x="492" y="1020"/>
                </a:lnTo>
                <a:lnTo>
                  <a:pt x="476" y="1042"/>
                </a:lnTo>
                <a:lnTo>
                  <a:pt x="458" y="1064"/>
                </a:lnTo>
                <a:lnTo>
                  <a:pt x="438" y="1084"/>
                </a:lnTo>
                <a:lnTo>
                  <a:pt x="418" y="1104"/>
                </a:lnTo>
                <a:lnTo>
                  <a:pt x="396" y="1124"/>
                </a:lnTo>
                <a:lnTo>
                  <a:pt x="374" y="1140"/>
                </a:lnTo>
                <a:lnTo>
                  <a:pt x="350" y="1154"/>
                </a:lnTo>
                <a:lnTo>
                  <a:pt x="324" y="1166"/>
                </a:lnTo>
                <a:lnTo>
                  <a:pt x="324" y="1166"/>
                </a:lnTo>
                <a:lnTo>
                  <a:pt x="384" y="1138"/>
                </a:lnTo>
                <a:lnTo>
                  <a:pt x="412" y="1122"/>
                </a:lnTo>
                <a:lnTo>
                  <a:pt x="440" y="1104"/>
                </a:lnTo>
                <a:lnTo>
                  <a:pt x="468" y="1086"/>
                </a:lnTo>
                <a:lnTo>
                  <a:pt x="494" y="1068"/>
                </a:lnTo>
                <a:lnTo>
                  <a:pt x="520" y="1048"/>
                </a:lnTo>
                <a:lnTo>
                  <a:pt x="546" y="1026"/>
                </a:lnTo>
                <a:lnTo>
                  <a:pt x="568" y="1004"/>
                </a:lnTo>
                <a:lnTo>
                  <a:pt x="592" y="980"/>
                </a:lnTo>
                <a:lnTo>
                  <a:pt x="614" y="956"/>
                </a:lnTo>
                <a:lnTo>
                  <a:pt x="634" y="932"/>
                </a:lnTo>
                <a:lnTo>
                  <a:pt x="652" y="904"/>
                </a:lnTo>
                <a:lnTo>
                  <a:pt x="670" y="878"/>
                </a:lnTo>
                <a:lnTo>
                  <a:pt x="688" y="848"/>
                </a:lnTo>
                <a:lnTo>
                  <a:pt x="702" y="820"/>
                </a:lnTo>
                <a:lnTo>
                  <a:pt x="702" y="820"/>
                </a:lnTo>
                <a:lnTo>
                  <a:pt x="720" y="782"/>
                </a:lnTo>
                <a:lnTo>
                  <a:pt x="734" y="744"/>
                </a:lnTo>
                <a:lnTo>
                  <a:pt x="744" y="702"/>
                </a:lnTo>
                <a:lnTo>
                  <a:pt x="752" y="662"/>
                </a:lnTo>
                <a:lnTo>
                  <a:pt x="758" y="620"/>
                </a:lnTo>
                <a:lnTo>
                  <a:pt x="760" y="578"/>
                </a:lnTo>
                <a:lnTo>
                  <a:pt x="758" y="538"/>
                </a:lnTo>
                <a:lnTo>
                  <a:pt x="750" y="496"/>
                </a:lnTo>
                <a:lnTo>
                  <a:pt x="750" y="496"/>
                </a:lnTo>
                <a:lnTo>
                  <a:pt x="742" y="466"/>
                </a:lnTo>
                <a:lnTo>
                  <a:pt x="730" y="436"/>
                </a:lnTo>
                <a:lnTo>
                  <a:pt x="714" y="410"/>
                </a:lnTo>
                <a:lnTo>
                  <a:pt x="696" y="384"/>
                </a:lnTo>
                <a:lnTo>
                  <a:pt x="676" y="358"/>
                </a:lnTo>
                <a:lnTo>
                  <a:pt x="654" y="336"/>
                </a:lnTo>
                <a:lnTo>
                  <a:pt x="632" y="314"/>
                </a:lnTo>
                <a:lnTo>
                  <a:pt x="608" y="294"/>
                </a:lnTo>
                <a:lnTo>
                  <a:pt x="608" y="294"/>
                </a:lnTo>
                <a:lnTo>
                  <a:pt x="576" y="270"/>
                </a:lnTo>
                <a:lnTo>
                  <a:pt x="518" y="228"/>
                </a:lnTo>
                <a:lnTo>
                  <a:pt x="486" y="206"/>
                </a:lnTo>
                <a:lnTo>
                  <a:pt x="460" y="190"/>
                </a:lnTo>
                <a:lnTo>
                  <a:pt x="440" y="180"/>
                </a:lnTo>
                <a:lnTo>
                  <a:pt x="434" y="178"/>
                </a:lnTo>
                <a:lnTo>
                  <a:pt x="430" y="180"/>
                </a:lnTo>
                <a:lnTo>
                  <a:pt x="534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5" name="AutoShape 4448"/>
          <p:cNvSpPr>
            <a:spLocks noChangeArrowheads="1"/>
          </p:cNvSpPr>
          <p:nvPr/>
        </p:nvSpPr>
        <p:spPr bwMode="auto">
          <a:xfrm>
            <a:off x="3443288" y="2776538"/>
            <a:ext cx="2044700" cy="1770062"/>
          </a:xfrm>
          <a:prstGeom prst="hexagon">
            <a:avLst>
              <a:gd name="adj" fmla="val 28879"/>
              <a:gd name="vf" fmla="val 11547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Национальная 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экономика 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134 893,1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6" name="Rectangle 4472"/>
          <p:cNvSpPr>
            <a:spLocks noChangeArrowheads="1"/>
          </p:cNvSpPr>
          <p:nvPr/>
        </p:nvSpPr>
        <p:spPr bwMode="auto">
          <a:xfrm>
            <a:off x="1780997" y="3826856"/>
            <a:ext cx="267843" cy="206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lvl="0"/>
            <a:endParaRPr lang="ru-RU" sz="800" dirty="0"/>
          </a:p>
        </p:txBody>
      </p:sp>
      <p:sp>
        <p:nvSpPr>
          <p:cNvPr id="44" name="TextBox 43"/>
          <p:cNvSpPr txBox="1"/>
          <p:nvPr/>
        </p:nvSpPr>
        <p:spPr>
          <a:xfrm>
            <a:off x="6564058" y="3202238"/>
            <a:ext cx="2463880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Содержание МБУ «ИКЦ» и </a:t>
            </a:r>
          </a:p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мероприятия в области </a:t>
            </a:r>
          </a:p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сельского хозяйства </a:t>
            </a:r>
          </a:p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6 528,5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Содержание МБУ «ЦКО» </a:t>
            </a:r>
          </a:p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82 800,9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5099776" y="5657671"/>
            <a:ext cx="3116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Проведение работ по землеустройству </a:t>
            </a:r>
          </a:p>
          <a:p>
            <a:pPr lvl="0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700,0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Осуществление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мероприятий по разработке документов территориального планирования и градостроительного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зонирования 2 587,4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682638" y="5934670"/>
            <a:ext cx="278730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малог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и </a:t>
            </a:r>
          </a:p>
          <a:p>
            <a:pPr lvl="0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среднего предпринимательства </a:t>
            </a:r>
          </a:p>
          <a:p>
            <a:pPr lvl="0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600,0 тыс.руб.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02301" y="3698060"/>
            <a:ext cx="183120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Дорожное хозяйство</a:t>
            </a:r>
          </a:p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40 964,2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48" name="TextBox 47"/>
          <p:cNvSpPr txBox="1"/>
          <p:nvPr/>
        </p:nvSpPr>
        <p:spPr>
          <a:xfrm>
            <a:off x="118885" y="1270298"/>
            <a:ext cx="254589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Мероприятия по отлову </a:t>
            </a:r>
          </a:p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 содержанию безнадзорных </a:t>
            </a:r>
          </a:p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животных 331,3 тыс.руб.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44863" y="90274"/>
            <a:ext cx="5804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по отрасли </a:t>
            </a:r>
          </a:p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«Национальная экономика» на 2024 год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609620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5850" y="1571612"/>
            <a:ext cx="5000660" cy="50006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4714884"/>
            <a:ext cx="703320" cy="7033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9302">
            <a:off x="1097169" y="5740647"/>
            <a:ext cx="703320" cy="703320"/>
          </a:xfrm>
          <a:prstGeom prst="rect">
            <a:avLst/>
          </a:prstGeom>
          <a:noFill/>
        </p:spPr>
      </p:pic>
      <p:grpSp>
        <p:nvGrpSpPr>
          <p:cNvPr id="2" name="Csoportba foglalás 26"/>
          <p:cNvGrpSpPr/>
          <p:nvPr/>
        </p:nvGrpSpPr>
        <p:grpSpPr>
          <a:xfrm rot="266173">
            <a:off x="1594214" y="3737240"/>
            <a:ext cx="604979" cy="608027"/>
            <a:chOff x="6434320" y="6435149"/>
            <a:chExt cx="630238" cy="633413"/>
          </a:xfrm>
          <a:solidFill>
            <a:srgbClr val="3F3F3F"/>
          </a:solidFill>
        </p:grpSpPr>
        <p:sp>
          <p:nvSpPr>
            <p:cNvPr id="10" name="Freeform 193"/>
            <p:cNvSpPr>
              <a:spLocks noEditPoints="1"/>
            </p:cNvSpPr>
            <p:nvPr/>
          </p:nvSpPr>
          <p:spPr bwMode="auto">
            <a:xfrm>
              <a:off x="6434320" y="6435149"/>
              <a:ext cx="630238" cy="633413"/>
            </a:xfrm>
            <a:custGeom>
              <a:avLst/>
              <a:gdLst>
                <a:gd name="T0" fmla="*/ 397 w 397"/>
                <a:gd name="T1" fmla="*/ 0 h 399"/>
                <a:gd name="T2" fmla="*/ 0 w 397"/>
                <a:gd name="T3" fmla="*/ 0 h 399"/>
                <a:gd name="T4" fmla="*/ 0 w 397"/>
                <a:gd name="T5" fmla="*/ 399 h 399"/>
                <a:gd name="T6" fmla="*/ 397 w 397"/>
                <a:gd name="T7" fmla="*/ 399 h 399"/>
                <a:gd name="T8" fmla="*/ 397 w 397"/>
                <a:gd name="T9" fmla="*/ 0 h 399"/>
                <a:gd name="T10" fmla="*/ 379 w 397"/>
                <a:gd name="T11" fmla="*/ 380 h 399"/>
                <a:gd name="T12" fmla="*/ 19 w 397"/>
                <a:gd name="T13" fmla="*/ 380 h 399"/>
                <a:gd name="T14" fmla="*/ 19 w 397"/>
                <a:gd name="T15" fmla="*/ 19 h 399"/>
                <a:gd name="T16" fmla="*/ 379 w 397"/>
                <a:gd name="T17" fmla="*/ 19 h 399"/>
                <a:gd name="T18" fmla="*/ 379 w 397"/>
                <a:gd name="T19" fmla="*/ 38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7" h="399">
                  <a:moveTo>
                    <a:pt x="397" y="0"/>
                  </a:moveTo>
                  <a:lnTo>
                    <a:pt x="0" y="0"/>
                  </a:lnTo>
                  <a:lnTo>
                    <a:pt x="0" y="399"/>
                  </a:lnTo>
                  <a:lnTo>
                    <a:pt x="397" y="399"/>
                  </a:lnTo>
                  <a:lnTo>
                    <a:pt x="397" y="0"/>
                  </a:lnTo>
                  <a:close/>
                  <a:moveTo>
                    <a:pt x="379" y="380"/>
                  </a:moveTo>
                  <a:lnTo>
                    <a:pt x="19" y="380"/>
                  </a:lnTo>
                  <a:lnTo>
                    <a:pt x="19" y="19"/>
                  </a:lnTo>
                  <a:lnTo>
                    <a:pt x="379" y="19"/>
                  </a:lnTo>
                  <a:lnTo>
                    <a:pt x="379" y="3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194"/>
            <p:cNvSpPr>
              <a:spLocks noEditPoints="1"/>
            </p:cNvSpPr>
            <p:nvPr/>
          </p:nvSpPr>
          <p:spPr bwMode="auto">
            <a:xfrm>
              <a:off x="6647735" y="6567879"/>
              <a:ext cx="263525" cy="365125"/>
            </a:xfrm>
            <a:custGeom>
              <a:avLst/>
              <a:gdLst>
                <a:gd name="T0" fmla="*/ 21 w 166"/>
                <a:gd name="T1" fmla="*/ 230 h 230"/>
                <a:gd name="T2" fmla="*/ 102 w 166"/>
                <a:gd name="T3" fmla="*/ 230 h 230"/>
                <a:gd name="T4" fmla="*/ 123 w 166"/>
                <a:gd name="T5" fmla="*/ 112 h 230"/>
                <a:gd name="T6" fmla="*/ 132 w 166"/>
                <a:gd name="T7" fmla="*/ 121 h 230"/>
                <a:gd name="T8" fmla="*/ 132 w 166"/>
                <a:gd name="T9" fmla="*/ 121 h 230"/>
                <a:gd name="T10" fmla="*/ 142 w 166"/>
                <a:gd name="T11" fmla="*/ 131 h 230"/>
                <a:gd name="T12" fmla="*/ 166 w 166"/>
                <a:gd name="T13" fmla="*/ 107 h 230"/>
                <a:gd name="T14" fmla="*/ 140 w 166"/>
                <a:gd name="T15" fmla="*/ 81 h 230"/>
                <a:gd name="T16" fmla="*/ 156 w 166"/>
                <a:gd name="T17" fmla="*/ 62 h 230"/>
                <a:gd name="T18" fmla="*/ 104 w 166"/>
                <a:gd name="T19" fmla="*/ 10 h 230"/>
                <a:gd name="T20" fmla="*/ 88 w 166"/>
                <a:gd name="T21" fmla="*/ 29 h 230"/>
                <a:gd name="T22" fmla="*/ 59 w 166"/>
                <a:gd name="T23" fmla="*/ 0 h 230"/>
                <a:gd name="T24" fmla="*/ 35 w 166"/>
                <a:gd name="T25" fmla="*/ 24 h 230"/>
                <a:gd name="T26" fmla="*/ 45 w 166"/>
                <a:gd name="T27" fmla="*/ 36 h 230"/>
                <a:gd name="T28" fmla="*/ 45 w 166"/>
                <a:gd name="T29" fmla="*/ 36 h 230"/>
                <a:gd name="T30" fmla="*/ 118 w 166"/>
                <a:gd name="T31" fmla="*/ 107 h 230"/>
                <a:gd name="T32" fmla="*/ 0 w 166"/>
                <a:gd name="T33" fmla="*/ 107 h 230"/>
                <a:gd name="T34" fmla="*/ 21 w 166"/>
                <a:gd name="T35" fmla="*/ 230 h 230"/>
                <a:gd name="T36" fmla="*/ 92 w 166"/>
                <a:gd name="T37" fmla="*/ 33 h 230"/>
                <a:gd name="T38" fmla="*/ 104 w 166"/>
                <a:gd name="T39" fmla="*/ 24 h 230"/>
                <a:gd name="T40" fmla="*/ 144 w 166"/>
                <a:gd name="T41" fmla="*/ 62 h 230"/>
                <a:gd name="T42" fmla="*/ 132 w 166"/>
                <a:gd name="T43" fmla="*/ 74 h 230"/>
                <a:gd name="T44" fmla="*/ 92 w 166"/>
                <a:gd name="T45" fmla="*/ 3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6" h="230">
                  <a:moveTo>
                    <a:pt x="21" y="230"/>
                  </a:moveTo>
                  <a:lnTo>
                    <a:pt x="102" y="230"/>
                  </a:lnTo>
                  <a:lnTo>
                    <a:pt x="123" y="112"/>
                  </a:lnTo>
                  <a:lnTo>
                    <a:pt x="132" y="121"/>
                  </a:lnTo>
                  <a:lnTo>
                    <a:pt x="132" y="121"/>
                  </a:lnTo>
                  <a:lnTo>
                    <a:pt x="142" y="131"/>
                  </a:lnTo>
                  <a:lnTo>
                    <a:pt x="166" y="107"/>
                  </a:lnTo>
                  <a:lnTo>
                    <a:pt x="140" y="81"/>
                  </a:lnTo>
                  <a:lnTo>
                    <a:pt x="156" y="62"/>
                  </a:lnTo>
                  <a:lnTo>
                    <a:pt x="104" y="10"/>
                  </a:lnTo>
                  <a:lnTo>
                    <a:pt x="88" y="29"/>
                  </a:lnTo>
                  <a:lnTo>
                    <a:pt x="59" y="0"/>
                  </a:lnTo>
                  <a:lnTo>
                    <a:pt x="35" y="24"/>
                  </a:lnTo>
                  <a:lnTo>
                    <a:pt x="45" y="36"/>
                  </a:lnTo>
                  <a:lnTo>
                    <a:pt x="45" y="36"/>
                  </a:lnTo>
                  <a:lnTo>
                    <a:pt x="118" y="107"/>
                  </a:lnTo>
                  <a:lnTo>
                    <a:pt x="0" y="107"/>
                  </a:lnTo>
                  <a:lnTo>
                    <a:pt x="21" y="230"/>
                  </a:lnTo>
                  <a:close/>
                  <a:moveTo>
                    <a:pt x="92" y="33"/>
                  </a:moveTo>
                  <a:lnTo>
                    <a:pt x="104" y="24"/>
                  </a:lnTo>
                  <a:lnTo>
                    <a:pt x="144" y="62"/>
                  </a:lnTo>
                  <a:lnTo>
                    <a:pt x="132" y="74"/>
                  </a:lnTo>
                  <a:lnTo>
                    <a:pt x="92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8" name="Рисунок 17" descr="imag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334019">
            <a:off x="2382968" y="2743036"/>
            <a:ext cx="761984" cy="69054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143240" y="2857496"/>
            <a:ext cx="17924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Жилищное 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хозяйство – 55 510,6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357422" y="3786190"/>
            <a:ext cx="17026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Коммунальное 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хозяйство – 1 429,6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428728" y="4857760"/>
            <a:ext cx="23609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Благоустройство – 14 653,1</a:t>
            </a:r>
          </a:p>
        </p:txBody>
      </p:sp>
      <p:sp>
        <p:nvSpPr>
          <p:cNvPr id="25" name="TextBox 24"/>
          <p:cNvSpPr txBox="1"/>
          <p:nvPr/>
        </p:nvSpPr>
        <p:spPr>
          <a:xfrm rot="20737716">
            <a:off x="175364" y="2019532"/>
            <a:ext cx="2071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 год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1472" y="77846"/>
            <a:ext cx="857252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по отрасли </a:t>
            </a:r>
          </a:p>
          <a:p>
            <a:pPr algn="r">
              <a:spcBef>
                <a:spcPct val="0"/>
              </a:spcBef>
              <a:defRPr/>
            </a:pP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«Жилищно-коммунальное хозяйство», </a:t>
            </a:r>
            <a:r>
              <a:rPr lang="ru-RU" sz="26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600" dirty="0">
              <a:solidFill>
                <a:schemeClr val="accent1">
                  <a:lumMod val="50000"/>
                </a:schemeClr>
              </a:solidFill>
            </a:endParaRPr>
          </a:p>
          <a:p>
            <a:pPr lvl="0" algn="r">
              <a:spcBef>
                <a:spcPct val="0"/>
              </a:spcBef>
              <a:defRPr/>
            </a:pPr>
            <a:endParaRPr lang="ru-RU" sz="2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246833690"/>
              </p:ext>
            </p:extLst>
          </p:nvPr>
        </p:nvGraphicFramePr>
        <p:xfrm>
          <a:off x="4857736" y="1071546"/>
          <a:ext cx="4151321" cy="600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9267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14313" y="2781300"/>
            <a:ext cx="8715375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rIns="54000"/>
          <a:lstStyle/>
          <a:p>
            <a:pPr marL="1588" indent="361950" algn="just">
              <a:spcBef>
                <a:spcPct val="20000"/>
              </a:spcBef>
              <a:buFont typeface="Wingdings" pitchFamily="2" charset="2"/>
              <a:buNone/>
            </a:pPr>
            <a:endParaRPr lang="ru-RU" b="1" dirty="0">
              <a:latin typeface="Calibri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28662" y="500042"/>
            <a:ext cx="7326684" cy="8286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64971" y="252659"/>
            <a:ext cx="4464717" cy="40011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4379910" y="1421998"/>
            <a:ext cx="4370686" cy="50464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ru-RU" altLang="zh-CN" sz="14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altLang="zh-CN" sz="1400" dirty="0">
                <a:latin typeface="Times New Roman" pitchFamily="18" charset="0"/>
                <a:cs typeface="Times New Roman" pitchFamily="18" charset="0"/>
              </a:rPr>
              <a:t> район образован в 1930 году. Районный центр – с. Красная Горка, находящееся в 100 км от г. Уфы.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Tx/>
              <a:buNone/>
            </a:pPr>
            <a:endParaRPr lang="ru-RU" altLang="zh-CN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ru-RU" altLang="zh-CN" sz="1400" dirty="0">
                <a:latin typeface="Times New Roman" pitchFamily="18" charset="0"/>
                <a:cs typeface="Times New Roman" pitchFamily="18" charset="0"/>
              </a:rPr>
              <a:t>Район находится на левобережье нижнего течения реки Уфы, к северо-востоку от г. Уфы, граничит с </a:t>
            </a:r>
            <a:r>
              <a:rPr lang="ru-RU" altLang="zh-CN" sz="1400" dirty="0" err="1">
                <a:latin typeface="Times New Roman" pitchFamily="18" charset="0"/>
                <a:cs typeface="Times New Roman" pitchFamily="18" charset="0"/>
              </a:rPr>
              <a:t>Иглинским</a:t>
            </a:r>
            <a:r>
              <a:rPr lang="ru-RU" altLang="zh-CN" sz="1400" dirty="0">
                <a:latin typeface="Times New Roman" pitchFamily="18" charset="0"/>
                <a:cs typeface="Times New Roman" pitchFamily="18" charset="0"/>
              </a:rPr>
              <a:t>, Благовещенским и Караидельским районами Республики Башкортостан, на юго-востоке граничит с Челябинской областью.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Tx/>
              <a:buNone/>
            </a:pPr>
            <a:endParaRPr lang="ru-RU" altLang="zh-CN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муниципального района составляет          2236 км². Численность населения 20 228 человек.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altLang="zh-CN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altLang="zh-CN" sz="14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zh-CN" sz="14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altLang="zh-CN" sz="1400" dirty="0">
                <a:latin typeface="Times New Roman" pitchFamily="18" charset="0"/>
                <a:cs typeface="Times New Roman" pitchFamily="18" charset="0"/>
              </a:rPr>
              <a:t> район как административно-территориальную единицу республики входит 12 сельских поселений.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Tx/>
              <a:buNone/>
            </a:pPr>
            <a:endParaRPr lang="ru-RU" altLang="zh-CN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ru-RU" sz="1400" dirty="0">
                <a:latin typeface="Times New Roman" pitchFamily="18" charset="0"/>
                <a:ea typeface="宋体"/>
                <a:cs typeface="Times New Roman" pitchFamily="18" charset="0"/>
              </a:rPr>
              <a:t>В </a:t>
            </a:r>
            <a:r>
              <a:rPr lang="ru-RU" sz="1400" dirty="0" err="1">
                <a:latin typeface="Times New Roman" pitchFamily="18" charset="0"/>
                <a:ea typeface="宋体"/>
                <a:cs typeface="Times New Roman" pitchFamily="18" charset="0"/>
              </a:rPr>
              <a:t>Нуримановский</a:t>
            </a:r>
            <a:r>
              <a:rPr lang="ru-RU" sz="1400" dirty="0">
                <a:latin typeface="Times New Roman" pitchFamily="18" charset="0"/>
                <a:ea typeface="宋体"/>
                <a:cs typeface="Times New Roman" pitchFamily="18" charset="0"/>
              </a:rPr>
              <a:t> район входят 52 населённых пункта.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1236519" y="61049"/>
            <a:ext cx="7693170" cy="11834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ru-RU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Административно-территориальное деление муниципального района </a:t>
            </a:r>
            <a:r>
              <a:rPr lang="ru-RU" altLang="zh-CN" sz="24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</a:t>
            </a:r>
          </a:p>
        </p:txBody>
      </p:sp>
      <p:pic>
        <p:nvPicPr>
          <p:cNvPr id="4098" name="Picture 2" descr="Нуримановский район (Республика Башкортостан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36" b="693"/>
          <a:stretch/>
        </p:blipFill>
        <p:spPr bwMode="auto">
          <a:xfrm>
            <a:off x="214313" y="3412332"/>
            <a:ext cx="4061890" cy="316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Нуримановский район | это... Что такое Нуримановский район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87" y="1528322"/>
            <a:ext cx="165735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sun9-9.userapi.com/impf/c636030/v636030353/e48f/OL2rPnXnHAw.jpg?size=1151x811&amp;quality=96&amp;sign=5633cb3ce7e19a564eba4e5d746606ba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908" y="1538513"/>
            <a:ext cx="2415295" cy="170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5989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7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3529" y="77846"/>
            <a:ext cx="882047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охрану окружающей среды, 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sz="26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6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237106416"/>
              </p:ext>
            </p:extLst>
          </p:nvPr>
        </p:nvGraphicFramePr>
        <p:xfrm>
          <a:off x="4283968" y="1196752"/>
          <a:ext cx="4536503" cy="4412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9" r="11522"/>
          <a:stretch/>
        </p:blipFill>
        <p:spPr bwMode="auto">
          <a:xfrm>
            <a:off x="323528" y="1340768"/>
            <a:ext cx="3378820" cy="2810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81" y="4168725"/>
            <a:ext cx="2237943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430" y="5015217"/>
            <a:ext cx="1451570" cy="145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796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778922650"/>
              </p:ext>
            </p:extLst>
          </p:nvPr>
        </p:nvGraphicFramePr>
        <p:xfrm>
          <a:off x="0" y="0"/>
          <a:ext cx="9144000" cy="4819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30" y="0"/>
            <a:ext cx="8215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образование,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28" b="9766"/>
          <a:stretch/>
        </p:blipFill>
        <p:spPr>
          <a:xfrm rot="19396263">
            <a:off x="121938" y="1541995"/>
            <a:ext cx="1979471" cy="3210212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750580"/>
              </p:ext>
            </p:extLst>
          </p:nvPr>
        </p:nvGraphicFramePr>
        <p:xfrm>
          <a:off x="0" y="4323080"/>
          <a:ext cx="9144000" cy="25349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4288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430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715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715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4300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4300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4297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2023 (Отчет)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2024  (План)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2025  (План)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2026  (План)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88 124,4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95 317,2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89 202,7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97 977,1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98 720,7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98 720,7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3224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</a:t>
                      </a: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269 128,5</a:t>
                      </a: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324 597,2</a:t>
                      </a: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296 265,3</a:t>
                      </a: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302 314,1</a:t>
                      </a: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302 859,1</a:t>
                      </a: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303 359,1</a:t>
                      </a: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детей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32 870,3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41 774,0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35 714,1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43 749,1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41 703,0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41 703,0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  <a:alpha val="4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3702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</a:t>
                      </a:r>
                    </a:p>
                  </a:txBody>
                  <a:tcPr>
                    <a:solidFill>
                      <a:srgbClr val="F127C6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9 016,9</a:t>
                      </a:r>
                    </a:p>
                  </a:txBody>
                  <a:tcPr>
                    <a:solidFill>
                      <a:srgbClr val="F127C6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9 848,4</a:t>
                      </a:r>
                    </a:p>
                  </a:txBody>
                  <a:tcPr>
                    <a:solidFill>
                      <a:srgbClr val="F127C6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5 259,9</a:t>
                      </a:r>
                    </a:p>
                  </a:txBody>
                  <a:tcPr>
                    <a:solidFill>
                      <a:srgbClr val="F127C6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7 498,3</a:t>
                      </a:r>
                    </a:p>
                  </a:txBody>
                  <a:tcPr>
                    <a:solidFill>
                      <a:srgbClr val="F127C6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7 498,3</a:t>
                      </a:r>
                    </a:p>
                  </a:txBody>
                  <a:tcPr>
                    <a:solidFill>
                      <a:srgbClr val="F127C6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7 498,3</a:t>
                      </a:r>
                    </a:p>
                  </a:txBody>
                  <a:tcPr>
                    <a:solidFill>
                      <a:srgbClr val="F127C6">
                        <a:alpha val="47843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7 561,0</a:t>
                      </a: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7 844,5</a:t>
                      </a: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15 004,4</a:t>
                      </a: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20 670,6</a:t>
                      </a: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20 855,2</a:t>
                      </a: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21 321,7</a:t>
                      </a:r>
                    </a:p>
                  </a:txBody>
                  <a:tcPr>
                    <a:solidFill>
                      <a:srgbClr val="B7EB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542697029"/>
              </p:ext>
            </p:extLst>
          </p:nvPr>
        </p:nvGraphicFramePr>
        <p:xfrm>
          <a:off x="1907704" y="584775"/>
          <a:ext cx="7236296" cy="3772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8861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08720"/>
            <a:ext cx="7056784" cy="5476722"/>
          </a:xfrm>
          <a:prstGeom prst="rect">
            <a:avLst/>
          </a:prstGeom>
        </p:spPr>
      </p:pic>
      <p:sp>
        <p:nvSpPr>
          <p:cNvPr id="245766" name="AutoShape 6" descr="Картинки по запросу ШКОЛА НУРИМАНОВСКИЙ РАЙОН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768" name="AutoShape 8" descr="Картинки по запросу ШКОЛА НУРИМАНОВСКИЙ РАЙОН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770" name="AutoShape 10" descr="Картинки по запросу ШКОЛА НУРИМАНОВСКИЙ РАЙОН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772" name="AutoShape 12" descr="Картинки по запросу ШКОЛА НУРИМАНОВСКИЙ РАЙОН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774" name="AutoShape 14" descr="Картинки по запросу ШКОЛА НУРИМАНОВСКИЙ РАЙОН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388376" y="5223776"/>
            <a:ext cx="20201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Около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2,2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тыс. детей охвачено</a:t>
            </a:r>
          </a:p>
          <a:p>
            <a:pPr algn="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оздоровительными мероприятиями 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76177" y="395729"/>
            <a:ext cx="280987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 сегодняшний день в районе функционирует 6 общеобразовательных учреждений, удовлетворяющие запросы граждан на образование, в которых обучается  2 514 учащихся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496492" y="272618"/>
            <a:ext cx="25365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Система дошкольного образования района представлена тремя детскими садами с 28 группами и 27 группами дошкольного образования при 6 школах,  с численностью детей 900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50866" y="5419319"/>
            <a:ext cx="3203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3 учреждениях дополнительного 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образования занимаются 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2 378 детей</a:t>
            </a:r>
          </a:p>
        </p:txBody>
      </p:sp>
    </p:spTree>
    <p:extLst>
      <p:ext uri="{BB962C8B-B14F-4D97-AF65-F5344CB8AC3E}">
        <p14:creationId xmlns:p14="http://schemas.microsoft.com/office/powerpoint/2010/main" val="1818289744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-99392"/>
            <a:ext cx="885828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5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культуру и </a:t>
            </a:r>
          </a:p>
          <a:p>
            <a:pPr algn="r"/>
            <a:r>
              <a:rPr lang="ru-RU" sz="25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кинематографию, тыс.руб.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643306" y="4500569"/>
            <a:ext cx="36433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Другие вопросы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области культуры,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кинематографии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702,2</a:t>
            </a: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030573105"/>
              </p:ext>
            </p:extLst>
          </p:nvPr>
        </p:nvGraphicFramePr>
        <p:xfrm>
          <a:off x="285720" y="1989174"/>
          <a:ext cx="8089159" cy="2669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512748" y="762382"/>
            <a:ext cx="85659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Учреждения культуры района оказывают населению услуги по организации библиотечного обслуживания, сохранения и развития народной традиционной культуры, поддержки социально-культурной активности населения, организации его досуга и отдыха. Все вышеуказанные услуги предоставляют МБУ «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Нуримановская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централизованная библиотечная система» и МБУ «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Нуримановская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централизованная клубная система», в составе которых 48 филиалов в разных населенных пунктах района.</a:t>
            </a:r>
            <a:endParaRPr lang="en-US" sz="1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32611"/>
              </p:ext>
            </p:extLst>
          </p:nvPr>
        </p:nvGraphicFramePr>
        <p:xfrm>
          <a:off x="0" y="5255665"/>
          <a:ext cx="9144002" cy="1602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6680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4300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4300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4300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9060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9057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62469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4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(Отчет)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7815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50 581,0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53 381,6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68 839,0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63 214,1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60 734,0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60 736,3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9824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культуры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658,8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666,3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880,7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841,9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841,9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841,9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876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242614" y="2332"/>
            <a:ext cx="93965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социальную </a:t>
            </a:r>
          </a:p>
          <a:p>
            <a:pPr algn="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политику, тыс.руб.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524549"/>
              </p:ext>
            </p:extLst>
          </p:nvPr>
        </p:nvGraphicFramePr>
        <p:xfrm>
          <a:off x="-2" y="5080000"/>
          <a:ext cx="9144002" cy="177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6680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4300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4300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4300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9060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9057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3012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(Отчет)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  <a:p>
                      <a:pPr algn="ctr"/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(План)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(План)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Пенсионное обеспечение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3 764,2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5 586,8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5 483,3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6 413,4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>
                          <a:latin typeface="Times New Roman" pitchFamily="18" charset="0"/>
                          <a:cs typeface="Times New Roman" pitchFamily="18" charset="0"/>
                        </a:rPr>
                        <a:t>6 413,4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6 413,4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Социальное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обеспечение населения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2 655,0</a:t>
                      </a: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6 202,1</a:t>
                      </a: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2 730,0</a:t>
                      </a: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1 370,7</a:t>
                      </a: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1 585,1</a:t>
                      </a: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1 594,7</a:t>
                      </a:r>
                    </a:p>
                  </a:txBody>
                  <a:tcPr>
                    <a:solidFill>
                      <a:srgbClr val="B7EB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Охрана семьи и детства</a:t>
                      </a:r>
                    </a:p>
                  </a:txBody>
                  <a:tcPr>
                    <a:solidFill>
                      <a:srgbClr val="B1C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36 125,6</a:t>
                      </a:r>
                    </a:p>
                  </a:txBody>
                  <a:tcPr>
                    <a:solidFill>
                      <a:srgbClr val="B1C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43 256,6</a:t>
                      </a:r>
                    </a:p>
                  </a:txBody>
                  <a:tcPr>
                    <a:solidFill>
                      <a:srgbClr val="B1C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45 232,2</a:t>
                      </a:r>
                    </a:p>
                  </a:txBody>
                  <a:tcPr>
                    <a:solidFill>
                      <a:srgbClr val="B1C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59 081,6</a:t>
                      </a:r>
                    </a:p>
                  </a:txBody>
                  <a:tcPr>
                    <a:solidFill>
                      <a:srgbClr val="B1C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57 393,2</a:t>
                      </a:r>
                    </a:p>
                  </a:txBody>
                  <a:tcPr>
                    <a:solidFill>
                      <a:srgbClr val="B1C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44 064,6</a:t>
                      </a:r>
                    </a:p>
                  </a:txBody>
                  <a:tcPr>
                    <a:solidFill>
                      <a:srgbClr val="B1C9F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588389920"/>
              </p:ext>
            </p:extLst>
          </p:nvPr>
        </p:nvGraphicFramePr>
        <p:xfrm>
          <a:off x="9922" y="1159936"/>
          <a:ext cx="9144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0434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49844" y="404664"/>
            <a:ext cx="4214810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средства массовой информации,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5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(Публикация муниципальных правовых актов 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иной официальной информации)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6465" y="2914391"/>
            <a:ext cx="8964488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физическую</a:t>
            </a:r>
          </a:p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культуру и спорт,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5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5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Мероприятия по физической культуре и спорту запланированы в рамках муниципальной программы «Развитие молодежной политики, физической культуры  и спорта в муниципальном районе Нуримановский район Республики Башкортостан» подпрограммы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«Развитие физической культуры и спорта»</a:t>
            </a:r>
            <a:endParaRPr lang="ru-RU" sz="16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1111111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6250" r="76250" b="5000"/>
          <a:stretch>
            <a:fillRect/>
          </a:stretch>
        </p:blipFill>
        <p:spPr>
          <a:xfrm>
            <a:off x="5000628" y="5214950"/>
            <a:ext cx="742456" cy="1143008"/>
          </a:xfrm>
          <a:prstGeom prst="rect">
            <a:avLst/>
          </a:prstGeom>
        </p:spPr>
      </p:pic>
      <p:pic>
        <p:nvPicPr>
          <p:cNvPr id="12" name="Рисунок 11" descr="22222222222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75" t="7500" r="49062" b="7500"/>
          <a:stretch>
            <a:fillRect/>
          </a:stretch>
        </p:blipFill>
        <p:spPr>
          <a:xfrm>
            <a:off x="6215074" y="4929198"/>
            <a:ext cx="1071570" cy="1714512"/>
          </a:xfrm>
          <a:prstGeom prst="rect">
            <a:avLst/>
          </a:prstGeom>
        </p:spPr>
      </p:pic>
      <p:pic>
        <p:nvPicPr>
          <p:cNvPr id="13" name="Рисунок 12" descr="333333333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312" t="50000" r="24688"/>
          <a:stretch>
            <a:fillRect/>
          </a:stretch>
        </p:blipFill>
        <p:spPr>
          <a:xfrm>
            <a:off x="7643833" y="5128340"/>
            <a:ext cx="928695" cy="135729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143504" y="6581001"/>
            <a:ext cx="1005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2024 (План)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00826" y="6581001"/>
            <a:ext cx="1005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2025 (План)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36161" y="6581001"/>
            <a:ext cx="1005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2026 (План)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72066" y="4929198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500,0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00826" y="4714884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0,0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858148" y="4857760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0,0</a:t>
            </a:r>
          </a:p>
        </p:txBody>
      </p:sp>
      <p:pic>
        <p:nvPicPr>
          <p:cNvPr id="23" name="Рисунок 22" descr="sport_i_ozdorovlenie_0.png"/>
          <p:cNvPicPr>
            <a:picLocks noChangeAspect="1"/>
          </p:cNvPicPr>
          <p:nvPr/>
        </p:nvPicPr>
        <p:blipFill>
          <a:blip r:embed="rId5" cstate="print"/>
          <a:srcRect l="84343" b="7407"/>
          <a:stretch>
            <a:fillRect/>
          </a:stretch>
        </p:blipFill>
        <p:spPr>
          <a:xfrm>
            <a:off x="1857356" y="4572008"/>
            <a:ext cx="1214446" cy="1857388"/>
          </a:xfrm>
          <a:prstGeom prst="rect">
            <a:avLst/>
          </a:prstGeom>
        </p:spPr>
      </p:pic>
      <p:pic>
        <p:nvPicPr>
          <p:cNvPr id="24" name="Рисунок 23" descr="4c913625e80c0fa234b2ed651fd48856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267" r="27329" b="41250"/>
          <a:stretch>
            <a:fillRect/>
          </a:stretch>
        </p:blipFill>
        <p:spPr>
          <a:xfrm>
            <a:off x="285720" y="4857760"/>
            <a:ext cx="1153998" cy="142876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00034" y="4714884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483,4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8596" y="6581001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2021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214546" y="6581001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2022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14546" y="4572008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529,0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643306" y="6581001"/>
            <a:ext cx="1059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2023 (Отчет)</a:t>
            </a:r>
          </a:p>
        </p:txBody>
      </p:sp>
      <p:pic>
        <p:nvPicPr>
          <p:cNvPr id="31" name="Рисунок 30" descr="sport_i_ozdorovlenie_0.png"/>
          <p:cNvPicPr>
            <a:picLocks noChangeAspect="1"/>
          </p:cNvPicPr>
          <p:nvPr/>
        </p:nvPicPr>
        <p:blipFill>
          <a:blip r:embed="rId5" cstate="print"/>
          <a:srcRect l="73111" r="15365" b="3571"/>
          <a:stretch>
            <a:fillRect/>
          </a:stretch>
        </p:blipFill>
        <p:spPr>
          <a:xfrm>
            <a:off x="3500430" y="4572008"/>
            <a:ext cx="857256" cy="192882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714744" y="4714884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629,9</a:t>
            </a:r>
          </a:p>
        </p:txBody>
      </p:sp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2699961730"/>
              </p:ext>
            </p:extLst>
          </p:nvPr>
        </p:nvGraphicFramePr>
        <p:xfrm>
          <a:off x="71438" y="466428"/>
          <a:ext cx="5000628" cy="2500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29485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426097724_1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</p:pic>
      <p:sp>
        <p:nvSpPr>
          <p:cNvPr id="6" name="TextBox 5"/>
          <p:cNvSpPr txBox="1"/>
          <p:nvPr/>
        </p:nvSpPr>
        <p:spPr>
          <a:xfrm>
            <a:off x="1285853" y="1142986"/>
            <a:ext cx="23042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Педагогические  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работники 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дошкольных образовательных организаций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4415" y="2643182"/>
            <a:ext cx="272170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Педагогические  работники 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образовательных организаций 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общего образования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4415" y="3929066"/>
            <a:ext cx="27698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Педагогические  работники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организаций дополнительного 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образования детей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81944" y="5214952"/>
            <a:ext cx="1359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Работники 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учреждений 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культуры </a:t>
            </a:r>
          </a:p>
        </p:txBody>
      </p:sp>
      <p:sp>
        <p:nvSpPr>
          <p:cNvPr id="11" name="TextBox 10"/>
          <p:cNvSpPr txBox="1"/>
          <p:nvPr/>
        </p:nvSpPr>
        <p:spPr>
          <a:xfrm rot="20694709">
            <a:off x="4152541" y="928672"/>
            <a:ext cx="14689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80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человек</a:t>
            </a:r>
          </a:p>
        </p:txBody>
      </p:sp>
      <p:sp>
        <p:nvSpPr>
          <p:cNvPr id="12" name="TextBox 11"/>
          <p:cNvSpPr txBox="1"/>
          <p:nvPr/>
        </p:nvSpPr>
        <p:spPr>
          <a:xfrm rot="20831758">
            <a:off x="3950933" y="2000242"/>
            <a:ext cx="17283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244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человека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20756265">
            <a:off x="3918551" y="3310302"/>
            <a:ext cx="14240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человек</a:t>
            </a:r>
          </a:p>
        </p:txBody>
      </p:sp>
      <p:sp>
        <p:nvSpPr>
          <p:cNvPr id="14" name="TextBox 13"/>
          <p:cNvSpPr txBox="1"/>
          <p:nvPr/>
        </p:nvSpPr>
        <p:spPr>
          <a:xfrm rot="19990454">
            <a:off x="4028611" y="4455604"/>
            <a:ext cx="14240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75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человек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2"/>
            <a:ext cx="3907801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000" dirty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Средняя заработная </a:t>
            </a:r>
          </a:p>
          <a:p>
            <a:r>
              <a:rPr lang="ru-RU" sz="2000" dirty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плата работников, выделенных в </a:t>
            </a:r>
          </a:p>
          <a:p>
            <a:r>
              <a:rPr lang="ru-RU" sz="2000" dirty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«майских» Указах Президента РФ</a:t>
            </a:r>
            <a:endParaRPr lang="ru-RU" sz="2000" cap="all" spc="0" dirty="0">
              <a:ln>
                <a:solidFill>
                  <a:srgbClr val="FF0000"/>
                </a:solidFill>
              </a:ln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81526" y="6000768"/>
            <a:ext cx="4562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Среднесписочная численность 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424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человек</a:t>
            </a:r>
          </a:p>
        </p:txBody>
      </p:sp>
    </p:spTree>
    <p:extLst>
      <p:ext uri="{BB962C8B-B14F-4D97-AF65-F5344CB8AC3E}">
        <p14:creationId xmlns:p14="http://schemas.microsoft.com/office/powerpoint/2010/main" val="381270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713379519"/>
              </p:ext>
            </p:extLst>
          </p:nvPr>
        </p:nvGraphicFramePr>
        <p:xfrm>
          <a:off x="0" y="572394"/>
          <a:ext cx="9144000" cy="5327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99593" y="0"/>
            <a:ext cx="8244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Динамика изменения средней </a:t>
            </a:r>
          </a:p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заработной платы отдельных категорий работников, руб.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08664" y="5674713"/>
            <a:ext cx="52275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Педагогические  работники дошкольных образовательных организаций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08664" y="5907090"/>
            <a:ext cx="58262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Педагогические  работники образовательных организаций общего образования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08664" y="6184089"/>
            <a:ext cx="58262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Педагогические  работники организаций дополнительного образования детей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08664" y="6482132"/>
            <a:ext cx="25679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Работники учреждений культуры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906507" y="5753019"/>
            <a:ext cx="142876" cy="14287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906507" y="5982042"/>
            <a:ext cx="142876" cy="14287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906507" y="6251150"/>
            <a:ext cx="142876" cy="142876"/>
          </a:xfrm>
          <a:prstGeom prst="rect">
            <a:avLst/>
          </a:prstGeom>
          <a:solidFill>
            <a:srgbClr val="B5D36B"/>
          </a:solidFill>
          <a:ln>
            <a:solidFill>
              <a:srgbClr val="B5D3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906507" y="6549194"/>
            <a:ext cx="142876" cy="142876"/>
          </a:xfrm>
          <a:prstGeom prst="rect">
            <a:avLst/>
          </a:prstGeom>
          <a:solidFill>
            <a:srgbClr val="EC5E06"/>
          </a:solidFill>
          <a:ln>
            <a:solidFill>
              <a:srgbClr val="EC5E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98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498103"/>
              </p:ext>
            </p:extLst>
          </p:nvPr>
        </p:nvGraphicFramePr>
        <p:xfrm>
          <a:off x="4249737" y="4727238"/>
          <a:ext cx="4894263" cy="213076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058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 показателя</a:t>
                      </a:r>
                      <a:endParaRPr lang="ru-RU" sz="9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9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(Проект)</a:t>
                      </a:r>
                      <a:endParaRPr lang="ru-RU" sz="9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(Проект)</a:t>
                      </a:r>
                      <a:endParaRPr lang="ru-RU" sz="9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</a:p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(Проект)</a:t>
                      </a:r>
                      <a:endParaRPr lang="ru-RU" sz="9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на выравнивание </a:t>
                      </a:r>
                    </a:p>
                    <a:p>
                      <a:pPr algn="l"/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бюджетной обеспеченности </a:t>
                      </a:r>
                    </a:p>
                    <a:p>
                      <a:pPr algn="l"/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субъектов РФ и муниципальных </a:t>
                      </a:r>
                    </a:p>
                    <a:p>
                      <a:pPr algn="l"/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образований</a:t>
                      </a:r>
                      <a:endParaRPr lang="ru-RU" sz="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26 412,4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32 622,1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34 811,2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31 716,1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27 412,0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latin typeface="Times New Roman" pitchFamily="18" charset="0"/>
                          <a:cs typeface="Times New Roman" pitchFamily="18" charset="0"/>
                        </a:rPr>
                        <a:t>28 425,8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59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дотации</a:t>
                      </a:r>
                      <a:endParaRPr lang="ru-RU" sz="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межбюджетные трансферты общего характера</a:t>
                      </a:r>
                      <a:endParaRPr lang="ru-RU" sz="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5 846,1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7 008,8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722,2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椭圆 161"/>
          <p:cNvSpPr/>
          <p:nvPr/>
        </p:nvSpPr>
        <p:spPr>
          <a:xfrm rot="21574610">
            <a:off x="1008888" y="2651560"/>
            <a:ext cx="2277316" cy="2388079"/>
          </a:xfrm>
          <a:prstGeom prst="ellipse">
            <a:avLst/>
          </a:prstGeom>
          <a:gradFill flip="none" rotWithShape="1">
            <a:gsLst>
              <a:gs pos="0">
                <a:srgbClr val="BE309C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2700000" scaled="1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rgbClr val="A5A5A5">
                    <a:lumMod val="60000"/>
                    <a:lumOff val="40000"/>
                  </a:srgbClr>
                </a:gs>
              </a:gsLst>
              <a:lin ang="13500000" scaled="1"/>
              <a:tileRect/>
            </a:gradFill>
            <a:prstDash val="solid"/>
            <a:miter lim="800000"/>
          </a:ln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26" y="0"/>
            <a:ext cx="87868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межбюджетные трансферты </a:t>
            </a:r>
          </a:p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общего характера бюджетам бюджетной системы </a:t>
            </a:r>
          </a:p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Российской Федерации, тыс.руб.</a:t>
            </a:r>
          </a:p>
        </p:txBody>
      </p:sp>
      <p:sp>
        <p:nvSpPr>
          <p:cNvPr id="6" name="椭圆 162"/>
          <p:cNvSpPr/>
          <p:nvPr/>
        </p:nvSpPr>
        <p:spPr>
          <a:xfrm rot="14374610">
            <a:off x="-55569" y="4419320"/>
            <a:ext cx="2412169" cy="2227483"/>
          </a:xfrm>
          <a:prstGeom prst="ellipse">
            <a:avLst/>
          </a:prstGeom>
          <a:gradFill flip="none" rotWithShape="1">
            <a:gsLst>
              <a:gs pos="0">
                <a:srgbClr val="BE309C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9600000" scaled="0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rgbClr val="A5A5A5">
                    <a:lumMod val="60000"/>
                    <a:lumOff val="40000"/>
                  </a:srgbClr>
                </a:gs>
              </a:gsLst>
              <a:lin ang="18000000" scaled="0"/>
              <a:tileRect/>
            </a:gradFill>
            <a:prstDash val="solid"/>
            <a:miter lim="800000"/>
          </a:ln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椭圆 163"/>
          <p:cNvSpPr/>
          <p:nvPr/>
        </p:nvSpPr>
        <p:spPr>
          <a:xfrm rot="7174610">
            <a:off x="1907044" y="4384087"/>
            <a:ext cx="2303675" cy="2441357"/>
          </a:xfrm>
          <a:prstGeom prst="ellipse">
            <a:avLst/>
          </a:prstGeom>
          <a:gradFill flip="none" rotWithShape="1">
            <a:gsLst>
              <a:gs pos="0">
                <a:srgbClr val="BE309C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16200000" scaled="0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rgbClr val="A5A5A5">
                    <a:lumMod val="60000"/>
                    <a:lumOff val="40000"/>
                  </a:srgbClr>
                </a:gs>
              </a:gsLst>
              <a:lin ang="7200000" scaled="0"/>
              <a:tileRect/>
            </a:gradFill>
            <a:prstDash val="solid"/>
            <a:miter lim="800000"/>
          </a:ln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任意多边形 164"/>
          <p:cNvSpPr/>
          <p:nvPr/>
        </p:nvSpPr>
        <p:spPr>
          <a:xfrm rot="7174610">
            <a:off x="1429653" y="5158152"/>
            <a:ext cx="1295603" cy="756537"/>
          </a:xfrm>
          <a:custGeom>
            <a:avLst/>
            <a:gdLst>
              <a:gd name="connsiteX0" fmla="*/ 0 w 1254201"/>
              <a:gd name="connsiteY0" fmla="*/ 741887 h 759470"/>
              <a:gd name="connsiteX1" fmla="*/ 28289 w 1254201"/>
              <a:gd name="connsiteY1" fmla="*/ 669414 h 759470"/>
              <a:gd name="connsiteX2" fmla="*/ 81103 w 1254201"/>
              <a:gd name="connsiteY2" fmla="*/ 566247 h 759470"/>
              <a:gd name="connsiteX3" fmla="*/ 1201486 w 1254201"/>
              <a:gd name="connsiteY3" fmla="*/ 8577 h 759470"/>
              <a:gd name="connsiteX4" fmla="*/ 1254201 w 1254201"/>
              <a:gd name="connsiteY4" fmla="*/ 17775 h 759470"/>
              <a:gd name="connsiteX5" fmla="*/ 1235809 w 1254201"/>
              <a:gd name="connsiteY5" fmla="*/ 68025 h 759470"/>
              <a:gd name="connsiteX6" fmla="*/ 192661 w 1254201"/>
              <a:gd name="connsiteY6" fmla="*/ 759470 h 759470"/>
              <a:gd name="connsiteX7" fmla="*/ 76909 w 1254201"/>
              <a:gd name="connsiteY7" fmla="*/ 753625 h 75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4201" h="759470">
                <a:moveTo>
                  <a:pt x="0" y="741887"/>
                </a:moveTo>
                <a:lnTo>
                  <a:pt x="28289" y="669414"/>
                </a:lnTo>
                <a:cubicBezTo>
                  <a:pt x="43971" y="634522"/>
                  <a:pt x="61564" y="600090"/>
                  <a:pt x="81103" y="566247"/>
                </a:cubicBezTo>
                <a:cubicBezTo>
                  <a:pt x="315572" y="160135"/>
                  <a:pt x="763659" y="-45751"/>
                  <a:pt x="1201486" y="8577"/>
                </a:cubicBezTo>
                <a:lnTo>
                  <a:pt x="1254201" y="17775"/>
                </a:lnTo>
                <a:lnTo>
                  <a:pt x="1235809" y="68025"/>
                </a:lnTo>
                <a:cubicBezTo>
                  <a:pt x="1063944" y="474359"/>
                  <a:pt x="661599" y="759470"/>
                  <a:pt x="192661" y="759470"/>
                </a:cubicBezTo>
                <a:cubicBezTo>
                  <a:pt x="153583" y="759470"/>
                  <a:pt x="114967" y="757490"/>
                  <a:pt x="76909" y="753625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任意多边形 165"/>
          <p:cNvSpPr/>
          <p:nvPr/>
        </p:nvSpPr>
        <p:spPr>
          <a:xfrm rot="15291983">
            <a:off x="1202167" y="4280368"/>
            <a:ext cx="881750" cy="797593"/>
          </a:xfrm>
          <a:custGeom>
            <a:avLst/>
            <a:gdLst>
              <a:gd name="connsiteX0" fmla="*/ 1254202 w 1254202"/>
              <a:gd name="connsiteY0" fmla="*/ 17774 h 759470"/>
              <a:gd name="connsiteX1" fmla="*/ 1235810 w 1254202"/>
              <a:gd name="connsiteY1" fmla="*/ 68025 h 759470"/>
              <a:gd name="connsiteX2" fmla="*/ 192662 w 1254202"/>
              <a:gd name="connsiteY2" fmla="*/ 759470 h 759470"/>
              <a:gd name="connsiteX3" fmla="*/ 76910 w 1254202"/>
              <a:gd name="connsiteY3" fmla="*/ 753625 h 759470"/>
              <a:gd name="connsiteX4" fmla="*/ 0 w 1254202"/>
              <a:gd name="connsiteY4" fmla="*/ 741887 h 759470"/>
              <a:gd name="connsiteX5" fmla="*/ 28289 w 1254202"/>
              <a:gd name="connsiteY5" fmla="*/ 669414 h 759470"/>
              <a:gd name="connsiteX6" fmla="*/ 81103 w 1254202"/>
              <a:gd name="connsiteY6" fmla="*/ 566247 h 759470"/>
              <a:gd name="connsiteX7" fmla="*/ 1201486 w 1254202"/>
              <a:gd name="connsiteY7" fmla="*/ 8577 h 75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4202" h="759470">
                <a:moveTo>
                  <a:pt x="1254202" y="17774"/>
                </a:moveTo>
                <a:lnTo>
                  <a:pt x="1235810" y="68025"/>
                </a:lnTo>
                <a:cubicBezTo>
                  <a:pt x="1063945" y="474358"/>
                  <a:pt x="661600" y="759470"/>
                  <a:pt x="192662" y="759470"/>
                </a:cubicBezTo>
                <a:cubicBezTo>
                  <a:pt x="153584" y="759470"/>
                  <a:pt x="114968" y="757490"/>
                  <a:pt x="76910" y="753625"/>
                </a:cubicBezTo>
                <a:lnTo>
                  <a:pt x="0" y="741887"/>
                </a:lnTo>
                <a:lnTo>
                  <a:pt x="28289" y="669414"/>
                </a:lnTo>
                <a:cubicBezTo>
                  <a:pt x="43971" y="634522"/>
                  <a:pt x="61564" y="600090"/>
                  <a:pt x="81103" y="566247"/>
                </a:cubicBezTo>
                <a:cubicBezTo>
                  <a:pt x="315572" y="160136"/>
                  <a:pt x="763659" y="-45751"/>
                  <a:pt x="1201486" y="8577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任意多边形 166"/>
          <p:cNvSpPr/>
          <p:nvPr/>
        </p:nvSpPr>
        <p:spPr>
          <a:xfrm rot="21574610">
            <a:off x="1998136" y="4433097"/>
            <a:ext cx="1075762" cy="563575"/>
          </a:xfrm>
          <a:custGeom>
            <a:avLst/>
            <a:gdLst>
              <a:gd name="connsiteX0" fmla="*/ 565035 w 1250798"/>
              <a:gd name="connsiteY0" fmla="*/ 114747 h 759470"/>
              <a:gd name="connsiteX1" fmla="*/ 1201486 w 1250798"/>
              <a:gd name="connsiteY1" fmla="*/ 8577 h 759470"/>
              <a:gd name="connsiteX2" fmla="*/ 1250798 w 1250798"/>
              <a:gd name="connsiteY2" fmla="*/ 19739 h 759470"/>
              <a:gd name="connsiteX3" fmla="*/ 1235810 w 1250798"/>
              <a:gd name="connsiteY3" fmla="*/ 68025 h 759470"/>
              <a:gd name="connsiteX4" fmla="*/ 192662 w 1250798"/>
              <a:gd name="connsiteY4" fmla="*/ 759470 h 759470"/>
              <a:gd name="connsiteX5" fmla="*/ 76910 w 1250798"/>
              <a:gd name="connsiteY5" fmla="*/ 753625 h 759470"/>
              <a:gd name="connsiteX6" fmla="*/ 0 w 1250798"/>
              <a:gd name="connsiteY6" fmla="*/ 741887 h 759470"/>
              <a:gd name="connsiteX7" fmla="*/ 28289 w 1250798"/>
              <a:gd name="connsiteY7" fmla="*/ 669414 h 759470"/>
              <a:gd name="connsiteX8" fmla="*/ 81103 w 1250798"/>
              <a:gd name="connsiteY8" fmla="*/ 566247 h 759470"/>
              <a:gd name="connsiteX9" fmla="*/ 565035 w 1250798"/>
              <a:gd name="connsiteY9" fmla="*/ 114747 h 75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50798" h="759470">
                <a:moveTo>
                  <a:pt x="565035" y="114747"/>
                </a:moveTo>
                <a:cubicBezTo>
                  <a:pt x="761094" y="19302"/>
                  <a:pt x="982573" y="-18587"/>
                  <a:pt x="1201486" y="8577"/>
                </a:cubicBezTo>
                <a:lnTo>
                  <a:pt x="1250798" y="19739"/>
                </a:lnTo>
                <a:lnTo>
                  <a:pt x="1235810" y="68025"/>
                </a:lnTo>
                <a:cubicBezTo>
                  <a:pt x="1063946" y="474359"/>
                  <a:pt x="661599" y="759470"/>
                  <a:pt x="192662" y="759470"/>
                </a:cubicBezTo>
                <a:cubicBezTo>
                  <a:pt x="153584" y="759470"/>
                  <a:pt x="114968" y="757490"/>
                  <a:pt x="76910" y="753625"/>
                </a:cubicBezTo>
                <a:lnTo>
                  <a:pt x="0" y="741887"/>
                </a:lnTo>
                <a:lnTo>
                  <a:pt x="28289" y="669414"/>
                </a:lnTo>
                <a:cubicBezTo>
                  <a:pt x="43971" y="634522"/>
                  <a:pt x="61564" y="600089"/>
                  <a:pt x="81103" y="566247"/>
                </a:cubicBezTo>
                <a:cubicBezTo>
                  <a:pt x="198338" y="363191"/>
                  <a:pt x="368977" y="210191"/>
                  <a:pt x="565035" y="114747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>
            <a:innerShdw blurRad="152400" dist="177800" dir="108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任意多边形 167"/>
          <p:cNvSpPr/>
          <p:nvPr/>
        </p:nvSpPr>
        <p:spPr>
          <a:xfrm rot="14374610">
            <a:off x="1791961" y="4889177"/>
            <a:ext cx="477571" cy="417533"/>
          </a:xfrm>
          <a:custGeom>
            <a:avLst/>
            <a:gdLst>
              <a:gd name="connsiteX0" fmla="*/ 385277 w 385277"/>
              <a:gd name="connsiteY0" fmla="*/ 333481 h 351182"/>
              <a:gd name="connsiteX1" fmla="*/ 365072 w 385277"/>
              <a:gd name="connsiteY1" fmla="*/ 338138 h 351182"/>
              <a:gd name="connsiteX2" fmla="*/ 192662 w 385277"/>
              <a:gd name="connsiteY2" fmla="*/ 351182 h 351182"/>
              <a:gd name="connsiteX3" fmla="*/ 76910 w 385277"/>
              <a:gd name="connsiteY3" fmla="*/ 345337 h 351182"/>
              <a:gd name="connsiteX4" fmla="*/ 0 w 385277"/>
              <a:gd name="connsiteY4" fmla="*/ 333599 h 351182"/>
              <a:gd name="connsiteX5" fmla="*/ 28289 w 385277"/>
              <a:gd name="connsiteY5" fmla="*/ 261126 h 351182"/>
              <a:gd name="connsiteX6" fmla="*/ 81104 w 385277"/>
              <a:gd name="connsiteY6" fmla="*/ 157959 h 351182"/>
              <a:gd name="connsiteX7" fmla="*/ 178605 w 385277"/>
              <a:gd name="connsiteY7" fmla="*/ 15170 h 351182"/>
              <a:gd name="connsiteX8" fmla="*/ 192741 w 385277"/>
              <a:gd name="connsiteY8" fmla="*/ 0 h 351182"/>
              <a:gd name="connsiteX9" fmla="*/ 241281 w 385277"/>
              <a:gd name="connsiteY9" fmla="*/ 60637 h 351182"/>
              <a:gd name="connsiteX10" fmla="*/ 304219 w 385277"/>
              <a:gd name="connsiteY10" fmla="*/ 157958 h 351182"/>
              <a:gd name="connsiteX11" fmla="*/ 357033 w 385277"/>
              <a:gd name="connsiteY11" fmla="*/ 261125 h 351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5277" h="351182">
                <a:moveTo>
                  <a:pt x="385277" y="333481"/>
                </a:moveTo>
                <a:lnTo>
                  <a:pt x="365072" y="338138"/>
                </a:lnTo>
                <a:cubicBezTo>
                  <a:pt x="308856" y="346727"/>
                  <a:pt x="251279" y="351182"/>
                  <a:pt x="192662" y="351182"/>
                </a:cubicBezTo>
                <a:cubicBezTo>
                  <a:pt x="153584" y="351182"/>
                  <a:pt x="114968" y="349202"/>
                  <a:pt x="76910" y="345337"/>
                </a:cubicBezTo>
                <a:lnTo>
                  <a:pt x="0" y="333599"/>
                </a:lnTo>
                <a:lnTo>
                  <a:pt x="28289" y="261126"/>
                </a:lnTo>
                <a:cubicBezTo>
                  <a:pt x="43971" y="226234"/>
                  <a:pt x="61565" y="191802"/>
                  <a:pt x="81104" y="157959"/>
                </a:cubicBezTo>
                <a:cubicBezTo>
                  <a:pt x="110412" y="107195"/>
                  <a:pt x="143059" y="59560"/>
                  <a:pt x="178605" y="15170"/>
                </a:cubicBezTo>
                <a:lnTo>
                  <a:pt x="192741" y="0"/>
                </a:lnTo>
                <a:lnTo>
                  <a:pt x="241281" y="60637"/>
                </a:lnTo>
                <a:cubicBezTo>
                  <a:pt x="263658" y="91664"/>
                  <a:pt x="284680" y="124116"/>
                  <a:pt x="304219" y="157958"/>
                </a:cubicBezTo>
                <a:cubicBezTo>
                  <a:pt x="323758" y="191801"/>
                  <a:pt x="341351" y="226233"/>
                  <a:pt x="357033" y="261125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Freeform 5"/>
          <p:cNvSpPr>
            <a:spLocks noEditPoints="1"/>
          </p:cNvSpPr>
          <p:nvPr/>
        </p:nvSpPr>
        <p:spPr bwMode="auto">
          <a:xfrm>
            <a:off x="1500166" y="4500570"/>
            <a:ext cx="214314" cy="257174"/>
          </a:xfrm>
          <a:custGeom>
            <a:avLst/>
            <a:gdLst>
              <a:gd name="T0" fmla="*/ 24 w 116"/>
              <a:gd name="T1" fmla="*/ 42 h 104"/>
              <a:gd name="T2" fmla="*/ 36 w 116"/>
              <a:gd name="T3" fmla="*/ 58 h 104"/>
              <a:gd name="T4" fmla="*/ 52 w 116"/>
              <a:gd name="T5" fmla="*/ 47 h 104"/>
              <a:gd name="T6" fmla="*/ 40 w 116"/>
              <a:gd name="T7" fmla="*/ 31 h 104"/>
              <a:gd name="T8" fmla="*/ 53 w 116"/>
              <a:gd name="T9" fmla="*/ 24 h 104"/>
              <a:gd name="T10" fmla="*/ 7 w 116"/>
              <a:gd name="T11" fmla="*/ 0 h 104"/>
              <a:gd name="T12" fmla="*/ 11 w 116"/>
              <a:gd name="T13" fmla="*/ 51 h 104"/>
              <a:gd name="T14" fmla="*/ 24 w 116"/>
              <a:gd name="T15" fmla="*/ 42 h 104"/>
              <a:gd name="T16" fmla="*/ 93 w 116"/>
              <a:gd name="T17" fmla="*/ 43 h 104"/>
              <a:gd name="T18" fmla="*/ 106 w 116"/>
              <a:gd name="T19" fmla="*/ 52 h 104"/>
              <a:gd name="T20" fmla="*/ 111 w 116"/>
              <a:gd name="T21" fmla="*/ 1 h 104"/>
              <a:gd name="T22" fmla="*/ 65 w 116"/>
              <a:gd name="T23" fmla="*/ 24 h 104"/>
              <a:gd name="T24" fmla="*/ 77 w 116"/>
              <a:gd name="T25" fmla="*/ 32 h 104"/>
              <a:gd name="T26" fmla="*/ 0 w 116"/>
              <a:gd name="T27" fmla="*/ 83 h 104"/>
              <a:gd name="T28" fmla="*/ 3 w 116"/>
              <a:gd name="T29" fmla="*/ 102 h 104"/>
              <a:gd name="T30" fmla="*/ 93 w 116"/>
              <a:gd name="T31" fmla="*/ 43 h 104"/>
              <a:gd name="T32" fmla="*/ 81 w 116"/>
              <a:gd name="T33" fmla="*/ 70 h 104"/>
              <a:gd name="T34" fmla="*/ 65 w 116"/>
              <a:gd name="T35" fmla="*/ 83 h 104"/>
              <a:gd name="T36" fmla="*/ 111 w 116"/>
              <a:gd name="T37" fmla="*/ 104 h 104"/>
              <a:gd name="T38" fmla="*/ 116 w 116"/>
              <a:gd name="T39" fmla="*/ 85 h 104"/>
              <a:gd name="T40" fmla="*/ 81 w 116"/>
              <a:gd name="T41" fmla="*/ 7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16" h="104">
                <a:moveTo>
                  <a:pt x="24" y="42"/>
                </a:moveTo>
                <a:cubicBezTo>
                  <a:pt x="28" y="48"/>
                  <a:pt x="32" y="53"/>
                  <a:pt x="36" y="58"/>
                </a:cubicBezTo>
                <a:cubicBezTo>
                  <a:pt x="41" y="55"/>
                  <a:pt x="47" y="51"/>
                  <a:pt x="52" y="47"/>
                </a:cubicBezTo>
                <a:cubicBezTo>
                  <a:pt x="48" y="42"/>
                  <a:pt x="44" y="37"/>
                  <a:pt x="40" y="31"/>
                </a:cubicBezTo>
                <a:cubicBezTo>
                  <a:pt x="53" y="24"/>
                  <a:pt x="53" y="24"/>
                  <a:pt x="53" y="24"/>
                </a:cubicBezTo>
                <a:cubicBezTo>
                  <a:pt x="7" y="0"/>
                  <a:pt x="7" y="0"/>
                  <a:pt x="7" y="0"/>
                </a:cubicBezTo>
                <a:cubicBezTo>
                  <a:pt x="11" y="51"/>
                  <a:pt x="11" y="51"/>
                  <a:pt x="11" y="51"/>
                </a:cubicBezTo>
                <a:lnTo>
                  <a:pt x="24" y="42"/>
                </a:lnTo>
                <a:close/>
                <a:moveTo>
                  <a:pt x="93" y="43"/>
                </a:moveTo>
                <a:cubicBezTo>
                  <a:pt x="106" y="52"/>
                  <a:pt x="106" y="52"/>
                  <a:pt x="106" y="52"/>
                </a:cubicBezTo>
                <a:cubicBezTo>
                  <a:pt x="111" y="1"/>
                  <a:pt x="111" y="1"/>
                  <a:pt x="111" y="1"/>
                </a:cubicBezTo>
                <a:cubicBezTo>
                  <a:pt x="65" y="24"/>
                  <a:pt x="65" y="24"/>
                  <a:pt x="65" y="24"/>
                </a:cubicBezTo>
                <a:cubicBezTo>
                  <a:pt x="77" y="32"/>
                  <a:pt x="77" y="32"/>
                  <a:pt x="77" y="32"/>
                </a:cubicBezTo>
                <a:cubicBezTo>
                  <a:pt x="49" y="72"/>
                  <a:pt x="0" y="82"/>
                  <a:pt x="0" y="83"/>
                </a:cubicBezTo>
                <a:cubicBezTo>
                  <a:pt x="3" y="102"/>
                  <a:pt x="3" y="102"/>
                  <a:pt x="3" y="102"/>
                </a:cubicBezTo>
                <a:cubicBezTo>
                  <a:pt x="6" y="102"/>
                  <a:pt x="60" y="90"/>
                  <a:pt x="93" y="43"/>
                </a:cubicBezTo>
                <a:close/>
                <a:moveTo>
                  <a:pt x="81" y="70"/>
                </a:moveTo>
                <a:cubicBezTo>
                  <a:pt x="76" y="75"/>
                  <a:pt x="71" y="79"/>
                  <a:pt x="65" y="83"/>
                </a:cubicBezTo>
                <a:cubicBezTo>
                  <a:pt x="88" y="98"/>
                  <a:pt x="110" y="104"/>
                  <a:pt x="111" y="104"/>
                </a:cubicBezTo>
                <a:cubicBezTo>
                  <a:pt x="116" y="85"/>
                  <a:pt x="116" y="85"/>
                  <a:pt x="116" y="85"/>
                </a:cubicBezTo>
                <a:cubicBezTo>
                  <a:pt x="115" y="85"/>
                  <a:pt x="100" y="81"/>
                  <a:pt x="81" y="7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Freeform 27"/>
          <p:cNvSpPr>
            <a:spLocks noChangeAspect="1" noEditPoints="1"/>
          </p:cNvSpPr>
          <p:nvPr/>
        </p:nvSpPr>
        <p:spPr bwMode="auto">
          <a:xfrm>
            <a:off x="2428860" y="4500570"/>
            <a:ext cx="357190" cy="361528"/>
          </a:xfrm>
          <a:custGeom>
            <a:avLst/>
            <a:gdLst>
              <a:gd name="T0" fmla="*/ 59 w 104"/>
              <a:gd name="T1" fmla="*/ 46 h 105"/>
              <a:gd name="T2" fmla="*/ 59 w 104"/>
              <a:gd name="T3" fmla="*/ 23 h 105"/>
              <a:gd name="T4" fmla="*/ 46 w 104"/>
              <a:gd name="T5" fmla="*/ 23 h 105"/>
              <a:gd name="T6" fmla="*/ 46 w 104"/>
              <a:gd name="T7" fmla="*/ 46 h 105"/>
              <a:gd name="T8" fmla="*/ 24 w 104"/>
              <a:gd name="T9" fmla="*/ 46 h 105"/>
              <a:gd name="T10" fmla="*/ 24 w 104"/>
              <a:gd name="T11" fmla="*/ 59 h 105"/>
              <a:gd name="T12" fmla="*/ 46 w 104"/>
              <a:gd name="T13" fmla="*/ 59 h 105"/>
              <a:gd name="T14" fmla="*/ 46 w 104"/>
              <a:gd name="T15" fmla="*/ 82 h 105"/>
              <a:gd name="T16" fmla="*/ 59 w 104"/>
              <a:gd name="T17" fmla="*/ 82 h 105"/>
              <a:gd name="T18" fmla="*/ 59 w 104"/>
              <a:gd name="T19" fmla="*/ 59 h 105"/>
              <a:gd name="T20" fmla="*/ 81 w 104"/>
              <a:gd name="T21" fmla="*/ 59 h 105"/>
              <a:gd name="T22" fmla="*/ 81 w 104"/>
              <a:gd name="T23" fmla="*/ 46 h 105"/>
              <a:gd name="T24" fmla="*/ 59 w 104"/>
              <a:gd name="T25" fmla="*/ 46 h 105"/>
              <a:gd name="T26" fmla="*/ 52 w 104"/>
              <a:gd name="T27" fmla="*/ 0 h 105"/>
              <a:gd name="T28" fmla="*/ 0 w 104"/>
              <a:gd name="T29" fmla="*/ 53 h 105"/>
              <a:gd name="T30" fmla="*/ 52 w 104"/>
              <a:gd name="T31" fmla="*/ 105 h 105"/>
              <a:gd name="T32" fmla="*/ 104 w 104"/>
              <a:gd name="T33" fmla="*/ 53 h 105"/>
              <a:gd name="T34" fmla="*/ 52 w 104"/>
              <a:gd name="T35" fmla="*/ 0 h 105"/>
              <a:gd name="T36" fmla="*/ 52 w 104"/>
              <a:gd name="T37" fmla="*/ 93 h 105"/>
              <a:gd name="T38" fmla="*/ 12 w 104"/>
              <a:gd name="T39" fmla="*/ 53 h 105"/>
              <a:gd name="T40" fmla="*/ 52 w 104"/>
              <a:gd name="T41" fmla="*/ 12 h 105"/>
              <a:gd name="T42" fmla="*/ 93 w 104"/>
              <a:gd name="T43" fmla="*/ 53 h 105"/>
              <a:gd name="T44" fmla="*/ 52 w 104"/>
              <a:gd name="T45" fmla="*/ 93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4" h="105">
                <a:moveTo>
                  <a:pt x="59" y="46"/>
                </a:moveTo>
                <a:cubicBezTo>
                  <a:pt x="59" y="23"/>
                  <a:pt x="59" y="23"/>
                  <a:pt x="59" y="23"/>
                </a:cubicBezTo>
                <a:cubicBezTo>
                  <a:pt x="46" y="23"/>
                  <a:pt x="46" y="23"/>
                  <a:pt x="46" y="23"/>
                </a:cubicBezTo>
                <a:cubicBezTo>
                  <a:pt x="46" y="46"/>
                  <a:pt x="46" y="46"/>
                  <a:pt x="46" y="46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59"/>
                  <a:pt x="24" y="59"/>
                  <a:pt x="24" y="59"/>
                </a:cubicBezTo>
                <a:cubicBezTo>
                  <a:pt x="46" y="59"/>
                  <a:pt x="46" y="59"/>
                  <a:pt x="46" y="59"/>
                </a:cubicBezTo>
                <a:cubicBezTo>
                  <a:pt x="46" y="82"/>
                  <a:pt x="46" y="82"/>
                  <a:pt x="46" y="82"/>
                </a:cubicBezTo>
                <a:cubicBezTo>
                  <a:pt x="59" y="82"/>
                  <a:pt x="59" y="82"/>
                  <a:pt x="59" y="82"/>
                </a:cubicBezTo>
                <a:cubicBezTo>
                  <a:pt x="59" y="59"/>
                  <a:pt x="59" y="59"/>
                  <a:pt x="59" y="59"/>
                </a:cubicBezTo>
                <a:cubicBezTo>
                  <a:pt x="81" y="59"/>
                  <a:pt x="81" y="59"/>
                  <a:pt x="81" y="59"/>
                </a:cubicBezTo>
                <a:cubicBezTo>
                  <a:pt x="81" y="46"/>
                  <a:pt x="81" y="46"/>
                  <a:pt x="81" y="46"/>
                </a:cubicBezTo>
                <a:lnTo>
                  <a:pt x="59" y="46"/>
                </a:lnTo>
                <a:close/>
                <a:moveTo>
                  <a:pt x="52" y="0"/>
                </a:moveTo>
                <a:cubicBezTo>
                  <a:pt x="23" y="0"/>
                  <a:pt x="0" y="24"/>
                  <a:pt x="0" y="53"/>
                </a:cubicBezTo>
                <a:cubicBezTo>
                  <a:pt x="0" y="81"/>
                  <a:pt x="23" y="105"/>
                  <a:pt x="52" y="105"/>
                </a:cubicBezTo>
                <a:cubicBezTo>
                  <a:pt x="81" y="105"/>
                  <a:pt x="104" y="81"/>
                  <a:pt x="104" y="53"/>
                </a:cubicBezTo>
                <a:cubicBezTo>
                  <a:pt x="104" y="24"/>
                  <a:pt x="81" y="0"/>
                  <a:pt x="52" y="0"/>
                </a:cubicBezTo>
                <a:close/>
                <a:moveTo>
                  <a:pt x="52" y="93"/>
                </a:moveTo>
                <a:cubicBezTo>
                  <a:pt x="30" y="93"/>
                  <a:pt x="12" y="75"/>
                  <a:pt x="12" y="53"/>
                </a:cubicBezTo>
                <a:cubicBezTo>
                  <a:pt x="12" y="30"/>
                  <a:pt x="30" y="12"/>
                  <a:pt x="52" y="12"/>
                </a:cubicBezTo>
                <a:cubicBezTo>
                  <a:pt x="74" y="12"/>
                  <a:pt x="93" y="30"/>
                  <a:pt x="93" y="53"/>
                </a:cubicBezTo>
                <a:cubicBezTo>
                  <a:pt x="93" y="75"/>
                  <a:pt x="74" y="93"/>
                  <a:pt x="52" y="93"/>
                </a:cubicBezTo>
                <a:close/>
              </a:path>
            </a:pathLst>
          </a:custGeom>
          <a:solidFill>
            <a:sysClr val="window" lastClr="FFFFFF">
              <a:alpha val="88000"/>
            </a:sys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85720" y="3429000"/>
            <a:ext cx="371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Дотации на выравнивание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бюджетной обеспеченности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субъектов РФ и муниципальных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образований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14282" y="5143512"/>
            <a:ext cx="13642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Иные дотации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285984" y="5000636"/>
            <a:ext cx="20716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Прочие межбюджетные трансферты общего характера</a:t>
            </a:r>
          </a:p>
        </p:txBody>
      </p:sp>
      <p:sp>
        <p:nvSpPr>
          <p:cNvPr id="24" name="Freeform 5"/>
          <p:cNvSpPr>
            <a:spLocks noChangeAspect="1" noEditPoints="1"/>
          </p:cNvSpPr>
          <p:nvPr/>
        </p:nvSpPr>
        <p:spPr bwMode="auto">
          <a:xfrm>
            <a:off x="1857356" y="5429264"/>
            <a:ext cx="481329" cy="397686"/>
          </a:xfrm>
          <a:custGeom>
            <a:avLst/>
            <a:gdLst>
              <a:gd name="T0" fmla="*/ 38 w 126"/>
              <a:gd name="T1" fmla="*/ 13 h 104"/>
              <a:gd name="T2" fmla="*/ 24 w 126"/>
              <a:gd name="T3" fmla="*/ 27 h 104"/>
              <a:gd name="T4" fmla="*/ 8 w 126"/>
              <a:gd name="T5" fmla="*/ 31 h 104"/>
              <a:gd name="T6" fmla="*/ 8 w 126"/>
              <a:gd name="T7" fmla="*/ 51 h 104"/>
              <a:gd name="T8" fmla="*/ 0 w 126"/>
              <a:gd name="T9" fmla="*/ 65 h 104"/>
              <a:gd name="T10" fmla="*/ 14 w 126"/>
              <a:gd name="T11" fmla="*/ 79 h 104"/>
              <a:gd name="T12" fmla="*/ 18 w 126"/>
              <a:gd name="T13" fmla="*/ 96 h 104"/>
              <a:gd name="T14" fmla="*/ 38 w 126"/>
              <a:gd name="T15" fmla="*/ 95 h 104"/>
              <a:gd name="T16" fmla="*/ 53 w 126"/>
              <a:gd name="T17" fmla="*/ 104 h 104"/>
              <a:gd name="T18" fmla="*/ 67 w 126"/>
              <a:gd name="T19" fmla="*/ 90 h 104"/>
              <a:gd name="T20" fmla="*/ 83 w 126"/>
              <a:gd name="T21" fmla="*/ 85 h 104"/>
              <a:gd name="T22" fmla="*/ 83 w 126"/>
              <a:gd name="T23" fmla="*/ 65 h 104"/>
              <a:gd name="T24" fmla="*/ 91 w 126"/>
              <a:gd name="T25" fmla="*/ 51 h 104"/>
              <a:gd name="T26" fmla="*/ 77 w 126"/>
              <a:gd name="T27" fmla="*/ 37 h 104"/>
              <a:gd name="T28" fmla="*/ 73 w 126"/>
              <a:gd name="T29" fmla="*/ 21 h 104"/>
              <a:gd name="T30" fmla="*/ 53 w 126"/>
              <a:gd name="T31" fmla="*/ 21 h 104"/>
              <a:gd name="T32" fmla="*/ 46 w 126"/>
              <a:gd name="T33" fmla="*/ 87 h 104"/>
              <a:gd name="T34" fmla="*/ 46 w 126"/>
              <a:gd name="T35" fmla="*/ 29 h 104"/>
              <a:gd name="T36" fmla="*/ 46 w 126"/>
              <a:gd name="T37" fmla="*/ 87 h 104"/>
              <a:gd name="T38" fmla="*/ 93 w 126"/>
              <a:gd name="T39" fmla="*/ 21 h 104"/>
              <a:gd name="T40" fmla="*/ 116 w 126"/>
              <a:gd name="T41" fmla="*/ 21 h 104"/>
              <a:gd name="T42" fmla="*/ 108 w 126"/>
              <a:gd name="T43" fmla="*/ 0 h 104"/>
              <a:gd name="T44" fmla="*/ 101 w 126"/>
              <a:gd name="T45" fmla="*/ 4 h 104"/>
              <a:gd name="T46" fmla="*/ 91 w 126"/>
              <a:gd name="T47" fmla="*/ 4 h 104"/>
              <a:gd name="T48" fmla="*/ 89 w 126"/>
              <a:gd name="T49" fmla="*/ 11 h 104"/>
              <a:gd name="T50" fmla="*/ 82 w 126"/>
              <a:gd name="T51" fmla="*/ 18 h 104"/>
              <a:gd name="T52" fmla="*/ 87 w 126"/>
              <a:gd name="T53" fmla="*/ 25 h 104"/>
              <a:gd name="T54" fmla="*/ 86 w 126"/>
              <a:gd name="T55" fmla="*/ 35 h 104"/>
              <a:gd name="T56" fmla="*/ 94 w 126"/>
              <a:gd name="T57" fmla="*/ 37 h 104"/>
              <a:gd name="T58" fmla="*/ 101 w 126"/>
              <a:gd name="T59" fmla="*/ 43 h 104"/>
              <a:gd name="T60" fmla="*/ 108 w 126"/>
              <a:gd name="T61" fmla="*/ 39 h 104"/>
              <a:gd name="T62" fmla="*/ 118 w 126"/>
              <a:gd name="T63" fmla="*/ 39 h 104"/>
              <a:gd name="T64" fmla="*/ 120 w 126"/>
              <a:gd name="T65" fmla="*/ 32 h 104"/>
              <a:gd name="T66" fmla="*/ 126 w 126"/>
              <a:gd name="T67" fmla="*/ 25 h 104"/>
              <a:gd name="T68" fmla="*/ 122 w 126"/>
              <a:gd name="T69" fmla="*/ 18 h 104"/>
              <a:gd name="T70" fmla="*/ 122 w 126"/>
              <a:gd name="T71" fmla="*/ 8 h 104"/>
              <a:gd name="T72" fmla="*/ 115 w 126"/>
              <a:gd name="T73" fmla="*/ 6 h 104"/>
              <a:gd name="T74" fmla="*/ 108 w 126"/>
              <a:gd name="T75" fmla="*/ 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6" h="104">
                <a:moveTo>
                  <a:pt x="53" y="13"/>
                </a:moveTo>
                <a:cubicBezTo>
                  <a:pt x="38" y="13"/>
                  <a:pt x="38" y="13"/>
                  <a:pt x="38" y="13"/>
                </a:cubicBezTo>
                <a:cubicBezTo>
                  <a:pt x="38" y="21"/>
                  <a:pt x="38" y="21"/>
                  <a:pt x="38" y="21"/>
                </a:cubicBezTo>
                <a:cubicBezTo>
                  <a:pt x="33" y="22"/>
                  <a:pt x="28" y="24"/>
                  <a:pt x="24" y="27"/>
                </a:cubicBezTo>
                <a:cubicBezTo>
                  <a:pt x="18" y="21"/>
                  <a:pt x="18" y="21"/>
                  <a:pt x="18" y="21"/>
                </a:cubicBezTo>
                <a:cubicBezTo>
                  <a:pt x="8" y="31"/>
                  <a:pt x="8" y="31"/>
                  <a:pt x="8" y="31"/>
                </a:cubicBezTo>
                <a:cubicBezTo>
                  <a:pt x="14" y="37"/>
                  <a:pt x="14" y="37"/>
                  <a:pt x="14" y="37"/>
                </a:cubicBezTo>
                <a:cubicBezTo>
                  <a:pt x="11" y="41"/>
                  <a:pt x="9" y="46"/>
                  <a:pt x="8" y="51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65"/>
                  <a:pt x="0" y="65"/>
                  <a:pt x="0" y="65"/>
                </a:cubicBezTo>
                <a:cubicBezTo>
                  <a:pt x="8" y="65"/>
                  <a:pt x="8" y="65"/>
                  <a:pt x="8" y="65"/>
                </a:cubicBezTo>
                <a:cubicBezTo>
                  <a:pt x="9" y="70"/>
                  <a:pt x="11" y="75"/>
                  <a:pt x="14" y="79"/>
                </a:cubicBezTo>
                <a:cubicBezTo>
                  <a:pt x="8" y="85"/>
                  <a:pt x="8" y="85"/>
                  <a:pt x="8" y="85"/>
                </a:cubicBezTo>
                <a:cubicBezTo>
                  <a:pt x="18" y="96"/>
                  <a:pt x="18" y="96"/>
                  <a:pt x="18" y="96"/>
                </a:cubicBezTo>
                <a:cubicBezTo>
                  <a:pt x="24" y="90"/>
                  <a:pt x="24" y="90"/>
                  <a:pt x="24" y="90"/>
                </a:cubicBezTo>
                <a:cubicBezTo>
                  <a:pt x="28" y="92"/>
                  <a:pt x="33" y="94"/>
                  <a:pt x="38" y="95"/>
                </a:cubicBezTo>
                <a:cubicBezTo>
                  <a:pt x="38" y="104"/>
                  <a:pt x="38" y="104"/>
                  <a:pt x="38" y="104"/>
                </a:cubicBezTo>
                <a:cubicBezTo>
                  <a:pt x="53" y="104"/>
                  <a:pt x="53" y="104"/>
                  <a:pt x="53" y="104"/>
                </a:cubicBezTo>
                <a:cubicBezTo>
                  <a:pt x="53" y="95"/>
                  <a:pt x="53" y="95"/>
                  <a:pt x="53" y="95"/>
                </a:cubicBezTo>
                <a:cubicBezTo>
                  <a:pt x="58" y="94"/>
                  <a:pt x="63" y="92"/>
                  <a:pt x="67" y="90"/>
                </a:cubicBezTo>
                <a:cubicBezTo>
                  <a:pt x="73" y="96"/>
                  <a:pt x="73" y="96"/>
                  <a:pt x="73" y="96"/>
                </a:cubicBezTo>
                <a:cubicBezTo>
                  <a:pt x="83" y="85"/>
                  <a:pt x="83" y="85"/>
                  <a:pt x="83" y="85"/>
                </a:cubicBezTo>
                <a:cubicBezTo>
                  <a:pt x="77" y="79"/>
                  <a:pt x="77" y="79"/>
                  <a:pt x="77" y="79"/>
                </a:cubicBezTo>
                <a:cubicBezTo>
                  <a:pt x="80" y="75"/>
                  <a:pt x="82" y="70"/>
                  <a:pt x="83" y="65"/>
                </a:cubicBezTo>
                <a:cubicBezTo>
                  <a:pt x="91" y="65"/>
                  <a:pt x="91" y="65"/>
                  <a:pt x="91" y="65"/>
                </a:cubicBezTo>
                <a:cubicBezTo>
                  <a:pt x="91" y="51"/>
                  <a:pt x="91" y="51"/>
                  <a:pt x="91" y="51"/>
                </a:cubicBezTo>
                <a:cubicBezTo>
                  <a:pt x="83" y="51"/>
                  <a:pt x="83" y="51"/>
                  <a:pt x="83" y="51"/>
                </a:cubicBezTo>
                <a:cubicBezTo>
                  <a:pt x="82" y="46"/>
                  <a:pt x="80" y="41"/>
                  <a:pt x="77" y="37"/>
                </a:cubicBezTo>
                <a:cubicBezTo>
                  <a:pt x="83" y="31"/>
                  <a:pt x="83" y="31"/>
                  <a:pt x="83" y="31"/>
                </a:cubicBezTo>
                <a:cubicBezTo>
                  <a:pt x="73" y="21"/>
                  <a:pt x="73" y="21"/>
                  <a:pt x="73" y="21"/>
                </a:cubicBezTo>
                <a:cubicBezTo>
                  <a:pt x="67" y="27"/>
                  <a:pt x="67" y="27"/>
                  <a:pt x="67" y="27"/>
                </a:cubicBezTo>
                <a:cubicBezTo>
                  <a:pt x="63" y="24"/>
                  <a:pt x="58" y="22"/>
                  <a:pt x="53" y="21"/>
                </a:cubicBezTo>
                <a:cubicBezTo>
                  <a:pt x="53" y="13"/>
                  <a:pt x="53" y="13"/>
                  <a:pt x="53" y="13"/>
                </a:cubicBezTo>
                <a:moveTo>
                  <a:pt x="46" y="87"/>
                </a:moveTo>
                <a:cubicBezTo>
                  <a:pt x="30" y="87"/>
                  <a:pt x="17" y="74"/>
                  <a:pt x="17" y="58"/>
                </a:cubicBezTo>
                <a:cubicBezTo>
                  <a:pt x="17" y="42"/>
                  <a:pt x="30" y="29"/>
                  <a:pt x="46" y="29"/>
                </a:cubicBezTo>
                <a:cubicBezTo>
                  <a:pt x="62" y="29"/>
                  <a:pt x="74" y="42"/>
                  <a:pt x="74" y="58"/>
                </a:cubicBezTo>
                <a:cubicBezTo>
                  <a:pt x="74" y="74"/>
                  <a:pt x="62" y="87"/>
                  <a:pt x="46" y="87"/>
                </a:cubicBezTo>
                <a:moveTo>
                  <a:pt x="104" y="33"/>
                </a:moveTo>
                <a:cubicBezTo>
                  <a:pt x="98" y="33"/>
                  <a:pt x="93" y="28"/>
                  <a:pt x="93" y="21"/>
                </a:cubicBezTo>
                <a:cubicBezTo>
                  <a:pt x="93" y="15"/>
                  <a:pt x="98" y="10"/>
                  <a:pt x="104" y="10"/>
                </a:cubicBezTo>
                <a:cubicBezTo>
                  <a:pt x="111" y="10"/>
                  <a:pt x="116" y="15"/>
                  <a:pt x="116" y="21"/>
                </a:cubicBezTo>
                <a:cubicBezTo>
                  <a:pt x="116" y="28"/>
                  <a:pt x="111" y="33"/>
                  <a:pt x="104" y="33"/>
                </a:cubicBezTo>
                <a:moveTo>
                  <a:pt x="108" y="0"/>
                </a:moveTo>
                <a:cubicBezTo>
                  <a:pt x="101" y="0"/>
                  <a:pt x="101" y="0"/>
                  <a:pt x="101" y="0"/>
                </a:cubicBezTo>
                <a:cubicBezTo>
                  <a:pt x="101" y="4"/>
                  <a:pt x="101" y="4"/>
                  <a:pt x="101" y="4"/>
                </a:cubicBezTo>
                <a:cubicBezTo>
                  <a:pt x="99" y="4"/>
                  <a:pt x="96" y="5"/>
                  <a:pt x="94" y="6"/>
                </a:cubicBezTo>
                <a:cubicBezTo>
                  <a:pt x="91" y="4"/>
                  <a:pt x="91" y="4"/>
                  <a:pt x="91" y="4"/>
                </a:cubicBezTo>
                <a:cubicBezTo>
                  <a:pt x="86" y="8"/>
                  <a:pt x="86" y="8"/>
                  <a:pt x="86" y="8"/>
                </a:cubicBezTo>
                <a:cubicBezTo>
                  <a:pt x="89" y="11"/>
                  <a:pt x="89" y="11"/>
                  <a:pt x="89" y="11"/>
                </a:cubicBezTo>
                <a:cubicBezTo>
                  <a:pt x="88" y="13"/>
                  <a:pt x="87" y="16"/>
                  <a:pt x="87" y="18"/>
                </a:cubicBezTo>
                <a:cubicBezTo>
                  <a:pt x="82" y="18"/>
                  <a:pt x="82" y="18"/>
                  <a:pt x="82" y="18"/>
                </a:cubicBezTo>
                <a:cubicBezTo>
                  <a:pt x="82" y="25"/>
                  <a:pt x="82" y="25"/>
                  <a:pt x="82" y="25"/>
                </a:cubicBezTo>
                <a:cubicBezTo>
                  <a:pt x="87" y="25"/>
                  <a:pt x="87" y="25"/>
                  <a:pt x="87" y="25"/>
                </a:cubicBezTo>
                <a:cubicBezTo>
                  <a:pt x="87" y="27"/>
                  <a:pt x="88" y="30"/>
                  <a:pt x="89" y="32"/>
                </a:cubicBezTo>
                <a:cubicBezTo>
                  <a:pt x="86" y="35"/>
                  <a:pt x="86" y="35"/>
                  <a:pt x="86" y="35"/>
                </a:cubicBezTo>
                <a:cubicBezTo>
                  <a:pt x="91" y="39"/>
                  <a:pt x="91" y="39"/>
                  <a:pt x="91" y="39"/>
                </a:cubicBezTo>
                <a:cubicBezTo>
                  <a:pt x="94" y="37"/>
                  <a:pt x="94" y="37"/>
                  <a:pt x="94" y="37"/>
                </a:cubicBezTo>
                <a:cubicBezTo>
                  <a:pt x="96" y="38"/>
                  <a:pt x="99" y="39"/>
                  <a:pt x="101" y="39"/>
                </a:cubicBezTo>
                <a:cubicBezTo>
                  <a:pt x="101" y="43"/>
                  <a:pt x="101" y="43"/>
                  <a:pt x="101" y="43"/>
                </a:cubicBezTo>
                <a:cubicBezTo>
                  <a:pt x="108" y="43"/>
                  <a:pt x="108" y="43"/>
                  <a:pt x="108" y="43"/>
                </a:cubicBezTo>
                <a:cubicBezTo>
                  <a:pt x="108" y="39"/>
                  <a:pt x="108" y="39"/>
                  <a:pt x="108" y="39"/>
                </a:cubicBezTo>
                <a:cubicBezTo>
                  <a:pt x="110" y="39"/>
                  <a:pt x="113" y="38"/>
                  <a:pt x="115" y="37"/>
                </a:cubicBezTo>
                <a:cubicBezTo>
                  <a:pt x="118" y="39"/>
                  <a:pt x="118" y="39"/>
                  <a:pt x="118" y="39"/>
                </a:cubicBezTo>
                <a:cubicBezTo>
                  <a:pt x="122" y="35"/>
                  <a:pt x="122" y="35"/>
                  <a:pt x="122" y="35"/>
                </a:cubicBezTo>
                <a:cubicBezTo>
                  <a:pt x="120" y="32"/>
                  <a:pt x="120" y="32"/>
                  <a:pt x="120" y="32"/>
                </a:cubicBezTo>
                <a:cubicBezTo>
                  <a:pt x="121" y="30"/>
                  <a:pt x="122" y="27"/>
                  <a:pt x="122" y="25"/>
                </a:cubicBezTo>
                <a:cubicBezTo>
                  <a:pt x="126" y="25"/>
                  <a:pt x="126" y="25"/>
                  <a:pt x="126" y="25"/>
                </a:cubicBezTo>
                <a:cubicBezTo>
                  <a:pt x="126" y="18"/>
                  <a:pt x="126" y="18"/>
                  <a:pt x="126" y="18"/>
                </a:cubicBezTo>
                <a:cubicBezTo>
                  <a:pt x="122" y="18"/>
                  <a:pt x="122" y="18"/>
                  <a:pt x="122" y="18"/>
                </a:cubicBezTo>
                <a:cubicBezTo>
                  <a:pt x="122" y="16"/>
                  <a:pt x="121" y="13"/>
                  <a:pt x="120" y="11"/>
                </a:cubicBezTo>
                <a:cubicBezTo>
                  <a:pt x="122" y="8"/>
                  <a:pt x="122" y="8"/>
                  <a:pt x="122" y="8"/>
                </a:cubicBezTo>
                <a:cubicBezTo>
                  <a:pt x="118" y="4"/>
                  <a:pt x="118" y="4"/>
                  <a:pt x="118" y="4"/>
                </a:cubicBezTo>
                <a:cubicBezTo>
                  <a:pt x="115" y="6"/>
                  <a:pt x="115" y="6"/>
                  <a:pt x="115" y="6"/>
                </a:cubicBezTo>
                <a:cubicBezTo>
                  <a:pt x="113" y="5"/>
                  <a:pt x="110" y="4"/>
                  <a:pt x="108" y="4"/>
                </a:cubicBezTo>
                <a:cubicBezTo>
                  <a:pt x="108" y="0"/>
                  <a:pt x="108" y="0"/>
                  <a:pt x="108" y="0"/>
                </a:cubicBezTo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60801606"/>
              </p:ext>
            </p:extLst>
          </p:nvPr>
        </p:nvGraphicFramePr>
        <p:xfrm>
          <a:off x="3851920" y="1158045"/>
          <a:ext cx="5292080" cy="3490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4779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797376"/>
              </p:ext>
            </p:extLst>
          </p:nvPr>
        </p:nvGraphicFramePr>
        <p:xfrm>
          <a:off x="34183" y="1572427"/>
          <a:ext cx="9058542" cy="52300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79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430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862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0890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2894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4003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1185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743484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803304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794759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290891">
                <a:tc rowSpan="3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Бюджеты поселений</a:t>
                      </a:r>
                    </a:p>
                  </a:txBody>
                  <a:tcPr anchor="ctr">
                    <a:noFill/>
                  </a:tcPr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935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МБТ на обеспечение</a:t>
                      </a:r>
                      <a:r>
                        <a:rPr lang="ru-RU" sz="11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первичного воинского учета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МБТ на обеспечение дорожной деятельности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47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lang="en-US" sz="11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lang="en-US" sz="11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r>
                        <a:rPr lang="en-US" sz="11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lang="en-US" sz="11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lang="en-US" sz="11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r>
                        <a:rPr lang="en-US" sz="11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lang="en-US" sz="11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lang="en-US" sz="11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r>
                        <a:rPr lang="en-US" sz="11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3988">
                <a:tc>
                  <a:txBody>
                    <a:bodyPr/>
                    <a:lstStyle/>
                    <a:p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Байгильдинский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3 387,4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3 561,5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3 685,9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124,1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136,8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149,7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6591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Баш-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Шидинский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1 628,2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608,0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1 660,0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124,1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136,8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149,7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3493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Красногорский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3 227,4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503,6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567,4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449,6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495,7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542,6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4 000,0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4 000,0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4 000,0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3988">
                <a:tc>
                  <a:txBody>
                    <a:bodyPr/>
                    <a:lstStyle/>
                    <a:p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Красноключевский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2 353,9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1 613,6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1 733,5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449,6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495,7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542,5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2 200,0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2 200,0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2 200,0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3988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Никольский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2 291,7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2 360,7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2 433,2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124,1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136,8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149,7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408,5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408,5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408,5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3988">
                <a:tc>
                  <a:txBody>
                    <a:bodyPr/>
                    <a:lstStyle/>
                    <a:p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Новокулевский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3 218,0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2 927,3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3 040,4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449,6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495,6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542,5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1 119,2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1 119,2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1 119,2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93988">
                <a:tc>
                  <a:txBody>
                    <a:bodyPr/>
                    <a:lstStyle/>
                    <a:p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Новосубаевский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2 643,8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2 717,8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2 795,8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124,1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136,8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149,7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250,0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250,0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250,0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93988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Павловский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2 563,7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1 745,4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1 831,8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449,5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495,6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542,5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1 850,4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1 850,4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1 850,4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93988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Первомайский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2 382,0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2 443,7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2 508,8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124,1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136,8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149,7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117,3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117,3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117,3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93988">
                <a:tc>
                  <a:txBody>
                    <a:bodyPr/>
                    <a:lstStyle/>
                    <a:p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Сарвинский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2 261,6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2 322,9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2 386,4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124,1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136,8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149,7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164,0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164,0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164,0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93988">
                <a:tc>
                  <a:txBody>
                    <a:bodyPr/>
                    <a:lstStyle/>
                    <a:p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Старобедеевский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2 809,7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2 719,4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2 798,1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124,1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136,8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149,7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302,0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302,0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302,0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93988">
                <a:tc>
                  <a:txBody>
                    <a:bodyPr/>
                    <a:lstStyle/>
                    <a:p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Староисаевский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2 948,7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2 888,1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2 984,5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124,1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136,8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149,7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45103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31 716,1</a:t>
                      </a:r>
                    </a:p>
                  </a:txBody>
                  <a:tcPr marL="90000" marR="90000" marT="46800" marB="46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27 412,0</a:t>
                      </a:r>
                    </a:p>
                  </a:txBody>
                  <a:tcPr marL="90000" marR="90000" marT="46800" marB="46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28 425,8</a:t>
                      </a:r>
                    </a:p>
                  </a:txBody>
                  <a:tcPr marL="90000" marR="90000" marT="46800" marB="468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2 791,1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3 077,0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3 367,7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11 611,4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11 611,4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11 611,4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77739" y="260648"/>
            <a:ext cx="878687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Распределение межбюджетных трансфертов бюджетам сельских поселений на 2024-2026  годы, тыс.руб.</a:t>
            </a:r>
          </a:p>
        </p:txBody>
      </p:sp>
    </p:spTree>
    <p:extLst>
      <p:ext uri="{BB962C8B-B14F-4D97-AF65-F5344CB8AC3E}">
        <p14:creationId xmlns:p14="http://schemas.microsoft.com/office/powerpoint/2010/main" val="72648085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Содержимое 2"/>
          <p:cNvSpPr>
            <a:spLocks noGrp="1"/>
          </p:cNvSpPr>
          <p:nvPr>
            <p:ph idx="4294967295"/>
          </p:nvPr>
        </p:nvSpPr>
        <p:spPr>
          <a:xfrm>
            <a:off x="966158" y="2118220"/>
            <a:ext cx="6702186" cy="3543028"/>
          </a:xfrm>
        </p:spPr>
        <p:txBody>
          <a:bodyPr>
            <a:normAutofit lnSpcReduction="10000"/>
          </a:bodyPr>
          <a:lstStyle/>
          <a:p>
            <a:pPr algn="just">
              <a:buFontTx/>
              <a:buNone/>
            </a:pP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zh-CN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«Бюджет для граждан»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аналитический документ, разрабатываемый в целях предоставления гражданам актуальной информации о проекте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бюджета муниципального района в формате, доступном для широкого круга пользователей. В представленной информации отражены положения проекта бюджета муниципального района на предстоящие три года: 2024 год и 2025-20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6 годы. </a:t>
            </a:r>
          </a:p>
          <a:p>
            <a:pPr algn="just">
              <a:buFontTx/>
              <a:buNone/>
            </a:pPr>
            <a:endParaRPr lang="en-US" altLang="zh-CN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«Бюджет для граждан» нацелен на получение обратной связи от граждан по интересующим их вопросам.</a:t>
            </a:r>
          </a:p>
          <a:p>
            <a:pPr algn="just">
              <a:buFontTx/>
              <a:buNone/>
            </a:pPr>
            <a:endParaRPr lang="ru-RU" sz="1600" i="1" dirty="0">
              <a:solidFill>
                <a:srgbClr val="000000"/>
              </a:solidFill>
              <a:latin typeface="Times New Roman" pitchFamily="18" charset="0"/>
              <a:ea typeface="宋体"/>
              <a:cs typeface="Times New Roman" pitchFamily="18" charset="0"/>
            </a:endParaRPr>
          </a:p>
        </p:txBody>
      </p:sp>
      <p:sp>
        <p:nvSpPr>
          <p:cNvPr id="17412" name="Shape"/>
          <p:cNvSpPr>
            <a:spLocks noChangeArrowheads="1"/>
          </p:cNvSpPr>
          <p:nvPr/>
        </p:nvSpPr>
        <p:spPr bwMode="auto">
          <a:xfrm>
            <a:off x="1130060" y="1284568"/>
            <a:ext cx="6760656" cy="51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8575" algn="ctr">
              <a:spcAft>
                <a:spcPts val="2100"/>
              </a:spcAft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ЧТО ТАКОЕ «БЮДЖЕТ ДЛЯ ГРАЖДАН»?</a:t>
            </a:r>
          </a:p>
        </p:txBody>
      </p:sp>
      <p:sp>
        <p:nvSpPr>
          <p:cNvPr id="17414" name="Shape"/>
          <p:cNvSpPr>
            <a:spLocks noChangeArrowheads="1"/>
          </p:cNvSpPr>
          <p:nvPr/>
        </p:nvSpPr>
        <p:spPr bwMode="auto">
          <a:xfrm>
            <a:off x="835025" y="5897563"/>
            <a:ext cx="76200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ts val="2163"/>
              </a:lnSpc>
              <a:spcBef>
                <a:spcPts val="2100"/>
              </a:spcBef>
            </a:pP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37864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041945"/>
              </p:ext>
            </p:extLst>
          </p:nvPr>
        </p:nvGraphicFramePr>
        <p:xfrm>
          <a:off x="59821" y="1562960"/>
          <a:ext cx="9015813" cy="52352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382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349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08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1495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4192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2257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6558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2257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566421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278545">
                <a:tc rowSpan="3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Бюджеты поселений</a:t>
                      </a:r>
                    </a:p>
                  </a:txBody>
                  <a:tcPr anchor="ctr">
                    <a:noFill/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6029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МБТ на коммунальное хозяйство,</a:t>
                      </a:r>
                      <a:r>
                        <a:rPr lang="ru-RU" sz="11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благоустройство населенных пунктов и охрану окружающей</a:t>
                      </a:r>
                      <a:r>
                        <a:rPr lang="ru-RU" sz="11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среды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МБТ на благоустройство территорий административных центров                   2024 год</a:t>
                      </a:r>
                    </a:p>
                  </a:txBody>
                  <a:tcPr anchor="ctr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МБТ на закупку коммунальной техники 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МБТ на мероприятия по улучшению систем наружного освещения населенных пунктов           2024 г</a:t>
                      </a:r>
                      <a:r>
                        <a:rPr lang="ru-RU" sz="1100" b="1" baseline="0" dirty="0">
                          <a:latin typeface="Times New Roman" pitchFamily="18" charset="0"/>
                          <a:cs typeface="Times New Roman" pitchFamily="18" charset="0"/>
                        </a:rPr>
                        <a:t>од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16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lang="en-US" sz="11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lang="en-US" sz="11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r>
                        <a:rPr lang="en-US" sz="11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1511">
                <a:tc>
                  <a:txBody>
                    <a:bodyPr/>
                    <a:lstStyle/>
                    <a:p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Байгильдинский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3 655,0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1511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Баш-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Шидинский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1038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Красногорский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600,0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855,1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3 712,7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3 599,9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3 487,2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1511">
                <a:tc>
                  <a:txBody>
                    <a:bodyPr/>
                    <a:lstStyle/>
                    <a:p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Красноключевский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730,3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1511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Никольский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1511">
                <a:tc>
                  <a:txBody>
                    <a:bodyPr/>
                    <a:lstStyle/>
                    <a:p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Новокулевский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1511">
                <a:tc>
                  <a:txBody>
                    <a:bodyPr/>
                    <a:lstStyle/>
                    <a:p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Новосубаевский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81511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Павловский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600,0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81511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Первомайский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81511">
                <a:tc>
                  <a:txBody>
                    <a:bodyPr/>
                    <a:lstStyle/>
                    <a:p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Сарвинский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81511">
                <a:tc>
                  <a:txBody>
                    <a:bodyPr/>
                    <a:lstStyle/>
                    <a:p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Старобедеевский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81511">
                <a:tc>
                  <a:txBody>
                    <a:bodyPr/>
                    <a:lstStyle/>
                    <a:p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Староисаевский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14095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ru-RU" sz="12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355,0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855,1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3 712,7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3 599,9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3 487,2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730,3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77739" y="260648"/>
            <a:ext cx="878687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Распределение межбюджетных трансфертов бюджетам сельских поселений на 2024-2026  годы, тыс.руб.</a:t>
            </a:r>
          </a:p>
        </p:txBody>
      </p:sp>
    </p:spTree>
    <p:extLst>
      <p:ext uri="{BB962C8B-B14F-4D97-AF65-F5344CB8AC3E}">
        <p14:creationId xmlns:p14="http://schemas.microsoft.com/office/powerpoint/2010/main" val="2191352050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843084618"/>
              </p:ext>
            </p:extLst>
          </p:nvPr>
        </p:nvGraphicFramePr>
        <p:xfrm>
          <a:off x="203523" y="1154360"/>
          <a:ext cx="8688958" cy="5703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04825" y="74344"/>
            <a:ext cx="86391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Дотационность бюджетов </a:t>
            </a:r>
          </a:p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сельских поселений на  2024 год, в %</a:t>
            </a:r>
          </a:p>
        </p:txBody>
      </p:sp>
    </p:spTree>
    <p:extLst>
      <p:ext uri="{BB962C8B-B14F-4D97-AF65-F5344CB8AC3E}">
        <p14:creationId xmlns:p14="http://schemas.microsoft.com/office/powerpoint/2010/main" val="2128317986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4724400" y="2514600"/>
            <a:ext cx="3429000" cy="14859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00232" y="1357298"/>
            <a:ext cx="5410200" cy="100012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4454" name="TextBox 6"/>
          <p:cNvSpPr txBox="1">
            <a:spLocks noChangeArrowheads="1"/>
          </p:cNvSpPr>
          <p:nvPr/>
        </p:nvSpPr>
        <p:spPr bwMode="auto">
          <a:xfrm>
            <a:off x="2143125" y="1463041"/>
            <a:ext cx="52863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Муниципальный долг  – обязательства по возврату взятых в долг денежных средств</a:t>
            </a:r>
          </a:p>
        </p:txBody>
      </p:sp>
      <p:sp>
        <p:nvSpPr>
          <p:cNvPr id="104455" name="TextBox 7"/>
          <p:cNvSpPr txBox="1">
            <a:spLocks noChangeArrowheads="1"/>
          </p:cNvSpPr>
          <p:nvPr/>
        </p:nvSpPr>
        <p:spPr bwMode="auto">
          <a:xfrm>
            <a:off x="1276350" y="2352675"/>
            <a:ext cx="38481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Цели заимствования:</a:t>
            </a:r>
          </a:p>
          <a:p>
            <a:pPr>
              <a:buFontTx/>
              <a:buChar char="-"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Финансирование дефицита  бюджета;</a:t>
            </a:r>
          </a:p>
          <a:p>
            <a:pPr>
              <a:buFontTx/>
              <a:buChar char="-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Погашение долговых обязательств</a:t>
            </a:r>
          </a:p>
        </p:txBody>
      </p:sp>
      <p:sp>
        <p:nvSpPr>
          <p:cNvPr id="104456" name="TextBox 8"/>
          <p:cNvSpPr txBox="1">
            <a:spLocks noChangeArrowheads="1"/>
          </p:cNvSpPr>
          <p:nvPr/>
        </p:nvSpPr>
        <p:spPr bwMode="auto">
          <a:xfrm>
            <a:off x="4919663" y="2324100"/>
            <a:ext cx="300037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Способы заимствования:</a:t>
            </a:r>
          </a:p>
          <a:p>
            <a:pPr>
              <a:buFontTx/>
              <a:buChar char="-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Привлечение кредитов кредитных организаций;</a:t>
            </a:r>
          </a:p>
          <a:p>
            <a:pPr>
              <a:buFontTx/>
              <a:buChar char="-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Бюджетные кредиты от других бюджетов</a:t>
            </a:r>
          </a:p>
        </p:txBody>
      </p:sp>
      <p:sp>
        <p:nvSpPr>
          <p:cNvPr id="104457" name="TextBox 9"/>
          <p:cNvSpPr txBox="1">
            <a:spLocks noChangeArrowheads="1"/>
          </p:cNvSpPr>
          <p:nvPr/>
        </p:nvSpPr>
        <p:spPr bwMode="auto">
          <a:xfrm>
            <a:off x="1257300" y="3643313"/>
            <a:ext cx="73914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 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Предельные объёмы муниципального долга  и расходов на его обслуживание регулируются Бюджетным кодексом РФ.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Муниципальный долг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не должен превышать 50 %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собственных доходов бюджета.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Расходы на обслуживание  муниципального долга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не должны превышать 15 %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расходов бюджета без учета расходов осуществляемых за счет субвенций.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60872" y="533399"/>
            <a:ext cx="4850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долг</a:t>
            </a:r>
          </a:p>
        </p:txBody>
      </p:sp>
    </p:spTree>
    <p:extLst>
      <p:ext uri="{BB962C8B-B14F-4D97-AF65-F5344CB8AC3E}">
        <p14:creationId xmlns:p14="http://schemas.microsoft.com/office/powerpoint/2010/main" val="432778045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val="2577263233"/>
              </p:ext>
            </p:extLst>
          </p:nvPr>
        </p:nvGraphicFramePr>
        <p:xfrm>
          <a:off x="107504" y="2924944"/>
          <a:ext cx="3068434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1077768908"/>
              </p:ext>
            </p:extLst>
          </p:nvPr>
        </p:nvGraphicFramePr>
        <p:xfrm>
          <a:off x="5580112" y="1196752"/>
          <a:ext cx="2856240" cy="152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val="3575052514"/>
              </p:ext>
            </p:extLst>
          </p:nvPr>
        </p:nvGraphicFramePr>
        <p:xfrm>
          <a:off x="3275856" y="2924944"/>
          <a:ext cx="2736304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6" name="Схема 25"/>
          <p:cNvGraphicFramePr/>
          <p:nvPr>
            <p:extLst>
              <p:ext uri="{D42A27DB-BD31-4B8C-83A1-F6EECF244321}">
                <p14:modId xmlns:p14="http://schemas.microsoft.com/office/powerpoint/2010/main" val="1268785489"/>
              </p:ext>
            </p:extLst>
          </p:nvPr>
        </p:nvGraphicFramePr>
        <p:xfrm>
          <a:off x="5796136" y="2924944"/>
          <a:ext cx="3048046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38340" y="276910"/>
            <a:ext cx="6606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Объем муниципального долга,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181258"/>
              </p:ext>
            </p:extLst>
          </p:nvPr>
        </p:nvGraphicFramePr>
        <p:xfrm>
          <a:off x="1547664" y="5573062"/>
          <a:ext cx="6096000" cy="939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0711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2021г.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2022г.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2023г. 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(Отчет)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2024г. 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2025г. 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2026г. 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17,1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17,7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10,8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331640" y="5180141"/>
            <a:ext cx="6712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Расходы на обслуживание муниципального долга (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.)</a:t>
            </a: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144792821"/>
              </p:ext>
            </p:extLst>
          </p:nvPr>
        </p:nvGraphicFramePr>
        <p:xfrm>
          <a:off x="2843808" y="1196752"/>
          <a:ext cx="2856240" cy="152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165806459"/>
              </p:ext>
            </p:extLst>
          </p:nvPr>
        </p:nvGraphicFramePr>
        <p:xfrm>
          <a:off x="179512" y="1196752"/>
          <a:ext cx="2856240" cy="152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</p:spTree>
    <p:extLst>
      <p:ext uri="{BB962C8B-B14F-4D97-AF65-F5344CB8AC3E}">
        <p14:creationId xmlns:p14="http://schemas.microsoft.com/office/powerpoint/2010/main" val="1850288958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7" name="Rectangle 108"/>
          <p:cNvSpPr>
            <a:spLocks/>
          </p:cNvSpPr>
          <p:nvPr/>
        </p:nvSpPr>
        <p:spPr bwMode="auto">
          <a:xfrm>
            <a:off x="251520" y="933450"/>
            <a:ext cx="8709917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</a:pPr>
            <a:r>
              <a:rPr lang="ru-RU" dirty="0">
                <a:latin typeface="Constantia" pitchFamily="18" charset="0"/>
              </a:rPr>
              <a:t>     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района Нуримановский район Республики Башкортостан является программно-ориентированным, то есть расходование средств осуществляется на основании 19 утвержденных муниципальных программ.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</a:pP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Constantia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</a:pP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</a:pPr>
            <a:r>
              <a:rPr lang="ru-RU" dirty="0">
                <a:latin typeface="Calibri" pitchFamily="34" charset="0"/>
              </a:rPr>
              <a:t>      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783516832"/>
              </p:ext>
            </p:extLst>
          </p:nvPr>
        </p:nvGraphicFramePr>
        <p:xfrm>
          <a:off x="323527" y="2466690"/>
          <a:ext cx="8637909" cy="4130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791088" y="2443664"/>
            <a:ext cx="1135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2855504427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368822"/>
              </p:ext>
            </p:extLst>
          </p:nvPr>
        </p:nvGraphicFramePr>
        <p:xfrm>
          <a:off x="0" y="1131373"/>
          <a:ext cx="9144034" cy="57474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20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985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9855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9855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1210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121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1210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78233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  (Отчет)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22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57866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 «Развитие сельского хозяйства в МР Нуримановский район РБ»  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6 226,6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6 012,8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6 110,5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ru-RU" sz="13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240,6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7 240,6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7 240,6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63662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 «Обеспечение жильем молодых семей 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в МР Нуримановский район РБ»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1 152,9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1 714,8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2 333,6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1 920,1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539,9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543,0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3994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 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«Транспортное развитие в МР Нуримановский район РБ» 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47 743,2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24 754,3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33 094,6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29 352,8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26 389,8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31 112,4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91181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 Развитие жилищно-коммунального хозяйства в МР Нуримановский район РБ»  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21 985,6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21 556,3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53 347,3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1 995,6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496,0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496,0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88268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 «Комплексное развитие сельских территорий в МР Нуримановский район РБ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4 853,0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18 146,1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21 821,5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59 792,7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2 285,1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2 294,7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761424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 «Развитие и поддержка малого и среднего предпринимательства в МР Нуримановский район РБ»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1 529,2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1 870,4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2 229,9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600,0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0,0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0,0 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943495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МП «Совершенствование деятельности ОМСУ МР Нуримановский район РБ по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реализации вопросов местного значения»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48 070,0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57 355,1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59 497,0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52 518,3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51 588,3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51 588,3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Заголовок 5"/>
          <p:cNvSpPr>
            <a:spLocks noGrp="1"/>
          </p:cNvSpPr>
          <p:nvPr>
            <p:ph type="title"/>
          </p:nvPr>
        </p:nvSpPr>
        <p:spPr>
          <a:xfrm>
            <a:off x="0" y="188640"/>
            <a:ext cx="9096375" cy="792088"/>
          </a:xfr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400" b="1" cap="none" spc="0" dirty="0">
                <a:ln w="1905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муниципального района </a:t>
            </a:r>
            <a:br>
              <a:rPr lang="ru-RU" sz="2400" b="1" cap="none" spc="0" dirty="0">
                <a:ln w="1905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none" spc="0" dirty="0">
                <a:ln w="1905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Нуримановский район Республики Башкортостан </a:t>
            </a:r>
            <a:br>
              <a:rPr lang="ru-RU" sz="2400" b="1" cap="none" spc="0" dirty="0">
                <a:ln w="1905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none" spc="0" dirty="0">
                <a:ln w="1905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 разрезе муниципальных программ, </a:t>
            </a:r>
            <a:r>
              <a:rPr lang="ru-RU" sz="2400" b="1" cap="none" spc="0" dirty="0" err="1">
                <a:ln w="1905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400" b="1" cap="none" spc="0" dirty="0">
                <a:ln w="1905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0632096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528922"/>
              </p:ext>
            </p:extLst>
          </p:nvPr>
        </p:nvGraphicFramePr>
        <p:xfrm>
          <a:off x="0" y="-3"/>
          <a:ext cx="9144000" cy="68648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90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719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2869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2869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2869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7157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001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98263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                                                                                                     программы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 (Отчет)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46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11680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 «Развитие системы учета и отчетности, системы муниципальных закупок в МР Нуримановский район РБ»  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73 826,9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83 567,8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96 545,7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109 746,0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65 117,1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41 145,0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6084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 «Социальная поддержка граждан в МР Нуримановский район РБ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34 602,7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41 578,0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42 072,8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55 199,3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54 721,5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41 303,7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1168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 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«Развитие молодежной политики, физической культуры и спорта в МР Нуримановский район РБ»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5 047,3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5 073,3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5 905,6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7 998,3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7 498,3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7 498,3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0608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 «Развитие образования в МР Нуримановский район РБ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393 984,1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459 202,6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429 653,4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455 232,3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454 749,2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455 801,8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06084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 «Развитие культуры и искусства в МР Нуримановский район РБ»  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61 005,6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71 372,8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76 542,0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72 481,8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72 556,5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72 558,8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06084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 «Управление муниципальными финансами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 МР Нуримановский район РБ»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86 220,5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98 642,2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87 042,8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71 603,1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66 932,6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77 890,5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711680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 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«Формирование здорового образа жизни и укрепления здоровья населения в МР Нуримановский район РБ»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40,0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40,0</a:t>
                      </a:r>
                      <a:endParaRPr lang="ru-RU" sz="1300" spc="0" baseline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40,0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40,0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06084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 «Безопасная жизнь населения в МР Нуримановский район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 РБ»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2 811,6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3 253,3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4 117,8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4 360,4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4 360,4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4 360,4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71168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 </a:t>
                      </a: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«Реализация государственной национальной политики в муниципальном районе Нуримановский район РБ»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500,0 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500,0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500,0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500,0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14590">
                <a:tc>
                  <a:txBody>
                    <a:bodyPr/>
                    <a:lstStyle/>
                    <a:p>
                      <a:pPr algn="just"/>
                      <a:r>
                        <a:rPr lang="ru-RU" sz="1300"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lang="ru-RU" sz="1300" baseline="0">
                          <a:latin typeface="Times New Roman" pitchFamily="18" charset="0"/>
                          <a:cs typeface="Times New Roman" pitchFamily="18" charset="0"/>
                        </a:rPr>
                        <a:t> расходы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1 709,7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696,3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296,1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2 485,5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10,8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201,7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583340">
                <a:tc>
                  <a:txBody>
                    <a:bodyPr/>
                    <a:lstStyle/>
                    <a:p>
                      <a:pPr algn="just"/>
                      <a:r>
                        <a:rPr lang="ru-RU" sz="1300" b="1" dirty="0"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790 768,9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894 796,0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921 150,8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933 066,6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815 026,1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794 575,1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2414536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10" y="0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района </a:t>
            </a:r>
          </a:p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разрезе муниципальных программ на 2024 год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					          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(в процентах)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6380958"/>
              </p:ext>
            </p:extLst>
          </p:nvPr>
        </p:nvGraphicFramePr>
        <p:xfrm>
          <a:off x="148374" y="1052736"/>
          <a:ext cx="8847252" cy="6000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70296927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945572" y="110653"/>
            <a:ext cx="8198427" cy="99853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rmAutofit fontScale="92500" lnSpcReduction="1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сельского хозяйства в муниципальном районе Нуримановский район Республики Башкортостан»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1193839"/>
            <a:ext cx="864096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Муниципальная программа «Развитие сельского хозяйства в муниципальном районе Нуримановский район Республики Башкортостан» на 2022-2027 годы утверждена постановлением Администрации муниципального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декабря 2021 года № 1303</a:t>
            </a:r>
          </a:p>
          <a:p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Подъем уровня сельскохозяйственного производства в общественном секторе;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Повышение финансовой устойчивости предприятий агропромышленного комплекса.</a:t>
            </a:r>
          </a:p>
          <a:p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Стимулировать рост производства основных видов сельскохозяйственной продукции; повысить уровень рентабельности в сельском хозяйстве;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Повысить плодородие почв и урожайность сельскохозяйственных культур;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Обеспечить реализацию противоэпизоотических мероприятий в отношении карантинных и особо опасных болезней животных;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4. Стимулировать инновационную деятельность и инновационное развитие агропромышленного комплекса.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801498"/>
              </p:ext>
            </p:extLst>
          </p:nvPr>
        </p:nvGraphicFramePr>
        <p:xfrm>
          <a:off x="395536" y="5278969"/>
          <a:ext cx="8352927" cy="114236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8213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813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8133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6893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279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подотрасли животноводства, переработки и реализации продукции животноводства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Техническая и технологическая модернизация, инновационное развитие сельскохозяйственного производства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6 528,5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6 528,5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6 528,5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816925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687938" y="176645"/>
            <a:ext cx="8456062" cy="99853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rmAutofit fontScale="92500" lnSpcReduction="1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«Экономическое и инвестиционное развитие муниципального района Нуримановский район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Республики Башкортостан»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2045545"/>
            <a:ext cx="86409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Муниципальная программа «Экономическое и инвестиционное развитие муниципального района Нуримановский район Республики Башкортостан» на 2022-2027 годы утверждена постановлением Администрации муниципального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декабря 2021 года № 1304</a:t>
            </a:r>
          </a:p>
          <a:p>
            <a:pPr algn="just"/>
            <a:endParaRPr lang="ru-RU" sz="1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 Обеспечение устойчивого социально-экономического  развития района и благосостояния его жителей.</a:t>
            </a:r>
          </a:p>
          <a:p>
            <a:pPr algn="just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 Стратегическое планирование и координация выполнения муниципальных программ социально-экономического развития района;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  Анализ и прогнозирование социально- экономического развития района;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3. Развитие инвестиционной деятельности и повышение инвестиционной привлекательности района;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4. Мониторинг развития конкурентной среды;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5. Реализация политики энергосбережения и повышения энергетической эффективности на территории района</a:t>
            </a:r>
            <a:r>
              <a:rPr lang="ru-RU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4985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skill-development-programme-8d9defa8c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11048" y="3870606"/>
            <a:ext cx="3769280" cy="2295128"/>
          </a:xfrm>
          <a:prstGeom prst="rect">
            <a:avLst/>
          </a:prstGeom>
        </p:spPr>
      </p:pic>
      <p:pic>
        <p:nvPicPr>
          <p:cNvPr id="9" name="Рисунок 8" descr="3d-chelovechek-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5138" y="1486062"/>
            <a:ext cx="3780148" cy="2384544"/>
          </a:xfrm>
          <a:prstGeom prst="rect">
            <a:avLst/>
          </a:prstGeom>
          <a:solidFill>
            <a:schemeClr val="accent2">
              <a:lumMod val="60000"/>
              <a:lumOff val="40000"/>
              <a:alpha val="67000"/>
            </a:schemeClr>
          </a:solidFill>
        </p:spPr>
      </p:pic>
      <p:sp>
        <p:nvSpPr>
          <p:cNvPr id="11" name="Скругленный прямоугольник 18"/>
          <p:cNvSpPr>
            <a:spLocks noChangeArrowheads="1"/>
          </p:cNvSpPr>
          <p:nvPr/>
        </p:nvSpPr>
        <p:spPr bwMode="auto">
          <a:xfrm>
            <a:off x="424610" y="1683853"/>
            <a:ext cx="4500528" cy="1432874"/>
          </a:xfrm>
          <a:prstGeom prst="roundRect">
            <a:avLst>
              <a:gd name="adj" fmla="val 16667"/>
            </a:avLst>
          </a:prstGeom>
          <a:noFill/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just" defTabSz="6667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Constantia" pitchFamily="18" charset="0"/>
              </a:rPr>
              <a:t>Через публичные слушания по проекту бюджета муниципального района, которые проходят ежегодно в ноябре-декабре</a:t>
            </a:r>
          </a:p>
        </p:txBody>
      </p:sp>
      <p:sp>
        <p:nvSpPr>
          <p:cNvPr id="12" name="Скругленный прямоугольник 18"/>
          <p:cNvSpPr>
            <a:spLocks noChangeArrowheads="1"/>
          </p:cNvSpPr>
          <p:nvPr/>
        </p:nvSpPr>
        <p:spPr bwMode="auto">
          <a:xfrm>
            <a:off x="296679" y="4113199"/>
            <a:ext cx="4557090" cy="1630837"/>
          </a:xfrm>
          <a:prstGeom prst="roundRect">
            <a:avLst>
              <a:gd name="adj" fmla="val 16667"/>
            </a:avLst>
          </a:prstGeom>
          <a:noFill/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just" defTabSz="6667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dirty="0">
                <a:solidFill>
                  <a:srgbClr val="0070C0"/>
                </a:solidFill>
                <a:latin typeface="Constantia" pitchFamily="18" charset="0"/>
              </a:rPr>
              <a:t>Через публичные слушания по отчету об исполнении бюджета муниципального района, которые проходят ежегодно</a:t>
            </a:r>
            <a:r>
              <a:rPr lang="en-US" b="1" dirty="0">
                <a:solidFill>
                  <a:srgbClr val="0070C0"/>
                </a:solidFill>
                <a:latin typeface="Constantia" pitchFamily="18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Constantia" pitchFamily="18" charset="0"/>
              </a:rPr>
              <a:t>в</a:t>
            </a:r>
            <a:r>
              <a:rPr lang="en-US" b="1" dirty="0">
                <a:solidFill>
                  <a:srgbClr val="0070C0"/>
                </a:solidFill>
                <a:latin typeface="Constantia" pitchFamily="18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Constantia" pitchFamily="18" charset="0"/>
              </a:rPr>
              <a:t>апреле</a:t>
            </a:r>
          </a:p>
        </p:txBody>
      </p:sp>
      <p:sp>
        <p:nvSpPr>
          <p:cNvPr id="8" name="Shape"/>
          <p:cNvSpPr>
            <a:spLocks noChangeArrowheads="1"/>
          </p:cNvSpPr>
          <p:nvPr/>
        </p:nvSpPr>
        <p:spPr bwMode="auto">
          <a:xfrm>
            <a:off x="1352861" y="690966"/>
            <a:ext cx="6760656" cy="77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8575" algn="ctr">
              <a:spcAft>
                <a:spcPts val="2100"/>
              </a:spcAft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КАК ГРАЖДАНИН МОЖЕТ ПОВЛИЯТЬ               НА СОСТАВ БЮДЖЕТА?</a:t>
            </a:r>
          </a:p>
        </p:txBody>
      </p:sp>
    </p:spTree>
    <p:extLst>
      <p:ext uri="{BB962C8B-B14F-4D97-AF65-F5344CB8AC3E}">
        <p14:creationId xmlns:p14="http://schemas.microsoft.com/office/powerpoint/2010/main" val="2402701307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1143000" y="78904"/>
            <a:ext cx="8001000" cy="99853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rmAutofit fontScale="92500" lnSpcReduction="1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«Обеспечение жильем молодых семей  в муниципальном районе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6791" y="1634724"/>
            <a:ext cx="8678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Муниципальная программа «Обеспечение жильем молодых семей в муниципальном районе Нуримановский район Республики Башкортостан» на 2022-2027 годы утверждена постановлением Администрации муниципального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декабря 2021 года № 1013</a:t>
            </a:r>
          </a:p>
          <a:p>
            <a:pPr algn="just"/>
            <a:endParaRPr lang="ru-RU" sz="1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Обеспечение жильем молодых семей, выполнение мероприятий по оказанию государственной поддержки гражданам в приобретении жилья, стимулирование развития жилищного строительства.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Обеспечение жильем молодых семей, состоящих на учете в качестве нуждающихся в улучшении жилищных условий;</a:t>
            </a:r>
          </a:p>
          <a:p>
            <a:pPr algn="just"/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Увеличение доли семей, имеющих возможность приобрести или построить жилье с помощью социальных выплат и субсидий на строительство или приобретение жилых помещений;</a:t>
            </a:r>
          </a:p>
          <a:p>
            <a:pPr algn="just"/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Привлечение внебюджетных источников финансирования, в том числе собственных средств получателей социальных выплат.</a:t>
            </a: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723518"/>
              </p:ext>
            </p:extLst>
          </p:nvPr>
        </p:nvGraphicFramePr>
        <p:xfrm>
          <a:off x="256791" y="5382369"/>
          <a:ext cx="8424935" cy="77660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8628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23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238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7729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279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Обеспечение жильем молодых семей в муниципальном районе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Нуримановский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1 920,1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539,9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086235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872836" y="0"/>
            <a:ext cx="8275033" cy="83671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rmAutofit fontScale="92500" lnSpcReduction="2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«Транспортное развитие в муниципальном районе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2713" y="836712"/>
            <a:ext cx="8858312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Муниципальная программа «Транспортное развитие в муниципальном районе Нуримановский район Республики Башкортостан» на 2022-2027 годы утверждена постановлением Администрации муниципального </a:t>
            </a:r>
            <a:r>
              <a:rPr lang="ru-RU" sz="13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15 марта 2022 года № 237</a:t>
            </a:r>
          </a:p>
          <a:p>
            <a:pPr algn="just"/>
            <a:r>
              <a:rPr lang="ru-RU" sz="13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1. Увеличение протяженности, пропускной способности, а также достижение требуемого технического и эксплуатационного состояния дорог местного значения;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2. Повышение уровня безопасности дорожного движения; 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3. Сокращение числа погибших в результате дорожно-транспортных происшествий;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4. Сокращение количества дорожно-транспортных происшествий с пострадавшими.</a:t>
            </a:r>
          </a:p>
          <a:p>
            <a:pPr algn="just"/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1. Улучшение технического состояния существующей сети автомобильных дорог местного значения за счет увеличения объемов работ по ремонту и содержанию дорожного хозяйства; 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2. Привлечение дополнительных инвестиций в сферу дорожного хозяйства МР Нуримановский район РБ;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3. Проектирование, строительство, реконструкция дорог местного значения, в том числе дорог местного значения с твердым покрытием до сельских населенных пунктов, не имеющих круглогодичной связи с сетью автомобильных дорог общего пользования;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4. Строительство дорог местного значения в новых микрорайонах малоэтажной застройки;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5. Капитальный ремонт и ремонт дорог местного значения, дворовых территорий многоквартирных домов населенных пунктов, проездов к дворовым   территориям многоквартирных домов населенных пунктов;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6. Предотвращение дорожно-транспортных происшествий, вероятность гибели людей в которых наиболее высока;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7. Снижение тяжести травм, полученных в результате дорожно-транспортных происшествий;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8. Развитие современной системы оказания первой помощи пострадавшим в дорожно-транспортных происшествиях - спасение жизней;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9. Совершенствование системы управления деятельностью по повышению безопасности дорожного движения;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10. Повышение правосознания и ответственности участников дорожного движения.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085490"/>
              </p:ext>
            </p:extLst>
          </p:nvPr>
        </p:nvGraphicFramePr>
        <p:xfrm>
          <a:off x="291394" y="5930414"/>
          <a:ext cx="8568951" cy="77660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9459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1447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1447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9399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279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автомобильных дорог и безопасность движения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29 352,8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26 389,8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31 112,4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023332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810490" y="5311"/>
            <a:ext cx="8333509" cy="66414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жилищно-коммунального хозяйства в муниципальном районе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2844" y="1143212"/>
            <a:ext cx="900115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Муниципальная программа «Развитие жилищно-коммунального хозяйства в муниципальном районе Нуримановский район Республики Башкортостан»  на 2022-2027 годы утверждена постановлением Администрации муниципального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декабря 2021 года № 1028 </a:t>
            </a:r>
          </a:p>
          <a:p>
            <a:pPr algn="just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 Модернизация систем коммунальной инфраструктуры;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 Обеспечение бесперебойной работы инженерных коммуникаций и оборудования;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3. Улучшение качества предоставляемых жилищно-коммунальных услуг;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4. Повышение эффективности функционирования объектов жилищно-коммунального комплекса;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5. Восстановление основных фондов за счет  реализации проектов по замене и модернизации сетей и оборудования;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6. Улучшение финансового и материального состояния жилищно-коммунального хозяйства.</a:t>
            </a:r>
          </a:p>
          <a:p>
            <a:pPr algn="just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 Обеспечение сохранности жилищного фонда;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 Обеспечение финансовой поддержки модернизации коммунального комплекса;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3. Обеспечение условий для снижения издержек производства;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4. Обеспечение повышения качества жилищно-коммунальных услуг;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5. Продолжение работы по внедрению ресурсосберегающих технологий.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102895"/>
              </p:ext>
            </p:extLst>
          </p:nvPr>
        </p:nvGraphicFramePr>
        <p:xfrm>
          <a:off x="269522" y="5445224"/>
          <a:ext cx="8604955" cy="132524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9667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20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20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9817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279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коммунальной инфраструктуры в муниципальном районе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Нуримановский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1 499,6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объектов благоустройства территорий населенных пунктов  муниципального района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96764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745278" y="80149"/>
            <a:ext cx="8398722" cy="81967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1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«Комплексное развитие сельских территорий муниципального района </a:t>
            </a:r>
            <a:r>
              <a:rPr lang="ru-RU" sz="21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21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 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21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3" y="1623742"/>
            <a:ext cx="873416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Муниципальная программа «Комплексное развитие сельских территорий муниципального района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район Республики Башкортостан» на 2022-2027 годы утверждена постановлением Администрации муниципального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декабря 2021 года № 1029</a:t>
            </a:r>
          </a:p>
          <a:p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Создание комфортных условий жизнедеятельности на территории муниципального района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район.</a:t>
            </a:r>
          </a:p>
          <a:p>
            <a:endParaRPr lang="ru-RU" sz="1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 Улучшение жилищные условия граждан, проживающих на территории муниципального района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район;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 Обеспечение роста сельского населения за счет развития инфраструктуры на  территории муниципального района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район;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3. Повышение обеспеченности сельскохозяйственных товаропроизводителей квалифицированными кадрами,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обеспечить снижение уровня безработицы населения муниципального района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район.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510106"/>
              </p:ext>
            </p:extLst>
          </p:nvPr>
        </p:nvGraphicFramePr>
        <p:xfrm>
          <a:off x="251518" y="5232033"/>
          <a:ext cx="8662159" cy="77660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9997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287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287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0481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279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Комплексное развитие сельских территорий муниципального района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Нуримановский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59 792,7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2 285,1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2 294,7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643916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1246908" y="98140"/>
            <a:ext cx="7897091" cy="99853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rmAutofit fontScale="92500" lnSpcReduction="1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и поддержка малого и среднего предпринимательства в муниципальном районе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1606699"/>
            <a:ext cx="871296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Муниципальная программа «Развитие и поддержка малого и среднего предпринимательства в муниципальном районе Нуримановский район Республики Башкортостан» на 2022-2027 годы утверждена постановлением Администрации муниципального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19 апреля 2023 года № 324</a:t>
            </a:r>
          </a:p>
          <a:p>
            <a:endParaRPr lang="ru-RU" sz="1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 Создание благоприятных условий для ведения предпринимательской деятельности в муниципальном районе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район Республики Башкортостан. </a:t>
            </a:r>
          </a:p>
          <a:p>
            <a:pPr algn="just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 Увеличение финансового результата от всех видов предпринимательской деятельности;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 Увеличение численности населения муниципального района Нуримановский район Республики Башкортостан, осуществляющего предпринимательскую деятельность и работающего в сфере малого и среднего предпринимательства;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3. Увеличение доли продукции, произведенной субъектами малого и среднего предпринимательства, в общем объеме производства.</a:t>
            </a: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435086"/>
              </p:ext>
            </p:extLst>
          </p:nvPr>
        </p:nvGraphicFramePr>
        <p:xfrm>
          <a:off x="381499" y="5301208"/>
          <a:ext cx="8510983" cy="77660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9125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055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0558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8727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279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малого и среднего предпринимательства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851461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935180" y="89295"/>
            <a:ext cx="8208819" cy="99853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«Совершенствование деятельности органов местного самоуправления муниципального района Нуримановский район Республики Башкортостан  по реализации вопросов местного значения»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2844" y="1399059"/>
            <a:ext cx="88583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Муниципальная программа «Совершенствование деятельности органов местного самоуправления муниципального района Нуримановский район Республики Башкортостан  по реализации вопросов местного значения» на 2022-2027 годы утверждена постановлением Администрации муниципального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28 марта 2022 года № 285</a:t>
            </a:r>
          </a:p>
          <a:p>
            <a:endParaRPr lang="ru-RU" sz="1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и задачи муниципальной программы: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 Формирование высококвалифицированного кадрового состава муниципальной службы в органах местного самоуправления муниципального района в соответствии с целями и задачами социально-экономического  развития района, задачами и функциями органов местного самоуправления;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 Повышение эффективности работы и результативности профессиональной служебной деятельности органов местного  самоуправления; 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3. Искоренение коррупционных проявлений в деятельности муниципальных служащих;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4. Создание безопасных условий труда и охраны труда;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5. Создание эффективной системы организации хранения, комплектования, учета и использования документов архивного фонда;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6 Оказание качественных муниципальных услуг, в том числе в электронном виде.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631951"/>
              </p:ext>
            </p:extLst>
          </p:nvPr>
        </p:nvGraphicFramePr>
        <p:xfrm>
          <a:off x="251520" y="4963492"/>
          <a:ext cx="8568951" cy="169100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9459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1447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1447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9399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279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Создание условий для развития, совершенствования и повышения эффективности деятельности органов местного самоуправления в решении вопросов местного значения, исполнения отдельных полномочий, улучшение условий и охраны труда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51 818,3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50 888,3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50 888,3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Противодействие коррупции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387500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590550" y="4740"/>
            <a:ext cx="8547795" cy="99853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системы учета и отчетности, системы муниципальных закупок в муниципальном районе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1074108"/>
            <a:ext cx="87725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Муниципальная программа «Развитие системы учета и отчетности, системы муниципальных закупок в муниципальном районе Нуримановский район Республики Башкортостан» на 2022-2027 годы утверждена постановлением Администрации муниципального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декабря 2021года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042 </a:t>
            </a:r>
          </a:p>
          <a:p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1. Создание эффективной организации бюджетного учета и составления бюджетной отчетности в муниципальном районе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район Республики Башкортостан.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2.Эффективное использование бюджетных средств, развитие добросовестной конкуренции, предотвращение коррупции и других злоупотреблений.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3.Повышение эффективности управления, распоряжения и использования имущества муниципального района  и земельных ресурсов, находящихся в муниципальной собственности на территории муниципального района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район Республики Башкортостан.</a:t>
            </a:r>
          </a:p>
          <a:p>
            <a:pPr algn="just"/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Реализация единого порядка ведения бюджетного учета в ОМСУ, муниципальных учреждениях с использованием средств автоматизации;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2.Обеспечение своевременного, полного и достоверного отражения в бюджетном учете операций по исполнению бюджетных смет, планов финансово-хозяйственной деятельности муниципальных учреждений муниципального района;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3.Повышение качества и оперативности формирования отчетности;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4.Обеспечение контроля качества бюджетного учета, бюджетной отчетности и контроля использования имущества;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5.Повышение эффективности и результативности осуществления закупок, использования имущества;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6.Обеспечение гласности и прозрачности осуществления закупок;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7.Увеличение количества совместных конкурсов и аукционов для нужд заказчиков муниципального района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район;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287130"/>
              </p:ext>
            </p:extLst>
          </p:nvPr>
        </p:nvGraphicFramePr>
        <p:xfrm>
          <a:off x="389326" y="5203756"/>
          <a:ext cx="8496943" cy="132524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9044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034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0343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8564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279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системы учета и  отчетности, системы муниципальных закупок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20 683,9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20 683,9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20 683,9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Использование и развитие имущественного комплекса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89 062,1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44 433,2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20 461,1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364601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352425" y="0"/>
            <a:ext cx="8791575" cy="76470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/>
            <a:r>
              <a:rPr lang="ru-RU" sz="19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«Социальная поддержка граждан муниципального района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688" y="877644"/>
            <a:ext cx="876306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Муниципальная программа «Социальная поддержка граждан муниципального района Нуримановский район Республики Башкортостан» на 2022-2027 годы утверждена постановлением Администрации муниципального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декабря 2021 года № 1017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1. Стабильное повышение качества и уровня жизни граждан, попавших в трудную жизненную  ситуацию,  из числа:  пожилых граждан,  инвалидов,  семей  с несовершеннолетними детьми, проживающих  на территории муниципального района</a:t>
            </a:r>
            <a:r>
              <a:rPr lang="ru-RU" sz="1200" dirty="0"/>
              <a:t>. </a:t>
            </a:r>
            <a:endParaRPr lang="ru-RU" sz="12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Создание благоприятных условий для интеграции в общество инвалидов.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Координация деятельности предприятий, организаций  по оказанию социальной поддержки инвалидам, пенсионерам и другим категориям.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Создание условий для продолжения активного образа жизни пожилых людей, достигших пенсионного возраста, для их полноценного участия в жизни общества.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Создание условий для адаптации в современном обществе людей пожилого возраста.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5. Возрождение в сознании общества  понимания  ценности семьи,  укрепление социального статуса семьи как основного института общества, пропаганда семейных ценностей.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Обеспечение взаимодействия государственных, муниципальных, иных систем и служб, призванных способствовать укреплению статуса семьи. 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7. Совершенствование охраны здоровья родителей и детей,  создание   благоприятных условий для рождения, воспитания  здоровых детей, профилактика детской заболеваемости и инвалидности, снижение показателей материнской, младенческой, детской смертности. 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8. Проведение культурно-массовых   мероприятий,  направленных  на нравственное и духовное воспитание детей и семей в целом.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9. Обеспечение беспрепятственного доступа инвалидов к объектам социальной инфраструктуры.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10.  Организация       информационной        поддержки деятельности    по    созданию    условий     для преобразования    среды    жизнедеятельности    в доступную для инвалидов.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11. Развитие системы инклюзивного образования.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452723"/>
              </p:ext>
            </p:extLst>
          </p:nvPr>
        </p:nvGraphicFramePr>
        <p:xfrm>
          <a:off x="161863" y="5692055"/>
          <a:ext cx="8730617" cy="96901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8628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23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238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8297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279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Университет серебряного возраста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Охрана семьи и детства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55 112,3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54 721,5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41 303,7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283951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638175" y="156428"/>
            <a:ext cx="8505825" cy="87227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/>
            <a:r>
              <a:rPr lang="ru-RU" sz="19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молодежной политики, физической культуры и спорта в муниципальном районе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675" y="1116360"/>
            <a:ext cx="90773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Муниципальная программа «Развитие молодежной политики, физической культуры и спорта в муниципальном районе Нуримановский район Республики Башкортостан» на 2022-2027 годы утверждена постановлением Администрации муниципального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декабря 2021 года № 1019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1.Совершенствование и развитие системы, обеспечивающей целенаправленное формирование у молодежи района высокой социальной активности, гражданственности и патриотизма, подготовки спортивных резервов, снижения криминогенной напряженности в подростково-молодежной среде средствами физической культуры, спорта и туризма.</a:t>
            </a:r>
          </a:p>
          <a:p>
            <a:pPr marL="342900" indent="-342900" algn="just"/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1. Повышение интереса населения района к занятиям физической культурой и спортом, формирование стремления к здоровому образу жизни; 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2. Обеспечение трудоустройства молодежи, занятости детей, подростков и молодежи в социально значимых сферах деятельности;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3. Укрепление института молодых семей;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4. Пропаганда здорового образа жизни среди молодежи;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5. Гражданско-патриотическое воспитание молодежи;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6. Формирование у молодежи семейных ценностей;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7. Расширение структуры специалистов по работе с молодежью в сельских поселениях, в организациях и образовательных учреждениях;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8. Координация деятельности органов и организаций, действующих в области молодежной политики, детских и молодежных общественных объединений по вовлечению молодежи в социальную практику;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9. Повышение социальной активности молодежи, формирование готовности к участию в общественно-политической жизни общества;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10. Стимулирование различных форм самоорганизации молодежи;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11. Увеличение количества граждан активно занимающихся физической культурой и спортом;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12. Развитие волонтерской и добровольческой деятельности;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13. Вовлечение молодежи в творческую деятельность, поддержка творческой и талантливой молодежи.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929586"/>
              </p:ext>
            </p:extLst>
          </p:nvPr>
        </p:nvGraphicFramePr>
        <p:xfrm>
          <a:off x="247144" y="5733256"/>
          <a:ext cx="8789352" cy="9880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1164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597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5976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5341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279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Гражданско-патриотическое воспитание молодежи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93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физической культуры и спорта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Молодежная политика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7 283,3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7 283,3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7 283,3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770202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0" y="25084"/>
            <a:ext cx="9144000" cy="69269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образования  муниципального района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4324" y="620688"/>
            <a:ext cx="8794179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Муниципальная программа «Развитие образования  муниципального района Нуримановский район Республики Башкортостан» на 2023-2028 годы утверждена постановлением Администрации муниципального </a:t>
            </a:r>
            <a:r>
              <a:rPr lang="ru-RU" sz="11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12 января 2023 года № 69</a:t>
            </a:r>
          </a:p>
          <a:p>
            <a:pPr algn="just"/>
            <a:r>
              <a:rPr lang="ru-RU" sz="11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1. Обеспечение доступности качественного образования, государственных гарантий прав граждан на общедоступность и бесплатность общего среднего образования;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2. Закрепление устойчивой динамики развития системы образования;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3. Достижение высокого уровня образовательных услуг, удовлетворяющих потребности современных жителей.</a:t>
            </a:r>
          </a:p>
          <a:p>
            <a:pPr marL="342900" indent="-342900" algn="just"/>
            <a:r>
              <a:rPr lang="ru-RU" sz="11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1. Модернизация системы дошкольного, общего, дополнительного (внешкольного) образования как института социального развития;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2. Обеспечение динамичного развития системы образования в соответствии с запросами личности  и общества;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3. Формирование здоровье сберегающей образовательной среды, обеспечивающей сохранение здоровья обучающихся;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4. Развитие инновационной и опытно-экспериментальной деятельности образовательных учреждений;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5. Информатизация муниципальной системы образования;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6. Создание условий в образовательных учреждениях района, обеспечивающих качественное проведение образовательно-воспитательного процесса, отвечающего    требованиям современного развития образования и науки;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7. Обеспечение равных возможностей для всех категорий детей, в том числе детей с ограниченными возможностями здоровья, в получении качественного образования;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8.Формирование условий для развития начальных профессиональных знаний и навыков, научно-исследовательского творчества обучающихся, включая новые образовательные формы и технологии работы с  одаренными  детьми;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9. Развитие кадрового потенциала сферы образования и системы поддержки педагогических работников; 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10. Создание прозрачной, открытой  системы  информирования граждан об образовательных услугах, обеспечивающих полноту, доступность, своевременное обновление и достоверность информации.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138422"/>
              </p:ext>
            </p:extLst>
          </p:nvPr>
        </p:nvGraphicFramePr>
        <p:xfrm>
          <a:off x="205991" y="4536554"/>
          <a:ext cx="8758497" cy="224917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1526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015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888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1536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279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системы дошкольного образования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87 622,4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88 366,0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88 366,0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системы общего образования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271 250,4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271 897,7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272 672,6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системы дополнительного образования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32 261,3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30 222,4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30 222,4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системы отдыха и оздоровления детей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9 643,2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9 910,4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10 188,1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Информационно-методическое обеспечение программы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11 170,7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11 170,7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11 170,7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Совершенствование организации питания в образовательных учреждениях муниципального района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42 284,4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43 182,0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43 182,0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5050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bagofcoi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3899" y="4753427"/>
            <a:ext cx="1714512" cy="1714512"/>
          </a:xfrm>
          <a:prstGeom prst="rect">
            <a:avLst/>
          </a:prstGeom>
        </p:spPr>
      </p:pic>
      <p:sp>
        <p:nvSpPr>
          <p:cNvPr id="15" name="Выгнутая вправо стрелка 14"/>
          <p:cNvSpPr/>
          <p:nvPr/>
        </p:nvSpPr>
        <p:spPr>
          <a:xfrm>
            <a:off x="5500678" y="2422373"/>
            <a:ext cx="2143140" cy="3357586"/>
          </a:xfrm>
          <a:prstGeom prst="curved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62296" y="188640"/>
            <a:ext cx="55219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КАК ГРАЖДАНИН УЧАСТВУЕТ В БЮДЖЕТНОМ ПРОЦЕССЕ?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14507" y="5610683"/>
            <a:ext cx="37697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Участвует в формировании </a:t>
            </a:r>
            <a:endParaRPr lang="en-US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доходной части бюджета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" y="1527348"/>
            <a:ext cx="2920981" cy="2246769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Получает социальные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гарантии (образование,  жилищно-коммунальное хозяйство, культура, физическая культура </a:t>
            </a:r>
            <a:r>
              <a:rPr lang="ru-RU" sz="15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спорт</a:t>
            </a:r>
            <a:r>
              <a:rPr lang="ru-RU" sz="1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социальные льготы и другие направления социальных гарантий населению) – расходная </a:t>
            </a:r>
          </a:p>
          <a:p>
            <a:pPr>
              <a:defRPr/>
            </a:pPr>
            <a:r>
              <a:rPr lang="ru-RU" sz="1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часть бюджета </a:t>
            </a:r>
          </a:p>
        </p:txBody>
      </p:sp>
      <p:pic>
        <p:nvPicPr>
          <p:cNvPr id="20" name="Рисунок 19" descr="Fashionable_Business_Guy_Vector_Character_Preview.jpg"/>
          <p:cNvPicPr>
            <a:picLocks noChangeAspect="1"/>
          </p:cNvPicPr>
          <p:nvPr/>
        </p:nvPicPr>
        <p:blipFill>
          <a:blip r:embed="rId3" cstate="print"/>
          <a:srcRect l="20000" r="25000"/>
          <a:stretch>
            <a:fillRect/>
          </a:stretch>
        </p:blipFill>
        <p:spPr>
          <a:xfrm>
            <a:off x="4136775" y="1431002"/>
            <a:ext cx="1428760" cy="1785950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0" y="5364461"/>
            <a:ext cx="2297616" cy="830997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ГРАЖДАНИН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получатель </a:t>
            </a:r>
            <a:endParaRPr lang="en-US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социальных гарантий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55029" y="5502960"/>
            <a:ext cx="9105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БЮДЖЕТ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572248" y="1357298"/>
            <a:ext cx="2571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ГРАЖДАНИН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налогоплательщик</a:t>
            </a:r>
          </a:p>
        </p:txBody>
      </p:sp>
      <p:sp>
        <p:nvSpPr>
          <p:cNvPr id="16" name="Выгнутая вправо стрелка 15"/>
          <p:cNvSpPr/>
          <p:nvPr/>
        </p:nvSpPr>
        <p:spPr>
          <a:xfrm rot="10800000">
            <a:off x="1993635" y="2253097"/>
            <a:ext cx="2143140" cy="3357586"/>
          </a:xfrm>
          <a:prstGeom prst="curved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811427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571499" y="254821"/>
            <a:ext cx="8603035" cy="69269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культуры и искусства в муниципальном районе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1595021"/>
            <a:ext cx="864096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Муниципальная программа «Развитие культуры и искусства в муниципальном районе Нуримановский район Республики Башкортостан» на 2022-2027 годы утверждена постановлением Администрации муниципального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26 января 2022 года № 116</a:t>
            </a:r>
          </a:p>
          <a:p>
            <a:pPr algn="just"/>
            <a:endParaRPr lang="ru-RU" sz="1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 Модернизация сферы культуры муниципального района, ее творческое и материально техническое совершенствование;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 Повышение уровня удовлетворенности населения муниципального района Нуримановский район Республики Башкортостан качеством предоставляемых услуг в сфере культуры и искусства.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Создание условий для повышения качества и разнообразия услуг, предоставляемых в сфере культуры и искусства, модернизации работы учреждений культуры 2.Совершенствование деятельности учреждений культуры и укрепление их материально-технической базы</a:t>
            </a:r>
          </a:p>
          <a:p>
            <a:pPr algn="just"/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Совершенствование системы подготовки творческих кадров, специалистов в сфере культуры и искусства</a:t>
            </a:r>
          </a:p>
          <a:p>
            <a:pPr algn="just"/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Сохранение и развитие непрерывной системы художественного образования</a:t>
            </a:r>
          </a:p>
          <a:p>
            <a:endParaRPr lang="ru-RU" sz="1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456088"/>
              </p:ext>
            </p:extLst>
          </p:nvPr>
        </p:nvGraphicFramePr>
        <p:xfrm>
          <a:off x="251520" y="5369254"/>
          <a:ext cx="8361682" cy="118046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8263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8268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8268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6995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279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Укрепление материально-технической</a:t>
                      </a:r>
                      <a:r>
                        <a:rPr lang="ru-RU" sz="1200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базы учреждений культуры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библиотечного дела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21 055,2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21 038,0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21 040,4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учреждений культурно-досуговой деятельности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39 785,7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40 037,8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40 037,8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дополнительного образования детей в учреждениях культуры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11 487,8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11 480,6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11 480,6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91950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704850" y="182813"/>
            <a:ext cx="8413304" cy="8572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«Управление муниципальными финансами  муниципального района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7158" y="1340768"/>
            <a:ext cx="849694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Муниципальная программа «Управление муниципальными финансами  муниципального района Нуримановский район Республики Башкортостан» на 2022-2027 годы утверждена постановлением Администрации муниципального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марта 2022 года № 302</a:t>
            </a:r>
          </a:p>
          <a:p>
            <a:pPr algn="just"/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Проведение сбалансированной финансовой, бюджетной и налоговой политики муниципального района Нуримановский район Республики Башкортостан;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Эффективное управление финансовыми ресурсами, находящимися в распоряжении муниципального района.</a:t>
            </a:r>
          </a:p>
          <a:p>
            <a:pPr algn="just"/>
            <a:endParaRPr lang="ru-RU" sz="16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Совершенствование и модернизация механизмов межбюджетного регулирования;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Обеспечение эффективного исполнения полномочий в финансовой, бюджетной и налоговой сферах, в части осуществления финансового контроля.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683289"/>
              </p:ext>
            </p:extLst>
          </p:nvPr>
        </p:nvGraphicFramePr>
        <p:xfrm>
          <a:off x="467544" y="5517232"/>
          <a:ext cx="8289674" cy="96901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784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716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716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6160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279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системы межбюджетных отношений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60 773,6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45 700,3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46 892,1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Повышение эффективности управления муниципальными финансами и финансового контроля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10 829,5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21 232,3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30 998,4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789207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374072" y="137370"/>
            <a:ext cx="8733923" cy="100811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«Формирование здорового образа жизни и укрепление здоровья населения в муниципальном районе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1392739"/>
            <a:ext cx="86409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Муниципальная программа «Формирование здорового образа жизни и укрепление здоровья населения в муниципальном районе Нуримановский район  Республики Башкортостан» на 2022-2027 годы утверждена постановлением Администрации муниципального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декабря 2021 года № 1020</a:t>
            </a:r>
          </a:p>
          <a:p>
            <a:pPr algn="just"/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 Сохранение и укрепление здоровья населения Нуримановского района на основе создания эффективной системы формирования здорового образа жизни;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 Применение эффективных, действенных комплексных мер, направленных на профилактику наркомании и противодействие злоупотреблению наркотическими средствами и их незаконному обороту на территории муниципального района Нуримановский район.</a:t>
            </a:r>
          </a:p>
          <a:p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 Создание системы мотивации граждан к ответственности за сохранение собственного здоровья и ведению здорового образа жизни, в том числе посредством поддержки общественных инициатив и проведения массовых акций для населения;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 Приобщение населения к занятиям физической культурой, спортом и туризмом;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3. Проведение мероприятий, направленных на снижение распространенности управляемых факторов риска, включая потребление алкоголя, табака и наркотиков;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4.Проведение целенаправленной работы по осуществлению комплексных мер по профилактике распространения наркомании. 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851595"/>
              </p:ext>
            </p:extLst>
          </p:nvPr>
        </p:nvGraphicFramePr>
        <p:xfrm>
          <a:off x="323528" y="5733256"/>
          <a:ext cx="8505698" cy="9144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9094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047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0477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8666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Противодействие злоупотребления наркотиками и их незаконному обороту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767402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552451" y="0"/>
            <a:ext cx="8591550" cy="69532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/>
            <a:r>
              <a:rPr lang="ru-RU" sz="19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«Безопасная жизнь населения в муниципальном районе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6257" y="732038"/>
            <a:ext cx="8712968" cy="490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Муниципальная программа «Безопасная жизнь населения в муниципальном районе Нуримановский район Республики Башкортостан» на 2022-2027 годы утверждена постановлением Администрации муниципального </a:t>
            </a:r>
            <a:r>
              <a:rPr lang="ru-RU" sz="125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декабря 2021года № 1040</a:t>
            </a:r>
          </a:p>
          <a:p>
            <a:pPr algn="just"/>
            <a:r>
              <a:rPr lang="ru-RU" sz="125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5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и задачи муниципальной программы:</a:t>
            </a:r>
          </a:p>
          <a:p>
            <a:pPr algn="just"/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1. Реализация государственной политики в области профилактики терроризма и экстремистской деятельности; </a:t>
            </a:r>
          </a:p>
          <a:p>
            <a:pPr algn="just"/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2. Совершенствование системы профилактических мер антитеррористической и экстремистской направленности;</a:t>
            </a:r>
          </a:p>
          <a:p>
            <a:pPr algn="just"/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3. Обеспечение антитеррористической защищенности и усиление надежности охраны особо важных объектов жизнеобеспечения населения, образования, культуры, здравоохранения, транспортных коммуникаций и органов власти;</a:t>
            </a:r>
          </a:p>
          <a:p>
            <a:pPr algn="just"/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4. Создание условий для обеспечения безопасности граждан и правопорядка на территории МР;</a:t>
            </a:r>
          </a:p>
          <a:p>
            <a:pPr algn="just"/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5. Укрепление системы социальной профилактики правонарушений, направленной на активизацию борьбы с алкоголизмом, наркоманией, преступностью, безнадзорностью и беспризорностью несовершеннолетних, незаконной миграцией; </a:t>
            </a:r>
          </a:p>
          <a:p>
            <a:pPr algn="just"/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6. Активизация участия и улучшение координации деятельности администраций МР и сельских поселений в предупреждении совершения правонарушений; </a:t>
            </a:r>
          </a:p>
          <a:p>
            <a:pPr algn="just"/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7. Повышение безопасности населения и защищенности потенциально опасных объектов экономики от угроз природного и техногенного характера; </a:t>
            </a:r>
          </a:p>
          <a:p>
            <a:pPr algn="just"/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8. Последовательное снижение рисков чрезвычайных ситуаций;</a:t>
            </a:r>
          </a:p>
          <a:p>
            <a:pPr algn="just"/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9. Проведение ремонта противорадиационных укрытий находящихся в ведении муниципальных учреждений; </a:t>
            </a:r>
          </a:p>
          <a:p>
            <a:pPr algn="just"/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10. Обеспечение средствами индивидуальной защиты работников органов местного самоуправления; </a:t>
            </a:r>
          </a:p>
          <a:p>
            <a:pPr algn="just"/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11. Создание условий для обеспечения безопасного отдыха людей в местах массового отдыха населения на воде; </a:t>
            </a:r>
          </a:p>
          <a:p>
            <a:pPr algn="just"/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12. Содержание запасов материально-технических, продовольственных, медицинских и иных средств, для обеспечения мероприятий гражданской обороны и материальные ресурсы для ликвидации ЧС природного и техногенного характера;</a:t>
            </a:r>
          </a:p>
          <a:p>
            <a:pPr algn="just"/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13. Реализация государственной политики в области пожарной безопасности; </a:t>
            </a:r>
          </a:p>
          <a:p>
            <a:pPr algn="just"/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14. Повышение пожарной безопасности жилищного фонда МР;</a:t>
            </a:r>
          </a:p>
          <a:p>
            <a:pPr algn="just"/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15. Совершенствование противопожарной пропаганды;</a:t>
            </a:r>
          </a:p>
          <a:p>
            <a:pPr algn="just"/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16. Недопущение человеческих жертв и уменьшение материального ущерба от ЧС и пожаров.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806461"/>
              </p:ext>
            </p:extLst>
          </p:nvPr>
        </p:nvGraphicFramePr>
        <p:xfrm>
          <a:off x="277492" y="5729011"/>
          <a:ext cx="8505698" cy="95948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9094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047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0477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8666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279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Снижение рисков и смягчение последствий чрезвычайных ситуаций природного и техногенного характера в муниципальном районе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Нуримановский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4 360,4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4 360,4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4 360,4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768761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1995054" y="0"/>
            <a:ext cx="7148945" cy="104636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«Реализация государственной национальной политики в муниципальном районе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3856" y="1046362"/>
            <a:ext cx="881427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Муниципальная программа «Реализация государственной национальной политики в муниципальном районе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район Республики Башкортостан» утверждена постановлением Администрации муниципального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 sz="1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 от 29 марта 2022 года №291</a:t>
            </a:r>
          </a:p>
          <a:p>
            <a:pPr algn="just"/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и задачи муниципальной программы: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Комплексное развитие межнациональных отношений и сохранение и сохранение и развитие этнокультурного многообразия народов, проживающих  в муниципальном  районе </a:t>
            </a:r>
            <a:r>
              <a:rPr lang="ru-RU" sz="1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Башкортостан;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Упрочение общероссийского гражданского самосознания и духовной общности многонационального народа Российской Федерации (российской нации);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Сохранение н развитие этнокультурного многообразия народов России; гармонизацию национальных и межнациональных (межэтнических) отношений;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Обеспечение равенства прав и свобод человека и гражданина независимо от расы, национальности, языка, отношения к религии и других обстоятельств;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Обеспечение социально-экономических условий для эффективной реализации государственной национальной политики Российской Федерации;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Содействие национально-культурному развитию;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7. Формирование у детей и молодежи общероссийского гражданского самосознания, чувства патриотизма, гражданской ответственности, гордости за историю страны, воспитание культура межнационального общения, основанной на толерантности, уважении чести и национального достоинства граждан, духовных и нравственных ценностей народов России;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8. Поддержка русского языка как государственного языка Российской Федерации и языков народов России;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9. Информационное  обеспечение  реализации  государственной национальной политики Российской Федерации;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10. Совершенствование взаимодействия государственных и муниципальных органов с институтами гражданского общества	при реализации государственной национальной политики Российской Федерации.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муниципальной программы – укрепить общероссийское  гражданское самосознание, единство и духовную общность многонационального народа, проживающего в муниципальном  районе </a:t>
            </a:r>
            <a:r>
              <a:rPr lang="ru-RU" sz="1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Башкортостан.</a:t>
            </a:r>
          </a:p>
          <a:p>
            <a:pPr algn="just"/>
            <a:endParaRPr lang="ru-RU" sz="12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658421"/>
              </p:ext>
            </p:extLst>
          </p:nvPr>
        </p:nvGraphicFramePr>
        <p:xfrm>
          <a:off x="277492" y="5573148"/>
          <a:ext cx="8505698" cy="95948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9094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047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0477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8666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279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Сохранение и развитие этнокультурного многообразия народов, проживающих в муниципальном районе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Нуримановский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081621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630228"/>
              </p:ext>
            </p:extLst>
          </p:nvPr>
        </p:nvGraphicFramePr>
        <p:xfrm>
          <a:off x="307571" y="1044616"/>
          <a:ext cx="8528858" cy="5813384"/>
        </p:xfrm>
        <a:graphic>
          <a:graphicData uri="http://schemas.openxmlformats.org/drawingml/2006/table">
            <a:tbl>
              <a:tblPr/>
              <a:tblGrid>
                <a:gridCol w="2990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528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623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3309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59636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5048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3252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70224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29082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№ п/п 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  <a:r>
                        <a:rPr lang="ru-RU" sz="11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национального проекта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2022 год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2023</a:t>
                      </a:r>
                      <a:r>
                        <a:rPr lang="ru-RU" sz="11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год </a:t>
                      </a:r>
                      <a:r>
                        <a:rPr lang="ru-RU" sz="11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(Отчет)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План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46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Сумма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Примечание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2026 год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93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890,4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2 221,5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4 371,6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1 865,9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2 140,8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9502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Региональный проект </a:t>
                      </a:r>
                    </a:p>
                    <a:p>
                      <a:pPr algn="l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"Успех каждого ребенка"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433,5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428,7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Обновление материально-технической базы для организации учебно-исследовательской, научно-практической, творческой деятельности, занятий физической культурой и спортом в образовательных организациях (Текущий ремонт душевых спортивного зала в здании ООШ с. Новый </a:t>
                      </a:r>
                      <a:r>
                        <a:rPr lang="ru-RU" sz="9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Субай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 филиал МБОУ СОШ с. Красная Горка)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2 505,7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1784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Региональный проект «Патриотическое воспитание граждан Российской Федерации»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456,9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1 792,8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Проведение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1 865,9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1 865,9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2 140,8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50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10 551,9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7 197,6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153,1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75897"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Региональный проект "Обеспечение качественно нового уровня развития инфраструктуры культуры" ("Культурная среда")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8 948,2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22872">
                <a:tc v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1 425,1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7 044,5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Реализация мероприятий по развитию учреждений сферы культуры - капитальный ремонт здания "Центральная библиотека </a:t>
                      </a:r>
                      <a:r>
                        <a:rPr lang="ru-RU" sz="9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с.Красная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Горка" - филиал МБУ "</a:t>
                      </a:r>
                      <a:r>
                        <a:rPr lang="ru-RU" sz="9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Нуримановская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ЦБС"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141155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Региональный проект "Создание условий для реализации творческого потенциала нации" ("Творческие люди")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178,6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153,1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Государственная поддержка лучших сельских учреждений культуры (приобретение оборудования Павловской сельской модельной библиотеке - филиал МБУ «</a:t>
                      </a:r>
                      <a:r>
                        <a:rPr lang="ru-RU" sz="9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Нуримановская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ЦБС»); Государственная поддержка лучших работников сельских учреждений культуры (Закирова Ф.И., </a:t>
                      </a:r>
                      <a:r>
                        <a:rPr lang="ru-RU" sz="9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Нимисляровский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сельский дом культуры МБУ "</a:t>
                      </a:r>
                      <a:r>
                        <a:rPr lang="ru-RU" sz="9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Нуримановская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ЦКС")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153,1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1007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Жильё и городская среда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8 977,0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9 430,7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8 833,1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62871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Региональный проект "Формирование комфортной городской среды"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8 977,0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9 430,7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Благоустройство 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общественных, дворовых территорий и мест массового отдыха населения СП Красногорский сельсовет -Устройство пешеходной дорожки в с. Красная Горка </a:t>
                      </a:r>
                      <a:r>
                        <a:rPr lang="ru-RU" sz="9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Нуримановского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района РБ )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8 833,1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8089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Итого по району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20 419,3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18 849,8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13 357,8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1 865,9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2 140,8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" name="Заголовок 5"/>
          <p:cNvSpPr txBox="1">
            <a:spLocks/>
          </p:cNvSpPr>
          <p:nvPr/>
        </p:nvSpPr>
        <p:spPr>
          <a:xfrm>
            <a:off x="0" y="116632"/>
            <a:ext cx="9144000" cy="64291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/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Информация о реализации национальных проектов на территории муниципального района Нуримановский район Республики Башкортостан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01621" y="759550"/>
            <a:ext cx="9012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202934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26" y="1857366"/>
            <a:ext cx="878687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Администрация муниципального района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Нуримановский район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С.Красная Горка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Ул. Советская, 62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>
              <a:ln w="0"/>
              <a:solidFill>
                <a:schemeClr val="accent3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Финансовое управление Администрации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муниципального района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>
              <a:ln w="0"/>
              <a:solidFill>
                <a:schemeClr val="accent3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Заместитель главы администрации - начальник финансового управления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Ардаширова Анфиса Гайнисламовна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>
              <a:ln w="0"/>
              <a:solidFill>
                <a:schemeClr val="accent3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Телефон: 8(34776) 2-25-84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>
              <a:ln w="0"/>
              <a:solidFill>
                <a:schemeClr val="accent3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nuriman_tfu@ufamts</a:t>
            </a:r>
            <a:r>
              <a:rPr lang="ru-RU" b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ru </a:t>
            </a:r>
            <a:endParaRPr lang="ru-RU" b="1" u="sng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35696" y="800077"/>
            <a:ext cx="60483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n>
                  <a:solidFill>
                    <a:srgbClr val="0070C0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</p:spTree>
    <p:extLst>
      <p:ext uri="{BB962C8B-B14F-4D97-AF65-F5344CB8AC3E}">
        <p14:creationId xmlns:p14="http://schemas.microsoft.com/office/powerpoint/2010/main" val="87232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500_F_71581621_9Qbjcc1es2U4VjCc2k4x3YSFaNebXnfW.jpg"/>
          <p:cNvPicPr>
            <a:picLocks noChangeAspect="1"/>
          </p:cNvPicPr>
          <p:nvPr/>
        </p:nvPicPr>
        <p:blipFill>
          <a:blip r:embed="rId3" cstate="print"/>
          <a:srcRect b="416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</p:pic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08719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Основы составления проекта</a:t>
            </a:r>
            <a:b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</a:b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 бюджета района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214546" y="307181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Составление проекта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бюджета района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992614" y="4857760"/>
            <a:ext cx="21739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Муниципальные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программы района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429124" y="150017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Основные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направления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бюджетной 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налоговой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политики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142976" y="4357694"/>
            <a:ext cx="228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Прогноз социально-экономического развития района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57224" y="135729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Бюджетное послание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Президента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18527558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kak-za-21-den-nauchitsja-zhit-bez-dolgov-ili-10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66657" y="4293095"/>
            <a:ext cx="5377343" cy="256490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79712" y="606840"/>
            <a:ext cx="6556366" cy="850446"/>
          </a:xfrm>
        </p:spPr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Что такое бюджет?</a:t>
            </a:r>
            <a:endParaRPr lang="ru-RU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39552" y="1424624"/>
            <a:ext cx="8254766" cy="321886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</a:rPr>
              <a:t>      БЮДЖЕТ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</a:rPr>
              <a:t>–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Constantia" pitchFamily="18" charset="0"/>
                <a:cs typeface="Times New Roman" pitchFamily="18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  <a:endParaRPr lang="en-US" sz="1600" dirty="0">
              <a:solidFill>
                <a:schemeClr val="bg2">
                  <a:lumMod val="10000"/>
                </a:schemeClr>
              </a:solidFill>
              <a:latin typeface="Constantia" pitchFamily="18" charset="0"/>
              <a:cs typeface="Times New Roman" pitchFamily="18" charset="0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Constantia" pitchFamily="18" charset="0"/>
                <a:cs typeface="Times New Roman" pitchFamily="18" charset="0"/>
              </a:rPr>
              <a:t>	Бюджет - это план доходов и расходов. Каждый житель муниципального района является участником формирования этого плана, с одной стороны как налогоплательщик, наполняя доходы бюджета, с другой – он получает часть расходов как потребитель общественных услуг. </a:t>
            </a: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Constantia" pitchFamily="18" charset="0"/>
                <a:cs typeface="Times New Roman" pitchFamily="18" charset="0"/>
              </a:rPr>
              <a:t>	Граждане и как налогоплательщики и как потребители услуг -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 так и для каждой семьи, для каждого 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10834001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ерая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1213</TotalTime>
  <Words>11948</Words>
  <Application>Microsoft Office PowerPoint</Application>
  <PresentationFormat>Экран (4:3)</PresentationFormat>
  <Paragraphs>2587</Paragraphs>
  <Slides>76</Slides>
  <Notes>10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76</vt:i4>
      </vt:variant>
    </vt:vector>
  </HeadingPairs>
  <TitlesOfParts>
    <vt:vector size="78" baseType="lpstr">
      <vt:lpstr>Тема Office</vt:lpstr>
      <vt:lpstr>Worksheet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Основы составления проекта  бюджета района</vt:lpstr>
      <vt:lpstr>Что такое бюджет?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Бюджет муниципального района  Нуримановский район Республики Башкортостан  в разрезе муниципальных программ, тыс.руб.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84</cp:revision>
  <cp:lastPrinted>2024-01-26T09:59:02Z</cp:lastPrinted>
  <dcterms:created xsi:type="dcterms:W3CDTF">2023-12-08T06:45:58Z</dcterms:created>
  <dcterms:modified xsi:type="dcterms:W3CDTF">2024-01-27T03:56:08Z</dcterms:modified>
</cp:coreProperties>
</file>