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theme/themeOverride1.xml" ContentType="application/vnd.openxmlformats-officedocument.themeOverride+xml"/>
  <Override PartName="/ppt/charts/chart29.xml" ContentType="application/vnd.openxmlformats-officedocument.drawingml.chart+xml"/>
  <Override PartName="/ppt/drawings/drawing10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0.xml" ContentType="application/vnd.openxmlformats-officedocument.drawingml.chart+xml"/>
  <Override PartName="/ppt/drawings/drawing1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333" r:id="rId2"/>
    <p:sldId id="334" r:id="rId3"/>
    <p:sldId id="258" r:id="rId4"/>
    <p:sldId id="259" r:id="rId5"/>
    <p:sldId id="385" r:id="rId6"/>
    <p:sldId id="336" r:id="rId7"/>
    <p:sldId id="390" r:id="rId8"/>
    <p:sldId id="338" r:id="rId9"/>
    <p:sldId id="391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84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5" r:id="rId44"/>
    <p:sldId id="376" r:id="rId45"/>
    <p:sldId id="377" r:id="rId46"/>
    <p:sldId id="378" r:id="rId47"/>
    <p:sldId id="387" r:id="rId48"/>
    <p:sldId id="389" r:id="rId49"/>
    <p:sldId id="380" r:id="rId50"/>
    <p:sldId id="386" r:id="rId51"/>
    <p:sldId id="381" r:id="rId52"/>
    <p:sldId id="412" r:id="rId53"/>
    <p:sldId id="409" r:id="rId54"/>
    <p:sldId id="410" r:id="rId55"/>
    <p:sldId id="392" r:id="rId56"/>
    <p:sldId id="393" r:id="rId57"/>
    <p:sldId id="394" r:id="rId58"/>
    <p:sldId id="395" r:id="rId59"/>
    <p:sldId id="396" r:id="rId60"/>
    <p:sldId id="397" r:id="rId61"/>
    <p:sldId id="398" r:id="rId62"/>
    <p:sldId id="399" r:id="rId63"/>
    <p:sldId id="400" r:id="rId64"/>
    <p:sldId id="401" r:id="rId65"/>
    <p:sldId id="402" r:id="rId66"/>
    <p:sldId id="403" r:id="rId67"/>
    <p:sldId id="404" r:id="rId68"/>
    <p:sldId id="405" r:id="rId69"/>
    <p:sldId id="406" r:id="rId70"/>
    <p:sldId id="407" r:id="rId71"/>
    <p:sldId id="408" r:id="rId72"/>
    <p:sldId id="411" r:id="rId73"/>
    <p:sldId id="383" r:id="rId7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59F"/>
    <a:srgbClr val="F9FBA3"/>
    <a:srgbClr val="B5FB75"/>
    <a:srgbClr val="E0B6DC"/>
    <a:srgbClr val="ECF9D5"/>
    <a:srgbClr val="158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422" autoAdjust="0"/>
    <p:restoredTop sz="94660"/>
  </p:normalViewPr>
  <p:slideViewPr>
    <p:cSldViewPr>
      <p:cViewPr>
        <p:scale>
          <a:sx n="90" d="100"/>
          <a:sy n="90" d="100"/>
        </p:scale>
        <p:origin x="-224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image" Target="../media/image28.jpeg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image" Target="../media/image36.jpeg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openxmlformats.org/officeDocument/2006/relationships/image" Target="../media/image43.jpeg"/><Relationship Id="rId1" Type="http://schemas.openxmlformats.org/officeDocument/2006/relationships/themeOverride" Target="../theme/themeOverride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33.xlsx"/><Relationship Id="rId1" Type="http://schemas.openxmlformats.org/officeDocument/2006/relationships/image" Target="../media/image47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25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386688"/>
        <c:axId val="97858048"/>
      </c:barChart>
      <c:catAx>
        <c:axId val="4638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97858048"/>
        <c:crosses val="autoZero"/>
        <c:auto val="1"/>
        <c:lblAlgn val="ctr"/>
        <c:lblOffset val="100"/>
        <c:noMultiLvlLbl val="0"/>
      </c:catAx>
      <c:valAx>
        <c:axId val="9785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386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A4D76B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на 2023 год,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78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0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4C-4400-8436-42C1846D9B7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C-4400-8436-42C1846D9B7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4C-4400-8436-42C1846D9B7A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4C-4400-8436-42C1846D9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23.9</c:v>
                </c:pt>
                <c:pt idx="1">
                  <c:v>44</c:v>
                </c:pt>
                <c:pt idx="2">
                  <c:v>27.5</c:v>
                </c:pt>
                <c:pt idx="3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4C-4400-8436-42C1846D9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615"/>
          <c:h val="0.7485343468131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DBA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5D-4FE4-A23D-19BA5AF68B61}"/>
                </c:ext>
              </c:extLst>
            </c:dLbl>
            <c:dLbl>
              <c:idx val="1"/>
              <c:layout>
                <c:manualLayout>
                  <c:x val="-1.420009047688145E-2"/>
                  <c:y val="1.3675302027659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D-4FE4-A23D-19BA5AF68B61}"/>
                </c:ext>
              </c:extLst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D-4FE4-A23D-19BA5AF68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 (Отчет)</c:v>
                </c:pt>
                <c:pt idx="3">
                  <c:v>2024  (План)</c:v>
                </c:pt>
                <c:pt idx="4">
                  <c:v>2025  (План)</c:v>
                </c:pt>
                <c:pt idx="5">
                  <c:v>2026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74075.3</c:v>
                </c:pt>
                <c:pt idx="1">
                  <c:v>87626.7</c:v>
                </c:pt>
                <c:pt idx="2">
                  <c:v>91402.5</c:v>
                </c:pt>
                <c:pt idx="3">
                  <c:v>79836.399999999994</c:v>
                </c:pt>
                <c:pt idx="4">
                  <c:v>79836.399999999994</c:v>
                </c:pt>
                <c:pt idx="5">
                  <c:v>79836.399999999994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5D-4FE4-A23D-19BA5AF68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227264"/>
        <c:axId val="150836288"/>
      </c:barChart>
      <c:catAx>
        <c:axId val="17722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836288"/>
        <c:crosses val="autoZero"/>
        <c:auto val="1"/>
        <c:lblAlgn val="ctr"/>
        <c:lblOffset val="100"/>
        <c:noMultiLvlLbl val="0"/>
      </c:catAx>
      <c:valAx>
        <c:axId val="15083628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772272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1270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6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"/>
              <c:layout>
                <c:manualLayout>
                  <c:x val="-2.02018788065435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9-4FA3-B170-D3ECD7AB55FF}"/>
                </c:ext>
              </c:extLst>
            </c:dLbl>
            <c:dLbl>
              <c:idx val="5"/>
              <c:layout>
                <c:manualLayout>
                  <c:x val="2.0583842040568495E-2"/>
                  <c:y val="-1.3675294664912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89-4425-A4E2-F8972A1D56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64530</c:v>
                </c:pt>
                <c:pt idx="1">
                  <c:v>47716.7</c:v>
                </c:pt>
                <c:pt idx="2">
                  <c:v>62653.9</c:v>
                </c:pt>
                <c:pt idx="3">
                  <c:v>54809.8</c:v>
                </c:pt>
                <c:pt idx="4">
                  <c:v>47030.2</c:v>
                </c:pt>
                <c:pt idx="5">
                  <c:v>51943.6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D9-4FA3-B170-D3ECD7AB5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764864"/>
        <c:axId val="150838016"/>
        <c:axId val="0"/>
      </c:bar3DChart>
      <c:catAx>
        <c:axId val="1777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838016"/>
        <c:crosses val="autoZero"/>
        <c:auto val="1"/>
        <c:lblAlgn val="ctr"/>
        <c:lblOffset val="100"/>
        <c:noMultiLvlLbl val="0"/>
      </c:catAx>
      <c:valAx>
        <c:axId val="150838016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1777648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8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2770455695629E-2"/>
          <c:y val="0"/>
          <c:w val="0.9730672295443048"/>
          <c:h val="0.77008549994600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marker>
            <c:spPr>
              <a:ln>
                <a:solidFill>
                  <a:srgbClr val="04374A"/>
                </a:solidFill>
              </a:ln>
            </c:spPr>
          </c:marker>
          <c:dLbls>
            <c:dLbl>
              <c:idx val="0"/>
              <c:layout>
                <c:manualLayout>
                  <c:x val="-0.10366084674043123"/>
                  <c:y val="2.68907705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0-4E50-8604-4CF6098141C8}"/>
                </c:ext>
              </c:extLst>
            </c:dLbl>
            <c:dLbl>
              <c:idx val="1"/>
              <c:layout>
                <c:manualLayout>
                  <c:x val="-0.11502204833561121"/>
                  <c:y val="9.411769687961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0-4E50-8604-4CF6098141C8}"/>
                </c:ext>
              </c:extLst>
            </c:dLbl>
            <c:dLbl>
              <c:idx val="2"/>
              <c:layout>
                <c:manualLayout>
                  <c:x val="-0.11111017066677432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0-4E50-8604-4CF6098141C8}"/>
                </c:ext>
              </c:extLst>
            </c:dLbl>
            <c:dLbl>
              <c:idx val="3"/>
              <c:layout>
                <c:manualLayout>
                  <c:x val="-1.7276807790071822E-2"/>
                  <c:y val="-8.067231161109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0-4E50-8604-4CF6098141C8}"/>
                </c:ext>
              </c:extLst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0-4E50-8604-4CF6098141C8}"/>
                </c:ext>
              </c:extLst>
            </c:dLbl>
            <c:dLbl>
              <c:idx val="5"/>
              <c:layout>
                <c:manualLayout>
                  <c:x val="-2.8940365918210451E-2"/>
                  <c:y val="8.739500424535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F0-4E50-8604-4CF6098141C8}"/>
                </c:ext>
              </c:extLst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0-4E50-8604-4CF60981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75956.800000000003</c:v>
                </c:pt>
                <c:pt idx="1">
                  <c:v>85711.7</c:v>
                </c:pt>
                <c:pt idx="2">
                  <c:v>73854.899999999994</c:v>
                </c:pt>
                <c:pt idx="3">
                  <c:v>60771.7</c:v>
                </c:pt>
                <c:pt idx="4">
                  <c:v>45700.3</c:v>
                </c:pt>
                <c:pt idx="5">
                  <c:v>46892.1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DF0-4E50-8604-4CF609814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227776"/>
        <c:axId val="11067968"/>
      </c:lineChart>
      <c:catAx>
        <c:axId val="17722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67968"/>
        <c:crosses val="autoZero"/>
        <c:auto val="1"/>
        <c:lblAlgn val="ctr"/>
        <c:lblOffset val="100"/>
        <c:noMultiLvlLbl val="0"/>
      </c:catAx>
      <c:valAx>
        <c:axId val="1106796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772277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2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492E-9780-B481349F85E2}"/>
                </c:ext>
              </c:extLst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492E-9780-B481349F85E2}"/>
                </c:ext>
              </c:extLst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B-492E-9780-B481349F85E2}"/>
                </c:ext>
              </c:extLst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B-492E-9780-B481349F85E2}"/>
                </c:ext>
              </c:extLst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B-492E-9780-B481349F85E2}"/>
                </c:ext>
              </c:extLst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B-492E-9780-B481349F85E2}"/>
                </c:ext>
              </c:extLst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B-492E-9780-B481349F8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(План)</c:v>
                </c:pt>
                <c:pt idx="1">
                  <c:v>2025 (План)</c:v>
                </c:pt>
                <c:pt idx="2">
                  <c:v>2024 (План)</c:v>
                </c:pt>
                <c:pt idx="3">
                  <c:v>2023 (Отчет)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552132.30000000005</c:v>
                </c:pt>
                <c:pt idx="1">
                  <c:v>575335.1</c:v>
                </c:pt>
                <c:pt idx="2">
                  <c:v>621617.4</c:v>
                </c:pt>
                <c:pt idx="3">
                  <c:v>590689</c:v>
                </c:pt>
                <c:pt idx="4">
                  <c:v>600170.19999999995</c:v>
                </c:pt>
                <c:pt idx="5">
                  <c:v>518043.1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30B-492E-9780-B481349F8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808896"/>
        <c:axId val="11069696"/>
        <c:axId val="0"/>
      </c:bar3DChart>
      <c:catAx>
        <c:axId val="177808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69696"/>
        <c:crosses val="autoZero"/>
        <c:auto val="1"/>
        <c:lblAlgn val="ctr"/>
        <c:lblOffset val="100"/>
        <c:noMultiLvlLbl val="0"/>
      </c:catAx>
      <c:valAx>
        <c:axId val="11069696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17780889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3.2323335157353653E-2"/>
                  <c:y val="6.837020590205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E-4EBD-AA6C-C957AB8C4198}"/>
                </c:ext>
              </c:extLst>
            </c:dLbl>
            <c:dLbl>
              <c:idx val="2"/>
              <c:layout>
                <c:manualLayout>
                  <c:x val="-4.0404168946692734E-3"/>
                  <c:y val="2.735023592270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EBD-AA6C-C957AB8C4198}"/>
                </c:ext>
              </c:extLst>
            </c:dLbl>
            <c:dLbl>
              <c:idx val="3"/>
              <c:layout>
                <c:manualLayout>
                  <c:x val="2.0202084473345986E-2"/>
                  <c:y val="-5.383904709507180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EBD-AA6C-C957AB8C4198}"/>
                </c:ext>
              </c:extLst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EBD-AA6C-C957AB8C4198}"/>
                </c:ext>
              </c:extLst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EBD-AA6C-C957AB8C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21604.400000000001</c:v>
                </c:pt>
                <c:pt idx="1">
                  <c:v>25871.200000000001</c:v>
                </c:pt>
                <c:pt idx="2">
                  <c:v>23702.3</c:v>
                </c:pt>
                <c:pt idx="3">
                  <c:v>26663.1</c:v>
                </c:pt>
                <c:pt idx="4">
                  <c:v>25764.5</c:v>
                </c:pt>
                <c:pt idx="5">
                  <c:v>26054.9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7E-4EBD-AA6C-C957AB8C4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77807872"/>
        <c:axId val="11071424"/>
        <c:axId val="0"/>
      </c:bar3DChart>
      <c:catAx>
        <c:axId val="17780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71424"/>
        <c:crosses val="autoZero"/>
        <c:auto val="1"/>
        <c:lblAlgn val="ctr"/>
        <c:lblOffset val="100"/>
        <c:noMultiLvlLbl val="0"/>
      </c:catAx>
      <c:valAx>
        <c:axId val="1107142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778078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17560.7</c:v>
                </c:pt>
                <c:pt idx="1">
                  <c:v>26714.2</c:v>
                </c:pt>
                <c:pt idx="2">
                  <c:v>25253.7</c:v>
                </c:pt>
                <c:pt idx="3" formatCode="#,##0.00">
                  <c:v>85306.8</c:v>
                </c:pt>
                <c:pt idx="4">
                  <c:v>30172.2</c:v>
                </c:pt>
                <c:pt idx="5">
                  <c:v>16762.400000000001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39-48CE-806D-0969288D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78006528"/>
        <c:axId val="11073152"/>
        <c:axId val="0"/>
      </c:bar3DChart>
      <c:catAx>
        <c:axId val="178006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73152"/>
        <c:crosses val="autoZero"/>
        <c:auto val="1"/>
        <c:lblAlgn val="ctr"/>
        <c:lblOffset val="100"/>
        <c:noMultiLvlLbl val="0"/>
      </c:catAx>
      <c:valAx>
        <c:axId val="110731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7800652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32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75065251899686E-2"/>
          <c:y val="0.12311019654306"/>
          <c:w val="0.52028573392054389"/>
          <c:h val="0.81307168257651874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0A-46B9-916A-C59AD9FDF33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0A-46B9-916A-C59AD9FDF33B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0A-46B9-916A-C59AD9FDF33B}"/>
              </c:ext>
            </c:extLst>
          </c:dPt>
          <c:dPt>
            <c:idx val="3"/>
            <c:bubble3D val="0"/>
            <c:spPr>
              <a:solidFill>
                <a:srgbClr val="CC99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0A-46B9-916A-C59AD9FDF33B}"/>
              </c:ext>
            </c:extLst>
          </c:dPt>
          <c:dPt>
            <c:idx val="4"/>
            <c:bubble3D val="0"/>
            <c:spPr>
              <a:solidFill>
                <a:srgbClr val="F1D08D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0A-46B9-916A-C59AD9FDF33B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70A-46B9-916A-C59AD9FDF33B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70A-46B9-916A-C59AD9FDF33B}"/>
              </c:ext>
            </c:extLst>
          </c:dPt>
          <c:dPt>
            <c:idx val="7"/>
            <c:bubble3D val="0"/>
            <c:spPr>
              <a:solidFill>
                <a:srgbClr val="B5FB7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70A-46B9-916A-C59AD9FDF33B}"/>
              </c:ext>
            </c:extLst>
          </c:dPt>
          <c:dPt>
            <c:idx val="8"/>
            <c:bubble3D val="0"/>
            <c:spPr>
              <a:solidFill>
                <a:srgbClr val="BD134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70A-46B9-916A-C59AD9FDF33B}"/>
              </c:ext>
            </c:extLst>
          </c:dPt>
          <c:dPt>
            <c:idx val="9"/>
            <c:bubble3D val="0"/>
            <c:spPr>
              <a:solidFill>
                <a:srgbClr val="2AD6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70A-46B9-916A-C59AD9FDF33B}"/>
              </c:ext>
            </c:extLst>
          </c:dPt>
          <c:dPt>
            <c:idx val="10"/>
            <c:bubble3D val="0"/>
            <c:spPr>
              <a:solidFill>
                <a:srgbClr val="B808B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70A-46B9-916A-C59AD9FDF33B}"/>
              </c:ext>
            </c:extLst>
          </c:dPt>
          <c:dPt>
            <c:idx val="1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70A-46B9-916A-C59AD9FDF33B}"/>
              </c:ext>
            </c:extLst>
          </c:dPt>
          <c:dPt>
            <c:idx val="12"/>
            <c:bubble3D val="0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70A-46B9-916A-C59AD9FDF33B}"/>
              </c:ext>
            </c:extLst>
          </c:dPt>
          <c:dPt>
            <c:idx val="1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70A-46B9-916A-C59AD9FDF33B}"/>
              </c:ext>
            </c:extLst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7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7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7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17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5507013929296942E-2"/>
                  <c:y val="-3.0827172804196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70A-46B9-916A-C59AD9FDF33B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70A-46B9-916A-C59AD9FDF33B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70A-46B9-916A-C59AD9FDF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Sheet1!$A$1:$N$1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(МУНИЦИПАЛЬНОГО) ДОЛГА</c:v>
                </c:pt>
                <c:pt idx="13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Sheet1!$A$2:$N$2</c:f>
              <c:numCache>
                <c:formatCode>General</c:formatCode>
                <c:ptCount val="14"/>
                <c:pt idx="0" formatCode="0.0">
                  <c:v>10</c:v>
                </c:pt>
                <c:pt idx="1">
                  <c:v>0.3</c:v>
                </c:pt>
                <c:pt idx="2" formatCode="0.0">
                  <c:v>0.5</c:v>
                </c:pt>
                <c:pt idx="3" formatCode="0.0">
                  <c:v>14.8</c:v>
                </c:pt>
                <c:pt idx="4" formatCode="0.0">
                  <c:v>9.1</c:v>
                </c:pt>
                <c:pt idx="5" formatCode="0.00">
                  <c:v>0.04</c:v>
                </c:pt>
                <c:pt idx="6" formatCode="0.0">
                  <c:v>47.9</c:v>
                </c:pt>
                <c:pt idx="7" formatCode="0.0">
                  <c:v>7.6</c:v>
                </c:pt>
                <c:pt idx="8" formatCode="0.0">
                  <c:v>5.8</c:v>
                </c:pt>
                <c:pt idx="9" formatCode="0.0">
                  <c:v>0.1</c:v>
                </c:pt>
                <c:pt idx="10">
                  <c:v>0.1</c:v>
                </c:pt>
                <c:pt idx="13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E70A-46B9-916A-C59AD9FDF3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legend>
      <c:legendPos val="l"/>
      <c:legendEntry>
        <c:idx val="12"/>
        <c:delete val="1"/>
      </c:legendEntry>
      <c:layout>
        <c:manualLayout>
          <c:xMode val="edge"/>
          <c:yMode val="edge"/>
          <c:x val="0.5363442795570873"/>
          <c:y val="0"/>
          <c:w val="0.46078477249206884"/>
          <c:h val="0.9809505111612837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3-43B9-AD7F-EF9487F61AEB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3736.2</c:v>
                </c:pt>
                <c:pt idx="1">
                  <c:v>4632.7</c:v>
                </c:pt>
                <c:pt idx="2">
                  <c:v>4673.5</c:v>
                </c:pt>
                <c:pt idx="3">
                  <c:v>3321.2</c:v>
                </c:pt>
                <c:pt idx="4">
                  <c:v>3321.2</c:v>
                </c:pt>
                <c:pt idx="5">
                  <c:v>3321.2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3-43B9-AD7F-EF9487F61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3-43B9-AD7F-EF9487F61AEB}"/>
                </c:ext>
              </c:extLst>
            </c:dLbl>
            <c:dLbl>
              <c:idx val="1"/>
              <c:layout>
                <c:manualLayout>
                  <c:x val="1.5838041320237764E-2"/>
                  <c:y val="-8.0358956285815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3-43B9-AD7F-EF9487F61AEB}"/>
                </c:ext>
              </c:extLst>
            </c:dLbl>
            <c:dLbl>
              <c:idx val="2"/>
              <c:layout>
                <c:manualLayout>
                  <c:x val="5.3273793057786532E-2"/>
                  <c:y val="2.4106737801579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3-43B9-AD7F-EF9487F61AEB}"/>
                </c:ext>
              </c:extLst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3-43B9-AD7F-EF9487F61AEB}"/>
                </c:ext>
              </c:extLst>
            </c:dLbl>
            <c:dLbl>
              <c:idx val="4"/>
              <c:layout>
                <c:manualLayout>
                  <c:x val="4.3194967344151345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3-43B9-AD7F-EF9487F61AEB}"/>
                </c:ext>
              </c:extLst>
            </c:dLbl>
            <c:dLbl>
              <c:idx val="5"/>
              <c:layout>
                <c:manualLayout>
                  <c:x val="8.6389934688300956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3-43B9-AD7F-EF9487F61AE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46952</c:v>
                </c:pt>
                <c:pt idx="1">
                  <c:v>55445.599999999999</c:v>
                </c:pt>
                <c:pt idx="2">
                  <c:v>57922.3</c:v>
                </c:pt>
                <c:pt idx="3">
                  <c:v>48418.1</c:v>
                </c:pt>
                <c:pt idx="4">
                  <c:v>47788.1</c:v>
                </c:pt>
                <c:pt idx="5">
                  <c:v>47788.1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63-43B9-AD7F-EF9487F61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63-43B9-AD7F-EF9487F61AEB}"/>
                </c:ext>
              </c:extLst>
            </c:dLbl>
            <c:dLbl>
              <c:idx val="1"/>
              <c:layout>
                <c:manualLayout>
                  <c:x val="-9.3567037761890584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63-43B9-AD7F-EF9487F61AEB}"/>
                </c:ext>
              </c:extLst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3-43B9-AD7F-EF9487F61AEB}"/>
                </c:ext>
              </c:extLst>
            </c:dLbl>
            <c:dLbl>
              <c:idx val="3"/>
              <c:layout>
                <c:manualLayout>
                  <c:x val="-5.9002511430227313E-3"/>
                  <c:y val="-6.85903126346513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63-43B9-AD7F-EF9487F61AEB}"/>
                </c:ext>
              </c:extLst>
            </c:dLbl>
            <c:dLbl>
              <c:idx val="4"/>
              <c:layout>
                <c:manualLayout>
                  <c:x val="1.1236813630835209E-2"/>
                  <c:y val="-1.89124001642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3-43B9-AD7F-EF9487F61AEB}"/>
                </c:ext>
              </c:extLst>
            </c:dLbl>
            <c:dLbl>
              <c:idx val="5"/>
              <c:layout>
                <c:manualLayout>
                  <c:x val="8.9339890200887465E-3"/>
                  <c:y val="-1.607115853438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63-43B9-AD7F-EF9487F61AEB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1">
                  <c:v>205.2</c:v>
                </c:pt>
                <c:pt idx="3">
                  <c:v>10.5</c:v>
                </c:pt>
                <c:pt idx="4">
                  <c:v>10.8</c:v>
                </c:pt>
                <c:pt idx="5">
                  <c:v>201.7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363-43B9-AD7F-EF9487F61A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63-43B9-AD7F-EF9487F61AEB}"/>
                </c:ext>
              </c:extLst>
            </c:dLbl>
            <c:dLbl>
              <c:idx val="1"/>
              <c:layout>
                <c:manualLayout>
                  <c:x val="3.7426815104755896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63-43B9-AD7F-EF9487F61AEB}"/>
                </c:ext>
              </c:extLst>
            </c:dLbl>
            <c:dLbl>
              <c:idx val="2"/>
              <c:layout>
                <c:manualLayout>
                  <c:x val="-1.8714881049035424E-3"/>
                  <c:y val="-3.025983548894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63-43B9-AD7F-EF9487F61AEB}"/>
                </c:ext>
              </c:extLst>
            </c:dLbl>
            <c:dLbl>
              <c:idx val="3"/>
              <c:layout>
                <c:manualLayout>
                  <c:x val="5.0414535639361551E-3"/>
                  <c:y val="-2.6477233685401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63-43B9-AD7F-EF9487F61AEB}"/>
                </c:ext>
              </c:extLst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63-43B9-AD7F-EF9487F61AEB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 formatCode="#,##0.0">
                  <c:v>222.3</c:v>
                </c:pt>
                <c:pt idx="3" formatCode="#,##0.0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363-43B9-AD7F-EF9487F61A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63-43B9-AD7F-EF9487F61AEB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63-43B9-AD7F-EF9487F61AEB}"/>
                </c:ext>
              </c:extLst>
            </c:dLbl>
            <c:dLbl>
              <c:idx val="2"/>
              <c:layout>
                <c:manualLayout>
                  <c:x val="3.0232055608815582E-2"/>
                  <c:y val="5.908998013883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63-43B9-AD7F-EF9487F61AEB}"/>
                </c:ext>
              </c:extLst>
            </c:dLbl>
            <c:dLbl>
              <c:idx val="3"/>
              <c:layout>
                <c:manualLayout>
                  <c:x val="2.1593062139985252E-2"/>
                  <c:y val="7.2084840531714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63-43B9-AD7F-EF9487F61AEB}"/>
                </c:ext>
              </c:extLst>
            </c:dLbl>
            <c:dLbl>
              <c:idx val="4"/>
              <c:layout>
                <c:manualLayout>
                  <c:x val="2.9800559425844891E-2"/>
                  <c:y val="7.1379038274033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63-43B9-AD7F-EF9487F61AEB}"/>
                </c:ext>
              </c:extLst>
            </c:dLbl>
            <c:dLbl>
              <c:idx val="5"/>
              <c:layout>
                <c:manualLayout>
                  <c:x val="2.7488891750917639E-2"/>
                  <c:y val="6.806705089811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63-43B9-AD7F-EF9487F61AE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363-43B9-AD7F-EF9487F61AE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25812.2</c:v>
                </c:pt>
                <c:pt idx="1">
                  <c:v>29117.200000000001</c:v>
                </c:pt>
                <c:pt idx="2">
                  <c:v>29913.3</c:v>
                </c:pt>
                <c:pt idx="3">
                  <c:v>30840.1</c:v>
                </c:pt>
                <c:pt idx="4">
                  <c:v>30840.1</c:v>
                </c:pt>
                <c:pt idx="5">
                  <c:v>30840.1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363-43B9-AD7F-EF9487F6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526656"/>
        <c:axId val="176523520"/>
        <c:axId val="0"/>
      </c:bar3DChart>
      <c:catAx>
        <c:axId val="17952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523520"/>
        <c:crosses val="autoZero"/>
        <c:auto val="1"/>
        <c:lblAlgn val="ctr"/>
        <c:lblOffset val="100"/>
        <c:noMultiLvlLbl val="0"/>
      </c:catAx>
      <c:valAx>
        <c:axId val="1765235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952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2936.5</c:v>
                </c:pt>
                <c:pt idx="1">
                  <c:v>3376.5</c:v>
                </c:pt>
                <c:pt idx="2">
                  <c:v>3915.3</c:v>
                </c:pt>
                <c:pt idx="3">
                  <c:v>4060.4</c:v>
                </c:pt>
                <c:pt idx="4">
                  <c:v>4060.4</c:v>
                </c:pt>
                <c:pt idx="5">
                  <c:v>4060.4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5-48B2-B60E-BD793B66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527168"/>
        <c:axId val="176526400"/>
        <c:axId val="0"/>
      </c:bar3DChart>
      <c:catAx>
        <c:axId val="1795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526400"/>
        <c:crosses val="autoZero"/>
        <c:auto val="1"/>
        <c:lblAlgn val="ctr"/>
        <c:lblOffset val="100"/>
        <c:noMultiLvlLbl val="0"/>
      </c:catAx>
      <c:valAx>
        <c:axId val="1765264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9527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78784"/>
        <c:axId val="51660480"/>
      </c:barChart>
      <c:catAx>
        <c:axId val="117878784"/>
        <c:scaling>
          <c:orientation val="minMax"/>
        </c:scaling>
        <c:delete val="0"/>
        <c:axPos val="b"/>
        <c:majorTickMark val="out"/>
        <c:minorTickMark val="none"/>
        <c:tickLblPos val="nextTo"/>
        <c:crossAx val="51660480"/>
        <c:crosses val="autoZero"/>
        <c:auto val="1"/>
        <c:lblAlgn val="ctr"/>
        <c:lblOffset val="100"/>
        <c:noMultiLvlLbl val="0"/>
      </c:catAx>
      <c:valAx>
        <c:axId val="51660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78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803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1853.3</c:v>
                </c:pt>
                <c:pt idx="1">
                  <c:v>2015.7</c:v>
                </c:pt>
                <c:pt idx="2">
                  <c:v>2321.1999999999998</c:v>
                </c:pt>
                <c:pt idx="3">
                  <c:v>2791.1</c:v>
                </c:pt>
                <c:pt idx="4">
                  <c:v>3077</c:v>
                </c:pt>
                <c:pt idx="5">
                  <c:v>3367.7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39-47D4-A981-FCD3691F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652096"/>
        <c:axId val="176528128"/>
      </c:lineChart>
      <c:catAx>
        <c:axId val="17965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528128"/>
        <c:crosses val="autoZero"/>
        <c:auto val="1"/>
        <c:lblAlgn val="ctr"/>
        <c:lblOffset val="100"/>
        <c:noMultiLvlLbl val="0"/>
      </c:catAx>
      <c:valAx>
        <c:axId val="1765281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9652096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3125402731392221E-2"/>
                  <c:y val="1.386273655806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6-44FA-A2C5-69D29477ADAF}"/>
                </c:ext>
              </c:extLst>
            </c:dLbl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7500</c:v>
                </c:pt>
                <c:pt idx="1">
                  <c:v>739.8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6-44FA-A2C5-69D29477A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6-44FA-A2C5-69D29477ADAF}"/>
                </c:ext>
              </c:extLst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6-44FA-A2C5-69D29477ADAF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6226.6</c:v>
                </c:pt>
                <c:pt idx="1">
                  <c:v>6012.8</c:v>
                </c:pt>
                <c:pt idx="2">
                  <c:v>6110.5</c:v>
                </c:pt>
                <c:pt idx="3">
                  <c:v>7240.6</c:v>
                </c:pt>
                <c:pt idx="4">
                  <c:v>7240.6</c:v>
                </c:pt>
                <c:pt idx="5">
                  <c:v>7240.6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6-44FA-A2C5-69D29477A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4.5817204161571132E-2"/>
                  <c:y val="1.212112728392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6-44FA-A2C5-69D29477ADAF}"/>
                </c:ext>
              </c:extLst>
            </c:dLbl>
            <c:dLbl>
              <c:idx val="1"/>
              <c:layout>
                <c:manualLayout>
                  <c:x val="5.7813506828481116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6-44FA-A2C5-69D29477ADAF}"/>
                </c:ext>
              </c:extLst>
            </c:dLbl>
            <c:dLbl>
              <c:idx val="2"/>
              <c:layout>
                <c:manualLayout>
                  <c:x val="8.5995315285049105E-3"/>
                  <c:y val="-6.3928121933354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6-44FA-A2C5-69D29477ADAF}"/>
                </c:ext>
              </c:extLst>
            </c:dLbl>
            <c:dLbl>
              <c:idx val="3"/>
              <c:layout>
                <c:manualLayout>
                  <c:x val="1.532057930954748E-2"/>
                  <c:y val="3.4657523629881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6-44FA-A2C5-69D29477ADAF}"/>
                </c:ext>
              </c:extLst>
            </c:dLbl>
            <c:dLbl>
              <c:idx val="4"/>
              <c:layout>
                <c:manualLayout>
                  <c:x val="-2.1101929992395581E-2"/>
                  <c:y val="-6.9315047259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A6-44FA-A2C5-69D29477ADAF}"/>
                </c:ext>
              </c:extLst>
            </c:dLbl>
            <c:dLbl>
              <c:idx val="5"/>
              <c:layout>
                <c:manualLayout>
                  <c:x val="-5.23940595938898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6-44FA-A2C5-69D29477ADAF}"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59888.800000000003</c:v>
                </c:pt>
                <c:pt idx="1">
                  <c:v>45341.8</c:v>
                </c:pt>
                <c:pt idx="2">
                  <c:v>55957.4</c:v>
                </c:pt>
                <c:pt idx="3">
                  <c:v>40964.160000000003</c:v>
                </c:pt>
                <c:pt idx="4">
                  <c:v>38001.224000000002</c:v>
                </c:pt>
                <c:pt idx="5">
                  <c:v>42723.75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A6-44FA-A2C5-69D29477A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63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9258844499192774E-3"/>
                  <c:y val="-4.0406939011324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6-44FA-A2C5-69D29477ADAF}"/>
                </c:ext>
              </c:extLst>
            </c:dLbl>
            <c:dLbl>
              <c:idx val="1"/>
              <c:layout>
                <c:manualLayout>
                  <c:x val="1.0117249888868328E-2"/>
                  <c:y val="2.8910378372832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6-44FA-A2C5-69D29477ADAF}"/>
                </c:ext>
              </c:extLst>
            </c:dLbl>
            <c:dLbl>
              <c:idx val="2"/>
              <c:layout>
                <c:manualLayout>
                  <c:x val="3.1255484032205308E-2"/>
                  <c:y val="-1.7418816797601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6-44FA-A2C5-69D29477ADAF}"/>
                </c:ext>
              </c:extLst>
            </c:dLbl>
            <c:dLbl>
              <c:idx val="4"/>
              <c:layout>
                <c:manualLayout>
                  <c:x val="4.4805467792072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A6-44FA-A2C5-69D29477ADAF}"/>
                </c:ext>
              </c:extLst>
            </c:dLbl>
            <c:dLbl>
              <c:idx val="5"/>
              <c:layout>
                <c:manualLayout>
                  <c:x val="4.9141480804208826E-2"/>
                  <c:y val="1.386300945195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6-44FA-A2C5-69D29477ADAF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55184.7</c:v>
                </c:pt>
                <c:pt idx="1">
                  <c:v>62311.6</c:v>
                </c:pt>
                <c:pt idx="2">
                  <c:v>74267.8</c:v>
                </c:pt>
                <c:pt idx="3">
                  <c:v>86688.332209999993</c:v>
                </c:pt>
                <c:pt idx="4">
                  <c:v>38872.1</c:v>
                </c:pt>
                <c:pt idx="5">
                  <c:v>14900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3A6-44FA-A2C5-69D29477A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653120"/>
        <c:axId val="178184768"/>
        <c:axId val="46092288"/>
      </c:bar3DChart>
      <c:catAx>
        <c:axId val="17965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184768"/>
        <c:crosses val="autoZero"/>
        <c:auto val="1"/>
        <c:lblAlgn val="ctr"/>
        <c:lblOffset val="100"/>
        <c:noMultiLvlLbl val="0"/>
      </c:catAx>
      <c:valAx>
        <c:axId val="17818476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79653120"/>
        <c:crosses val="autoZero"/>
        <c:crossBetween val="between"/>
      </c:valAx>
      <c:serAx>
        <c:axId val="46092288"/>
        <c:scaling>
          <c:orientation val="minMax"/>
        </c:scaling>
        <c:delete val="1"/>
        <c:axPos val="b"/>
        <c:majorTickMark val="out"/>
        <c:minorTickMark val="none"/>
        <c:tickLblPos val="none"/>
        <c:crossAx val="17818476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3045206210675"/>
          <c:y val="3.9909291351539436E-2"/>
          <c:w val="0.76156954793789644"/>
          <c:h val="0.92018141729692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 (План)</c:v>
                </c:pt>
                <c:pt idx="1">
                  <c:v>2025 (План)</c:v>
                </c:pt>
                <c:pt idx="2">
                  <c:v>2024 (План)</c:v>
                </c:pt>
                <c:pt idx="3">
                  <c:v>2023 (Отчет)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3487.1506399999998</c:v>
                </c:pt>
                <c:pt idx="1">
                  <c:v>3599.9389000000001</c:v>
                </c:pt>
                <c:pt idx="2">
                  <c:v>14653.09852</c:v>
                </c:pt>
                <c:pt idx="3">
                  <c:v>24053.1</c:v>
                </c:pt>
                <c:pt idx="4">
                  <c:v>26405</c:v>
                </c:pt>
                <c:pt idx="5">
                  <c:v>22171.3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6.1185343171487978E-3"/>
                  <c:y val="-3.386219685668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 (План)</c:v>
                </c:pt>
                <c:pt idx="1">
                  <c:v>2025 (План)</c:v>
                </c:pt>
                <c:pt idx="2">
                  <c:v>2024 (План)</c:v>
                </c:pt>
                <c:pt idx="3">
                  <c:v>2023 (Отчет)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2" formatCode="#,##0.0">
                  <c:v>1429.64635</c:v>
                </c:pt>
                <c:pt idx="3" formatCode="#,##0.0">
                  <c:v>52876</c:v>
                </c:pt>
                <c:pt idx="4" formatCode="#,##0.0">
                  <c:v>20224.599999999999</c:v>
                </c:pt>
                <c:pt idx="5" formatCode="#,##0.0">
                  <c:v>24057.7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E-4BA8-9C5B-C3E8D1342A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2"/>
              <c:layout>
                <c:manualLayout>
                  <c:x val="-3.9770473061466569E-2"/>
                  <c:y val="-3.386219685668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778014757230297E-3"/>
                  <c:y val="-6.3491619106278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E-4BA8-9C5B-C3E8D1342AA2}"/>
                </c:ext>
              </c:extLst>
            </c:dLbl>
            <c:dLbl>
              <c:idx val="4"/>
              <c:layout>
                <c:manualLayout>
                  <c:x val="-6.5184559914832578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E-4BA8-9C5B-C3E8D134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 (План)</c:v>
                </c:pt>
                <c:pt idx="1">
                  <c:v>2025 (План)</c:v>
                </c:pt>
                <c:pt idx="2">
                  <c:v>2024 (План)</c:v>
                </c:pt>
                <c:pt idx="3">
                  <c:v>2023 (Отчет)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306</c:v>
                </c:pt>
                <c:pt idx="1">
                  <c:v>306</c:v>
                </c:pt>
                <c:pt idx="2">
                  <c:v>55510.553520000001</c:v>
                </c:pt>
                <c:pt idx="3">
                  <c:v>7026.5</c:v>
                </c:pt>
                <c:pt idx="4">
                  <c:v>8054.5</c:v>
                </c:pt>
                <c:pt idx="5">
                  <c:v>308.39999999999998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144640"/>
        <c:axId val="178189376"/>
        <c:axId val="0"/>
      </c:bar3DChart>
      <c:catAx>
        <c:axId val="18014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189376"/>
        <c:crosses val="autoZero"/>
        <c:auto val="1"/>
        <c:lblAlgn val="ctr"/>
        <c:lblOffset val="100"/>
        <c:noMultiLvlLbl val="0"/>
      </c:catAx>
      <c:valAx>
        <c:axId val="178189376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18014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3">
                    <a:lumMod val="10000"/>
                  </a:schemeClr>
                </a:solidFill>
              </a:defRPr>
            </a:pPr>
            <a:r>
              <a:rPr lang="ru-RU" sz="1600" dirty="0">
                <a:latin typeface="Constantia" panose="02030602050306030303" pitchFamily="18" charset="0"/>
              </a:rPr>
              <a:t>Другие вопросы в области охраны окружающей среды</a:t>
            </a:r>
          </a:p>
        </c:rich>
      </c:tx>
      <c:layout>
        <c:manualLayout>
          <c:xMode val="edge"/>
          <c:yMode val="edge"/>
          <c:x val="0.22076938999048387"/>
          <c:y val="1.40423416245398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58653838510717"/>
          <c:y val="3.9909291351539436E-2"/>
          <c:w val="0.89841346161489288"/>
          <c:h val="0.9201814172969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2024 (План)</c:v>
                </c:pt>
                <c:pt idx="5">
                  <c:v>2025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24</c:v>
                </c:pt>
                <c:pt idx="1">
                  <c:v>1572.6</c:v>
                </c:pt>
                <c:pt idx="2">
                  <c:v>378.6</c:v>
                </c:pt>
                <c:pt idx="3">
                  <c:v>190</c:v>
                </c:pt>
                <c:pt idx="4">
                  <c:v>190</c:v>
                </c:pt>
                <c:pt idx="5">
                  <c:v>190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393472"/>
        <c:axId val="11012928"/>
      </c:barChart>
      <c:catAx>
        <c:axId val="18039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12928"/>
        <c:crosses val="autoZero"/>
        <c:auto val="1"/>
        <c:lblAlgn val="ctr"/>
        <c:lblOffset val="100"/>
        <c:noMultiLvlLbl val="0"/>
      </c:catAx>
      <c:valAx>
        <c:axId val="1101292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8039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80394496"/>
        <c:axId val="11015808"/>
        <c:axId val="0"/>
      </c:bar3DChart>
      <c:catAx>
        <c:axId val="18039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1015808"/>
        <c:crosses val="autoZero"/>
        <c:auto val="1"/>
        <c:lblAlgn val="ctr"/>
        <c:lblOffset val="100"/>
        <c:noMultiLvlLbl val="0"/>
      </c:catAx>
      <c:valAx>
        <c:axId val="110158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0394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E-4D09-86F8-F8AD698B4F8F}"/>
                </c:ext>
              </c:extLst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88124.4</c:v>
                </c:pt>
                <c:pt idx="1">
                  <c:v>95317.2</c:v>
                </c:pt>
                <c:pt idx="2">
                  <c:v>89202.7</c:v>
                </c:pt>
                <c:pt idx="3">
                  <c:v>97977.1</c:v>
                </c:pt>
                <c:pt idx="4">
                  <c:v>98720.7</c:v>
                </c:pt>
                <c:pt idx="5">
                  <c:v>98720.7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E-4D09-86F8-F8AD698B4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7FCC54"/>
            </a:solidFill>
          </c:spPr>
          <c:invertIfNegative val="0"/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269128.5</c:v>
                </c:pt>
                <c:pt idx="1">
                  <c:v>324597.2</c:v>
                </c:pt>
                <c:pt idx="2">
                  <c:v>296265.3</c:v>
                </c:pt>
                <c:pt idx="3">
                  <c:v>302314.09999999998</c:v>
                </c:pt>
                <c:pt idx="4">
                  <c:v>302859.09999999998</c:v>
                </c:pt>
                <c:pt idx="5">
                  <c:v>303359.09999999998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BE-4D09-86F8-F8AD698B4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E-4D09-86F8-F8AD698B4F8F}"/>
                </c:ext>
              </c:extLst>
            </c:dLbl>
            <c:dLbl>
              <c:idx val="1"/>
              <c:layout>
                <c:manualLayout>
                  <c:x val="-9.3567037761890584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E-4D09-86F8-F8AD698B4F8F}"/>
                </c:ext>
              </c:extLst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E-4D09-86F8-F8AD698B4F8F}"/>
                </c:ext>
              </c:extLst>
            </c:dLbl>
            <c:dLbl>
              <c:idx val="3"/>
              <c:layout>
                <c:manualLayout>
                  <c:x val="-1.3099519422643849E-2"/>
                  <c:y val="-2.901069437218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BE-4D09-86F8-F8AD698B4F8F}"/>
                </c:ext>
              </c:extLst>
            </c:dLbl>
            <c:dLbl>
              <c:idx val="4"/>
              <c:layout>
                <c:manualLayout>
                  <c:x val="-2.4443720931260838E-2"/>
                  <c:y val="-3.574288236773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E-4D09-86F8-F8AD698B4F8F}"/>
                </c:ext>
              </c:extLst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BE-4D09-86F8-F8AD698B4F8F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32870.300000000003</c:v>
                </c:pt>
                <c:pt idx="1">
                  <c:v>41774</c:v>
                </c:pt>
                <c:pt idx="2">
                  <c:v>35714.1</c:v>
                </c:pt>
                <c:pt idx="3">
                  <c:v>43749.1</c:v>
                </c:pt>
                <c:pt idx="4">
                  <c:v>41703</c:v>
                </c:pt>
                <c:pt idx="5">
                  <c:v>41703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BE-4D09-86F8-F8AD698B4F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BE-4D09-86F8-F8AD698B4F8F}"/>
                </c:ext>
              </c:extLst>
            </c:dLbl>
            <c:dLbl>
              <c:idx val="1"/>
              <c:layout>
                <c:manualLayout>
                  <c:x val="3.7426815104755896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E-4D09-86F8-F8AD698B4F8F}"/>
                </c:ext>
              </c:extLst>
            </c:dLbl>
            <c:dLbl>
              <c:idx val="2"/>
              <c:layout>
                <c:manualLayout>
                  <c:x val="-1.8714881049035424E-3"/>
                  <c:y val="-3.025983548894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E-4D09-86F8-F8AD698B4F8F}"/>
                </c:ext>
              </c:extLst>
            </c:dLbl>
            <c:dLbl>
              <c:idx val="3"/>
              <c:layout>
                <c:manualLayout>
                  <c:x val="1.872380565969109E-2"/>
                  <c:y val="-5.6772488357157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E-4D09-86F8-F8AD698B4F8F}"/>
                </c:ext>
              </c:extLst>
            </c:dLbl>
            <c:dLbl>
              <c:idx val="4"/>
              <c:layout>
                <c:manualLayout>
                  <c:x val="1.7550415295338941E-3"/>
                  <c:y val="-5.004030036160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E-4D09-86F8-F8AD698B4F8F}"/>
                </c:ext>
              </c:extLst>
            </c:dLbl>
            <c:dLbl>
              <c:idx val="5"/>
              <c:layout>
                <c:manualLayout>
                  <c:x val="8.7752076476694703E-3"/>
                  <c:y val="-2.692875198221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E-4D09-86F8-F8AD698B4F8F}"/>
                </c:ext>
              </c:extLst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9016.9</c:v>
                </c:pt>
                <c:pt idx="1">
                  <c:v>9848.4</c:v>
                </c:pt>
                <c:pt idx="2">
                  <c:v>5259.9</c:v>
                </c:pt>
                <c:pt idx="3">
                  <c:v>7498.3</c:v>
                </c:pt>
                <c:pt idx="4">
                  <c:v>7498.3</c:v>
                </c:pt>
                <c:pt idx="5">
                  <c:v>7498.3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6BE-4D09-86F8-F8AD698B4F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BE-4D09-86F8-F8AD698B4F8F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E-4D09-86F8-F8AD698B4F8F}"/>
                </c:ext>
              </c:extLst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E-4D09-86F8-F8AD698B4F8F}"/>
                </c:ext>
              </c:extLst>
            </c:dLbl>
            <c:dLbl>
              <c:idx val="3"/>
              <c:layout>
                <c:manualLayout>
                  <c:x val="1.8713441241209591E-2"/>
                  <c:y val="1.38807644691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E-4D09-86F8-F8AD698B4F8F}"/>
                </c:ext>
              </c:extLst>
            </c:dLbl>
            <c:dLbl>
              <c:idx val="4"/>
              <c:layout>
                <c:manualLayout>
                  <c:x val="2.2107028236545326E-2"/>
                  <c:y val="1.512992990308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BE-4D09-86F8-F8AD698B4F8F}"/>
                </c:ext>
              </c:extLst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E-4D09-86F8-F8AD698B4F8F}"/>
                </c:ext>
              </c:extLst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7561</c:v>
                </c:pt>
                <c:pt idx="1">
                  <c:v>7844.5</c:v>
                </c:pt>
                <c:pt idx="2">
                  <c:v>15004.4</c:v>
                </c:pt>
                <c:pt idx="3">
                  <c:v>20670.599999999999</c:v>
                </c:pt>
                <c:pt idx="4">
                  <c:v>20855.2</c:v>
                </c:pt>
                <c:pt idx="5">
                  <c:v>21321.7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6BE-4D09-86F8-F8AD698B4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690432"/>
        <c:axId val="178185344"/>
        <c:axId val="0"/>
      </c:bar3DChart>
      <c:catAx>
        <c:axId val="18069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185344"/>
        <c:crosses val="autoZero"/>
        <c:auto val="1"/>
        <c:lblAlgn val="ctr"/>
        <c:lblOffset val="100"/>
        <c:noMultiLvlLbl val="0"/>
      </c:catAx>
      <c:valAx>
        <c:axId val="1781853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069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76135762083564"/>
          <c:y val="3.437500000000001E-2"/>
          <c:w val="0.87523864237916449"/>
          <c:h val="0.9312500000000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rgbClr val="C1FFC1"/>
            </a:solidFill>
            <a:ln>
              <a:solidFill>
                <a:srgbClr val="B7E5B3"/>
              </a:solidFill>
            </a:ln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50 581,0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4-4B03-A16E-9FBAC6F3A933}"/>
                </c:ext>
              </c:extLst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4-4B03-A16E-9FBAC6F3A933}"/>
                </c:ext>
              </c:extLst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4-4B03-A16E-9FBAC6F3A933}"/>
                </c:ext>
              </c:extLst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4-4B03-A16E-9FBAC6F3A933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50581</c:v>
                </c:pt>
                <c:pt idx="1">
                  <c:v>53381.599999999999</c:v>
                </c:pt>
                <c:pt idx="2">
                  <c:v>68839</c:v>
                </c:pt>
                <c:pt idx="3">
                  <c:v>63214.1</c:v>
                </c:pt>
                <c:pt idx="4">
                  <c:v>60734</c:v>
                </c:pt>
                <c:pt idx="5">
                  <c:v>60736.3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9A-4437-862D-6AE88C35B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rgbClr val="F9FBA3"/>
            </a:solidFill>
          </c:spPr>
          <c:invertIfNegative val="0"/>
          <c:dLbls>
            <c:dLbl>
              <c:idx val="0"/>
              <c:layout>
                <c:manualLayout>
                  <c:x val="2.8260045327332544E-2"/>
                  <c:y val="-2.854854263811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4-4B03-A16E-9FBAC6F3A933}"/>
                </c:ext>
              </c:extLst>
            </c:dLbl>
            <c:dLbl>
              <c:idx val="1"/>
              <c:layout>
                <c:manualLayout>
                  <c:x val="2.9830047845517686E-2"/>
                  <c:y val="-1.903236175874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4-4B03-A16E-9FBAC6F3A933}"/>
                </c:ext>
              </c:extLst>
            </c:dLbl>
            <c:dLbl>
              <c:idx val="2"/>
              <c:layout>
                <c:manualLayout>
                  <c:x val="1.5700025181851356E-2"/>
                  <c:y val="-1.9032361758740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4-4B03-A16E-9FBAC6F3A933}"/>
                </c:ext>
              </c:extLst>
            </c:dLbl>
            <c:dLbl>
              <c:idx val="3"/>
              <c:layout>
                <c:manualLayout>
                  <c:x val="1.4130022663666158E-2"/>
                  <c:y val="-9.5161808793701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4-4B03-A16E-9FBAC6F3A933}"/>
                </c:ext>
              </c:extLst>
            </c:dLbl>
            <c:dLbl>
              <c:idx val="4"/>
              <c:layout>
                <c:manualLayout>
                  <c:x val="1.5700025181851415E-2"/>
                  <c:y val="-1.9032736411530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4-4B03-A16E-9FBAC6F3A933}"/>
                </c:ext>
              </c:extLst>
            </c:dLbl>
            <c:dLbl>
              <c:idx val="5"/>
              <c:layout>
                <c:manualLayout>
                  <c:x val="1.4130022663666272E-2"/>
                  <c:y val="-2.379045219842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4-4B03-A16E-9FBAC6F3A933}"/>
                </c:ext>
              </c:extLst>
            </c:dLbl>
            <c:spPr>
              <a:solidFill>
                <a:srgbClr val="F9FBA3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 formatCode="#,##0.0">
                  <c:v>658.8</c:v>
                </c:pt>
                <c:pt idx="1">
                  <c:v>666.3</c:v>
                </c:pt>
                <c:pt idx="2">
                  <c:v>880.7</c:v>
                </c:pt>
                <c:pt idx="3">
                  <c:v>841.9</c:v>
                </c:pt>
                <c:pt idx="4">
                  <c:v>841.9</c:v>
                </c:pt>
                <c:pt idx="5">
                  <c:v>841.9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9A-4437-862D-6AE88C35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0748800"/>
        <c:axId val="180823744"/>
        <c:axId val="0"/>
      </c:bar3DChart>
      <c:catAx>
        <c:axId val="18074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823744"/>
        <c:crosses val="autoZero"/>
        <c:auto val="1"/>
        <c:lblAlgn val="ctr"/>
        <c:lblOffset val="100"/>
        <c:noMultiLvlLbl val="0"/>
      </c:catAx>
      <c:valAx>
        <c:axId val="18082374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8074880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2.187500000000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698-B8E6-3F103B017276}"/>
                </c:ext>
              </c:extLst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9-4698-B8E6-3F103B017276}"/>
                </c:ext>
              </c:extLst>
            </c:dLbl>
            <c:dLbl>
              <c:idx val="3"/>
              <c:layout>
                <c:manualLayout>
                  <c:x val="6.25E-2"/>
                  <c:y val="-6.2502460629921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9-4698-B8E6-3F103B017276}"/>
                </c:ext>
              </c:extLst>
            </c:dLbl>
            <c:dLbl>
              <c:idx val="4"/>
              <c:layout>
                <c:manualLayout>
                  <c:x val="6.25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-2.499999999999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36125.599999999999</c:v>
                </c:pt>
                <c:pt idx="1">
                  <c:v>43256.6</c:v>
                </c:pt>
                <c:pt idx="2">
                  <c:v>45232.2</c:v>
                </c:pt>
                <c:pt idx="3">
                  <c:v>59081.599999999999</c:v>
                </c:pt>
                <c:pt idx="4">
                  <c:v>57393.2</c:v>
                </c:pt>
                <c:pt idx="5">
                  <c:v>44064.6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99-4698-B8E6-3F103B017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32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9-4698-B8E6-3F103B017276}"/>
                </c:ext>
              </c:extLst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9-4698-B8E6-3F103B017276}"/>
                </c:ext>
              </c:extLst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9-4698-B8E6-3F103B017276}"/>
                </c:ext>
              </c:extLst>
            </c:dLbl>
            <c:dLbl>
              <c:idx val="4"/>
              <c:layout>
                <c:manualLayout>
                  <c:x val="5.8333333333333584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2.187500000000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2655</c:v>
                </c:pt>
                <c:pt idx="1">
                  <c:v>6202.1</c:v>
                </c:pt>
                <c:pt idx="2">
                  <c:v>2730</c:v>
                </c:pt>
                <c:pt idx="3">
                  <c:v>1370.7</c:v>
                </c:pt>
                <c:pt idx="4">
                  <c:v>1585.1</c:v>
                </c:pt>
                <c:pt idx="5">
                  <c:v>1594.7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199-4698-B8E6-3F103B0172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9-4698-B8E6-3F103B017276}"/>
                </c:ext>
              </c:extLst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99-4698-B8E6-3F103B017276}"/>
                </c:ext>
              </c:extLst>
            </c:dLbl>
            <c:dLbl>
              <c:idx val="2"/>
              <c:layout>
                <c:manualLayout>
                  <c:x val="6.3888888888888884E-2"/>
                  <c:y val="-3.58068780225591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99-4698-B8E6-3F103B017276}"/>
                </c:ext>
              </c:extLst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3764.2</c:v>
                </c:pt>
                <c:pt idx="1">
                  <c:v>5586.8</c:v>
                </c:pt>
                <c:pt idx="2">
                  <c:v>5483.3</c:v>
                </c:pt>
                <c:pt idx="3">
                  <c:v>6413.4</c:v>
                </c:pt>
                <c:pt idx="4">
                  <c:v>6413.4</c:v>
                </c:pt>
                <c:pt idx="5">
                  <c:v>6413.4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199-4698-B8E6-3F103B017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220864"/>
        <c:axId val="178187648"/>
      </c:barChart>
      <c:catAx>
        <c:axId val="1812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187648"/>
        <c:crosses val="autoZero"/>
        <c:auto val="1"/>
        <c:lblAlgn val="ctr"/>
        <c:lblOffset val="100"/>
        <c:noMultiLvlLbl val="0"/>
      </c:catAx>
      <c:valAx>
        <c:axId val="17818764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812208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B7E5B3"/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1-4646-A694-71AAD33FBF45}"/>
                </c:ext>
              </c:extLst>
            </c:dLbl>
            <c:dLbl>
              <c:idx val="1"/>
              <c:layout>
                <c:manualLayout>
                  <c:x val="2.0825117448555048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1-4646-A694-71AAD33FBF45}"/>
                </c:ext>
              </c:extLst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2-4F9D-A465-40FABB127229}"/>
                </c:ext>
              </c:extLst>
            </c:dLbl>
            <c:dLbl>
              <c:idx val="3"/>
              <c:layout>
                <c:manualLayout>
                  <c:x val="9.5304263437658748E-4"/>
                  <c:y val="1.1562547744003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1-4646-A694-71AAD33FB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650.20000000000005</c:v>
                </c:pt>
                <c:pt idx="1">
                  <c:v>688</c:v>
                </c:pt>
                <c:pt idx="2">
                  <c:v>700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11-4646-A694-71AAD33F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81314560"/>
        <c:axId val="180828928"/>
        <c:axId val="0"/>
      </c:bar3DChart>
      <c:catAx>
        <c:axId val="18131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828928"/>
        <c:crosses val="autoZero"/>
        <c:auto val="1"/>
        <c:lblAlgn val="ctr"/>
        <c:lblOffset val="100"/>
        <c:noMultiLvlLbl val="0"/>
      </c:catAx>
      <c:valAx>
        <c:axId val="180828928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1813145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228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C4E59F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26412.400000000001</c:v>
                </c:pt>
                <c:pt idx="1">
                  <c:v>32622.1</c:v>
                </c:pt>
                <c:pt idx="2">
                  <c:v>34811.199999999997</c:v>
                </c:pt>
                <c:pt idx="3">
                  <c:v>31716.1</c:v>
                </c:pt>
                <c:pt idx="4">
                  <c:v>27412</c:v>
                </c:pt>
                <c:pt idx="5">
                  <c:v>28425.8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9-46C0-A485-AB459F0E3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F1D08D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9-46C0-A485-AB459F0E312E}"/>
                </c:ext>
              </c:extLst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9-46C0-A485-AB459F0E312E}"/>
                </c:ext>
              </c:extLst>
            </c:dLbl>
            <c:dLbl>
              <c:idx val="3"/>
              <c:layout>
                <c:manualLayout>
                  <c:x val="3.1372536103119311E-2"/>
                  <c:y val="6.971628764611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A9-46C0-A485-AB459F0E31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rgbClr val="F9FBA3"/>
            </a:solidFill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9-46C0-A485-AB459F0E312E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A9-46C0-A485-AB459F0E312E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5846.1</c:v>
                </c:pt>
                <c:pt idx="1">
                  <c:v>7008.8</c:v>
                </c:pt>
                <c:pt idx="2">
                  <c:v>722.2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A9-46C0-A485-AB459F0E3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800448"/>
        <c:axId val="181425792"/>
      </c:barChart>
      <c:catAx>
        <c:axId val="18180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425792"/>
        <c:crosses val="autoZero"/>
        <c:auto val="1"/>
        <c:lblAlgn val="ctr"/>
        <c:lblOffset val="100"/>
        <c:noMultiLvlLbl val="0"/>
      </c:catAx>
      <c:valAx>
        <c:axId val="1814257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180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722222222222224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6-4D6A-B346-099D29C6F375}"/>
                </c:ext>
              </c:extLst>
            </c:dLbl>
            <c:dLbl>
              <c:idx val="1"/>
              <c:layout>
                <c:manualLayout>
                  <c:x val="-2.5000000000000001E-2"/>
                  <c:y val="2.8218497380567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6-4D6A-B346-099D29C6F375}"/>
                </c:ext>
              </c:extLst>
            </c:dLbl>
            <c:dLbl>
              <c:idx val="2"/>
              <c:layout>
                <c:manualLayout>
                  <c:x val="-1.3888998250218722E-2"/>
                  <c:y val="-2.8220719309495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6-4D6A-B346-099D29C6F375}"/>
                </c:ext>
              </c:extLst>
            </c:dLbl>
            <c:dLbl>
              <c:idx val="3"/>
              <c:layout>
                <c:manualLayout>
                  <c:x val="-2.5000000000000001E-2"/>
                  <c:y val="6.4902099589520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D6A-B346-099D29C6F375}"/>
                </c:ext>
              </c:extLst>
            </c:dLbl>
            <c:dLbl>
              <c:idx val="4"/>
              <c:layout>
                <c:manualLayout>
                  <c:x val="-1.8055555555555554E-2"/>
                  <c:y val="4.5149595808908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D6A-B346-099D29C6F375}"/>
                </c:ext>
              </c:extLst>
            </c:dLbl>
            <c:dLbl>
              <c:idx val="5"/>
              <c:layout>
                <c:manualLayout>
                  <c:x val="0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778034.9</c:v>
                </c:pt>
                <c:pt idx="1">
                  <c:v>903767.3</c:v>
                </c:pt>
                <c:pt idx="2">
                  <c:v>923908.2</c:v>
                </c:pt>
                <c:pt idx="3">
                  <c:v>940566.6</c:v>
                </c:pt>
                <c:pt idx="4">
                  <c:v>815026.1</c:v>
                </c:pt>
                <c:pt idx="5">
                  <c:v>794575.1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86-4D6A-B346-099D29C6F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118766404199475E-3"/>
                  <c:y val="5.6436994761135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6-4D6A-B346-099D29C6F375}"/>
                </c:ext>
              </c:extLst>
            </c:dLbl>
            <c:dLbl>
              <c:idx val="1"/>
              <c:layout>
                <c:manualLayout>
                  <c:x val="2.6388779527559057E-2"/>
                  <c:y val="2.8216275451640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6-4D6A-B346-099D29C6F375}"/>
                </c:ext>
              </c:extLst>
            </c:dLbl>
            <c:dLbl>
              <c:idx val="2"/>
              <c:layout>
                <c:manualLayout>
                  <c:x val="4.1222987751531055E-2"/>
                  <c:y val="-5.644143861899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6-4D6A-B346-099D29C6F375}"/>
                </c:ext>
              </c:extLst>
            </c:dLbl>
            <c:dLbl>
              <c:idx val="3"/>
              <c:layout>
                <c:manualLayout>
                  <c:x val="3.1792432195975551E-2"/>
                  <c:y val="-5.643921669006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86-4D6A-B346-099D29C6F375}"/>
                </c:ext>
              </c:extLst>
            </c:dLbl>
            <c:dLbl>
              <c:idx val="4"/>
              <c:layout>
                <c:manualLayout>
                  <c:x val="5.1388888888888887E-2"/>
                  <c:y val="3.386219685668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6-4D6A-B346-099D29C6F375}"/>
                </c:ext>
              </c:extLst>
            </c:dLbl>
            <c:dLbl>
              <c:idx val="5"/>
              <c:layout>
                <c:manualLayout>
                  <c:x val="4.583333333333333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790768.9</c:v>
                </c:pt>
                <c:pt idx="1">
                  <c:v>894796</c:v>
                </c:pt>
                <c:pt idx="2">
                  <c:v>921150.8</c:v>
                </c:pt>
                <c:pt idx="3">
                  <c:v>933066.6</c:v>
                </c:pt>
                <c:pt idx="4">
                  <c:v>815026.1</c:v>
                </c:pt>
                <c:pt idx="5">
                  <c:v>794575.1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986-4D6A-B346-099D29C6F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86-4D6A-B346-099D29C6F375}"/>
                </c:ext>
              </c:extLst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6-4D6A-B346-099D29C6F375}"/>
                </c:ext>
              </c:extLst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6-4D6A-B346-099D29C6F375}"/>
                </c:ext>
              </c:extLst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6-4D6A-B346-099D29C6F3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#,##0.0">
                  <c:v>12734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986-4D6A-B346-099D29C6F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1">
                  <c:v>8971.2999999999993</c:v>
                </c:pt>
                <c:pt idx="2">
                  <c:v>2757.4</c:v>
                </c:pt>
                <c:pt idx="3">
                  <c:v>7500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986-4D6A-B346-099D29C6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879296"/>
        <c:axId val="51662784"/>
        <c:axId val="0"/>
      </c:bar3DChart>
      <c:catAx>
        <c:axId val="11787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662784"/>
        <c:crosses val="autoZero"/>
        <c:auto val="1"/>
        <c:lblAlgn val="ctr"/>
        <c:lblOffset val="100"/>
        <c:noMultiLvlLbl val="0"/>
      </c:catAx>
      <c:valAx>
        <c:axId val="516627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787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0942"/>
          <c:y val="0.30222966124028017"/>
          <c:w val="0.13594860017498159"/>
          <c:h val="0.33063813354415394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60-444C-AC37-8AFCB462C212}"/>
                </c:ext>
              </c:extLst>
            </c:dLbl>
            <c:dLbl>
              <c:idx val="1"/>
              <c:layout>
                <c:manualLayout>
                  <c:x val="8.3333333333333332E-3"/>
                  <c:y val="4.8444404317289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0-444C-AC37-8AFCB462C212}"/>
                </c:ext>
              </c:extLst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60-444C-AC37-8AFCB462C212}"/>
                </c:ext>
              </c:extLst>
            </c:dLbl>
            <c:dLbl>
              <c:idx val="3"/>
              <c:layout>
                <c:manualLayout>
                  <c:x val="1.2500000000000001E-2"/>
                  <c:y val="3.353499731300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60-444C-AC37-8AFCB462C212}"/>
                </c:ext>
              </c:extLst>
            </c:dLbl>
            <c:dLbl>
              <c:idx val="4"/>
              <c:layout>
                <c:manualLayout>
                  <c:x val="-9.722331583551954E-3"/>
                  <c:y val="4.455703406601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60-444C-AC37-8AFCB462C212}"/>
                </c:ext>
              </c:extLst>
            </c:dLbl>
            <c:dLbl>
              <c:idx val="5"/>
              <c:layout>
                <c:manualLayout>
                  <c:x val="-8.3333333333333332E-3"/>
                  <c:y val="-2.383872087311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60-444C-AC37-8AFCB462C212}"/>
                </c:ext>
              </c:extLst>
            </c:dLbl>
            <c:dLbl>
              <c:idx val="6"/>
              <c:layout>
                <c:manualLayout>
                  <c:x val="0"/>
                  <c:y val="-9.5357886772223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B0-4E6B-943B-1E77D5A29220}"/>
                </c:ext>
              </c:extLst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(план)</c:v>
                </c:pt>
                <c:pt idx="6">
                  <c:v>2023 (отчет)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23662.16</c:v>
                </c:pt>
                <c:pt idx="1">
                  <c:v>25804.1</c:v>
                </c:pt>
                <c:pt idx="2">
                  <c:v>26975.42</c:v>
                </c:pt>
                <c:pt idx="3">
                  <c:v>29563.47</c:v>
                </c:pt>
                <c:pt idx="4">
                  <c:v>31426.799999999999</c:v>
                </c:pt>
                <c:pt idx="5">
                  <c:v>34838.1</c:v>
                </c:pt>
                <c:pt idx="6">
                  <c:v>34907.67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A60-444C-AC37-8AFCB462C2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388888888888895E-2"/>
                  <c:y val="-2.1454867556300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60-444C-AC37-8AFCB462C212}"/>
                </c:ext>
              </c:extLst>
            </c:dLbl>
            <c:dLbl>
              <c:idx val="1"/>
              <c:layout>
                <c:manualLayout>
                  <c:x val="-5.555555555555558E-2"/>
                  <c:y val="-6.2414910983726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60-444C-AC37-8AFCB462C212}"/>
                </c:ext>
              </c:extLst>
            </c:dLbl>
            <c:dLbl>
              <c:idx val="2"/>
              <c:layout>
                <c:manualLayout>
                  <c:x val="-3.8888888888888945E-2"/>
                  <c:y val="-4.883858478699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60-444C-AC37-8AFCB462C212}"/>
                </c:ext>
              </c:extLst>
            </c:dLbl>
            <c:dLbl>
              <c:idx val="3"/>
              <c:layout>
                <c:manualLayout>
                  <c:x val="-6.9444444444444448E-2"/>
                  <c:y val="-5.6838946682211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60-444C-AC37-8AFCB462C212}"/>
                </c:ext>
              </c:extLst>
            </c:dLbl>
            <c:dLbl>
              <c:idx val="4"/>
              <c:layout>
                <c:manualLayout>
                  <c:x val="-1.1111220472440946E-2"/>
                  <c:y val="-2.18676308195819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60-444C-AC37-8AFCB462C212}"/>
                </c:ext>
              </c:extLst>
            </c:dLbl>
            <c:dLbl>
              <c:idx val="5"/>
              <c:layout>
                <c:manualLayout>
                  <c:x val="-2.361111111111111E-2"/>
                  <c:y val="-7.1474679817528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60-444C-AC37-8AFCB462C212}"/>
                </c:ext>
              </c:extLst>
            </c:dLbl>
            <c:dLbl>
              <c:idx val="6"/>
              <c:layout>
                <c:manualLayout>
                  <c:x val="0"/>
                  <c:y val="-1.9070826534502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E4-4EF1-A073-FF9E154A1C24}"/>
                </c:ext>
              </c:extLst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(план)</c:v>
                </c:pt>
                <c:pt idx="6">
                  <c:v>2023 (отчет)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31772.3</c:v>
                </c:pt>
                <c:pt idx="1">
                  <c:v>31016.1</c:v>
                </c:pt>
                <c:pt idx="2">
                  <c:v>32309.439999999999</c:v>
                </c:pt>
                <c:pt idx="3">
                  <c:v>35885.949999999997</c:v>
                </c:pt>
                <c:pt idx="4">
                  <c:v>35076.300000000003</c:v>
                </c:pt>
                <c:pt idx="5">
                  <c:v>37723.4</c:v>
                </c:pt>
                <c:pt idx="6">
                  <c:v>40373.39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4A60-444C-AC37-8AFCB462C2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388888888888881E-2"/>
                  <c:y val="-2.3249139513419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60-444C-AC37-8AFCB462C212}"/>
                </c:ext>
              </c:extLst>
            </c:dLbl>
            <c:dLbl>
              <c:idx val="1"/>
              <c:layout>
                <c:manualLayout>
                  <c:x val="-3.1944444444444442E-2"/>
                  <c:y val="2.7190005685584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60-444C-AC37-8AFCB462C212}"/>
                </c:ext>
              </c:extLst>
            </c:dLbl>
            <c:dLbl>
              <c:idx val="2"/>
              <c:layout>
                <c:manualLayout>
                  <c:x val="-2.6388888888888941E-2"/>
                  <c:y val="1.3841365636360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60-444C-AC37-8AFCB462C212}"/>
                </c:ext>
              </c:extLst>
            </c:dLbl>
            <c:dLbl>
              <c:idx val="3"/>
              <c:layout>
                <c:manualLayout>
                  <c:x val="-1.3888888888888926E-2"/>
                  <c:y val="2.9574797527324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60-444C-AC37-8AFCB462C212}"/>
                </c:ext>
              </c:extLst>
            </c:dLbl>
            <c:dLbl>
              <c:idx val="4"/>
              <c:layout>
                <c:manualLayout>
                  <c:x val="-1.1111220472440838E-2"/>
                  <c:y val="-3.176963192366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A60-444C-AC37-8AFCB462C212}"/>
                </c:ext>
              </c:extLst>
            </c:dLbl>
            <c:dLbl>
              <c:idx val="5"/>
              <c:layout>
                <c:manualLayout>
                  <c:x val="-6.9444444444445464E-3"/>
                  <c:y val="-4.3583220600847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60-444C-AC37-8AFCB462C212}"/>
                </c:ext>
              </c:extLst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(план)</c:v>
                </c:pt>
                <c:pt idx="6">
                  <c:v>2023 (отчет)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29890.799999999999</c:v>
                </c:pt>
                <c:pt idx="1">
                  <c:v>30822.2</c:v>
                </c:pt>
                <c:pt idx="2">
                  <c:v>32233.8</c:v>
                </c:pt>
                <c:pt idx="3">
                  <c:v>36897.68</c:v>
                </c:pt>
                <c:pt idx="4">
                  <c:v>38732.5</c:v>
                </c:pt>
                <c:pt idx="5">
                  <c:v>38341.370000000003</c:v>
                </c:pt>
                <c:pt idx="6">
                  <c:v>38510.21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4A60-444C-AC37-8AFCB462C2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3.151097445353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60-444C-AC37-8AFCB462C212}"/>
                </c:ext>
              </c:extLst>
            </c:dLbl>
            <c:dLbl>
              <c:idx val="1"/>
              <c:layout>
                <c:manualLayout>
                  <c:x val="-0.05"/>
                  <c:y val="3.414128441641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A60-444C-AC37-8AFCB462C212}"/>
                </c:ext>
              </c:extLst>
            </c:dLbl>
            <c:dLbl>
              <c:idx val="2"/>
              <c:layout>
                <c:manualLayout>
                  <c:x val="-2.5000000000000001E-2"/>
                  <c:y val="-2.656213250883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A60-444C-AC37-8AFCB462C212}"/>
                </c:ext>
              </c:extLst>
            </c:dLbl>
            <c:dLbl>
              <c:idx val="3"/>
              <c:layout>
                <c:manualLayout>
                  <c:x val="-2.6388888888888878E-2"/>
                  <c:y val="-1.749241531079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A60-444C-AC37-8AFCB462C212}"/>
                </c:ext>
              </c:extLst>
            </c:dLbl>
            <c:dLbl>
              <c:idx val="4"/>
              <c:layout>
                <c:manualLayout>
                  <c:x val="-9.7224409448819198E-3"/>
                  <c:y val="1.391982632033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A60-444C-AC37-8AFCB462C212}"/>
                </c:ext>
              </c:extLst>
            </c:dLbl>
            <c:dLbl>
              <c:idx val="5"/>
              <c:layout>
                <c:manualLayout>
                  <c:x val="-1.1111111111111112E-2"/>
                  <c:y val="2.2259746534449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A60-444C-AC37-8AFCB462C212}"/>
                </c:ext>
              </c:extLst>
            </c:dLbl>
            <c:dLbl>
              <c:idx val="6"/>
              <c:layout>
                <c:manualLayout>
                  <c:x val="0"/>
                  <c:y val="3.575779975219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E4-4EF1-A073-FF9E154A1C24}"/>
                </c:ext>
              </c:extLst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(план)</c:v>
                </c:pt>
                <c:pt idx="6">
                  <c:v>2023 (отчет)</c:v>
                </c:pt>
              </c:strCache>
            </c:strRef>
          </c:cat>
          <c:val>
            <c:numRef>
              <c:f>Лист1!$E$2:$E$8</c:f>
              <c:numCache>
                <c:formatCode>#,##0.0</c:formatCode>
                <c:ptCount val="7"/>
                <c:pt idx="0">
                  <c:v>29655</c:v>
                </c:pt>
                <c:pt idx="1">
                  <c:v>27265.200000000001</c:v>
                </c:pt>
                <c:pt idx="2">
                  <c:v>28175.57</c:v>
                </c:pt>
                <c:pt idx="3">
                  <c:v>31192.92</c:v>
                </c:pt>
                <c:pt idx="4">
                  <c:v>32092</c:v>
                </c:pt>
                <c:pt idx="5">
                  <c:v>33559.300000000003</c:v>
                </c:pt>
                <c:pt idx="6">
                  <c:v>34303.4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4A60-444C-AC37-8AFCB462C2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054400"/>
        <c:axId val="182036736"/>
      </c:lineChart>
      <c:catAx>
        <c:axId val="17405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182036736"/>
        <c:crosses val="autoZero"/>
        <c:auto val="1"/>
        <c:lblAlgn val="ctr"/>
        <c:lblOffset val="100"/>
        <c:noMultiLvlLbl val="0"/>
      </c:catAx>
      <c:valAx>
        <c:axId val="1820367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174054400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29708613508246"/>
          <c:y val="4.334656285118470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2-4F7C-BC11-643F0859B062}"/>
                </c:ext>
              </c:extLst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2-4F7C-BC11-643F0859B062}"/>
                </c:ext>
              </c:extLst>
            </c:dLbl>
            <c:dLbl>
              <c:idx val="2"/>
              <c:layout>
                <c:manualLayout>
                  <c:x val="2.4386920491984862E-2"/>
                  <c:y val="-9.828932989433655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920 854,7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2-4F7C-BC11-643F0859B062}"/>
                </c:ext>
              </c:extLst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2-4F7C-BC11-643F0859B062}"/>
                </c:ext>
              </c:extLst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2-4F7C-BC11-643F0859B062}"/>
                </c:ext>
              </c:extLst>
            </c:dLbl>
            <c:dLbl>
              <c:idx val="5"/>
              <c:layout>
                <c:manualLayout>
                  <c:x val="2.4994474936005876E-2"/>
                  <c:y val="-1.844740625110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2-4F7C-BC11-643F0859B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789059.2</c:v>
                </c:pt>
                <c:pt idx="1">
                  <c:v>894099.7</c:v>
                </c:pt>
                <c:pt idx="2">
                  <c:v>954540.9</c:v>
                </c:pt>
                <c:pt idx="3">
                  <c:v>930581.1</c:v>
                </c:pt>
                <c:pt idx="4">
                  <c:v>815026.1</c:v>
                </c:pt>
                <c:pt idx="5">
                  <c:v>794373.4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22-4F7C-BC11-643F0859B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769664"/>
        <c:axId val="182037888"/>
        <c:axId val="0"/>
      </c:bar3DChart>
      <c:catAx>
        <c:axId val="18276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037888"/>
        <c:crosses val="autoZero"/>
        <c:auto val="1"/>
        <c:lblAlgn val="ctr"/>
        <c:lblOffset val="100"/>
        <c:noMultiLvlLbl val="0"/>
      </c:catAx>
      <c:valAx>
        <c:axId val="18203788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82769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356E-2"/>
          <c:y val="0.12311019654306"/>
          <c:w val="0.44277013924775738"/>
          <c:h val="0.69242491993131516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256E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D6-4D6D-9B91-D453DBA9DC26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D6-4D6D-9B91-D453DBA9DC26}"/>
              </c:ext>
            </c:extLst>
          </c:dPt>
          <c:dPt>
            <c:idx val="2"/>
            <c:bubble3D val="0"/>
            <c:spPr>
              <a:solidFill>
                <a:srgbClr val="31D76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D6-4D6D-9B91-D453DBA9DC26}"/>
              </c:ext>
            </c:extLst>
          </c:dPt>
          <c:dPt>
            <c:idx val="3"/>
            <c:bubble3D val="0"/>
            <c:spPr>
              <a:solidFill>
                <a:srgbClr val="D6D3F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D6-4D6D-9B91-D453DBA9DC26}"/>
              </c:ext>
            </c:extLst>
          </c:dPt>
          <c:dPt>
            <c:idx val="4"/>
            <c:bubble3D val="0"/>
            <c:spPr>
              <a:solidFill>
                <a:srgbClr val="FF373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D6-4D6D-9B91-D453DBA9DC26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D6-4D6D-9B91-D453DBA9DC26}"/>
              </c:ext>
            </c:extLst>
          </c:dPt>
          <c:dPt>
            <c:idx val="6"/>
            <c:bubble3D val="0"/>
            <c:spPr>
              <a:solidFill>
                <a:srgbClr val="FFCC6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5D6-4D6D-9B91-D453DBA9DC26}"/>
              </c:ext>
            </c:extLst>
          </c:dPt>
          <c:dPt>
            <c:idx val="7"/>
            <c:bubble3D val="0"/>
            <c:spPr>
              <a:solidFill>
                <a:srgbClr val="F7F78D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5D6-4D6D-9B91-D453DBA9DC26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5D6-4D6D-9B91-D453DBA9DC26}"/>
              </c:ext>
            </c:extLst>
          </c:dPt>
          <c:dPt>
            <c:idx val="9"/>
            <c:bubble3D val="0"/>
            <c:spPr>
              <a:solidFill>
                <a:srgbClr val="F250AD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5D6-4D6D-9B91-D453DBA9DC26}"/>
              </c:ext>
            </c:extLst>
          </c:dPt>
          <c:dPt>
            <c:idx val="10"/>
            <c:bubble3D val="0"/>
            <c:spPr>
              <a:solidFill>
                <a:srgbClr val="5DBA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5D6-4D6D-9B91-D453DBA9DC26}"/>
              </c:ext>
            </c:extLst>
          </c:dPt>
          <c:dPt>
            <c:idx val="11"/>
            <c:bubble3D val="0"/>
            <c:spPr>
              <a:solidFill>
                <a:srgbClr val="ED93D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5D6-4D6D-9B91-D453DBA9DC26}"/>
              </c:ext>
            </c:extLst>
          </c:dPt>
          <c:dPt>
            <c:idx val="1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5D6-4D6D-9B91-D453DBA9DC26}"/>
              </c:ext>
            </c:extLst>
          </c:dPt>
          <c:dPt>
            <c:idx val="13"/>
            <c:bubble3D val="0"/>
            <c:spPr>
              <a:solidFill>
                <a:srgbClr val="FF5D5D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5D6-4D6D-9B91-D453DBA9DC26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Sheet1!$A$1:$N$1</c:f>
              <c:strCache>
                <c:ptCount val="14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Безопасная жизнь населения</c:v>
                </c:pt>
              </c:strCache>
            </c:strRef>
          </c:cat>
          <c:val>
            <c:numRef>
              <c:f>Sheet1!$A$2:$N$2</c:f>
              <c:numCache>
                <c:formatCode>0.0</c:formatCode>
                <c:ptCount val="14"/>
                <c:pt idx="0">
                  <c:v>0.7</c:v>
                </c:pt>
                <c:pt idx="1">
                  <c:v>0.3</c:v>
                </c:pt>
                <c:pt idx="2">
                  <c:v>3.6</c:v>
                </c:pt>
                <c:pt idx="3">
                  <c:v>5.8</c:v>
                </c:pt>
                <c:pt idx="4">
                  <c:v>2.4</c:v>
                </c:pt>
                <c:pt idx="5">
                  <c:v>0.2</c:v>
                </c:pt>
                <c:pt idx="6">
                  <c:v>6</c:v>
                </c:pt>
                <c:pt idx="7">
                  <c:v>8.3000000000000007</c:v>
                </c:pt>
                <c:pt idx="8">
                  <c:v>4.5999999999999996</c:v>
                </c:pt>
                <c:pt idx="9" formatCode="0.00">
                  <c:v>0.03</c:v>
                </c:pt>
                <c:pt idx="10">
                  <c:v>46.6</c:v>
                </c:pt>
                <c:pt idx="11">
                  <c:v>8.3000000000000007</c:v>
                </c:pt>
                <c:pt idx="12">
                  <c:v>4.2</c:v>
                </c:pt>
                <c:pt idx="1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F5D6-4D6D-9B91-D453DBA9DC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45882868488430079"/>
          <c:y val="3.1882477820178654E-4"/>
          <c:w val="0.5383003671648553"/>
          <c:h val="0.94846238292605811"/>
        </c:manualLayout>
      </c:layout>
      <c:overlay val="0"/>
      <c:txPr>
        <a:bodyPr/>
        <a:lstStyle/>
        <a:p>
          <a:pPr>
            <a:defRPr sz="1100" kern="12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854592"/>
        <c:axId val="183549952"/>
      </c:barChart>
      <c:catAx>
        <c:axId val="183854592"/>
        <c:scaling>
          <c:orientation val="minMax"/>
        </c:scaling>
        <c:delete val="0"/>
        <c:axPos val="b"/>
        <c:majorTickMark val="out"/>
        <c:minorTickMark val="none"/>
        <c:tickLblPos val="nextTo"/>
        <c:crossAx val="183549952"/>
        <c:crosses val="autoZero"/>
        <c:auto val="1"/>
        <c:lblAlgn val="ctr"/>
        <c:lblOffset val="100"/>
        <c:noMultiLvlLbl val="0"/>
      </c:catAx>
      <c:valAx>
        <c:axId val="18354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854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1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628416"/>
        <c:axId val="51665088"/>
      </c:barChart>
      <c:catAx>
        <c:axId val="149628416"/>
        <c:scaling>
          <c:orientation val="minMax"/>
        </c:scaling>
        <c:delete val="0"/>
        <c:axPos val="b"/>
        <c:majorTickMark val="out"/>
        <c:minorTickMark val="none"/>
        <c:tickLblPos val="nextTo"/>
        <c:crossAx val="51665088"/>
        <c:crosses val="autoZero"/>
        <c:auto val="1"/>
        <c:lblAlgn val="ctr"/>
        <c:lblOffset val="100"/>
        <c:noMultiLvlLbl val="0"/>
      </c:catAx>
      <c:valAx>
        <c:axId val="5166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628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78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8-4860-85B2-A9E694AECA83}"/>
                </c:ext>
              </c:extLst>
            </c:dLbl>
            <c:dLbl>
              <c:idx val="1"/>
              <c:layout>
                <c:manualLayout>
                  <c:x val="-5.8287388031992892E-3"/>
                  <c:y val="6.419708154079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8-4860-85B2-A9E694AECA83}"/>
                </c:ext>
              </c:extLst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8-4860-85B2-A9E694AECA83}"/>
                </c:ext>
              </c:extLst>
            </c:dLbl>
            <c:dLbl>
              <c:idx val="3"/>
              <c:layout>
                <c:manualLayout>
                  <c:x val="2.5764882262602983E-3"/>
                  <c:y val="5.432060745759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8-4860-85B2-A9E694AECA83}"/>
                </c:ext>
              </c:extLst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796194.1</c:v>
                </c:pt>
                <c:pt idx="1">
                  <c:v>930318.5</c:v>
                </c:pt>
                <c:pt idx="2">
                  <c:v>951469.9</c:v>
                </c:pt>
                <c:pt idx="3">
                  <c:v>964161.3</c:v>
                </c:pt>
                <c:pt idx="4">
                  <c:v>830467</c:v>
                </c:pt>
                <c:pt idx="5">
                  <c:v>810207.1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6D8-4860-85B2-A9E694AEC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8-4860-85B2-A9E694AECA83}"/>
                </c:ext>
              </c:extLst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8-4860-85B2-A9E694AECA83}"/>
                </c:ext>
              </c:extLst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8-4860-85B2-A9E694AECA83}"/>
                </c:ext>
              </c:extLst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8-4860-85B2-A9E694AECA83}"/>
                </c:ext>
              </c:extLst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8-4860-85B2-A9E694AECA83}"/>
                </c:ext>
              </c:extLst>
            </c:dLbl>
            <c:dLbl>
              <c:idx val="5"/>
              <c:layout>
                <c:manualLayout>
                  <c:x val="9.4470143635719578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778034.9</c:v>
                </c:pt>
                <c:pt idx="1">
                  <c:v>903767.3</c:v>
                </c:pt>
                <c:pt idx="2">
                  <c:v>923908.2</c:v>
                </c:pt>
                <c:pt idx="3">
                  <c:v>940566.6</c:v>
                </c:pt>
                <c:pt idx="4">
                  <c:v>815026.1</c:v>
                </c:pt>
                <c:pt idx="5">
                  <c:v>794575.1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36D8-4860-85B2-A9E694AEC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8-4860-85B2-A9E694AECA83}"/>
                </c:ext>
              </c:extLst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8-4860-85B2-A9E694AECA83}"/>
                </c:ext>
              </c:extLst>
            </c:dLbl>
            <c:dLbl>
              <c:idx val="2"/>
              <c:layout>
                <c:manualLayout>
                  <c:x val="5.3429488473987701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8-4860-85B2-A9E694AECA83}"/>
                </c:ext>
              </c:extLst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8-4860-85B2-A9E694AECA83}"/>
                </c:ext>
              </c:extLst>
            </c:dLbl>
            <c:dLbl>
              <c:idx val="4"/>
              <c:layout>
                <c:manualLayout>
                  <c:x val="0"/>
                  <c:y val="-5.432060745759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8-4860-85B2-A9E694AECA83}"/>
                </c:ext>
              </c:extLst>
            </c:dLbl>
            <c:dLbl>
              <c:idx val="5"/>
              <c:layout>
                <c:manualLayout>
                  <c:x val="9.4470143635719578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94855.5</c:v>
                </c:pt>
                <c:pt idx="1">
                  <c:v>114462.9</c:v>
                </c:pt>
                <c:pt idx="2">
                  <c:v>103966.1</c:v>
                </c:pt>
                <c:pt idx="3">
                  <c:v>87302.3</c:v>
                </c:pt>
                <c:pt idx="4">
                  <c:v>64077.1</c:v>
                </c:pt>
                <c:pt idx="5">
                  <c:v>65460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36D8-4860-85B2-A9E694AEC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86784"/>
        <c:axId val="97860928"/>
      </c:lineChart>
      <c:catAx>
        <c:axId val="14968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860928"/>
        <c:crosses val="autoZero"/>
        <c:auto val="1"/>
        <c:lblAlgn val="ctr"/>
        <c:lblOffset val="100"/>
        <c:noMultiLvlLbl val="0"/>
      </c:catAx>
      <c:valAx>
        <c:axId val="97860928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149686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092"/>
          <c:y val="0.19677630330574139"/>
          <c:w val="0.25358040570560586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822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40.6</c:v>
                </c:pt>
                <c:pt idx="1">
                  <c:v>45.6</c:v>
                </c:pt>
                <c:pt idx="2" formatCode="0.0">
                  <c:v>47</c:v>
                </c:pt>
                <c:pt idx="3">
                  <c:v>47.7</c:v>
                </c:pt>
                <c:pt idx="4">
                  <c:v>41.1</c:v>
                </c:pt>
                <c:pt idx="5" formatCode="0.0">
                  <c:v>40.1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5-4320-BC4C-640AACF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5-4320-BC4C-640AACF16747}"/>
                </c:ext>
              </c:extLst>
            </c:dLbl>
            <c:dLbl>
              <c:idx val="1"/>
              <c:layout>
                <c:manualLayout>
                  <c:x val="3.0651126465100712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5-4320-BC4C-640AACF16747}"/>
                </c:ext>
              </c:extLst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5-4320-BC4C-640AACF16747}"/>
                </c:ext>
              </c:extLst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320-BC4C-640AACF16747}"/>
                </c:ext>
              </c:extLst>
            </c:dLbl>
            <c:dLbl>
              <c:idx val="4"/>
              <c:layout>
                <c:manualLayout>
                  <c:x val="7.7294646787809014E-3"/>
                  <c:y val="3.047597717101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320-BC4C-640AACF16747}"/>
                </c:ext>
              </c:extLst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320-BC4C-640AACF167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39.700000000000003</c:v>
                </c:pt>
                <c:pt idx="1">
                  <c:v>44.3</c:v>
                </c:pt>
                <c:pt idx="2">
                  <c:v>45.7</c:v>
                </c:pt>
                <c:pt idx="3">
                  <c:v>46.5</c:v>
                </c:pt>
                <c:pt idx="4">
                  <c:v>40.299999999999997</c:v>
                </c:pt>
                <c:pt idx="5">
                  <c:v>39.299999999999997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F5-4320-BC4C-640AACF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4.8</c:v>
                </c:pt>
                <c:pt idx="1">
                  <c:v>5.6</c:v>
                </c:pt>
                <c:pt idx="2">
                  <c:v>5.0999999999999996</c:v>
                </c:pt>
                <c:pt idx="3">
                  <c:v>4.3</c:v>
                </c:pt>
                <c:pt idx="4">
                  <c:v>3.2</c:v>
                </c:pt>
                <c:pt idx="5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F5-4320-BC4C-640AACF16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9628928"/>
        <c:axId val="124906880"/>
        <c:axId val="0"/>
      </c:bar3DChart>
      <c:catAx>
        <c:axId val="14962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4906880"/>
        <c:crosses val="autoZero"/>
        <c:auto val="1"/>
        <c:lblAlgn val="ctr"/>
        <c:lblOffset val="100"/>
        <c:noMultiLvlLbl val="0"/>
      </c:catAx>
      <c:valAx>
        <c:axId val="124906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9628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258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2"/>
              <c:layout>
                <c:manualLayout>
                  <c:x val="-3.0131844614585371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B-4697-AD3B-91B7DD5E4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(План)</c:v>
                </c:pt>
                <c:pt idx="1">
                  <c:v>2025 (План)</c:v>
                </c:pt>
                <c:pt idx="2">
                  <c:v>2024 (План)</c:v>
                </c:pt>
                <c:pt idx="3">
                  <c:v>2023 (Отчет)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309557.09999999998</c:v>
                </c:pt>
                <c:pt idx="1">
                  <c:v>304538.59999999998</c:v>
                </c:pt>
                <c:pt idx="2">
                  <c:v>289235.5</c:v>
                </c:pt>
                <c:pt idx="3">
                  <c:v>248565.9</c:v>
                </c:pt>
                <c:pt idx="4">
                  <c:v>231275.2</c:v>
                </c:pt>
                <c:pt idx="5">
                  <c:v>199755.5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B-4697-AD3B-91B7DD5E4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2026 (План)</c:v>
                </c:pt>
                <c:pt idx="1">
                  <c:v>2025 (План)</c:v>
                </c:pt>
                <c:pt idx="2">
                  <c:v>2024 (План)</c:v>
                </c:pt>
                <c:pt idx="3">
                  <c:v>2023 (Отчет)</c:v>
                </c:pt>
                <c:pt idx="4">
                  <c:v>2022</c:v>
                </c:pt>
                <c:pt idx="5">
                  <c:v>2021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9819.4</c:v>
                </c:pt>
                <c:pt idx="1">
                  <c:v>9808.4</c:v>
                </c:pt>
                <c:pt idx="2">
                  <c:v>24797.4</c:v>
                </c:pt>
                <c:pt idx="3">
                  <c:v>23298.400000000001</c:v>
                </c:pt>
                <c:pt idx="4">
                  <c:v>23500.7</c:v>
                </c:pt>
                <c:pt idx="5">
                  <c:v>15329.3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BB-4697-AD3B-91B7DD5E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629440"/>
        <c:axId val="124908608"/>
        <c:axId val="0"/>
      </c:bar3DChart>
      <c:catAx>
        <c:axId val="149629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4908608"/>
        <c:crosses val="autoZero"/>
        <c:auto val="1"/>
        <c:lblAlgn val="ctr"/>
        <c:lblOffset val="100"/>
        <c:noMultiLvlLbl val="0"/>
      </c:catAx>
      <c:valAx>
        <c:axId val="1249086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149629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858"/>
          <c:w val="0.2335616552110297"/>
          <c:h val="0.48835470384577429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1037"/>
          <c:y val="0.17036911127731141"/>
          <c:w val="0.60910361321151518"/>
          <c:h val="0.78841617906434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170490</c:v>
                </c:pt>
                <c:pt idx="1">
                  <c:v>182963.5</c:v>
                </c:pt>
                <c:pt idx="2">
                  <c:v>156458.70000000001</c:v>
                </c:pt>
                <c:pt idx="3">
                  <c:v>152073.20000000001</c:v>
                </c:pt>
                <c:pt idx="4">
                  <c:v>101763.3</c:v>
                </c:pt>
                <c:pt idx="5">
                  <c:v>84001.5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FA-4049-9A8F-C3AB41A4B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264750.7</c:v>
                </c:pt>
                <c:pt idx="1">
                  <c:v>279698.90000000002</c:v>
                </c:pt>
                <c:pt idx="2">
                  <c:v>287481.7</c:v>
                </c:pt>
                <c:pt idx="3">
                  <c:v>302290.2</c:v>
                </c:pt>
                <c:pt idx="4">
                  <c:v>302995.40000000002</c:v>
                </c:pt>
                <c:pt idx="5">
                  <c:v>290336.90000000002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FA-4049-9A8F-C3AB41A4B0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111100</c:v>
                </c:pt>
                <c:pt idx="1">
                  <c:v>161963.29999999999</c:v>
                </c:pt>
                <c:pt idx="2">
                  <c:v>180128.2</c:v>
                </c:pt>
                <c:pt idx="3">
                  <c:v>139930</c:v>
                </c:pt>
                <c:pt idx="4">
                  <c:v>70848</c:v>
                </c:pt>
                <c:pt idx="5">
                  <c:v>75625.5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FA-4049-9A8F-C3AB41A4B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687296"/>
        <c:axId val="149824640"/>
      </c:barChart>
      <c:catAx>
        <c:axId val="149687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824640"/>
        <c:crosses val="autoZero"/>
        <c:auto val="1"/>
        <c:lblAlgn val="ctr"/>
        <c:lblOffset val="100"/>
        <c:noMultiLvlLbl val="0"/>
      </c:catAx>
      <c:valAx>
        <c:axId val="149824640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149687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789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7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A-4E12-92DE-0A4B7E57AFAA}"/>
                </c:ext>
              </c:extLst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A-4E12-92DE-0A4B7E57AFAA}"/>
                </c:ext>
              </c:extLst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A-4E12-92DE-0A4B7E57AFAA}"/>
                </c:ext>
              </c:extLst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A-4E12-92DE-0A4B7E57AFAA}"/>
                </c:ext>
              </c:extLst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A-4E12-92DE-0A4B7E57AFAA}"/>
                </c:ext>
              </c:extLst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23436.400000000001</c:v>
                </c:pt>
                <c:pt idx="1">
                  <c:v>26363</c:v>
                </c:pt>
                <c:pt idx="2">
                  <c:v>29826.400000000001</c:v>
                </c:pt>
                <c:pt idx="3">
                  <c:v>32240.400000000001</c:v>
                </c:pt>
                <c:pt idx="4">
                  <c:v>25072.5</c:v>
                </c:pt>
                <c:pt idx="5">
                  <c:v>25234.7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6A-4E12-92DE-0A4B7E57A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A-4E12-92DE-0A4B7E57AFAA}"/>
                </c:ext>
              </c:extLst>
            </c:dLbl>
            <c:dLbl>
              <c:idx val="1"/>
              <c:layout>
                <c:manualLayout>
                  <c:x val="8.2506382524881877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A-4E12-92DE-0A4B7E57AFAA}"/>
                </c:ext>
              </c:extLst>
            </c:dLbl>
            <c:dLbl>
              <c:idx val="2"/>
              <c:layout>
                <c:manualLayout>
                  <c:x val="8.3124970837028814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A-4E12-92DE-0A4B7E57AFAA}"/>
                </c:ext>
              </c:extLst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6A-4E12-92DE-0A4B7E57AFAA}"/>
                </c:ext>
              </c:extLst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264750.7</c:v>
                </c:pt>
                <c:pt idx="1">
                  <c:v>279698.90000000002</c:v>
                </c:pt>
                <c:pt idx="2">
                  <c:v>287481.7</c:v>
                </c:pt>
                <c:pt idx="3">
                  <c:v>302290.2</c:v>
                </c:pt>
                <c:pt idx="4">
                  <c:v>302995.5</c:v>
                </c:pt>
                <c:pt idx="5">
                  <c:v>290336.90000000002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B6A-4E12-92DE-0A4B7E57A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25063825248818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A-4E12-92DE-0A4B7E57AFAA}"/>
                </c:ext>
              </c:extLst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A-4E12-92DE-0A4B7E57AFAA}"/>
                </c:ext>
              </c:extLst>
            </c:dLbl>
            <c:dLbl>
              <c:idx val="2"/>
              <c:layout>
                <c:manualLayout>
                  <c:x val="8.31249708370288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A-4E12-92DE-0A4B7E57AFAA}"/>
                </c:ext>
              </c:extLst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A-4E12-92DE-0A4B7E57AFAA}"/>
                </c:ext>
              </c:extLst>
            </c:dLbl>
            <c:dLbl>
              <c:idx val="4"/>
              <c:layout>
                <c:manualLayout>
                  <c:x val="8.677234216999373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A-4E12-92DE-0A4B7E57AFAA}"/>
                </c:ext>
              </c:extLst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111100</c:v>
                </c:pt>
                <c:pt idx="1">
                  <c:v>161963.29999999999</c:v>
                </c:pt>
                <c:pt idx="2">
                  <c:v>180128.2</c:v>
                </c:pt>
                <c:pt idx="3">
                  <c:v>139930</c:v>
                </c:pt>
                <c:pt idx="4">
                  <c:v>70848</c:v>
                </c:pt>
                <c:pt idx="5">
                  <c:v>75625.5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B6A-4E12-92DE-0A4B7E57A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A-4E12-92DE-0A4B7E57AFAA}"/>
                </c:ext>
              </c:extLst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A-4E12-92DE-0A4B7E57AFAA}"/>
                </c:ext>
              </c:extLst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A-4E12-92DE-0A4B7E57AFAA}"/>
                </c:ext>
              </c:extLst>
            </c:dLbl>
            <c:dLbl>
              <c:idx val="3"/>
              <c:layout>
                <c:manualLayout>
                  <c:x val="8.2506382524881877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A-4E12-92DE-0A4B7E57AFAA}"/>
                </c:ext>
              </c:extLst>
            </c:dLbl>
            <c:dLbl>
              <c:idx val="4"/>
              <c:layout>
                <c:manualLayout>
                  <c:x val="7.83067478119448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(Отчет)</c:v>
                </c:pt>
                <c:pt idx="3">
                  <c:v>2024 (План)</c:v>
                </c:pt>
                <c:pt idx="4">
                  <c:v>2025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170490</c:v>
                </c:pt>
                <c:pt idx="1">
                  <c:v>182963.5</c:v>
                </c:pt>
                <c:pt idx="2">
                  <c:v>156458.79999999999</c:v>
                </c:pt>
                <c:pt idx="3">
                  <c:v>152073.20000000001</c:v>
                </c:pt>
                <c:pt idx="4">
                  <c:v>101763.2</c:v>
                </c:pt>
                <c:pt idx="5">
                  <c:v>84001.5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B6A-4E12-92DE-0A4B7E57A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782912"/>
        <c:axId val="149826368"/>
        <c:axId val="0"/>
      </c:bar3DChart>
      <c:catAx>
        <c:axId val="15178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9826368"/>
        <c:crosses val="autoZero"/>
        <c:auto val="1"/>
        <c:lblAlgn val="ctr"/>
        <c:lblOffset val="100"/>
        <c:noMultiLvlLbl val="0"/>
      </c:catAx>
      <c:valAx>
        <c:axId val="14982636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5178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0.05479</cdr:y>
    </cdr:from>
    <cdr:to>
      <cdr:x>1</cdr:x>
      <cdr:y>0.23014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6776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0.84375</cdr:x>
      <cdr:y>0</cdr:y>
    </cdr:from>
    <cdr:to>
      <cdr:x>0.97657</cdr:x>
      <cdr:y>0.15069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15272" y="0"/>
          <a:ext cx="1214446" cy="785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0.92188</cdr:x>
      <cdr:y>0.34247</cdr:y>
    </cdr:from>
    <cdr:to>
      <cdr:x>1</cdr:x>
      <cdr:y>0.61644</cdr:y>
    </cdr:to>
    <cdr:sp macro="" textlink="">
      <cdr:nvSpPr>
        <cdr:cNvPr id="46" name="Freeform 8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1785950"/>
          <a:ext cx="714348" cy="1428760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2"/>
            </a:cxn>
            <a:cxn ang="0">
              <a:pos x="859" y="969"/>
            </a:cxn>
            <a:cxn ang="0">
              <a:pos x="859" y="492"/>
            </a:cxn>
            <a:cxn ang="0">
              <a:pos x="0" y="0"/>
            </a:cxn>
          </a:cxnLst>
          <a:rect l="0" t="0" r="r" b="b"/>
          <a:pathLst>
            <a:path w="859" h="969">
              <a:moveTo>
                <a:pt x="0" y="0"/>
              </a:moveTo>
              <a:lnTo>
                <a:pt x="0" y="722"/>
              </a:lnTo>
              <a:lnTo>
                <a:pt x="859" y="969"/>
              </a:lnTo>
              <a:lnTo>
                <a:pt x="859" y="492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38C895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0.54795</cdr:y>
    </cdr:from>
    <cdr:to>
      <cdr:x>1</cdr:x>
      <cdr:y>0.71204</cdr:y>
    </cdr:to>
    <cdr:sp macro="" textlink="">
      <cdr:nvSpPr>
        <cdr:cNvPr id="47" name="Freeform 10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0" y="2857520"/>
          <a:ext cx="714347" cy="855721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3"/>
            </a:cxn>
            <a:cxn ang="0">
              <a:pos x="859" y="723"/>
            </a:cxn>
            <a:cxn ang="0">
              <a:pos x="859" y="247"/>
            </a:cxn>
            <a:cxn ang="0">
              <a:pos x="0" y="0"/>
            </a:cxn>
          </a:cxnLst>
          <a:rect l="0" t="0" r="r" b="b"/>
          <a:pathLst>
            <a:path w="859" h="723">
              <a:moveTo>
                <a:pt x="0" y="0"/>
              </a:moveTo>
              <a:lnTo>
                <a:pt x="0" y="723"/>
              </a:lnTo>
              <a:lnTo>
                <a:pt x="859" y="723"/>
              </a:lnTo>
              <a:lnTo>
                <a:pt x="859" y="247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FAF8B0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0.69863</cdr:y>
    </cdr:from>
    <cdr:to>
      <cdr:x>1</cdr:x>
      <cdr:y>0.86302</cdr:y>
    </cdr:to>
    <cdr:sp macro="" textlink="">
      <cdr:nvSpPr>
        <cdr:cNvPr id="48" name="Freeform 12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3643338"/>
          <a:ext cx="714347" cy="85725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479"/>
            </a:cxn>
            <a:cxn ang="0">
              <a:pos x="859" y="0"/>
            </a:cxn>
            <a:cxn ang="0">
              <a:pos x="0" y="0"/>
            </a:cxn>
          </a:cxnLst>
          <a:rect l="0" t="0" r="r" b="b"/>
          <a:pathLst>
            <a:path w="859" h="725">
              <a:moveTo>
                <a:pt x="0" y="0"/>
              </a:moveTo>
              <a:lnTo>
                <a:pt x="0" y="725"/>
              </a:lnTo>
              <a:lnTo>
                <a:pt x="859" y="479"/>
              </a:lnTo>
              <a:lnTo>
                <a:pt x="859" y="0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EDDB6D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0.16438</cdr:y>
    </cdr:from>
    <cdr:to>
      <cdr:x>1</cdr:x>
      <cdr:y>0.49683</cdr:y>
    </cdr:to>
    <cdr:sp macro="" textlink="">
      <cdr:nvSpPr>
        <cdr:cNvPr id="45" name="Freeform 6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4" y="857256"/>
          <a:ext cx="714346" cy="173368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1217"/>
            </a:cxn>
            <a:cxn ang="0">
              <a:pos x="859" y="739"/>
            </a:cxn>
            <a:cxn ang="0">
              <a:pos x="0" y="0"/>
            </a:cxn>
          </a:cxnLst>
          <a:rect l="0" t="0" r="r" b="b"/>
          <a:pathLst>
            <a:path w="859" h="1217">
              <a:moveTo>
                <a:pt x="0" y="0"/>
              </a:moveTo>
              <a:lnTo>
                <a:pt x="0" y="725"/>
              </a:lnTo>
              <a:lnTo>
                <a:pt x="859" y="1217"/>
              </a:lnTo>
              <a:lnTo>
                <a:pt x="859" y="739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00D3DE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0.36719</cdr:x>
      <cdr:y>0.60274</cdr:y>
    </cdr:from>
    <cdr:to>
      <cdr:x>0.92188</cdr:x>
      <cdr:y>0.75343</cdr:y>
    </cdr:to>
    <cdr:grpSp>
      <cdr:nvGrpSpPr>
        <cdr:cNvPr id="63" name="Group 51">
          <a:extLst xmlns:a="http://schemas.openxmlformats.org/drawingml/2006/main">
            <a:ext uri="{FF2B5EF4-FFF2-40B4-BE49-F238E27FC236}">
              <a16:creationId xmlns:a16="http://schemas.microsoft.com/office/drawing/2014/main" xmlns="" id="{AD45AA04-1F9B-4C26-9217-645FFB36A87B}"/>
            </a:ext>
          </a:extLst>
        </cdr:cNvPr>
        <cdr:cNvGrpSpPr/>
      </cdr:nvGrpSpPr>
      <cdr:grpSpPr>
        <a:xfrm xmlns:a="http://schemas.openxmlformats.org/drawingml/2006/main" flipH="1">
          <a:off x="3357585" y="3143259"/>
          <a:ext cx="5072086" cy="785841"/>
          <a:chOff x="3407968" y="2569713"/>
          <a:chExt cx="2493768" cy="464825"/>
        </a:xfrm>
      </cdr:grpSpPr>
      <cdr:grpSp>
        <cdr:nvGrpSpPr>
          <cdr:cNvPr id="65" name="Group 45">
            <a:extLst xmlns:a="http://schemas.openxmlformats.org/drawingml/2006/main">
              <a:ext uri="{FF2B5EF4-FFF2-40B4-BE49-F238E27FC236}">
                <a16:creationId xmlns:a16="http://schemas.microsoft.com/office/drawing/2014/main" xmlns="" id="{861C94F1-2F4D-4605-8722-A78AC20EDBE1}"/>
              </a:ext>
            </a:extLst>
          </cdr:cNvPr>
          <cdr:cNvGrpSpPr/>
        </cdr:nvGrpSpPr>
        <cdr:grpSpPr>
          <a:xfrm xmlns:a="http://schemas.openxmlformats.org/drawingml/2006/main">
            <a:off x="3407968" y="2569713"/>
            <a:ext cx="2493768" cy="464825"/>
            <a:chOff x="1461289" y="2873238"/>
            <a:chExt cx="3325024" cy="619767"/>
          </a:xfrm>
        </cdr:grpSpPr>
        <cdr:sp macro="" textlink="">
          <cdr:nvSpPr>
            <cdr:cNvPr id="66" name="Rectangle 12"/>
            <cdr:cNvSpPr/>
          </cdr:nvSpPr>
          <cdr:spPr>
            <a:xfrm xmlns:a="http://schemas.openxmlformats.org/drawingml/2006/main">
              <a:off x="1461289" y="2873239"/>
              <a:ext cx="3325024" cy="45074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8F6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7" name="Group 40">
              <a:extLst xmlns:a="http://schemas.openxmlformats.org/drawingml/2006/main">
                <a:ext uri="{FF2B5EF4-FFF2-40B4-BE49-F238E27FC236}">
                  <a16:creationId xmlns:a16="http://schemas.microsoft.com/office/drawing/2014/main" xmlns="" id="{801500F2-BC18-4301-9935-A944FF4D57EF}"/>
                </a:ext>
              </a:extLst>
            </cdr:cNvPr>
            <cdr:cNvGrpSpPr/>
          </cdr:nvGrpSpPr>
          <cdr:grpSpPr>
            <a:xfrm xmlns:a="http://schemas.openxmlformats.org/drawingml/2006/main">
              <a:off x="2725491" y="2873238"/>
              <a:ext cx="571504" cy="619767"/>
              <a:chOff x="4071934" y="2910951"/>
              <a:chExt cx="571504" cy="619767"/>
            </a:xfrm>
          </cdr:grpSpPr>
          <cdr:sp macro="" textlink="">
            <cdr:nvSpPr>
              <cdr:cNvPr id="69" name="Rectangle 35"/>
              <cdr:cNvSpPr/>
            </cdr:nvSpPr>
            <cdr:spPr>
              <a:xfrm xmlns:a="http://schemas.openxmlformats.org/drawingml/2006/main">
                <a:off x="4071934" y="2910951"/>
                <a:ext cx="571504" cy="619767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  <cdr:relSizeAnchor xmlns:cdr="http://schemas.openxmlformats.org/drawingml/2006/chartDrawing">
    <cdr:from>
      <cdr:x>0.60938</cdr:x>
      <cdr:y>0.67124</cdr:y>
    </cdr:from>
    <cdr:to>
      <cdr:x>0.70938</cdr:x>
      <cdr:y>0.84658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5572132" y="3500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0.79688</cdr:x>
      <cdr:y>0.31507</cdr:y>
    </cdr:from>
    <cdr:to>
      <cdr:x>0.89688</cdr:x>
      <cdr:y>0.49041</cdr:y>
    </cdr:to>
    <cdr:sp macro="" textlink="">
      <cdr:nvSpPr>
        <cdr:cNvPr id="80" name="TextBox 79"/>
        <cdr:cNvSpPr txBox="1"/>
      </cdr:nvSpPr>
      <cdr:spPr>
        <a:xfrm xmlns:a="http://schemas.openxmlformats.org/drawingml/2006/main">
          <a:off x="7286644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0.74219</cdr:x>
      <cdr:y>0.31507</cdr:y>
    </cdr:from>
    <cdr:to>
      <cdr:x>0.84219</cdr:x>
      <cdr:y>0.49041</cdr:y>
    </cdr:to>
    <cdr:sp macro="" textlink="">
      <cdr:nvSpPr>
        <cdr:cNvPr id="81" name="TextBox 80"/>
        <cdr:cNvSpPr txBox="1"/>
      </cdr:nvSpPr>
      <cdr:spPr>
        <a:xfrm xmlns:a="http://schemas.openxmlformats.org/drawingml/2006/main">
          <a:off x="6786578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0.32812</cdr:x>
      <cdr:y>0.69863</cdr:y>
    </cdr:from>
    <cdr:to>
      <cdr:x>1</cdr:x>
      <cdr:y>0.80822</cdr:y>
    </cdr:to>
    <cdr:grpSp>
      <cdr:nvGrpSpPr>
        <cdr:cNvPr id="70" name="Group 52">
          <a:extLst xmlns:a="http://schemas.openxmlformats.org/drawingml/2006/main">
            <a:ext uri="{FF2B5EF4-FFF2-40B4-BE49-F238E27FC236}">
              <a16:creationId xmlns:a16="http://schemas.microsoft.com/office/drawing/2014/main" xmlns="" id="{0D91DEDE-3609-4D7E-88CC-4232EF88E8CD}"/>
            </a:ext>
          </a:extLst>
        </cdr:cNvPr>
        <cdr:cNvGrpSpPr/>
      </cdr:nvGrpSpPr>
      <cdr:grpSpPr>
        <a:xfrm xmlns:a="http://schemas.openxmlformats.org/drawingml/2006/main" flipH="1">
          <a:off x="3000329" y="3643321"/>
          <a:ext cx="6143671" cy="571506"/>
          <a:chOff x="4257793" y="407111"/>
          <a:chExt cx="4290505" cy="3247600"/>
        </a:xfrm>
      </cdr:grpSpPr>
      <cdr:grpSp>
        <cdr:nvGrpSpPr>
          <cdr:cNvPr id="72" name="Group 44">
            <a:extLst xmlns:a="http://schemas.openxmlformats.org/drawingml/2006/main">
              <a:ext uri="{FF2B5EF4-FFF2-40B4-BE49-F238E27FC236}">
                <a16:creationId xmlns:a16="http://schemas.microsoft.com/office/drawing/2014/main" xmlns="" id="{AD7CB5D0-0B90-4E3C-99A6-D99199CFE02E}"/>
              </a:ext>
            </a:extLst>
          </cdr:cNvPr>
          <cdr:cNvGrpSpPr/>
        </cdr:nvGrpSpPr>
        <cdr:grpSpPr>
          <a:xfrm xmlns:a="http://schemas.openxmlformats.org/drawingml/2006/main">
            <a:off x="4257793" y="407111"/>
            <a:ext cx="4290505" cy="3247600"/>
            <a:chOff x="-285753" y="-25970"/>
            <a:chExt cx="5720671" cy="4330132"/>
          </a:xfrm>
        </cdr:grpSpPr>
        <cdr:grpSp>
          <cdr:nvGrpSpPr>
            <cdr:cNvPr id="74" name="Group 41">
              <a:extLst xmlns:a="http://schemas.openxmlformats.org/drawingml/2006/main">
                <a:ext uri="{FF2B5EF4-FFF2-40B4-BE49-F238E27FC236}">
                  <a16:creationId xmlns:a16="http://schemas.microsoft.com/office/drawing/2014/main" xmlns="" id="{B554459C-6847-4B4C-A86F-4CEF992F3B3C}"/>
                </a:ext>
              </a:extLst>
            </cdr:cNvPr>
            <cdr:cNvGrpSpPr/>
          </cdr:nvGrpSpPr>
          <cdr:grpSpPr>
            <a:xfrm xmlns:a="http://schemas.openxmlformats.org/drawingml/2006/main">
              <a:off x="-285753" y="-25970"/>
              <a:ext cx="0" cy="0"/>
              <a:chOff x="-285753" y="-25970"/>
              <a:chExt cx="0" cy="0"/>
            </a:xfrm>
          </cdr:grpSpPr>
        </cdr:grpSp>
        <cdr:sp macro="" textlink="">
          <cdr:nvSpPr>
            <cdr:cNvPr id="73" name="Rectangle 14"/>
            <cdr:cNvSpPr/>
          </cdr:nvSpPr>
          <cdr:spPr>
            <a:xfrm xmlns:a="http://schemas.openxmlformats.org/drawingml/2006/main">
              <a:off x="356994" y="-25970"/>
              <a:ext cx="5077924" cy="4330132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E7CE3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cdr:txBody>
        </cdr:sp>
      </cdr:grpSp>
    </cdr:grpSp>
  </cdr:relSizeAnchor>
  <cdr:relSizeAnchor xmlns:cdr="http://schemas.openxmlformats.org/drawingml/2006/chartDrawing">
    <cdr:from>
      <cdr:x>0.41406</cdr:x>
      <cdr:y>0.49315</cdr:y>
    </cdr:from>
    <cdr:to>
      <cdr:x>0.92188</cdr:x>
      <cdr:y>0.60274</cdr:y>
    </cdr:to>
    <cdr:grpSp>
      <cdr:nvGrpSpPr>
        <cdr:cNvPr id="56" name="Group 50">
          <a:extLst xmlns:a="http://schemas.openxmlformats.org/drawingml/2006/main">
            <a:ext uri="{FF2B5EF4-FFF2-40B4-BE49-F238E27FC236}">
              <a16:creationId xmlns:a16="http://schemas.microsoft.com/office/drawing/2014/main" xmlns="" id="{3BADE1EC-AFD4-4208-BB01-5E4C8ACA1046}"/>
            </a:ext>
          </a:extLst>
        </cdr:cNvPr>
        <cdr:cNvGrpSpPr/>
      </cdr:nvGrpSpPr>
      <cdr:grpSpPr>
        <a:xfrm xmlns:a="http://schemas.openxmlformats.org/drawingml/2006/main" flipH="1">
          <a:off x="3786165" y="2571753"/>
          <a:ext cx="4643506" cy="571506"/>
          <a:chOff x="3629672" y="2184922"/>
          <a:chExt cx="2129997" cy="406701"/>
        </a:xfrm>
      </cdr:grpSpPr>
      <cdr:grpSp>
        <cdr:nvGrpSpPr>
          <cdr:cNvPr id="58" name="Group 46">
            <a:extLst xmlns:a="http://schemas.openxmlformats.org/drawingml/2006/main">
              <a:ext uri="{FF2B5EF4-FFF2-40B4-BE49-F238E27FC236}">
                <a16:creationId xmlns:a16="http://schemas.microsoft.com/office/drawing/2014/main" xmlns="" id="{7716AD3F-8D1A-4909-BBD2-11AC0E645628}"/>
              </a:ext>
            </a:extLst>
          </cdr:cNvPr>
          <cdr:cNvGrpSpPr/>
        </cdr:nvGrpSpPr>
        <cdr:grpSpPr>
          <a:xfrm xmlns:a="http://schemas.openxmlformats.org/drawingml/2006/main">
            <a:off x="3629672" y="2184922"/>
            <a:ext cx="2129997" cy="406701"/>
            <a:chOff x="1446254" y="2344452"/>
            <a:chExt cx="2839997" cy="542269"/>
          </a:xfrm>
        </cdr:grpSpPr>
        <cdr:sp macro="" textlink="">
          <cdr:nvSpPr>
            <cdr:cNvPr id="59" name="Rectangle 10"/>
            <cdr:cNvSpPr/>
          </cdr:nvSpPr>
          <cdr:spPr>
            <a:xfrm xmlns:a="http://schemas.openxmlformats.org/drawingml/2006/main">
              <a:off x="1446254" y="2344452"/>
              <a:ext cx="2839997" cy="529963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34BA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0" name="Group 39">
              <a:extLst xmlns:a="http://schemas.openxmlformats.org/drawingml/2006/main">
                <a:ext uri="{FF2B5EF4-FFF2-40B4-BE49-F238E27FC236}">
                  <a16:creationId xmlns:a16="http://schemas.microsoft.com/office/drawing/2014/main" xmlns="" id="{EFFE69F0-77D6-49B4-91D0-4EB29648B99D}"/>
                </a:ext>
              </a:extLst>
            </cdr:cNvPr>
            <cdr:cNvGrpSpPr/>
          </cdr:nvGrpSpPr>
          <cdr:grpSpPr>
            <a:xfrm xmlns:a="http://schemas.openxmlformats.org/drawingml/2006/main">
              <a:off x="2091267" y="2344452"/>
              <a:ext cx="1857387" cy="542269"/>
              <a:chOff x="2285986" y="2357436"/>
              <a:chExt cx="1857387" cy="542269"/>
            </a:xfrm>
          </cdr:grpSpPr>
          <cdr:sp macro="" textlink="">
            <cdr:nvSpPr>
              <cdr:cNvPr id="61" name="Rectangle 24"/>
              <cdr:cNvSpPr/>
            </cdr:nvSpPr>
            <cdr:spPr>
              <a:xfrm xmlns:a="http://schemas.openxmlformats.org/drawingml/2006/main">
                <a:off x="2285986" y="2500314"/>
                <a:ext cx="1285884" cy="313946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  <cdr:sp macro="" textlink="">
            <cdr:nvSpPr>
              <cdr:cNvPr id="62" name="Rectangle 34"/>
              <cdr:cNvSpPr/>
            </cdr:nvSpPr>
            <cdr:spPr>
              <a:xfrm xmlns:a="http://schemas.openxmlformats.org/drawingml/2006/main">
                <a:off x="3571869" y="2357436"/>
                <a:ext cx="571504" cy="542269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0.57813</cdr:x>
      <cdr:y>0.62353</cdr:y>
    </cdr:from>
    <cdr:to>
      <cdr:x>0.89844</cdr:x>
      <cdr:y>0.85695</cdr:y>
    </cdr:to>
    <cdr:sp macro="" textlink="">
      <cdr:nvSpPr>
        <cdr:cNvPr id="3" name="矩形 23"/>
        <cdr:cNvSpPr/>
      </cdr:nvSpPr>
      <cdr:spPr>
        <a:xfrm xmlns:a="http://schemas.openxmlformats.org/drawingml/2006/main" flipH="1">
          <a:off x="5286379" y="3786214"/>
          <a:ext cx="2928961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вклады спонсоров </a:t>
          </a:r>
        </a:p>
      </cdr:txBody>
    </cdr:sp>
  </cdr:relSizeAnchor>
  <cdr:relSizeAnchor xmlns:cdr="http://schemas.openxmlformats.org/drawingml/2006/chartDrawing">
    <cdr:from>
      <cdr:x>0.03906</cdr:x>
      <cdr:y>0.27059</cdr:y>
    </cdr:from>
    <cdr:to>
      <cdr:x>0.35937</cdr:x>
      <cdr:y>0.50401</cdr:y>
    </cdr:to>
    <cdr:sp macro="" textlink="">
      <cdr:nvSpPr>
        <cdr:cNvPr id="6" name="矩形 27"/>
        <cdr:cNvSpPr/>
      </cdr:nvSpPr>
      <cdr:spPr>
        <a:xfrm xmlns:a="http://schemas.openxmlformats.org/drawingml/2006/main">
          <a:off x="357158" y="1643074"/>
          <a:ext cx="2928938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средства Республики Башкортостан </a:t>
          </a:r>
        </a:p>
      </cdr:txBody>
    </cdr:sp>
  </cdr:relSizeAnchor>
  <cdr:relSizeAnchor xmlns:cdr="http://schemas.openxmlformats.org/drawingml/2006/chartDrawing">
    <cdr:from>
      <cdr:x>0.03906</cdr:x>
      <cdr:y>0.50588</cdr:y>
    </cdr:from>
    <cdr:to>
      <cdr:x>0.36719</cdr:x>
      <cdr:y>0.73931</cdr:y>
    </cdr:to>
    <cdr:sp macro="" textlink="">
      <cdr:nvSpPr>
        <cdr:cNvPr id="9" name="矩形 31"/>
        <cdr:cNvSpPr/>
      </cdr:nvSpPr>
      <cdr:spPr>
        <a:xfrm xmlns:a="http://schemas.openxmlformats.org/drawingml/2006/main">
          <a:off x="357158" y="3071834"/>
          <a:ext cx="3000444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средства бюджета муниципального </a:t>
          </a:r>
        </a:p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района и поселений </a:t>
          </a:r>
        </a:p>
      </cdr:txBody>
    </cdr:sp>
  </cdr:relSizeAnchor>
  <cdr:relSizeAnchor xmlns:cdr="http://schemas.openxmlformats.org/drawingml/2006/chartDrawing">
    <cdr:from>
      <cdr:x>0.57031</cdr:x>
      <cdr:y>0.38824</cdr:y>
    </cdr:from>
    <cdr:to>
      <cdr:x>0.89844</cdr:x>
      <cdr:y>0.62167</cdr:y>
    </cdr:to>
    <cdr:sp macro="" textlink="">
      <cdr:nvSpPr>
        <cdr:cNvPr id="10" name="矩形 33"/>
        <cdr:cNvSpPr/>
      </cdr:nvSpPr>
      <cdr:spPr>
        <a:xfrm xmlns:a="http://schemas.openxmlformats.org/drawingml/2006/main" flipH="1">
          <a:off x="5214942" y="2357454"/>
          <a:ext cx="3000420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FF7C8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  - вклады населения </a:t>
          </a:r>
        </a:p>
      </cdr:txBody>
    </cdr:sp>
  </cdr:relSizeAnchor>
  <cdr:relSizeAnchor xmlns:cdr="http://schemas.openxmlformats.org/drawingml/2006/chartDrawing">
    <cdr:from>
      <cdr:x>0.80469</cdr:x>
      <cdr:y>0.38824</cdr:y>
    </cdr:from>
    <cdr:to>
      <cdr:x>0.94532</cdr:x>
      <cdr:y>0.92445</cdr:y>
    </cdr:to>
    <cdr:pic>
      <cdr:nvPicPr>
        <cdr:cNvPr id="12" name="图片 36">
          <a:extLst xmlns:a="http://schemas.openxmlformats.org/drawingml/2006/main">
            <a:ext uri="{FF2B5EF4-FFF2-40B4-BE49-F238E27FC236}">
              <a16:creationId xmlns:a16="http://schemas.microsoft.com/office/drawing/2014/main" xmlns="" id="{6ECD79AE-777F-4616-A052-8C29021F75D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16200000" flipV="1">
          <a:off x="6373018" y="3342519"/>
          <a:ext cx="3256012" cy="12858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2.18723E-7</cdr:x>
      <cdr:y>0.30588</cdr:y>
    </cdr:from>
    <cdr:to>
      <cdr:x>0.11719</cdr:x>
      <cdr:y>0.72333</cdr:y>
    </cdr:to>
    <cdr:pic>
      <cdr:nvPicPr>
        <cdr:cNvPr id="13" name="图片 37">
          <a:extLst xmlns:a="http://schemas.openxmlformats.org/drawingml/2006/main">
            <a:ext uri="{FF2B5EF4-FFF2-40B4-BE49-F238E27FC236}">
              <a16:creationId xmlns:a16="http://schemas.microsoft.com/office/drawing/2014/main" xmlns="" id="{EED1C359-3F67-4291-92D7-E885F66BEF5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5400000" flipH="1" flipV="1">
          <a:off x="-731629" y="2589019"/>
          <a:ext cx="2534801" cy="10715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0.45312</cdr:x>
      <cdr:y>0.6353</cdr:y>
    </cdr:from>
    <cdr:to>
      <cdr:x>0.61986</cdr:x>
      <cdr:y>0.86872</cdr:y>
    </cdr:to>
    <cdr:sp macro="" textlink="">
      <cdr:nvSpPr>
        <cdr:cNvPr id="4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143372" y="3857652"/>
          <a:ext cx="1524671" cy="1417374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 dirty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0.32031</cdr:x>
      <cdr:y>0.50588</cdr:y>
    </cdr:from>
    <cdr:to>
      <cdr:x>0.49219</cdr:x>
      <cdr:y>0.74744</cdr:y>
    </cdr:to>
    <cdr:sp macro="" textlink="">
      <cdr:nvSpPr>
        <cdr:cNvPr id="8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928926" y="3071834"/>
          <a:ext cx="1571670" cy="1466802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0.44531</cdr:x>
      <cdr:y>0.38824</cdr:y>
    </cdr:from>
    <cdr:to>
      <cdr:x>0.61719</cdr:x>
      <cdr:y>0.63148</cdr:y>
    </cdr:to>
    <cdr:sp macro="" textlink="">
      <cdr:nvSpPr>
        <cdr:cNvPr id="11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071934" y="2357454"/>
          <a:ext cx="1571670" cy="1477003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0.3125</cdr:x>
      <cdr:y>0.27059</cdr:y>
    </cdr:from>
    <cdr:to>
      <cdr:x>0.47924</cdr:x>
      <cdr:y>0.51184</cdr:y>
    </cdr:to>
    <cdr:sp macro="" textlink="">
      <cdr:nvSpPr>
        <cdr:cNvPr id="17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857488" y="1643074"/>
          <a:ext cx="1524671" cy="1464920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0.21094</cdr:x>
      <cdr:y>0.04762</cdr:y>
    </cdr:from>
    <cdr:to>
      <cdr:x>0.84731</cdr:x>
      <cdr:y>0.1747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794" y="214314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5887D-DF7B-45DE-A295-A8E973BC385A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8854B-DDC4-43FF-A771-C560CA91A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5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8854B-DDC4-43FF-A771-C560CA91A2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4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2" y="9428167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43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chart" Target="../charts/chart28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11" Type="http://schemas.openxmlformats.org/officeDocument/2006/relationships/image" Target="../media/image7.emf"/><Relationship Id="rId5" Type="http://schemas.openxmlformats.org/officeDocument/2006/relationships/image" Target="../media/image8.jpeg"/><Relationship Id="rId10" Type="http://schemas.openxmlformats.org/officeDocument/2006/relationships/oleObject" Target="../embeddings/Microsoft_Excel_97-2003_Worksheet4.xls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image" Target="../media/image15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Microsoft_Excel_97-2003_Worksheet5.xls"/><Relationship Id="rId7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6.xls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1669257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9034" y="285293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 годовому отчету об исполнении бюджета муниципального района Нуримановский район Республики Башкортостан 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37110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21b7abc98d97783f3e65ac839b38db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7" y="2643183"/>
            <a:ext cx="3786215" cy="4214818"/>
          </a:xfrm>
          <a:prstGeom prst="rect">
            <a:avLst/>
          </a:prstGeom>
        </p:spPr>
      </p:pic>
      <p:graphicFrame>
        <p:nvGraphicFramePr>
          <p:cNvPr id="56" name="Диаграмма 55"/>
          <p:cNvGraphicFramePr/>
          <p:nvPr/>
        </p:nvGraphicFramePr>
        <p:xfrm>
          <a:off x="0" y="1643050"/>
          <a:ext cx="91440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642912" y="1357301"/>
            <a:ext cx="2825749" cy="373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2" y="1199787"/>
            <a:ext cx="1947283" cy="12598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" y="2021748"/>
            <a:ext cx="1947280" cy="10033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1" y="2734620"/>
            <a:ext cx="1947285" cy="746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1" y="3355459"/>
            <a:ext cx="1947285" cy="748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3" y="3745172"/>
            <a:ext cx="1947280" cy="1003339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0" y="285729"/>
            <a:ext cx="1947280" cy="121444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  <a:close/>
              </a:path>
            </a:pathLst>
          </a:custGeom>
          <a:solidFill>
            <a:srgbClr val="38C89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1" y="1142986"/>
            <a:ext cx="1947285" cy="9286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  <a:close/>
              </a:path>
            </a:pathLst>
          </a:custGeom>
          <a:solidFill>
            <a:srgbClr val="FAF8B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1" y="2071679"/>
            <a:ext cx="1947285" cy="8572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DDB6D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1928795" y="2071675"/>
            <a:ext cx="10053165" cy="619393"/>
            <a:chOff x="1461290" y="3403042"/>
            <a:chExt cx="6754048" cy="464546"/>
          </a:xfrm>
        </p:grpSpPr>
        <p:sp>
          <p:nvSpPr>
            <p:cNvPr id="24" name="Rectangle 32"/>
            <p:cNvSpPr/>
            <p:nvPr/>
          </p:nvSpPr>
          <p:spPr>
            <a:xfrm>
              <a:off x="5286380" y="3429006"/>
              <a:ext cx="2928958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1461290" y="3403042"/>
              <a:ext cx="3753652" cy="464546"/>
              <a:chOff x="1461290" y="3403042"/>
              <a:chExt cx="3753652" cy="464546"/>
            </a:xfrm>
          </p:grpSpPr>
          <p:sp>
            <p:nvSpPr>
              <p:cNvPr id="26" name="Rectangle 14"/>
              <p:cNvSpPr/>
              <p:nvPr/>
            </p:nvSpPr>
            <p:spPr>
              <a:xfrm>
                <a:off x="1461290" y="3403042"/>
                <a:ext cx="3753652" cy="428629"/>
              </a:xfrm>
              <a:prstGeom prst="rect">
                <a:avLst/>
              </a:prstGeom>
              <a:solidFill>
                <a:srgbClr val="E7CE3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5" name="Group 41"/>
              <p:cNvGrpSpPr/>
              <p:nvPr/>
            </p:nvGrpSpPr>
            <p:grpSpPr>
              <a:xfrm>
                <a:off x="2791970" y="3426977"/>
                <a:ext cx="2413391" cy="440611"/>
                <a:chOff x="2791970" y="3426977"/>
                <a:chExt cx="2413391" cy="440611"/>
              </a:xfrm>
            </p:grpSpPr>
            <p:sp>
              <p:nvSpPr>
                <p:cNvPr id="28" name="Rectangle 26"/>
                <p:cNvSpPr/>
                <p:nvPr/>
              </p:nvSpPr>
              <p:spPr>
                <a:xfrm>
                  <a:off x="2791970" y="3426977"/>
                  <a:ext cx="2413391" cy="2077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36"/>
                <p:cNvSpPr/>
                <p:nvPr/>
              </p:nvSpPr>
              <p:spPr>
                <a:xfrm>
                  <a:off x="3214678" y="3429006"/>
                  <a:ext cx="571504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6" name="Group 51"/>
          <p:cNvGrpSpPr/>
          <p:nvPr/>
        </p:nvGrpSpPr>
        <p:grpSpPr>
          <a:xfrm>
            <a:off x="1928795" y="1428739"/>
            <a:ext cx="9838851" cy="656045"/>
            <a:chOff x="1461290" y="2857502"/>
            <a:chExt cx="6325420" cy="492034"/>
          </a:xfrm>
        </p:grpSpPr>
        <p:sp>
          <p:nvSpPr>
            <p:cNvPr id="31" name="Rectangle 31"/>
            <p:cNvSpPr/>
            <p:nvPr/>
          </p:nvSpPr>
          <p:spPr>
            <a:xfrm>
              <a:off x="4857752" y="2857502"/>
              <a:ext cx="2928958" cy="1924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8" name="Group 45"/>
            <p:cNvGrpSpPr/>
            <p:nvPr/>
          </p:nvGrpSpPr>
          <p:grpSpPr>
            <a:xfrm>
              <a:off x="1461290" y="2873239"/>
              <a:ext cx="3325024" cy="476297"/>
              <a:chOff x="1461290" y="2873239"/>
              <a:chExt cx="3325024" cy="476297"/>
            </a:xfrm>
          </p:grpSpPr>
          <p:sp>
            <p:nvSpPr>
              <p:cNvPr id="33" name="Rectangle 12"/>
              <p:cNvSpPr/>
              <p:nvPr/>
            </p:nvSpPr>
            <p:spPr>
              <a:xfrm>
                <a:off x="1461290" y="2873239"/>
                <a:ext cx="3325024" cy="466469"/>
              </a:xfrm>
              <a:prstGeom prst="rect">
                <a:avLst/>
              </a:prstGeom>
              <a:solidFill>
                <a:srgbClr val="F8F6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9" name="Group 40"/>
              <p:cNvGrpSpPr/>
              <p:nvPr/>
            </p:nvGrpSpPr>
            <p:grpSpPr>
              <a:xfrm>
                <a:off x="2807732" y="2910954"/>
                <a:ext cx="1835706" cy="438582"/>
                <a:chOff x="2807732" y="2910954"/>
                <a:chExt cx="1835706" cy="438582"/>
              </a:xfrm>
            </p:grpSpPr>
            <p:sp>
              <p:nvSpPr>
                <p:cNvPr id="35" name="Rectangle 25"/>
                <p:cNvSpPr/>
                <p:nvPr/>
              </p:nvSpPr>
              <p:spPr>
                <a:xfrm>
                  <a:off x="3357554" y="3000378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807732" y="2910954"/>
                  <a:ext cx="571504" cy="4385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10" name="Group 50"/>
          <p:cNvGrpSpPr/>
          <p:nvPr/>
        </p:nvGrpSpPr>
        <p:grpSpPr>
          <a:xfrm>
            <a:off x="1928797" y="857236"/>
            <a:ext cx="9624537" cy="727997"/>
            <a:chOff x="1461290" y="2224624"/>
            <a:chExt cx="5825354" cy="675084"/>
          </a:xfrm>
        </p:grpSpPr>
        <p:sp>
          <p:nvSpPr>
            <p:cNvPr id="38" name="Rectangle 30"/>
            <p:cNvSpPr/>
            <p:nvPr/>
          </p:nvSpPr>
          <p:spPr>
            <a:xfrm>
              <a:off x="4357686" y="2357436"/>
              <a:ext cx="2928958" cy="23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11" name="Group 46"/>
            <p:cNvGrpSpPr/>
            <p:nvPr/>
          </p:nvGrpSpPr>
          <p:grpSpPr>
            <a:xfrm>
              <a:off x="1461290" y="2224624"/>
              <a:ext cx="2824958" cy="675084"/>
              <a:chOff x="1461290" y="2224624"/>
              <a:chExt cx="2824958" cy="675084"/>
            </a:xfrm>
          </p:grpSpPr>
          <p:sp>
            <p:nvSpPr>
              <p:cNvPr id="40" name="Rectangle 10"/>
              <p:cNvSpPr/>
              <p:nvPr/>
            </p:nvSpPr>
            <p:spPr>
              <a:xfrm>
                <a:off x="1461290" y="2290875"/>
                <a:ext cx="2824958" cy="529963"/>
              </a:xfrm>
              <a:prstGeom prst="rect">
                <a:avLst/>
              </a:prstGeom>
              <a:solidFill>
                <a:srgbClr val="34BA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2" name="Group 39"/>
              <p:cNvGrpSpPr/>
              <p:nvPr/>
            </p:nvGrpSpPr>
            <p:grpSpPr>
              <a:xfrm>
                <a:off x="2153108" y="2224624"/>
                <a:ext cx="2075454" cy="675084"/>
                <a:chOff x="2153108" y="2224624"/>
                <a:chExt cx="2075454" cy="675084"/>
              </a:xfrm>
            </p:grpSpPr>
            <p:sp>
              <p:nvSpPr>
                <p:cNvPr id="42" name="Rectangle 24"/>
                <p:cNvSpPr/>
                <p:nvPr/>
              </p:nvSpPr>
              <p:spPr>
                <a:xfrm>
                  <a:off x="2153108" y="2224624"/>
                  <a:ext cx="2075454" cy="599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 smtClean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14,66 </a:t>
                  </a:r>
                  <a:r>
                    <a:rPr lang="ru-RU" sz="1200" b="1" kern="0" dirty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тыс. кв. м. - о</a:t>
                  </a:r>
                  <a:r>
                    <a:rPr kumimoji="0" lang="ru-RU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бъем</a:t>
                  </a:r>
                  <a:r>
                    <a:rPr kumimoji="0" lang="ru-RU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жилищного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строительства за счет всех источников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200" b="1" kern="0" dirty="0">
                      <a:solidFill>
                        <a:schemeClr val="bg1"/>
                      </a:solidFill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ф</a:t>
                  </a:r>
                  <a:r>
                    <a:rPr kumimoji="0" lang="ru-RU" sz="12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инансирования</a:t>
                  </a: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Rectangle 34"/>
                <p:cNvSpPr/>
                <p:nvPr/>
              </p:nvSpPr>
              <p:spPr>
                <a:xfrm>
                  <a:off x="2285984" y="2357436"/>
                  <a:ext cx="571504" cy="5422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sp>
        <p:nvSpPr>
          <p:cNvPr id="52" name="TextBox 51"/>
          <p:cNvSpPr txBox="1"/>
          <p:nvPr/>
        </p:nvSpPr>
        <p:spPr>
          <a:xfrm>
            <a:off x="3071801" y="2034261"/>
            <a:ext cx="337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том числе индивидуальное жилищное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строительство (ИЖС)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167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объектов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14,66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тыс. кв.м.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" y="6257836"/>
            <a:ext cx="2928959" cy="600164"/>
          </a:xfrm>
          <a:prstGeom prst="rect">
            <a:avLst/>
          </a:prstGeom>
          <a:solidFill>
            <a:srgbClr val="FF7C80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100" b="1" smtClean="0">
                <a:latin typeface="Times New Roman" pitchFamily="18" charset="0"/>
                <a:cs typeface="Times New Roman" pitchFamily="18" charset="0"/>
              </a:rPr>
              <a:t>376,539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км - протяженность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автомобильных дорог общего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пользования местного значения </a:t>
            </a:r>
          </a:p>
        </p:txBody>
      </p:sp>
      <p:sp>
        <p:nvSpPr>
          <p:cNvPr id="44" name="Rectangle 8"/>
          <p:cNvSpPr/>
          <p:nvPr/>
        </p:nvSpPr>
        <p:spPr>
          <a:xfrm flipH="1">
            <a:off x="4214810" y="3571879"/>
            <a:ext cx="4214843" cy="642941"/>
          </a:xfrm>
          <a:prstGeom prst="rect">
            <a:avLst/>
          </a:prstGeom>
          <a:solidFill>
            <a:srgbClr val="00C0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285952" y="0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развития </a:t>
            </a:r>
          </a:p>
          <a:p>
            <a:pPr algn="r"/>
            <a:r>
              <a:rPr lang="ru-RU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социальной сферы, за </a:t>
            </a: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5" y="6072209"/>
            <a:ext cx="184731" cy="246221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pPr algn="just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512x384_cl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285860"/>
            <a:ext cx="3571868" cy="250033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93273" y="4736014"/>
            <a:ext cx="5072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887 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чел. - среднегодовое кол-во детей посещающих дошкольные образовательные организации; 100% обеспеченность местами в дошкольных образовательных организациях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20147" y="4246848"/>
            <a:ext cx="4500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2633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чел. – среднегодовое кол-во обучающихся в организациях дополнительного образования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71804" y="1500175"/>
            <a:ext cx="385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kern="0" dirty="0" smtClean="0">
                <a:latin typeface="Times New Roman" pitchFamily="18" charset="0"/>
                <a:ea typeface="Open Sans Light" pitchFamily="34" charset="0"/>
                <a:cs typeface="Times New Roman" pitchFamily="18" charset="0"/>
              </a:rPr>
              <a:t>33,02 </a:t>
            </a:r>
            <a:r>
              <a:rPr lang="ru-RU" sz="1200" b="1" kern="0" dirty="0">
                <a:latin typeface="Times New Roman" pitchFamily="18" charset="0"/>
                <a:ea typeface="Open Sans Light" pitchFamily="34" charset="0"/>
                <a:cs typeface="Times New Roman" pitchFamily="18" charset="0"/>
              </a:rPr>
              <a:t>кв.м. общая площадь жилых помещений, приходящихся в среднем на одного жителя</a:t>
            </a:r>
            <a:endParaRPr lang="en-US" sz="1200" b="1" kern="0" dirty="0">
              <a:latin typeface="Times New Roman" pitchFamily="18" charset="0"/>
              <a:ea typeface="Open Sans Light" pitchFamily="34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6249" y="3571876"/>
            <a:ext cx="521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2579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чел. – среднегодовое кол-во учащихся в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общеобразовательных организациях; 100% - обеспеченность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местами в общеобразовательных организациях</a:t>
            </a:r>
          </a:p>
          <a:p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3077940" y="5352867"/>
            <a:ext cx="535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kern="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b="1" kern="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kern="0" dirty="0">
                <a:latin typeface="Times New Roman" pitchFamily="18" charset="0"/>
                <a:cs typeface="Times New Roman" pitchFamily="18" charset="0"/>
              </a:rPr>
              <a:t> – кол-во учреждений </a:t>
            </a:r>
            <a:r>
              <a:rPr lang="ru-RU" sz="1200" b="1" kern="0" dirty="0" err="1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200" b="1" kern="0" dirty="0">
                <a:latin typeface="Times New Roman" pitchFamily="18" charset="0"/>
                <a:cs typeface="Times New Roman" pitchFamily="18" charset="0"/>
              </a:rPr>
              <a:t> типа</a:t>
            </a:r>
            <a:endParaRPr lang="en-US" sz="1200" b="1" kern="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pic>
        <p:nvPicPr>
          <p:cNvPr id="51" name="Рисунок 50" descr="030a13c4925ee1d88b9dab405daca565.png"/>
          <p:cNvPicPr>
            <a:picLocks noChangeAspect="1"/>
          </p:cNvPicPr>
          <p:nvPr/>
        </p:nvPicPr>
        <p:blipFill>
          <a:blip r:embed="rId6" cstate="print"/>
          <a:srcRect b="3449"/>
          <a:stretch>
            <a:fillRect/>
          </a:stretch>
        </p:blipFill>
        <p:spPr>
          <a:xfrm>
            <a:off x="285721" y="2857497"/>
            <a:ext cx="6215107" cy="4000504"/>
          </a:xfrm>
          <a:prstGeom prst="rect">
            <a:avLst/>
          </a:prstGeom>
        </p:spPr>
      </p:pic>
      <p:pic>
        <p:nvPicPr>
          <p:cNvPr id="7" name="Рисунок 6" descr="121170495_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4346" y="357167"/>
            <a:ext cx="3841167" cy="33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2477648107"/>
              </p:ext>
            </p:extLst>
          </p:nvPr>
        </p:nvGraphicFramePr>
        <p:xfrm>
          <a:off x="-23803" y="1196752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27892"/>
              </p:ext>
            </p:extLst>
          </p:nvPr>
        </p:nvGraphicFramePr>
        <p:xfrm>
          <a:off x="0" y="5085184"/>
          <a:ext cx="9144000" cy="17717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14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1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   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940 566,6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815 026,1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794 575,1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790 768,9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933 066,6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815 026,1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794 575,1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9715" y="116632"/>
            <a:ext cx="8676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исполнения бюджета в 2021-2026 годах,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5615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721" y="332656"/>
            <a:ext cx="8805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бюджета в 2021-2026 годах, </a:t>
            </a:r>
            <a:r>
              <a:rPr lang="ru-RU" sz="32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896082"/>
              </p:ext>
            </p:extLst>
          </p:nvPr>
        </p:nvGraphicFramePr>
        <p:xfrm>
          <a:off x="0" y="1571640"/>
          <a:ext cx="9144000" cy="528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65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35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14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-8 971,3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- 2 757,4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7 000,0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- 7 000,0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5 234,0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-3 971,3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4 242,6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8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085971008"/>
              </p:ext>
            </p:extLst>
          </p:nvPr>
        </p:nvGraphicFramePr>
        <p:xfrm>
          <a:off x="7260" y="1268760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217743830"/>
              </p:ext>
            </p:extLst>
          </p:nvPr>
        </p:nvGraphicFramePr>
        <p:xfrm>
          <a:off x="4211960" y="4221088"/>
          <a:ext cx="49320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508599240"/>
              </p:ext>
            </p:extLst>
          </p:nvPr>
        </p:nvGraphicFramePr>
        <p:xfrm>
          <a:off x="4929190" y="1244548"/>
          <a:ext cx="4214810" cy="278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076241815"/>
              </p:ext>
            </p:extLst>
          </p:nvPr>
        </p:nvGraphicFramePr>
        <p:xfrm>
          <a:off x="0" y="4221088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95536" y="13979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  <a:p>
            <a:pPr algn="ctr"/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2021-2026 годах,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2023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67121"/>
              </p:ext>
            </p:extLst>
          </p:nvPr>
        </p:nvGraphicFramePr>
        <p:xfrm>
          <a:off x="0" y="951234"/>
          <a:ext cx="9144032" cy="5981325"/>
        </p:xfrm>
        <a:graphic>
          <a:graphicData uri="http://schemas.openxmlformats.org/drawingml/2006/table">
            <a:tbl>
              <a:tblPr/>
              <a:tblGrid>
                <a:gridCol w="4143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43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01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0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940 566,6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815 026,1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794 575,1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215 084,8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254 775,9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271 864,3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314 032,8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314 347,0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319 376,5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136 566,6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141 682,7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157 887,8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182 103,0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193 576,5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187 502,0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14 168,8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16 832,0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17 994,6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18 012,8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18 455,7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18 915,7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43 378,2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66 625,9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65 591,4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81 728,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85 951,0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96 432,0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2 964,4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4 351,4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4 337,4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4 616,0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4 755,0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4 898,0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2 677,5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2 775,0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1 800,4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1 809,4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9 387,2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9 605,0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14 767,2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8 839,4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8 850,4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5 159,7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11 690,3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7 134,5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1 817,5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562 950,1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648 991,4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652 043,9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626 533,8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500 679,1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475 198,6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569 777,1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650 988,7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653 895,0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626 533,8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500 679,1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475 198,6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156 458,7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152 073,2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101 763,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84 001,5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139 930,0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70 848,0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75 625,5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302 290,2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302 995,4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290 336,9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32 240,4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25 072,5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- 6 836,4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- 2 066,9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-2 161,0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по видам доходов </a:t>
            </a:r>
          </a:p>
          <a:p>
            <a:pPr algn="ctr"/>
            <a:r>
              <a:rPr lang="ru-RU" sz="3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2021-2026 годах, </a:t>
            </a:r>
            <a:r>
              <a:rPr lang="ru-RU" sz="30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98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1" y="21537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2366" y="184666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 202</a:t>
            </a:r>
            <a:r>
              <a:rPr lang="en-US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 </a:t>
            </a: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1" y="1500174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526080" y="2071680"/>
            <a:ext cx="100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157 887,8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2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64 682,7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7276" y="3562352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17 994,6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7636" y="4819652"/>
            <a:ext cx="12842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14 767,2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2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337,4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9962" y="4867277"/>
            <a:ext cx="10893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7 134,5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0062" y="5902332"/>
            <a:ext cx="113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Штрафы 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566,0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2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2 702,0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769" y="4572008"/>
            <a:ext cx="104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652 043,9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923 908,2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52559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3110" y="4000507"/>
            <a:ext cx="1143007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Патент  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949,1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550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gray">
          <a:xfrm>
            <a:off x="2" y="3"/>
            <a:ext cx="9155431" cy="6864349"/>
          </a:xfrm>
          <a:prstGeom prst="rect">
            <a:avLst/>
          </a:prstGeom>
          <a:blipFill dpi="0" rotWithShape="1">
            <a:blip r:embed="rId2" cstate="print">
              <a:alphaModFix amt="20000"/>
            </a:blip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AutoShape 3030"/>
          <p:cNvSpPr>
            <a:spLocks noChangeArrowheads="1"/>
          </p:cNvSpPr>
          <p:nvPr/>
        </p:nvSpPr>
        <p:spPr bwMode="auto">
          <a:xfrm>
            <a:off x="1" y="5580062"/>
            <a:ext cx="2868613" cy="12779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3031"/>
          <p:cNvSpPr>
            <a:spLocks noChangeArrowheads="1"/>
          </p:cNvSpPr>
          <p:nvPr/>
        </p:nvSpPr>
        <p:spPr bwMode="auto">
          <a:xfrm>
            <a:off x="1285853" y="4919662"/>
            <a:ext cx="2868612" cy="19383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73"/>
          <p:cNvGrpSpPr>
            <a:grpSpLocks/>
          </p:cNvGrpSpPr>
          <p:nvPr/>
        </p:nvGrpSpPr>
        <p:grpSpPr bwMode="auto">
          <a:xfrm>
            <a:off x="1" y="4071945"/>
            <a:ext cx="1511300" cy="1755775"/>
            <a:chOff x="656" y="1998"/>
            <a:chExt cx="952" cy="1106"/>
          </a:xfrm>
        </p:grpSpPr>
        <p:sp>
          <p:nvSpPr>
            <p:cNvPr id="12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056"/>
            <p:cNvGrpSpPr>
              <a:grpSpLocks/>
            </p:cNvGrpSpPr>
            <p:nvPr/>
          </p:nvGrpSpPr>
          <p:grpSpPr bwMode="auto"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14" name="Oval 3057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3058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3074"/>
          <p:cNvGrpSpPr>
            <a:grpSpLocks/>
          </p:cNvGrpSpPr>
          <p:nvPr/>
        </p:nvGrpSpPr>
        <p:grpSpPr bwMode="auto">
          <a:xfrm>
            <a:off x="1500168" y="3643317"/>
            <a:ext cx="1511300" cy="1755775"/>
            <a:chOff x="1724" y="1635"/>
            <a:chExt cx="952" cy="1106"/>
          </a:xfrm>
        </p:grpSpPr>
        <p:sp>
          <p:nvSpPr>
            <p:cNvPr id="17" name="Oval 3050"/>
            <p:cNvSpPr>
              <a:spLocks noChangeArrowheads="1"/>
            </p:cNvSpPr>
            <p:nvPr/>
          </p:nvSpPr>
          <p:spPr bwMode="auto">
            <a:xfrm rot="-2771362">
              <a:off x="1724" y="1635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064"/>
            <p:cNvGrpSpPr>
              <a:grpSpLocks/>
            </p:cNvGrpSpPr>
            <p:nvPr/>
          </p:nvGrpSpPr>
          <p:grpSpPr bwMode="auto">
            <a:xfrm>
              <a:off x="1998" y="2614"/>
              <a:ext cx="403" cy="127"/>
              <a:chOff x="3839" y="1842"/>
              <a:chExt cx="576" cy="181"/>
            </a:xfrm>
          </p:grpSpPr>
          <p:sp>
            <p:nvSpPr>
              <p:cNvPr id="19" name="Oval 3065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3066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" name="Text Box 3096"/>
          <p:cNvSpPr txBox="1">
            <a:spLocks noChangeArrowheads="1"/>
          </p:cNvSpPr>
          <p:nvPr/>
        </p:nvSpPr>
        <p:spPr bwMode="auto">
          <a:xfrm>
            <a:off x="214283" y="4500572"/>
            <a:ext cx="1298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1,9</a:t>
            </a:r>
            <a:r>
              <a:rPr lang="en-US" altLang="ko-KR" sz="3600" b="1" i="0" dirty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39" name="Text Box 3097"/>
          <p:cNvSpPr txBox="1">
            <a:spLocks noChangeArrowheads="1"/>
          </p:cNvSpPr>
          <p:nvPr/>
        </p:nvSpPr>
        <p:spPr bwMode="auto">
          <a:xfrm>
            <a:off x="1643044" y="4000507"/>
            <a:ext cx="1298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dirty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2,1</a:t>
            </a:r>
            <a:r>
              <a:rPr lang="en-US" altLang="ko-KR" sz="3600" b="1" i="0" dirty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40" name="Text Box 3098"/>
          <p:cNvSpPr txBox="1">
            <a:spLocks noChangeArrowheads="1"/>
          </p:cNvSpPr>
          <p:nvPr/>
        </p:nvSpPr>
        <p:spPr bwMode="auto">
          <a:xfrm>
            <a:off x="3071803" y="3500438"/>
            <a:ext cx="117532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800" b="1" i="0" dirty="0">
                <a:solidFill>
                  <a:srgbClr val="412705"/>
                </a:solidFill>
                <a:latin typeface="돋움" pitchFamily="50" charset="-127"/>
                <a:ea typeface="돋움" pitchFamily="50" charset="-127"/>
              </a:rPr>
              <a:t>83%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719287"/>
              </p:ext>
            </p:extLst>
          </p:nvPr>
        </p:nvGraphicFramePr>
        <p:xfrm>
          <a:off x="1" y="-214338"/>
          <a:ext cx="9144002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58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5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29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налогоплательщика</a:t>
                      </a:r>
                    </a:p>
                  </a:txBody>
                  <a:tcPr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налоговых поступлений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бюджет,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Учреждения образования муниципального района Нуримановский район Республики Башкортостан</a:t>
                      </a: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,2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Государственное</a:t>
                      </a:r>
                      <a:r>
                        <a:rPr lang="ru-RU" sz="12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бюджетное учреждение здравоохранения Республики Башкортостан </a:t>
                      </a: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Нуримановская центральная районная больница</a:t>
                      </a: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</a:t>
                      </a: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Общество с ограниченной ответственностью</a:t>
                      </a:r>
                      <a:r>
                        <a:rPr lang="ru-RU" sz="12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«Башкирская генерирующая компания»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Общество с ограниченной ответственностью «Красный Ключ»</a:t>
                      </a: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46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2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Государственное автономное учреждение здравоохранения Павловский детский</a:t>
                      </a:r>
                    </a:p>
                    <a:p>
                      <a:r>
                        <a:rPr lang="ru-RU" sz="12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санаторий Республики Башкортостан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AutoShape 3032"/>
          <p:cNvSpPr>
            <a:spLocks noChangeArrowheads="1"/>
          </p:cNvSpPr>
          <p:nvPr/>
        </p:nvSpPr>
        <p:spPr bwMode="auto">
          <a:xfrm>
            <a:off x="2428862" y="4208463"/>
            <a:ext cx="2871787" cy="26495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3033"/>
          <p:cNvSpPr>
            <a:spLocks noChangeArrowheads="1"/>
          </p:cNvSpPr>
          <p:nvPr/>
        </p:nvSpPr>
        <p:spPr bwMode="auto">
          <a:xfrm>
            <a:off x="4214810" y="3560763"/>
            <a:ext cx="3011488" cy="329723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3033"/>
          <p:cNvSpPr>
            <a:spLocks noChangeArrowheads="1"/>
          </p:cNvSpPr>
          <p:nvPr/>
        </p:nvSpPr>
        <p:spPr bwMode="auto">
          <a:xfrm>
            <a:off x="5918198" y="2857497"/>
            <a:ext cx="3225803" cy="4000504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3075"/>
          <p:cNvGrpSpPr>
            <a:grpSpLocks/>
          </p:cNvGrpSpPr>
          <p:nvPr/>
        </p:nvGrpSpPr>
        <p:grpSpPr bwMode="auto">
          <a:xfrm>
            <a:off x="3071803" y="3143251"/>
            <a:ext cx="1511300" cy="1755775"/>
            <a:chOff x="2793" y="1272"/>
            <a:chExt cx="952" cy="1106"/>
          </a:xfrm>
        </p:grpSpPr>
        <p:sp>
          <p:nvSpPr>
            <p:cNvPr id="22" name="Oval 3043"/>
            <p:cNvSpPr>
              <a:spLocks noChangeArrowheads="1"/>
            </p:cNvSpPr>
            <p:nvPr/>
          </p:nvSpPr>
          <p:spPr bwMode="auto">
            <a:xfrm rot="-2771362">
              <a:off x="2793" y="1272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3067"/>
            <p:cNvGrpSpPr>
              <a:grpSpLocks/>
            </p:cNvGrpSpPr>
            <p:nvPr/>
          </p:nvGrpSpPr>
          <p:grpSpPr bwMode="auto">
            <a:xfrm>
              <a:off x="3067" y="2251"/>
              <a:ext cx="403" cy="127"/>
              <a:chOff x="3839" y="1842"/>
              <a:chExt cx="576" cy="181"/>
            </a:xfrm>
          </p:grpSpPr>
          <p:sp>
            <p:nvSpPr>
              <p:cNvPr id="24" name="Oval 3068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3069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3076"/>
          <p:cNvGrpSpPr>
            <a:grpSpLocks/>
          </p:cNvGrpSpPr>
          <p:nvPr/>
        </p:nvGrpSpPr>
        <p:grpSpPr bwMode="auto">
          <a:xfrm>
            <a:off x="4643440" y="2571747"/>
            <a:ext cx="1511300" cy="1760537"/>
            <a:chOff x="3862" y="848"/>
            <a:chExt cx="952" cy="1109"/>
          </a:xfrm>
        </p:grpSpPr>
        <p:sp>
          <p:nvSpPr>
            <p:cNvPr id="28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30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3076"/>
          <p:cNvGrpSpPr>
            <a:grpSpLocks/>
          </p:cNvGrpSpPr>
          <p:nvPr/>
        </p:nvGrpSpPr>
        <p:grpSpPr bwMode="auto">
          <a:xfrm>
            <a:off x="6286513" y="2000243"/>
            <a:ext cx="1511300" cy="1760537"/>
            <a:chOff x="3862" y="848"/>
            <a:chExt cx="952" cy="1109"/>
          </a:xfrm>
        </p:grpSpPr>
        <p:sp>
          <p:nvSpPr>
            <p:cNvPr id="55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FF99CC">
                    <a:shade val="30000"/>
                    <a:satMod val="115000"/>
                  </a:srgbClr>
                </a:gs>
                <a:gs pos="50000">
                  <a:srgbClr val="FF99CC">
                    <a:shade val="67500"/>
                    <a:satMod val="115000"/>
                  </a:srgbClr>
                </a:gs>
                <a:gs pos="100000">
                  <a:srgbClr val="FF99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57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3109"/>
          <p:cNvGrpSpPr>
            <a:grpSpLocks/>
          </p:cNvGrpSpPr>
          <p:nvPr/>
        </p:nvGrpSpPr>
        <p:grpSpPr bwMode="auto">
          <a:xfrm>
            <a:off x="500035" y="6215089"/>
            <a:ext cx="6815138" cy="400051"/>
            <a:chOff x="543" y="3818"/>
            <a:chExt cx="4293" cy="252"/>
          </a:xfrm>
        </p:grpSpPr>
        <p:sp>
          <p:nvSpPr>
            <p:cNvPr id="43" name="Text Box 3100"/>
            <p:cNvSpPr txBox="1">
              <a:spLocks noChangeArrowheads="1"/>
            </p:cNvSpPr>
            <p:nvPr/>
          </p:nvSpPr>
          <p:spPr bwMode="auto">
            <a:xfrm>
              <a:off x="543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5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4" name="Text Box 3101"/>
            <p:cNvSpPr txBox="1">
              <a:spLocks noChangeArrowheads="1"/>
            </p:cNvSpPr>
            <p:nvPr/>
          </p:nvSpPr>
          <p:spPr bwMode="auto">
            <a:xfrm>
              <a:off x="1491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4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5" name="Text Box 3102"/>
            <p:cNvSpPr txBox="1">
              <a:spLocks noChangeArrowheads="1"/>
            </p:cNvSpPr>
            <p:nvPr/>
          </p:nvSpPr>
          <p:spPr bwMode="auto">
            <a:xfrm>
              <a:off x="2438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46" name="Text Box 3103"/>
            <p:cNvSpPr txBox="1">
              <a:spLocks noChangeArrowheads="1"/>
            </p:cNvSpPr>
            <p:nvPr/>
          </p:nvSpPr>
          <p:spPr bwMode="auto">
            <a:xfrm>
              <a:off x="3385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2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7" name="Text Box 3104"/>
            <p:cNvSpPr txBox="1">
              <a:spLocks noChangeArrowheads="1"/>
            </p:cNvSpPr>
            <p:nvPr/>
          </p:nvSpPr>
          <p:spPr bwMode="auto">
            <a:xfrm>
              <a:off x="4558" y="3818"/>
              <a:ext cx="27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i="0" dirty="0"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1</a:t>
              </a:r>
              <a:endParaRPr lang="en-US" altLang="ko-KR" sz="2000" b="1" i="0" dirty="0"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8" name="Line 3105"/>
            <p:cNvSpPr>
              <a:spLocks noChangeShapeType="1"/>
            </p:cNvSpPr>
            <p:nvPr/>
          </p:nvSpPr>
          <p:spPr bwMode="auto">
            <a:xfrm>
              <a:off x="828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3106"/>
            <p:cNvSpPr>
              <a:spLocks noChangeShapeType="1"/>
            </p:cNvSpPr>
            <p:nvPr/>
          </p:nvSpPr>
          <p:spPr bwMode="auto">
            <a:xfrm>
              <a:off x="1775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3107"/>
            <p:cNvSpPr>
              <a:spLocks noChangeShapeType="1"/>
            </p:cNvSpPr>
            <p:nvPr/>
          </p:nvSpPr>
          <p:spPr bwMode="auto">
            <a:xfrm>
              <a:off x="2722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3108"/>
            <p:cNvSpPr>
              <a:spLocks noChangeShapeType="1"/>
            </p:cNvSpPr>
            <p:nvPr/>
          </p:nvSpPr>
          <p:spPr bwMode="auto">
            <a:xfrm>
              <a:off x="3669" y="3943"/>
              <a:ext cx="907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 Box 3099"/>
          <p:cNvSpPr txBox="1">
            <a:spLocks noChangeArrowheads="1"/>
          </p:cNvSpPr>
          <p:nvPr/>
        </p:nvSpPr>
        <p:spPr bwMode="auto">
          <a:xfrm>
            <a:off x="6357950" y="2357432"/>
            <a:ext cx="1563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i="0" dirty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14,2</a:t>
            </a:r>
            <a:r>
              <a:rPr lang="en-US" altLang="ko-KR" sz="3600" b="1" i="0" dirty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59" name="Text Box 3097"/>
          <p:cNvSpPr txBox="1">
            <a:spLocks noChangeArrowheads="1"/>
          </p:cNvSpPr>
          <p:nvPr/>
        </p:nvSpPr>
        <p:spPr bwMode="auto">
          <a:xfrm>
            <a:off x="3143241" y="3571877"/>
            <a:ext cx="1635592" cy="64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i="0" dirty="0">
                <a:solidFill>
                  <a:schemeClr val="accent4">
                    <a:lumMod val="40000"/>
                    <a:lumOff val="60000"/>
                  </a:schemeClr>
                </a:solidFill>
                <a:latin typeface="돋움" pitchFamily="50" charset="-127"/>
                <a:ea typeface="돋움" pitchFamily="50" charset="-127"/>
              </a:rPr>
              <a:t>4,5</a:t>
            </a:r>
            <a:r>
              <a:rPr lang="en-US" altLang="ko-KR" sz="3600" b="1" i="0" dirty="0">
                <a:solidFill>
                  <a:schemeClr val="accent4">
                    <a:lumMod val="40000"/>
                    <a:lumOff val="60000"/>
                  </a:schemeClr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60" name="Text Box 3097"/>
          <p:cNvSpPr txBox="1">
            <a:spLocks noChangeArrowheads="1"/>
          </p:cNvSpPr>
          <p:nvPr/>
        </p:nvSpPr>
        <p:spPr bwMode="auto">
          <a:xfrm>
            <a:off x="4643438" y="3000374"/>
            <a:ext cx="17070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dirty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6,9</a:t>
            </a:r>
            <a:r>
              <a:rPr lang="en-US" altLang="ko-KR" sz="3600" b="1" i="0" dirty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428861" y="5143515"/>
            <a:ext cx="54875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ТОП – 5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налогоплательщиков за 2023 год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16129"/>
              </p:ext>
            </p:extLst>
          </p:nvPr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04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156 458,8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152 073,2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101 763,2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84 001,5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139 930,0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70 848,0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75 625,5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750,7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302 290,2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302 995,4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290 336,9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32 240,4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25 072,5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25 234,7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41565568"/>
              </p:ext>
            </p:extLst>
          </p:nvPr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37624589"/>
              </p:ext>
            </p:extLst>
          </p:nvPr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297136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320818" y="154510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</a:t>
            </a:r>
          </a:p>
          <a:p>
            <a:pPr algn="r"/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полученные из других бюджетов бюджетной </a:t>
            </a:r>
          </a:p>
          <a:p>
            <a:pPr algn="r"/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РФ в 202</a:t>
            </a:r>
            <a:r>
              <a:rPr lang="en-US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</p:spTree>
    <p:extLst>
      <p:ext uri="{BB962C8B-B14F-4D97-AF65-F5344CB8AC3E}">
        <p14:creationId xmlns:p14="http://schemas.microsoft.com/office/powerpoint/2010/main" val="39499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" y="-9526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РФ, </a:t>
            </a:r>
            <a:r>
              <a:rPr lang="ru-RU" sz="24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817663"/>
              </p:ext>
            </p:extLst>
          </p:nvPr>
        </p:nvGraphicFramePr>
        <p:xfrm>
          <a:off x="34183" y="764704"/>
          <a:ext cx="9075634" cy="59969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139 930,0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70 848,0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75 625,5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по закупке техники для жилищно-коммунального хозяйства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5 447,0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9280150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содержание, ремонт, капитальный ремонт, строительство и реконструкцию автомобильных дорог общего пользования местного значения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45 736,0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27 746,3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41 386,5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22 951,4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19 545,5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23 808,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2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культуры и спортом в образовательных организациях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406,3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378997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078,1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0989981"/>
                  </a:ext>
                </a:extLst>
              </a:tr>
              <a:tr h="35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10 454,0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937,2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937,2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937,2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8593084"/>
                  </a:ext>
                </a:extLst>
              </a:tr>
              <a:tr h="402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4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1 686,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39,9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543,0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9 054,6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242,5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89,5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</a:t>
                      </a:r>
                      <a:r>
                        <a:rPr lang="ru-RU" sz="1200" b="0" i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капитальных вложений в объекты государственной (муниципальной) собственности в рамках обеспечения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53 561,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2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01424"/>
              </p:ext>
            </p:extLst>
          </p:nvPr>
        </p:nvGraphicFramePr>
        <p:xfrm>
          <a:off x="26138" y="166426"/>
          <a:ext cx="9091724" cy="657494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7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42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13 737,8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10 687,6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370,7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585,1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594,7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4371632"/>
                  </a:ext>
                </a:extLst>
              </a:tr>
              <a:tr h="329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модернизации школьных систем образования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33 588,0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1442809"/>
                  </a:ext>
                </a:extLst>
              </a:tr>
              <a:tr h="168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формирование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9 163,0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2704605"/>
                  </a:ext>
                </a:extLst>
              </a:tr>
              <a:tr h="168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16 195,9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19 177,2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19 268,7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9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педагогических</a:t>
                      </a:r>
                      <a:r>
                        <a:rPr lang="ru-RU" sz="12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8 121,8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8 100,3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967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6 327,7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7 178,1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7 474,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30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4 434,7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5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7679611"/>
                  </a:ext>
                </a:extLst>
              </a:tr>
              <a:tr h="56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обеспечению доступности приоритетных объектов и услуг в приоритетных сферах жизнедеятельности инвалидов и других маломобильных групп населения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5853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559798" cy="664797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Многих из Вас волнует вопрос, на какие цели расходуются   средства местного бюджета. Каждый вправе в максимально удобной и доступной форме получать информацию о направлениях бюджетной политики, проводимой на территории Нуримановского района. «Бюджет для граждан» – это проект, направленный на ознакомление граждан с приоритетами бюджетной политики, условиями формирования и параметрами бюджета  муниципального района Нуримановский район Республики Башкортостан.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«Бюджет для граждан» содержит основные параметры годового отчета об исполнении районного бюджета за 2023 год в доступной и понятной форме. В нашем «бюджете для граждан» все данные изложены так, чтобы не только экономисты, но и все жители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района могли понять, на какие цели и в каком объеме направляются средства.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7718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247924"/>
              </p:ext>
            </p:extLst>
          </p:nvPr>
        </p:nvGraphicFramePr>
        <p:xfrm>
          <a:off x="35496" y="44625"/>
          <a:ext cx="9073008" cy="656710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предпринимательства, а также физических лиц, применяющих специальный налоговый режим «Налог на профессиональный доход»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4966384"/>
                  </a:ext>
                </a:extLst>
              </a:tr>
              <a:tr h="204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12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372155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2 980,5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8 143,4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служебными легковыми автомобилями органов местного самоуправления Республики Башкортостан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559105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12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образование в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мероприятий по разработке документов территориального планирования и градостроительного зонирования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582576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мероприятий по разработке документов территориального планирования и градостроительного зонирования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034445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дополнительных мер социальной поддержки по освобождению от платы, взимаемой за присмотр и уход за детьми граждан из РБ, принимающих участие в специальной военной операции, посещающими муниципальные образовательные организации, реализующие образовательные программы дошкольного образования, в РБ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034947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обеспечению детей участников специальной военной операции – учащихся 5-11 классов горячим бесплатным питанием в общеобразовательных организациях 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128789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строительству, реконструкции, модернизации объектов инфраструктуры за счет средств бюджета Республики Башкортостан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12 359,6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43 757,7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5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74703"/>
              </p:ext>
            </p:extLst>
          </p:nvPr>
        </p:nvGraphicFramePr>
        <p:xfrm>
          <a:off x="42729" y="45418"/>
          <a:ext cx="9058542" cy="678365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46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09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3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8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3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302 290,2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302 995,3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290 336,9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43 075,8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44 435,8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42 995,1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44 288,3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44 288,3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44 288,3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75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139 650,1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142 343,5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150 959,5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148 187,9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148 187,9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148 187,9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01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0349473"/>
                  </a:ext>
                </a:extLst>
              </a:tr>
              <a:tr h="12015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791,1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3 077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3 367,7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015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единовременного пособия при всех формах устройства детей, лишенных родительского попечения, в семью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8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128789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1745817"/>
                  </a:ext>
                </a:extLst>
              </a:tr>
              <a:tr h="29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обустройство, содержание строительство и консервацию скотомогильников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2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120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11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3 558,7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3 803,5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4690112"/>
                  </a:ext>
                </a:extLst>
              </a:tr>
              <a:tr h="691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общеобразовательных 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2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85796"/>
              </p:ext>
            </p:extLst>
          </p:nvPr>
        </p:nvGraphicFramePr>
        <p:xfrm>
          <a:off x="35496" y="74888"/>
          <a:ext cx="9065775" cy="665633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1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4917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11 843,7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11 102,4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13 236,5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13 236,5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13 236,5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4 787,3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16 861,4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16 503,9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17 765,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17 765,0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17 765,0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7052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14 604,0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15 071,1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15 055,4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14 466,1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14 466,1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14 466,1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44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8367793"/>
                  </a:ext>
                </a:extLst>
              </a:tr>
              <a:tr h="7731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17 670,7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18 574,7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30 172,2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30 172,2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16 762,4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82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30802"/>
              </p:ext>
            </p:extLst>
          </p:nvPr>
        </p:nvGraphicFramePr>
        <p:xfrm>
          <a:off x="35495" y="63662"/>
          <a:ext cx="9057230" cy="67153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2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2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14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46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9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4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5 732,8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907,5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906,6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907,1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9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201,7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6598482"/>
                  </a:ext>
                </a:extLst>
              </a:tr>
              <a:tr h="36948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4654307"/>
                  </a:ext>
                </a:extLst>
              </a:tr>
              <a:tr h="2946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25 072,5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25 234,7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432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865,9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865,9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2 140,8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5921709"/>
                  </a:ext>
                </a:extLst>
              </a:tr>
              <a:tr h="745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мероприятия по благоустройству территорий населенных пунктов, коммунальному хозяйству, обеспечению мер пожарной безопасности и охране окружающей среды в границах сельских поселений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45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премирование муниципальных образований Республики Башкортостан по итогам конкурса «Лучшее муниципальное образование Республики Башкортостан»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15 696,9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16 248,1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en-U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170,8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8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86885"/>
              </p:ext>
            </p:extLst>
          </p:nvPr>
        </p:nvGraphicFramePr>
        <p:xfrm>
          <a:off x="34183" y="80611"/>
          <a:ext cx="9067088" cy="57759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22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32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3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межбюджетные трансферты</a:t>
                      </a:r>
                      <a:r>
                        <a:rPr lang="ru-RU" sz="1200" b="0" i="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единовременную компенсационную выплату специалистам муниципальных учреждений культуры с профессиональным образованием и (или) педагогическим работникам муниципальных учреждений дополнительного образования сферы культуры (детских школ искусств, детских музыкальных школ, детских художественных школ, детских хореографических школ), прибывшим (переехавшим) на работу с 2018 года в сельский населенный пункт, либо рабочий поселок, либо поселок городского типа, либо город с населением до 50 тысяч человек, расположенные на территории РБ)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мероприятий в области культуры, искусства, укрепления единства российской нации и этнокультурного развития народов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мероприятий по благоустройству административных центров муниципальных районов Республики Башкортостан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</a:t>
                      </a:r>
                      <a:r>
                        <a:rPr lang="ru-RU" sz="1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обязательств, возникающих при заключении концессионных соглашений между муниципальными образованиями Республики Башкортостан и организациями, выступающими заемщиками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7826115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финансовое обеспечение муниципального социального заказа на оказание физкультурно-оздоровительных услуг отдельным категориям граждан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5486586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расходов, связанных с уплатой лизинговых платежей на закупку коммунальной техники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6377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2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009092"/>
              </p:ext>
            </p:extLst>
          </p:nvPr>
        </p:nvGraphicFramePr>
        <p:xfrm>
          <a:off x="0" y="2214554"/>
          <a:ext cx="9144001" cy="2765742"/>
        </p:xfrm>
        <a:graphic>
          <a:graphicData uri="http://schemas.openxmlformats.org/drawingml/2006/table">
            <a:tbl>
              <a:tblPr/>
              <a:tblGrid>
                <a:gridCol w="315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1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71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7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74 075,3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87 626,7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91 402,5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79 836,4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79 836,4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79 836,4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7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62 653,9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54 809,8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47 030,2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51 943,6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23 702,3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26 663,1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25 764,5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26 054,9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8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17 560,7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25 253,7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85 306,8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30 172,2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16 762,4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75 956,8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73 854,9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60 771,7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45 700,3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46 892,1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518 043,1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600 170,2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590 689,0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621 617,4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575 335,1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132,3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18 981,5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53 583,9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4 059,5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784,5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784,5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10 402,8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168,9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46318048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35095864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12877827"/>
              </p:ext>
            </p:extLst>
          </p:nvPr>
        </p:nvGraphicFramePr>
        <p:xfrm>
          <a:off x="3131840" y="4968876"/>
          <a:ext cx="294035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09791371"/>
              </p:ext>
            </p:extLst>
          </p:nvPr>
        </p:nvGraphicFramePr>
        <p:xfrm>
          <a:off x="6084168" y="4968876"/>
          <a:ext cx="3059832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749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 в 2021-2026 годах, </a:t>
            </a:r>
            <a:r>
              <a:rPr lang="ru-RU" sz="24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72899382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168690043"/>
              </p:ext>
            </p:extLst>
          </p:nvPr>
        </p:nvGraphicFramePr>
        <p:xfrm>
          <a:off x="-4792" y="4968852"/>
          <a:ext cx="3136632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17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51543316"/>
              </p:ext>
            </p:extLst>
          </p:nvPr>
        </p:nvGraphicFramePr>
        <p:xfrm>
          <a:off x="0" y="818367"/>
          <a:ext cx="9144000" cy="60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7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47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76 722,7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89 400,8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92 509,1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83 489,9</a:t>
                      </a:r>
                      <a:endParaRPr lang="ru-RU" sz="1600" b="0" kern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82 560,2</a:t>
                      </a:r>
                      <a:endParaRPr lang="ru-RU" sz="16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82 751,1</a:t>
                      </a:r>
                      <a:endParaRPr lang="ru-RU" sz="16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015,7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2 791,1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3 077,0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3 367,7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2 936,5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128 800,1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114 406,0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136 335,6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134 893,1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84 113,9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64 864,3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46 537,4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54 684,1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83 955,5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71 593,3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3 905,9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3 793,2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406 701,1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479 381,3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441 446,3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472 209,2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471 636,3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472 602,8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51 239,8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54 047,9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69 719,6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64 056,0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61 575,9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61 578,2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42 544,8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55 045,5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53 445,5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66 865,7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65 391,7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52 072,7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404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483,4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650,2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32 258,5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39 630,9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35 533,4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31 716,1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412,0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28 425,8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10 402,8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20 168,9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r>
                        <a:rPr lang="ru-RU" sz="13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768,9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933 066,6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815 026,1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794 575,1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6768" y="12381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в 2021-2026 годах, </a:t>
            </a:r>
            <a:r>
              <a:rPr lang="ru-RU" sz="26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</a:t>
            </a:r>
          </a:p>
          <a:p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за 2023 год, %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174838"/>
              </p:ext>
            </p:extLst>
          </p:nvPr>
        </p:nvGraphicFramePr>
        <p:xfrm>
          <a:off x="251520" y="857841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712219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00369"/>
              </p:ext>
            </p:extLst>
          </p:nvPr>
        </p:nvGraphicFramePr>
        <p:xfrm>
          <a:off x="0" y="3763993"/>
          <a:ext cx="9144000" cy="30900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9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1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56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(План)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(План)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(План)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3 736,2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4 673,5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3 321,2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46 952,0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55 445,6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57 922,3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48 418,1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47 788,1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47 788,1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6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222,3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48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25 812,2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29 117,2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29 913,3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30 840,1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30 840,1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30 840,1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35491397"/>
              </p:ext>
            </p:extLst>
          </p:nvPr>
        </p:nvGraphicFramePr>
        <p:xfrm>
          <a:off x="323528" y="404664"/>
          <a:ext cx="8820472" cy="316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3821" y="71375"/>
            <a:ext cx="901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 </a:t>
            </a:r>
          </a:p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2021-2026 годах,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5748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оборону, тыс.руб.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7" y="1078063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(межбюджетные трансферты бюджетам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сельских поселений на осуществление первичного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воинского учета на территориях,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где отсутствуют военные комиссариаты)</a:t>
            </a: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8064" y="1078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3" y="4365104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" y="3429000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218241660"/>
              </p:ext>
            </p:extLst>
          </p:nvPr>
        </p:nvGraphicFramePr>
        <p:xfrm>
          <a:off x="3865611" y="4077072"/>
          <a:ext cx="5148064" cy="27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726092329"/>
              </p:ext>
            </p:extLst>
          </p:nvPr>
        </p:nvGraphicFramePr>
        <p:xfrm>
          <a:off x="0" y="1015635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03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08" y="914379"/>
            <a:ext cx="81003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400" i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18711"/>
            <a:ext cx="90364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района (слайды 5)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Исполнение бюджета района (слайд 6)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развития, экономические показатели, показатели развития социальной сферы (слайды 7-10)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Динамика основных показателей исполнения бюджета в 2021-2026 годах (слайд 11)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в 2021-2026 годах (слайд 12)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Общие характеристики бюджета в 2021-2026 годах (слайд 13)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14-24)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25-36, 38-42)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Информация о распределении межбюджетных трансфертов бюджетам сельских поселений (слайд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39)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Муниципальный долг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37)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 (слайды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43-46)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Сведения о проектах по программе  поддержки местных инициатив (ППМИ)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слайды 47-48)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Информация о выполнении мероприятий, включенных в перечень наказов избирателей (слайд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49)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национальных проектов в муниципальном районе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слайды 50-52)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Башкортостан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(слайды 53-72)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Контактная информация (слайд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600" dirty="0"/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191672" y="116632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538710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110" y="-9525"/>
            <a:ext cx="8651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экономику</a:t>
            </a:r>
          </a:p>
          <a:p>
            <a:pPr algn="r"/>
            <a:r>
              <a:rPr lang="ru-RU" sz="27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2021-2026 годах, </a:t>
            </a:r>
            <a:r>
              <a:rPr lang="ru-RU" sz="27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7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59104083"/>
              </p:ext>
            </p:extLst>
          </p:nvPr>
        </p:nvGraphicFramePr>
        <p:xfrm>
          <a:off x="214282" y="764704"/>
          <a:ext cx="8786874" cy="36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467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70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7 026,5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92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52 876,0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360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Благоустройство – 24 053,1</a:t>
            </a:r>
          </a:p>
        </p:txBody>
      </p:sp>
      <p:sp>
        <p:nvSpPr>
          <p:cNvPr id="25" name="TextBox 24"/>
          <p:cNvSpPr txBox="1"/>
          <p:nvPr/>
        </p:nvSpPr>
        <p:spPr>
          <a:xfrm rot="20737716">
            <a:off x="175364" y="201953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77846"/>
            <a:ext cx="857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жилищно-коммунальное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хозяйство в 2021-2026 годах, </a:t>
            </a:r>
            <a:r>
              <a:rPr lang="ru-RU" sz="26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66102956"/>
              </p:ext>
            </p:extLst>
          </p:nvPr>
        </p:nvGraphicFramePr>
        <p:xfrm>
          <a:off x="4857736" y="1071546"/>
          <a:ext cx="4151321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284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9" y="77846"/>
            <a:ext cx="88204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охрану окружающей среды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2021-2026 годах, </a:t>
            </a:r>
            <a:r>
              <a:rPr lang="ru-RU" sz="26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52658374"/>
              </p:ext>
            </p:extLst>
          </p:nvPr>
        </p:nvGraphicFramePr>
        <p:xfrm>
          <a:off x="4283968" y="1196752"/>
          <a:ext cx="4536503" cy="441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11522"/>
          <a:stretch/>
        </p:blipFill>
        <p:spPr bwMode="auto">
          <a:xfrm>
            <a:off x="323528" y="1340768"/>
            <a:ext cx="3378820" cy="281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1" y="4168725"/>
            <a:ext cx="22379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30" y="5015217"/>
            <a:ext cx="1451570" cy="14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5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04561679"/>
              </p:ext>
            </p:extLst>
          </p:nvPr>
        </p:nvGraphicFramePr>
        <p:xfrm>
          <a:off x="0" y="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образование, </a:t>
            </a:r>
            <a:r>
              <a:rPr lang="ru-RU" sz="32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121938" y="1541995"/>
            <a:ext cx="1979471" cy="32102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11712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29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 (Отчет)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2024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2025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2026 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88 124,4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95 317,2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89 202,7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97 977,1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98 720,7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98 720,7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269 128,5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324 597,2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296 265,3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302 314,1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302 859,1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303 359,1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32 870,3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41 774,0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35 714,1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43 749,1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41 703,0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41 703,0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9 016,9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9 848,4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5 259,9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7 498,3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7 498,3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7 498,3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7 561,0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7 844,5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15 004,4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20 670,6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20 855,2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21 321,7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10876167"/>
              </p:ext>
            </p:extLst>
          </p:nvPr>
        </p:nvGraphicFramePr>
        <p:xfrm>
          <a:off x="1907704" y="584775"/>
          <a:ext cx="7236296" cy="37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47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-99392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кинематографию </a:t>
            </a:r>
          </a:p>
          <a:p>
            <a:pPr algn="r"/>
            <a:r>
              <a:rPr lang="ru-RU" sz="25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2021-2026 годах, </a:t>
            </a:r>
            <a:r>
              <a:rPr lang="ru-RU" sz="25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5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69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702,2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957529064"/>
              </p:ext>
            </p:extLst>
          </p:nvPr>
        </p:nvGraphicFramePr>
        <p:xfrm>
          <a:off x="285720" y="1989174"/>
          <a:ext cx="8089159" cy="266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12748" y="762382"/>
            <a:ext cx="8565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МБУ «</a:t>
            </a:r>
            <a:r>
              <a:rPr lang="ru-RU" sz="12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 и МБУ «</a:t>
            </a:r>
            <a:r>
              <a:rPr lang="ru-RU" sz="12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система», в составе которых 48 филиалов в разных населенных пунктах района.</a:t>
            </a:r>
            <a:endParaRPr lang="en-US" sz="12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36537"/>
              </p:ext>
            </p:extLst>
          </p:nvPr>
        </p:nvGraphicFramePr>
        <p:xfrm>
          <a:off x="0" y="5255665"/>
          <a:ext cx="9144002" cy="16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46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8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solidFill>
                      <a:srgbClr val="C1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50 581,0</a:t>
                      </a:r>
                    </a:p>
                  </a:txBody>
                  <a:tcPr>
                    <a:solidFill>
                      <a:srgbClr val="C1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53 381,6</a:t>
                      </a:r>
                    </a:p>
                  </a:txBody>
                  <a:tcPr>
                    <a:solidFill>
                      <a:srgbClr val="C1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68 839,0</a:t>
                      </a:r>
                    </a:p>
                  </a:txBody>
                  <a:tcPr>
                    <a:solidFill>
                      <a:srgbClr val="C1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63 214,1</a:t>
                      </a:r>
                    </a:p>
                  </a:txBody>
                  <a:tcPr>
                    <a:solidFill>
                      <a:srgbClr val="C1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60 734,0</a:t>
                      </a:r>
                    </a:p>
                  </a:txBody>
                  <a:tcPr>
                    <a:solidFill>
                      <a:srgbClr val="C1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60 736,3</a:t>
                      </a:r>
                    </a:p>
                  </a:txBody>
                  <a:tcPr>
                    <a:solidFill>
                      <a:srgbClr val="C1F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8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>
                    <a:solidFill>
                      <a:srgbClr val="F9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658,8</a:t>
                      </a:r>
                    </a:p>
                  </a:txBody>
                  <a:tcPr>
                    <a:solidFill>
                      <a:srgbClr val="F9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666,3</a:t>
                      </a:r>
                    </a:p>
                  </a:txBody>
                  <a:tcPr>
                    <a:solidFill>
                      <a:srgbClr val="F9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880,7</a:t>
                      </a:r>
                    </a:p>
                  </a:txBody>
                  <a:tcPr>
                    <a:solidFill>
                      <a:srgbClr val="F9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841,9</a:t>
                      </a:r>
                    </a:p>
                  </a:txBody>
                  <a:tcPr>
                    <a:solidFill>
                      <a:srgbClr val="F9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841,9</a:t>
                      </a:r>
                    </a:p>
                  </a:txBody>
                  <a:tcPr>
                    <a:solidFill>
                      <a:srgbClr val="F9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841,9</a:t>
                      </a:r>
                    </a:p>
                  </a:txBody>
                  <a:tcPr>
                    <a:solidFill>
                      <a:srgbClr val="F9FB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5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2614" y="2332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</a:t>
            </a:r>
          </a:p>
          <a:p>
            <a:pPr algn="r"/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политику в 2021-2026 годах, </a:t>
            </a:r>
            <a:r>
              <a:rPr lang="ru-RU" sz="32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72071"/>
              </p:ext>
            </p:extLst>
          </p:nvPr>
        </p:nvGraphicFramePr>
        <p:xfrm>
          <a:off x="-2" y="5080000"/>
          <a:ext cx="914400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0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3 764,2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5 586,8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5 483,3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6 413,4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latin typeface="Times New Roman" pitchFamily="18" charset="0"/>
                          <a:cs typeface="Times New Roman" pitchFamily="18" charset="0"/>
                        </a:rPr>
                        <a:t>6 413,4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6 413,4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2 655,0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6 202,1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2 730,0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1 370,7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1 585,1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1 594,7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36 125,6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43 256,6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45 232,2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59 081,6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57 393,2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44 064,6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15914271"/>
              </p:ext>
            </p:extLst>
          </p:nvPr>
        </p:nvGraphicFramePr>
        <p:xfrm>
          <a:off x="9922" y="1159936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92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844" y="404664"/>
            <a:ext cx="421481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(Публикация муниципальных правовых актов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иной официальной информации)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465" y="2914391"/>
            <a:ext cx="89644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2024 (План)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 (План)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2026 (План)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2066" y="492919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500,0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5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483,4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529,0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2023 (Отчет)</a:t>
            </a: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5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629,9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482626427"/>
              </p:ext>
            </p:extLst>
          </p:nvPr>
        </p:nvGraphicFramePr>
        <p:xfrm>
          <a:off x="71438" y="466428"/>
          <a:ext cx="5000628" cy="250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762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4" y="356573"/>
            <a:ext cx="9144000" cy="6463308"/>
          </a:xfrm>
          <a:prstGeom prst="rect">
            <a:avLst/>
          </a:prstGeom>
          <a:blipFill dpi="0" rotWithShape="1">
            <a:blip r:embed="rId2" cstate="print">
              <a:alphaModFix amt="8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обязательства муниципального образования, возникающие из муниципальных заимствований: привлечения кредитов в кредитных организациях, получения бюджетных кредитов от других бюджетов и предоставления муниципальных гарантий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(тыс.руб.)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44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46459"/>
              </p:ext>
            </p:extLst>
          </p:nvPr>
        </p:nvGraphicFramePr>
        <p:xfrm>
          <a:off x="1534344" y="2420888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 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600" dirty="0">
                        <a:solidFill>
                          <a:schemeClr val="accent3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dirty="0" smtClean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334516"/>
              </p:ext>
            </p:extLst>
          </p:nvPr>
        </p:nvGraphicFramePr>
        <p:xfrm>
          <a:off x="323529" y="3429000"/>
          <a:ext cx="8319298" cy="326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8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64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долговых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обязательств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внутреннего долга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2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01.01.2023г.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7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полученные  из бюджета Республики Башкортостан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14 500,0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86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Кредиты,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полученные от кредитных организаций в валюте РФ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15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38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14 500,0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6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517425"/>
              </p:ext>
            </p:extLst>
          </p:nvPr>
        </p:nvGraphicFramePr>
        <p:xfrm>
          <a:off x="4139954" y="4149465"/>
          <a:ext cx="5004047" cy="27085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28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26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26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26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26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139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(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План)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1092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26 412,4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32 622,1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34 811,2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27 412,0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imes New Roman" pitchFamily="18" charset="0"/>
                          <a:cs typeface="Times New Roman" pitchFamily="18" charset="0"/>
                        </a:rPr>
                        <a:t>28 425,8</a:t>
                      </a: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6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9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9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7 008,8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9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9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9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9FB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9FB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</a:t>
            </a:r>
          </a:p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характера бюджетам бюджетной системы </a:t>
            </a:r>
          </a:p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тыс.руб.</a:t>
            </a: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rgbClr val="99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rgbClr val="FFFF9F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Иные дотации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121299549"/>
              </p:ext>
            </p:extLst>
          </p:nvPr>
        </p:nvGraphicFramePr>
        <p:xfrm>
          <a:off x="3635896" y="1158046"/>
          <a:ext cx="5508104" cy="299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39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608707"/>
              </p:ext>
            </p:extLst>
          </p:nvPr>
        </p:nvGraphicFramePr>
        <p:xfrm>
          <a:off x="-10191" y="1071390"/>
          <a:ext cx="9144001" cy="5786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11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20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81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05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940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83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</a:t>
                      </a:r>
                      <a:endParaRPr lang="ru-RU" sz="10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МБТ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уплату лизинговых платежей на закупку коммунальной техники,    </a:t>
                      </a:r>
                      <a:r>
                        <a:rPr lang="ru-RU" sz="1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</a:t>
                      </a:r>
                      <a:r>
                        <a:rPr lang="ru-RU" sz="10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разработку </a:t>
                      </a:r>
                      <a:r>
                        <a:rPr lang="ru-RU" sz="10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док.террит</a:t>
                      </a:r>
                      <a:r>
                        <a:rPr lang="ru-RU" sz="1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планирования</a:t>
                      </a:r>
                      <a:endParaRPr lang="ru-RU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административных центров,                 </a:t>
                      </a:r>
                      <a:r>
                        <a:rPr lang="ru-RU" sz="1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на улучшение систем наружного освещения  </a:t>
                      </a:r>
                      <a:endParaRPr lang="ru-RU" sz="1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МБТ «ППМИ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</a:t>
                      </a:r>
                      <a:r>
                        <a:rPr lang="ru-RU" sz="1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наказы избирателей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" marR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Прочие МБТ</a:t>
                      </a:r>
                    </a:p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3 545,9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2 194,5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191,5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1 640,2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337,1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134,6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5 029,5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616,2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7 795,7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997,7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2 506,0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5 337,2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134,6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990,0</a:t>
                      </a:r>
                      <a:endParaRPr lang="ru-RU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2 339,7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507,8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245,4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179,5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3 370,6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3 097,7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2 709,4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234,8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3 311,0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623,4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1 700,0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2 441,1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117,3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44,9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2 005,5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44,9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69,3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18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2 770,8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640,6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176,3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3536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3 141,5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026,4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1 174,6</a:t>
                      </a:r>
                      <a:endParaRPr lang="ru-RU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28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</a:t>
                      </a:r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811,2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6 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329,3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22 862,7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1 536,2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2 010,1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3 262,0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722,2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2406" y="-23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за 20</a:t>
            </a:r>
            <a:r>
              <a:rPr lang="en-US" sz="24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8565579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971" y="252659"/>
            <a:ext cx="446471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379910" y="1421998"/>
            <a:ext cx="4370686" cy="504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образован в 1930 году. Районный центр – с. Красная Горка, находящееся в 100 км от г. Уфы.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Район находится на левобережье нижнего течения реки Уфы, к северо-востоку от г. Уфы, граничит с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Иглинским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муниципального района составляет          2236 км². Численность населения 20 228 человек.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как административно-территориальную единицу республики входит 12 сельских поселений.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В </a:t>
            </a:r>
            <a:r>
              <a:rPr lang="ru-RU" sz="1400" dirty="0" err="1">
                <a:latin typeface="Times New Roman" pitchFamily="18" charset="0"/>
                <a:ea typeface="宋体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 район входят 52 населённых пункта.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236519" y="61049"/>
            <a:ext cx="7693170" cy="1183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муниципального района </a:t>
            </a:r>
            <a:r>
              <a:rPr lang="ru-RU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</a:p>
        </p:txBody>
      </p:sp>
      <p:pic>
        <p:nvPicPr>
          <p:cNvPr id="4098" name="Picture 2" descr="Нуримановский район (Республика Башкортостан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6" b="693"/>
          <a:stretch/>
        </p:blipFill>
        <p:spPr bwMode="auto">
          <a:xfrm>
            <a:off x="214313" y="3412332"/>
            <a:ext cx="4061890" cy="31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уримановский район | это... Что такое Нуримановский район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" y="1528322"/>
            <a:ext cx="16573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9.userapi.com/impf/c636030/v636030353/e48f/OL2rPnXnHAw.jpg?size=1151x811&amp;quality=96&amp;sign=5633cb3ce7e19a564eba4e5d746606b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08" y="1538513"/>
            <a:ext cx="2415295" cy="17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98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1" y="21537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6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18171" y="26064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за </a:t>
            </a: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37233"/>
              </p:ext>
            </p:extLst>
          </p:nvPr>
        </p:nvGraphicFramePr>
        <p:xfrm>
          <a:off x="130095" y="1325491"/>
          <a:ext cx="8883812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8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41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0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45 538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3 795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114 876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9 573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100 566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8 380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13 564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1 130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3 403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рубля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41316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6097724_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1285853" y="1142986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Педагогические 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15" y="2643182"/>
            <a:ext cx="272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 работники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15" y="3929066"/>
            <a:ext cx="27698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Педагогические  работники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организаций дополнительного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образования детей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1944" y="5214952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учреждений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sp>
        <p:nvSpPr>
          <p:cNvPr id="11" name="TextBox 10"/>
          <p:cNvSpPr txBox="1"/>
          <p:nvPr/>
        </p:nvSpPr>
        <p:spPr>
          <a:xfrm rot="20694709">
            <a:off x="4152541" y="928672"/>
            <a:ext cx="146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12" name="TextBox 11"/>
          <p:cNvSpPr txBox="1"/>
          <p:nvPr/>
        </p:nvSpPr>
        <p:spPr>
          <a:xfrm rot="20831758">
            <a:off x="3950933" y="2000242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244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человека</a:t>
            </a:r>
          </a:p>
        </p:txBody>
      </p:sp>
      <p:sp>
        <p:nvSpPr>
          <p:cNvPr id="13" name="TextBox 12"/>
          <p:cNvSpPr txBox="1"/>
          <p:nvPr/>
        </p:nvSpPr>
        <p:spPr>
          <a:xfrm rot="20756265">
            <a:off x="3918551" y="3310302"/>
            <a:ext cx="1424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человек</a:t>
            </a:r>
          </a:p>
        </p:txBody>
      </p:sp>
      <p:sp>
        <p:nvSpPr>
          <p:cNvPr id="14" name="TextBox 13"/>
          <p:cNvSpPr txBox="1"/>
          <p:nvPr/>
        </p:nvSpPr>
        <p:spPr>
          <a:xfrm rot="19990454">
            <a:off x="4028611" y="4455604"/>
            <a:ext cx="1424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человек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"/>
            <a:ext cx="390780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Средняя заработная </a:t>
            </a:r>
          </a:p>
          <a:p>
            <a:r>
              <a:rPr lang="ru-RU" sz="20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плата работников, выделенных в </a:t>
            </a:r>
          </a:p>
          <a:p>
            <a:r>
              <a:rPr lang="ru-RU" sz="20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«майских» Указах Президента РФ</a:t>
            </a:r>
            <a:endParaRPr lang="ru-RU" sz="2000" cap="all" spc="0" dirty="0">
              <a:ln>
                <a:solidFill>
                  <a:srgbClr val="FF0000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1526" y="6000768"/>
            <a:ext cx="456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2023 год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– 424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6391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64087361"/>
              </p:ext>
            </p:extLst>
          </p:nvPr>
        </p:nvGraphicFramePr>
        <p:xfrm>
          <a:off x="0" y="572394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3" y="0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работников,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664" y="5674713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8664" y="5907090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8664" y="6184089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8664" y="6482132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6507" y="5753019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6507" y="5982042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6507" y="6251150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6507" y="6549194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251520" y="933450"/>
            <a:ext cx="87099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onstantia" pitchFamily="18" charset="0"/>
              </a:rPr>
              <a:t>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19 утвержденных муниципальных программ.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     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65902821"/>
              </p:ext>
            </p:extLst>
          </p:nvPr>
        </p:nvGraphicFramePr>
        <p:xfrm>
          <a:off x="323527" y="2466690"/>
          <a:ext cx="8637909" cy="41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088" y="244366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3567227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09006"/>
              </p:ext>
            </p:extLst>
          </p:nvPr>
        </p:nvGraphicFramePr>
        <p:xfrm>
          <a:off x="0" y="1131373"/>
          <a:ext cx="9144034" cy="5747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8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8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85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6 226,6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6 012,8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6 110,5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240,6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7 240,6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7 240,6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6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1 152,9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1 714,8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539,9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47 743,2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24 754,3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33 094,6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29 352,8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26 389,8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31 112,4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21 985,6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21 556,3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53 347,3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1 995,6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26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4 853,0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18 146,1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21 821,5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59 792,7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2 285,1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2 294,7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1 529,2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1 870,4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4349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48 070,0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57 355,1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59 497,0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52 518,3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51 588,3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51 588,3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-10191" y="116632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r>
              <a:rPr lang="ru-RU" sz="2400" b="1" cap="none" spc="0" dirty="0" err="1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 Республики Башкортостан в разрезе муниципальных программ, </a:t>
            </a:r>
            <a:r>
              <a:rPr lang="ru-RU" sz="2400" b="1" cap="none" spc="0" dirty="0" err="1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32708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242283"/>
              </p:ext>
            </p:extLst>
          </p:nvPr>
        </p:nvGraphicFramePr>
        <p:xfrm>
          <a:off x="0" y="-3"/>
          <a:ext cx="9144000" cy="6864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7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82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73 826,9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83 567,8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96 545,7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109 746,0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65 117,1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41 145,0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34 602,7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41 578,0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42 072,8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55 199,3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54 721,5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41 303,7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5 047,3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5 073,3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5 905,6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7 998,3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7 498,3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7 498,3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393 984,1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459 202,6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429 653,4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455 232,3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454 749,2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455 801,8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61 005,6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71 372,8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76 542,0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72 481,8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72 556,5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72 558,8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86 220,5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98 642,2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87 042,8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71 603,1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66 932,6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77 890,5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2 811,6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3 253,3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4 117,8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590"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300" baseline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1 709,7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696,3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2 485,5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201,7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83340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790 768,9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894 796,0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921 150,8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933 066,6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815 026,1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794 575,1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40493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за 2023 год</a:t>
            </a:r>
            <a:br>
              <a:rPr lang="ru-RU" sz="2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828939"/>
              </p:ext>
            </p:extLst>
          </p:nvPr>
        </p:nvGraphicFramePr>
        <p:xfrm>
          <a:off x="148374" y="1052738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401058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0828519"/>
              </p:ext>
            </p:extLst>
          </p:nvPr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071802" y="2643182"/>
            <a:ext cx="1071570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5 000,2 тыс.руб.</a:t>
            </a:r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3143240" y="4071942"/>
            <a:ext cx="1143008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4357686" y="4857760"/>
            <a:ext cx="1071570" cy="928694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295,0 тыс.руб.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286248" y="3357562"/>
            <a:ext cx="1071570" cy="1071570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611,7 </a:t>
            </a:r>
          </a:p>
          <a:p>
            <a:pPr algn="ctr"/>
            <a:r>
              <a:rPr lang="ru-RU" dirty="0"/>
              <a:t>Тыс.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662" y="314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285860"/>
            <a:ext cx="8001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проектов   3 259,5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в том числе: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292893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987,8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3500438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394,7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435769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526,2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5072074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350,8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Сведения о проектах по программе  поддержки местных инициатив (ППМИ), направленных на решение вопросов местного значения  при непосредственном участии граждан за 202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</p:spTree>
    <p:extLst>
      <p:ext uri="{BB962C8B-B14F-4D97-AF65-F5344CB8AC3E}">
        <p14:creationId xmlns:p14="http://schemas.microsoft.com/office/powerpoint/2010/main" val="10611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9039" y="6073170"/>
            <a:ext cx="29523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Стоимость проекта – 826,0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средства Республики Башкортостан – 580,0 тыс.руб.</a:t>
            </a:r>
          </a:p>
          <a:p>
            <a:pPr algn="ctr">
              <a:buFontTx/>
              <a:buChar char="-"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средства бюджета поселения – 135,8 тыс.руб.</a:t>
            </a:r>
          </a:p>
          <a:p>
            <a:pPr algn="ctr">
              <a:buFontTx/>
              <a:buChar char="-"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вклады населения – 58,0 тыс.руб.</a:t>
            </a:r>
          </a:p>
          <a:p>
            <a:pPr algn="ctr">
              <a:buFontTx/>
              <a:buChar char="-"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вклады спонсоров – 52,2 тыс.руб.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8194" y="2784433"/>
            <a:ext cx="30340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483,5 </a:t>
            </a:r>
            <a:r>
              <a:rPr lang="ru-RU" sz="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121,0 </a:t>
            </a:r>
            <a:r>
              <a:rPr lang="ru-RU" sz="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-средства бюджета района – 121,0 </a:t>
            </a:r>
            <a:r>
              <a:rPr lang="ru-RU" sz="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120,5 </a:t>
            </a:r>
            <a:r>
              <a:rPr lang="ru-RU" sz="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121,0 </a:t>
            </a:r>
            <a:r>
              <a:rPr lang="ru-RU" sz="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665">
            <a:off x="2578769" y="1125804"/>
            <a:ext cx="2268287" cy="1511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591953" y="2784433"/>
            <a:ext cx="29782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Стоимость проекта – 1200,0 тыс.руб.</a:t>
            </a:r>
          </a:p>
          <a:p>
            <a:pPr algn="ctr">
              <a:buFontTx/>
              <a:buChar char="-"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средства Республики Башкортостан – 784,3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. -средства бюджета района – 156,9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вклады населения – 141,2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вклады спонсоров – 117,6 тыс.руб.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34834" y="0"/>
            <a:ext cx="3341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Староисаевский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с/с –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</a:rPr>
              <a:t>приобретение материалов для благоустройства кладбища села </a:t>
            </a:r>
            <a:r>
              <a:rPr lang="ru-RU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</a:rPr>
              <a:t>Старокулево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7915" y="3594764"/>
            <a:ext cx="3563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Никольский с/с – 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приобретение прицепа и навесного оборудования на трактор МТЗ 82.1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3185" y="30907"/>
            <a:ext cx="47440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Новокулевский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с/с –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приобретение и установка дополнительного игрового комплекса  для детской площадки села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</a:rPr>
              <a:t>Нимислярово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42" y="4510962"/>
            <a:ext cx="2580323" cy="1513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66326">
            <a:off x="368715" y="1105989"/>
            <a:ext cx="2151746" cy="1595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Рисунок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8391" y="911638"/>
            <a:ext cx="2682388" cy="1747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930184" y="3601470"/>
            <a:ext cx="39376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Новосубаевский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с/с –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 CYR"/>
                <a:ea typeface="Times New Roman"/>
              </a:rPr>
              <a:t>приобретение материалов для благоустройства кладбища 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 CYR"/>
                <a:ea typeface="Times New Roman"/>
              </a:rPr>
              <a:t>с. Новый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 CYR"/>
                <a:ea typeface="Times New Roman"/>
              </a:rPr>
              <a:t>Субай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4834" y="6073170"/>
            <a:ext cx="29782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Стоимость проекта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750,0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средства Республики Башкортостан – 502,5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. -средства бюджета района – 112,5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вклады населения – 75,0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вклады спонсоров – 60,0 </a:t>
            </a:r>
            <a:r>
              <a:rPr lang="ru-RU" sz="9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5" name="Рисунок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8391" y="4437112"/>
            <a:ext cx="2682388" cy="1587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87130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16695"/>
              </p:ext>
            </p:extLst>
          </p:nvPr>
        </p:nvGraphicFramePr>
        <p:xfrm>
          <a:off x="23799" y="1412776"/>
          <a:ext cx="9088490" cy="4431627"/>
        </p:xfrm>
        <a:graphic>
          <a:graphicData uri="http://schemas.openxmlformats.org/drawingml/2006/table">
            <a:tbl>
              <a:tblPr/>
              <a:tblGrid>
                <a:gridCol w="375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62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 наказа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(наименование объекта, мероприятия, населенного пункта)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Отчет, 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РБ, 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бюджета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МО, 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внебюджетных средств (материальных и др.)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школьной мебели для  муниципального бюджетного общеобразовательного учреждения средняя общеобразовательная школа села Красная Горка муниципального района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  сельского поселения Красногорский сельсовет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1 050,0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989,5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оборудования для уличного освещения в селе Красный Ключ СП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Красноключевский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1 050,0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990,0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0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мебели для  муниципального бюджетного дошкольного образовательного учреждения детский сад "Сказка" села Красная Горка муниципального района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 сельского поселения Красногорский сельсовет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349,4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249,4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2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светодиодных светильников для учебных классов муниципального бюджетного общеобразовательного учреждения средняя общеобразовательная школа села Красная Горка муниципального района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 сельского поселения Красногорский сельсовет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3254" marR="3254" marT="3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2 596,6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2 368,9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227,7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" y="188640"/>
            <a:ext cx="8854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выполнении мероприятий, включенных </a:t>
            </a:r>
          </a:p>
          <a:p>
            <a:pPr algn="r"/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перечень наказов избирателей, 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32349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138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направления, бюджетной, налоговой и долговой политики района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Приоритетными направлениями бюджетной политики в среднесрочной перспективе являются: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исполнения плановых назначений по доходам и своевременного исполнения расходных обязательств в условиях введения единого налогового платежа;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минимизация рисков несбалансированности бюджета  муниципального района в сложившихся экономических условиях;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комплексного плана мероприятий по увеличению поступлений налоговых и неналоговых доходов консолидированного бюджета муниципального района </a:t>
            </a:r>
            <a:r>
              <a:rPr lang="ru-RU" sz="13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до 2024 года;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новой системы уплаты налогов в форме единого налогового платежа, введенного в целях улучшения условий ведения бизнеса за счет повышения качества администрирования доходов бюджета;</a:t>
            </a:r>
            <a:endParaRPr lang="en-US" altLang="ko-KR" sz="135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достижения целевых показателей реализуемых мероприятий в рамках национальных проектов, государственных программ и непрограммных направлений, их эффективности в увязке с объемами финансового обеспечения;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использования муниципального имущества, управления земельными ресурсами;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строгий контроль роста расходов, гарантированное исполнение социальных обязательств бюджета муниципального района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Целью налоговой политики муниципального района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сохранение экономического и доходного потенциала муниципального района.</a:t>
            </a:r>
          </a:p>
          <a:p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Основными целями и задачами долговой политики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предстоящий период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бюджета муниципального района в заемных средствах для его сбалансированности;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в объеме, позволяющем своевременно исполнять принятые обязательства;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статьями 92.1, 106 и 107 Бюджетного кодекса Российской Федерации в соответствии с соглашениями, заключенными с Министерством финансов Республики Башкортостан при предоставлении бюджетного кредита из бюджета Республики Башкортостан бюджету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216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390221"/>
              </p:ext>
            </p:extLst>
          </p:nvPr>
        </p:nvGraphicFramePr>
        <p:xfrm>
          <a:off x="307571" y="1044616"/>
          <a:ext cx="8528858" cy="5813384"/>
        </p:xfrm>
        <a:graphic>
          <a:graphicData uri="http://schemas.openxmlformats.org/drawingml/2006/table">
            <a:tbl>
              <a:tblPr/>
              <a:tblGrid>
                <a:gridCol w="299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23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30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963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04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25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224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908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(Отчет)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890,4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2 221,5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4 371,6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1 865,9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2 140,8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5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"Успех каждого ребенка"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 (Текущий ремонт душевых спортивного зала в здании ООШ с. Новый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Субай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филиал МБОУ СОШ с. Красная Горка)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2 505,7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7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456,9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1 792,8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1 865,9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1 865,9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2 140,8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10 551,9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7 197,6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5897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"Обеспечение качественно нового уровня развития инфраструктуры культуры" ("Культурная среда")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8 948,2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2872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1 425,1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7 044,5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Реализация мероприятий по развитию учреждений сферы культуры - капитальный ремонт здания "Центральная библиотека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с.Красная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Горка" - филиал МБУ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4115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"Создание условий для реализации творческого потенциала нации" ("Творческие люди")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178,6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сельских учреждений культуры (приобретение оборудования Павловской сельской модельной библиотеке - филиал МБУ «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ЦБС»); Государственная поддержка лучших работников сельских учреждений культуры (Закирова Ф.И.,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Нимисляровский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сельский дом культуры МБУ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9 430,7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8 833,1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287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9 430,7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общественных, дворовых территорий и мест массового отдыха населения СП Красногорский сельсовет -Устройство пешеходной дорожки в с. Красная Горка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РБ 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8 833,1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08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20 419,3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18 849,8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13 357,8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1 865,9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2 140,8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200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</a:t>
            </a:r>
            <a:r>
              <a:rPr lang="ru-RU" sz="2200" dirty="0" err="1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200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1621" y="759550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3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Подведение итогов приема предложений по благоустройств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44" y="4437114"/>
            <a:ext cx="2822438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68" y="152400"/>
            <a:ext cx="90675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по устройству пешеходной дорожки, расположенной вдоль улицы Советская, ограниченной улицами Пионерская и Чапаева, и вдоль улицы Пионерской, ограниченной улицами Советская и </a:t>
            </a:r>
            <a:r>
              <a:rPr lang="ru-RU" b="1" dirty="0" err="1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Тукаева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с. Красная Горка </a:t>
            </a:r>
            <a:r>
              <a:rPr lang="ru-RU" b="1" dirty="0" err="1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Республики Башкортостан, в рамках национального проекта «Жилье и городская среда» за 2023 год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267" y="1772816"/>
            <a:ext cx="5084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Стоимость проекта –  9 430,7 тыс. руб.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средства федерального бюджета – 8 780,0 тыс. руб. 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средства республиканского бюджета – 179,2 тыс. руб.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средства местного бюджета – 471,5 тыс. руб. 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8549" y="1789237"/>
            <a:ext cx="3212289" cy="21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5613" y="2876841"/>
            <a:ext cx="3288757" cy="21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52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16" y="4693333"/>
            <a:ext cx="3227321" cy="215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1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9422" y="4866834"/>
            <a:ext cx="3104578" cy="173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68" y="152400"/>
            <a:ext cx="9067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развитию учреждений сферы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 –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капитальный ремонт помещений </a:t>
            </a:r>
            <a:r>
              <a:rPr lang="ru-RU" b="1" dirty="0" err="1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Центральой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библиотеки </a:t>
            </a:r>
            <a:r>
              <a:rPr lang="ru-RU" b="1" dirty="0" err="1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с.Красная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Горка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входной группы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филиала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ЦБС»,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национального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«Культура»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2023 год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267" y="1772816"/>
            <a:ext cx="50849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Стоимость проекта –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7 044,5 тыс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средства республиканского бюджета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6 903,6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средства местного бюджета –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140,9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тыс. руб. 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763747"/>
            <a:ext cx="2905498" cy="21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593" y="2834510"/>
            <a:ext cx="3053591" cy="21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52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614232"/>
            <a:ext cx="3174593" cy="22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6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56206"/>
              </p:ext>
            </p:extLst>
          </p:nvPr>
        </p:nvGraphicFramePr>
        <p:xfrm>
          <a:off x="0" y="1131371"/>
          <a:ext cx="9144000" cy="572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70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37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86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55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31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839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024,2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264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1 714,8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539,9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107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46 081,6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56 007,4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40 964,2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38 001,2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42 723,8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264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60 344,2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82 266,2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27 951,5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10 854,0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10 735,3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264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18 296,1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953,5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59 792,7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2 285,1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2 294,7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0233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1 870,4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9418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96 941,0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96 871,5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88 999,2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88 284,1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88 574,8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096375" cy="1124744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 smtClean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муниципального 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400" b="1" cap="none" spc="0" dirty="0" err="1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 Республики </a:t>
            </a:r>
            <a:r>
              <a:rPr lang="ru-RU" sz="2400" b="1" cap="none" spc="0" dirty="0" smtClean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Башкортостан, </a:t>
            </a:r>
            <a:r>
              <a:rPr lang="ru-RU" sz="2400" b="1" cap="none" spc="0" dirty="0" err="1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57428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18928"/>
              </p:ext>
            </p:extLst>
          </p:nvPr>
        </p:nvGraphicFramePr>
        <p:xfrm>
          <a:off x="0" y="-3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60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5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5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06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56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328"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2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84 074,3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97 523,2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110 252,5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</a:t>
                      </a: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468,8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</a:t>
                      </a: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503,6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958"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</a:t>
                      </a: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578,0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42 072,8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55 199,3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54 721,5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41 303,7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559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2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074,4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5 905,6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7 998,3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7 498,3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7 498,3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19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469 128,7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438 457,2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466 263,6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465 780,5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466 833,1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1958"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2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73 606,7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78 867,8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74 299,8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74 374,5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74 376,8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1958"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2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100 842,2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89 592,3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74 539,0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71 013,3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83 176,1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0328"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2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250" spc="0" baseline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1958"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25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4 394,3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5 485,3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5 578,9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5 578,9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5 578,9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903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5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2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500,0 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90328">
                <a:tc>
                  <a:txBody>
                    <a:bodyPr/>
                    <a:lstStyle/>
                    <a:p>
                      <a:pPr algn="just"/>
                      <a:r>
                        <a:rPr lang="ru-RU" sz="125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 в муниципальном районе </a:t>
                      </a:r>
                      <a:r>
                        <a:rPr lang="ru-RU" sz="12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</a:t>
                      </a:r>
                      <a:r>
                        <a:rPr lang="ru-RU" sz="125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Республики Башкортостан»</a:t>
                      </a:r>
                      <a:endParaRPr lang="ru-RU" sz="12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9 766,5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9 912,2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spc="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8 833,1</a:t>
                      </a: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50" spc="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9994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1 019 737,3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1 037 139,0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1 031 032,7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892 240,8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872 982,6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00502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45572" y="110653"/>
            <a:ext cx="8198427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93839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1303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Повысить плодородие почв и урожайность сельскохозяйственных культур;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Обеспечить 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Стимулировать инновационную деятельность и инновационное развитие агропромышленного комплекса.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71229"/>
              </p:ext>
            </p:extLst>
          </p:nvPr>
        </p:nvGraphicFramePr>
        <p:xfrm>
          <a:off x="107503" y="5278969"/>
          <a:ext cx="9036496" cy="13903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36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/>
                <a:gridCol w="1080120"/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75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74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5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подотрасли животноводства, переработки и реализации продукции животноводства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712,1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732,8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5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Техническая и технологическая модернизация, инновационное развитие сельскохозяйственного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5 312,1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5 387,6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6 588,5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0785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87938" y="176645"/>
            <a:ext cx="8456062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45545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1304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 Анализ и прогнозирование социально- экономического развития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Развитие инвестиционной деятельности и повышение инвестиционной привлекательности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Мониторинг развития конкурентной среды;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Реализация политики энергосбережения и повышения энергетической эффективности на территории района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2662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143000" y="78904"/>
            <a:ext cx="8001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791" y="1634724"/>
            <a:ext cx="867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1013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выполнение мероприятий по оказанию государственной поддержки гражданам в приобретении жилья, стимулирование развития жилищного строительства.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Увеличение доли семей, имеющих возможность приобрести или построить жилье с помощью социальных выплат и субсидий на строительство или приобретение жилых помещений;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Привлечение внебюджетных источников финансирования, в том числе собственных средств получателей социальных выплат.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515503"/>
              </p:ext>
            </p:extLst>
          </p:nvPr>
        </p:nvGraphicFramePr>
        <p:xfrm>
          <a:off x="256790" y="5382369"/>
          <a:ext cx="8779705" cy="12149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51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/>
                <a:gridCol w="1152128"/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6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4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1 714,8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2955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62714" y="0"/>
            <a:ext cx="8985156" cy="8367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201" y="692696"/>
            <a:ext cx="885831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15 марта 2022 года № 237</a:t>
            </a:r>
          </a:p>
          <a:p>
            <a:pPr algn="just"/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участников дорожного движения.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073840"/>
              </p:ext>
            </p:extLst>
          </p:nvPr>
        </p:nvGraphicFramePr>
        <p:xfrm>
          <a:off x="282740" y="5786398"/>
          <a:ext cx="8745103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48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/>
                <a:gridCol w="1296144"/>
                <a:gridCol w="7258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8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0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автомобильных дорог и безопасность движения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46 081,6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56 007,4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40 964,2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38 001,2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42 723,8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8182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42844" y="5311"/>
            <a:ext cx="9001155" cy="6641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980728"/>
            <a:ext cx="90011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1028 </a:t>
            </a: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Модернизация систем коммунальной инфраструктуры;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бесперебойной работы инженерных коммуникаций и оборудования;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Улучшение качества предоставляемых жилищно-коммунальных услуг;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Повышение эффективности функционирования объектов жилищно-коммунального комплекса;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Восстановление основных фондов за счет  реализации проектов по замене и модернизации сетей и оборудования;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Улучшение финансового и материального состояния жилищно-коммунального хозяйства.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Обеспечение сохранности жилищного фонда;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финансовой поддержки модернизации коммунального комплекса;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Обеспечение условий для снижения издержек производства;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Обеспечение повышения качества жилищно-коммунальных услуг;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Продолжение работы по внедрению ресурсосберегающих технологий.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94797"/>
              </p:ext>
            </p:extLst>
          </p:nvPr>
        </p:nvGraphicFramePr>
        <p:xfrm>
          <a:off x="295938" y="5166489"/>
          <a:ext cx="8694966" cy="15081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621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762"/>
                <a:gridCol w="1026300"/>
                <a:gridCol w="1121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коммунальной инфраструктуры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25 984,6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53 943,7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5 212,4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3 487,2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объектов благоустройства территорий населенных пунктов 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34 359,5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28 322,5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22 739,2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254,1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7 248,1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75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263"/>
            <a:ext cx="8424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</a:p>
          <a:p>
            <a:pPr algn="ctr"/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РАЙОНА </a:t>
            </a:r>
            <a:endParaRPr lang="ru-RU" sz="4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8"/>
            <a:ext cx="9144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Исполнение бюджета - процесс сбора и учета доходов и осуществление расходов на основе сводной бюджетной росписи и кассового плана.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–это этап бюджетного процесса ,который начинается с момента утверждения решения о бюджете муниципального района и продолжается в течение финансового года. Можно выделить следующие этапы этого процесса.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- исполнение бюджета по доходам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планом мобилизации доходов.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- исполнение по расходам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algn="just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Годовой отчет об исполнении бюджета предоставляется в Совет, который принимает   решения об его утверждении либо отклонении.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45278" y="80149"/>
            <a:ext cx="8398722" cy="81967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21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1623742"/>
            <a:ext cx="87341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1029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жизнедеятельности на территории муниципального района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Улучшение жилищные условия граждан, проживающих на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роста сельского населения за счет развития инфраструктуры на 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Повышение обеспеченности сельскохозяйственных товаропроизводителей квалифицированными кадрами,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обеспечить снижение уровня безработицы населения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085337"/>
              </p:ext>
            </p:extLst>
          </p:nvPr>
        </p:nvGraphicFramePr>
        <p:xfrm>
          <a:off x="251518" y="5232033"/>
          <a:ext cx="8784976" cy="8612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01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6390"/>
                <a:gridCol w="763611"/>
                <a:gridCol w="834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44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44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28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5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Комплексное развитие сельских территорий муниципального района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18 296,1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22 953,5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59 792,7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2 285,1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2 294,7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07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246908" y="98140"/>
            <a:ext cx="7897091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606699"/>
            <a:ext cx="8712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19 апреля 2023 года № 324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Создание благоприятных условий для ведения предпринимательской деятельности в муниципальном районе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Увеличение финансового результата от всех видов предпринимательской деятельности;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Увеличение численности населения муниципального района Нуримановский район Республики Башкортостан, осуществляющего предпринимательскую деятельность и работающего в сфере малого и среднего предпринимательства;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Увеличение доли 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02902"/>
              </p:ext>
            </p:extLst>
          </p:nvPr>
        </p:nvGraphicFramePr>
        <p:xfrm>
          <a:off x="381495" y="5301208"/>
          <a:ext cx="8655000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22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1670"/>
                <a:gridCol w="1026173"/>
                <a:gridCol w="11214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14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14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1 870,4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3438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42844" y="89295"/>
            <a:ext cx="9001155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087833"/>
            <a:ext cx="885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 от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28 марта 2022 года № 285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эффективности работы и результативности профессиональной служебной деятельности органов местного  самоуправления;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Искоренение коррупционных проявлений в деятельности муниципальных служащих;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Создание безопасных условий труда и охраны труда;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Создание эффективной системы организации хранения, комплектования, учета и использования документов архивного фонда;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 Оказание качественных муниципальных услуг, в том числе в электронном виде.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80614"/>
              </p:ext>
            </p:extLst>
          </p:nvPr>
        </p:nvGraphicFramePr>
        <p:xfrm>
          <a:off x="1" y="4618355"/>
          <a:ext cx="9143997" cy="20567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36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1407"/>
                <a:gridCol w="1081154"/>
                <a:gridCol w="11815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15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15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развития, совершенствования и повышения эффективности деятельности органов местного самоуправления в решении вопросов местного значения, исполнения отдельных полномочий, улучшение условий и охраны труда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96 253,0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96 171,5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88 299,2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87 584,1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87 874,8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688,0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4591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90550" y="4740"/>
            <a:ext cx="8547795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74108"/>
            <a:ext cx="8772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042 </a:t>
            </a: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муниципальном районе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развитие добросовестной конкуренции, предотвращение коррупции и других злоупотреблений.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эффективности управления, распоряжения и использования имущества муниципального района  и земельных ресурсов, находящихся в муниципальной собственности на территории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Реализация единого порядка ведения бюджетного учета в ОМСУ, муниципальных учреждениях с использованием средств автоматизации;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качества и оперативности формирования отчетности;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6.Обеспечение гласности и прозрачности осуществления закупок;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7.Увеличение количества совместных конкурсов и аукционов для нужд заказчиков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28409"/>
              </p:ext>
            </p:extLst>
          </p:nvPr>
        </p:nvGraphicFramePr>
        <p:xfrm>
          <a:off x="389326" y="5203756"/>
          <a:ext cx="8503154" cy="15081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5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148"/>
                <a:gridCol w="1008848"/>
                <a:gridCol w="11024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24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24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учета и  отчетности, системы муниципальных закупок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19 372,0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20 294,1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20 683,9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и развитие имущественного комплекса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64 702,3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77 229,1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5147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692696"/>
            <a:ext cx="90487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1017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 ситуацию,  из числа:  пожилых граждан,  инвалидов,  семей  с несовершеннолетними детьми, проживающих  на территории муниципального района</a:t>
            </a:r>
            <a:r>
              <a:rPr lang="ru-RU" sz="1200" dirty="0"/>
              <a:t>. 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благоприятных условий для интеграции в общество инвалидов.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Координация деятельности предприятий, организаций  по оказанию социальной поддержки инвалидам, пенсионерам и другим категориям.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условий для продолжения активного образа жизни пожилых людей, достигших пенсионного возраста, для их полноценного участия в жизни общества.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Создание условий для адаптации в современном обществе людей пожилого возраста.</a:t>
            </a:r>
          </a:p>
          <a:p>
            <a:pPr algn="just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Возрождение в сознании общества  понимания  ценности семьи,  укрепление социального статуса семьи как основного института общества, пропаганда семейных ценностей.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Обеспечение взаимодействия государственных, муниципальных, иных систем и служб, призванных способствовать укреплению статуса семьи. 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Совершенствование охраны здоровья родителей и детей,  создание   благоприятных условий для рождения, воспитания  здоровых детей, профилактика детской заболеваемости и инвалидности, снижение показателей материнской, младенческой, детской смертности. 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Проведение культурно-массовых   мероприятий,  направленных  на нравственное и духовное воспитание детей и семей в целом.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Обеспечение беспрепятственного доступа инвалидов к объектам социальной инфраструктуры.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 Организация       информационной        поддержки деятельности    по    созданию    условий     для преобразования    среды    жизнедеятельности    в доступную для инвалидов.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Развитие системы инклюзивного образования.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5903"/>
              </p:ext>
            </p:extLst>
          </p:nvPr>
        </p:nvGraphicFramePr>
        <p:xfrm>
          <a:off x="123063" y="5157192"/>
          <a:ext cx="8925689" cy="16471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649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/>
                <a:gridCol w="973329"/>
                <a:gridCol w="8557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57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57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Университет серебряного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106,4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Доступная среда</a:t>
                      </a:r>
                      <a:r>
                        <a:rPr lang="ru-RU" sz="115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муниципальном районе </a:t>
                      </a:r>
                      <a:r>
                        <a:rPr lang="ru-RU" sz="115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15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725,4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41 241,7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41 099,2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55 112,3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54 721,5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41 303,7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поддержка</a:t>
                      </a:r>
                      <a:r>
                        <a:rPr lang="ru-RU" sz="115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населения муниципального района </a:t>
                      </a:r>
                      <a:r>
                        <a:rPr lang="ru-RU" sz="115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15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230,5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141,9</a:t>
                      </a:r>
                      <a:endParaRPr lang="ru-RU" sz="1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447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38175" y="156428"/>
            <a:ext cx="8505825" cy="8722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5" y="1116360"/>
            <a:ext cx="9077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1019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подростково-молодежной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культурой и спортом, формирование стремления к здоровому образу жизни;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Укрепление института молодых семей;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Пропаганда здорового образа жизни среди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Гражданско-патриотическое воспитание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Формирование у молодежи семейных ценностей;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10. Стимулирование различных форм самоорганизации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11. Увеличение количества граждан активно занимающихся физической культурой и спортом;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12. Развитие волонтерской и добровольческой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13. Вовлечение молодежи в творческую деятельность, поддержка творческой и талантливой молодежи.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55645"/>
              </p:ext>
            </p:extLst>
          </p:nvPr>
        </p:nvGraphicFramePr>
        <p:xfrm>
          <a:off x="247144" y="5733256"/>
          <a:ext cx="8717344" cy="9880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590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3934"/>
                <a:gridCol w="1112321"/>
                <a:gridCol w="1052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21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77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Гражданско-патриотическое воспитание молодежи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321,2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529,0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4 456,8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5 074,5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7 283,3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7 283,3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7 283,3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70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25084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910850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на 2023-2028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12 января 2023 года № 69</a:t>
            </a:r>
          </a:p>
          <a:p>
            <a:pPr algn="just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9. 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10. 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547239"/>
              </p:ext>
            </p:extLst>
          </p:nvPr>
        </p:nvGraphicFramePr>
        <p:xfrm>
          <a:off x="-1" y="4365104"/>
          <a:ext cx="9108503" cy="24168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33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361"/>
                <a:gridCol w="1105439"/>
                <a:gridCol w="1069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4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6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дошкольного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85 481,3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80 449,9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88 233,4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общего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297 341,6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268 859,5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272 162,7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дополнительного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24 516,6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27 907,5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отдыха и оздоровления детей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7 100,3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7 222,0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10 188,1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Информационно-методическое обеспечение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7 387,6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7 749,1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11 170,7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11 170,7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организации питания в образовательных учреждениях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47 301,4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46 269,1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53 079,7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52 977,3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52 977,3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1279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79513" y="254821"/>
            <a:ext cx="8995022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243" y="953534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26 января 2022 года № 116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Модернизация сферы культуры муниципального района, ее творческое и материально техническое совершенствование;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условий для повышения качества и разнообразия услуг, предоставляемых в сфере культуры и искусства, модернизации работы учреждений культуры 2.Совершенствование деятельности учреждений культуры и укрепление их материально-технической базы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Совершенствование системы подготовки творческих кадров, специалистов в сфере культуры и искусства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Сохранение и развитие непрерывной системы художественного образования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094913"/>
              </p:ext>
            </p:extLst>
          </p:nvPr>
        </p:nvGraphicFramePr>
        <p:xfrm>
          <a:off x="179514" y="4581128"/>
          <a:ext cx="8817990" cy="18722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30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2340"/>
                <a:gridCol w="1165460"/>
                <a:gridCol w="1044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46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99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09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1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Укрепление материально-технической</a:t>
                      </a:r>
                      <a:r>
                        <a:rPr lang="ru-RU" sz="12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базы учреждений культуры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10 596,0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12 394,4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библиотечного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16 961,6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18 576,9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учреждений культурно-досуговой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37 073,1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39 233,1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40 905,7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41 157,8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41 157,8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дополнительного образования детей в учреждениях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8 976,0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8 663,3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6664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04850" y="182813"/>
            <a:ext cx="8413304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340768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марта 2022 года № 302</a:t>
            </a:r>
          </a:p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pPr algn="just"/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50368"/>
              </p:ext>
            </p:extLst>
          </p:nvPr>
        </p:nvGraphicFramePr>
        <p:xfrm>
          <a:off x="467544" y="5517232"/>
          <a:ext cx="8496944" cy="9690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80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7106"/>
                <a:gridCol w="1130547"/>
                <a:gridCol w="1004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46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97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межбюджетных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87 929,4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76 415,2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63 709,5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48 636,2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49 828,0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эффективности управления муниципальными финансами и финансового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12 912,8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13 177,1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22 377,1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33 348,1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958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74072" y="137370"/>
            <a:ext cx="8733923" cy="10081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392739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1020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Сохранение и укрепление здоровья населения Нуримановского района на основе создания эффективной системы формирования здорового образа жизни;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Применение 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муниципального района Нуримановский район.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Создание 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Приобщение населения к занятиям физической культурой, спортом и туризмом;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Проведение 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4.Проведение целенаправленной работы по осуществлению комплексных мер по профилактике распространения наркомании.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063298"/>
              </p:ext>
            </p:extLst>
          </p:nvPr>
        </p:nvGraphicFramePr>
        <p:xfrm>
          <a:off x="323528" y="5733256"/>
          <a:ext cx="8712969" cy="914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9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1382"/>
                <a:gridCol w="1136462"/>
                <a:gridCol w="10362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62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35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злоупотребления наркотиками и их незаконному обороту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92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8F2C9-D78D-4B1C-9E11-96E2BB97DE3F}" type="slidenum">
              <a:rPr lang="ru-RU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2050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375727"/>
              </p:ext>
            </p:extLst>
          </p:nvPr>
        </p:nvGraphicFramePr>
        <p:xfrm>
          <a:off x="4905375" y="1323975"/>
          <a:ext cx="39052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Лист" r:id="rId3" imgW="3905228" imgH="1343159" progId="Excel.Sheet.8">
                  <p:embed/>
                </p:oleObj>
              </mc:Choice>
              <mc:Fallback>
                <p:oleObj name="Лист" r:id="rId3" imgW="3905228" imgH="134315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1323975"/>
                        <a:ext cx="3905250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692650" y="3192447"/>
            <a:ext cx="4451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Среднемесячная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заработная плата  одного работающего в районе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5195888" y="1057275"/>
            <a:ext cx="3786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Численность работающих, тыс. чел</a:t>
            </a:r>
            <a:r>
              <a:rPr lang="ru-RU" sz="1600" b="1" i="1" dirty="0"/>
              <a:t>.</a:t>
            </a:r>
          </a:p>
        </p:txBody>
      </p:sp>
      <p:pic>
        <p:nvPicPr>
          <p:cNvPr id="2057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5" y="5396197"/>
            <a:ext cx="2016139" cy="14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ая прямоугольная выноска 10"/>
          <p:cNvSpPr/>
          <p:nvPr/>
        </p:nvSpPr>
        <p:spPr bwMode="auto">
          <a:xfrm>
            <a:off x="142844" y="5643578"/>
            <a:ext cx="2571768" cy="1078820"/>
          </a:xfrm>
          <a:prstGeom prst="wedgeRoundRectCallout">
            <a:avLst>
              <a:gd name="adj1" fmla="val 58211"/>
              <a:gd name="adj2" fmla="val 29926"/>
              <a:gd name="adj3" fmla="val 16667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уровне прожиточного минимума на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10 772,0 руб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500034" y="714356"/>
            <a:ext cx="3786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Фонд оплаты труда</a:t>
            </a:r>
          </a:p>
        </p:txBody>
      </p:sp>
      <p:graphicFrame>
        <p:nvGraphicFramePr>
          <p:cNvPr id="230405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709418"/>
              </p:ext>
            </p:extLst>
          </p:nvPr>
        </p:nvGraphicFramePr>
        <p:xfrm>
          <a:off x="104775" y="919163"/>
          <a:ext cx="4932363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Лист" r:id="rId6" imgW="4524472" imgH="3181401" progId="Excel.Sheet.8">
                  <p:embed/>
                </p:oleObj>
              </mc:Choice>
              <mc:Fallback>
                <p:oleObj name="Лист" r:id="rId6" imgW="4524472" imgH="318140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919163"/>
                        <a:ext cx="4932363" cy="260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957338"/>
              </p:ext>
            </p:extLst>
          </p:nvPr>
        </p:nvGraphicFramePr>
        <p:xfrm>
          <a:off x="4343400" y="3724275"/>
          <a:ext cx="4533900" cy="289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Лист" r:id="rId8" imgW="4200385" imgH="2676684" progId="Excel.Sheet.8">
                  <p:embed/>
                </p:oleObj>
              </mc:Choice>
              <mc:Fallback>
                <p:oleObj name="Лист" r:id="rId8" imgW="4200385" imgH="267668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24275"/>
                        <a:ext cx="4533900" cy="289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133350"/>
            <a:ext cx="9020300" cy="6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8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Показатели социально-экономического развития Нуримановского района</a:t>
            </a:r>
            <a:r>
              <a:rPr lang="en-US" altLang="zh-CN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/>
                <a:cs typeface="Times New Roman" pitchFamily="18" charset="0"/>
              </a:rPr>
              <a:t>	</a:t>
            </a:r>
          </a:p>
        </p:txBody>
      </p:sp>
      <p:graphicFrame>
        <p:nvGraphicFramePr>
          <p:cNvPr id="2355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929999"/>
              </p:ext>
            </p:extLst>
          </p:nvPr>
        </p:nvGraphicFramePr>
        <p:xfrm>
          <a:off x="285750" y="3429000"/>
          <a:ext cx="4119563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" name="Лист" r:id="rId10" imgW="3838414" imgH="1952466" progId="Excel.Sheet.8">
                  <p:embed/>
                </p:oleObj>
              </mc:Choice>
              <mc:Fallback>
                <p:oleObj name="Лист" r:id="rId10" imgW="3838414" imgH="195246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429000"/>
                        <a:ext cx="4119563" cy="243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766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52451" y="0"/>
            <a:ext cx="8591550" cy="6953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9532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 № 1040</a:t>
            </a:r>
          </a:p>
          <a:p>
            <a:pPr algn="just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9. Проведение ремонта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13. Реализация государственной политики в области пожарной безопасности;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14. Повышение пожарной безопасности жилищного фонда МР;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15. Совершенствование противопожарной пропаганды;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16. Недопущение человеческих жертв и уменьшение материального ущерба от ЧС и пожаров.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587052"/>
              </p:ext>
            </p:extLst>
          </p:nvPr>
        </p:nvGraphicFramePr>
        <p:xfrm>
          <a:off x="52387" y="4850310"/>
          <a:ext cx="9039226" cy="19958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236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/>
                <a:gridCol w="792088"/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1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и смягчение последствий чрезвычайных ситуаций природного и техногенного характера в муниципальном районе </a:t>
                      </a:r>
                      <a:r>
                        <a:rPr lang="ru-RU" sz="105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3 249,3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3 572,3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борьбы с преступностью</a:t>
                      </a:r>
                      <a:r>
                        <a:rPr lang="ru-RU" sz="105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муниципальном районе </a:t>
                      </a:r>
                      <a:r>
                        <a:rPr lang="ru-RU" sz="1050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05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342,9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Профилактика терроризма и экстремизма, обеспечение безопасности населения и территории муниципального района </a:t>
                      </a:r>
                      <a:r>
                        <a:rPr lang="ru-RU" sz="105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Башкортостан»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Подпрограмма «Пожарная безопасность в сельских поселениях муниципального района </a:t>
                      </a:r>
                      <a:r>
                        <a:rPr lang="ru-RU" sz="105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Башкортостан»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1 141,0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1 320,1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1 218,5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1 218,5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1 218,5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6306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95054" y="0"/>
            <a:ext cx="7148945" cy="10463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856" y="1046362"/>
            <a:ext cx="88142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29 марта 2022 года №291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Комплексное развитие межнациональных отношений и сохранение и сохранение и развитие этнокультурного многообразия народов, проживающих  в муниципальном  районе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Упрочение общероссийского гражданского самосознания и духовной общности многонационального народа Российской Федерации (российской нации);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Сохранение н развитие этнокультурного многообразия народов России; гармонизацию национальных и межнациональных (межэтнических) отношений;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Обеспечение равенства прав и свобод человека и гражданина независимо от расы, национальности, языка, отношения к религии и других обстоятельств;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Обеспечение социально-экономических условий для эффективной реализации государственной национальной политики Российской Федерации;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Содействие национально-культурному развитию;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Формирование у детей и молодежи общероссийского гражданского самосознания, чувства патриотизма, гражданской ответственности, гордости за историю страны, воспитание культура межнационального общения, основанной на толерантности, уважении чести и национального достоинства граждан, духовных и нравственных ценностей народов России;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Поддержка русского языка как государственного языка Российской Федерации и языков народов России;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Информационное  обеспечение  реализации  государственной национальной политики Российской Федерации;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Совершенствование взаимодействия государственных и муниципальных органов с институтами гражданского общества	при реализации государственной национальной политики Российской Федерации.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укрепить общероссийское  гражданское самосознание, единство и духовную общность многонационального народа, проживающего в муниципальном  районе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276289"/>
              </p:ext>
            </p:extLst>
          </p:nvPr>
        </p:nvGraphicFramePr>
        <p:xfrm>
          <a:off x="277492" y="5573148"/>
          <a:ext cx="8710643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8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1163"/>
                <a:gridCol w="1136159"/>
                <a:gridCol w="1035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59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33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Сохранение и развитие этнокультурного многообразия народов, проживающих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1575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73856" y="0"/>
            <a:ext cx="8970143" cy="10463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787" y="1268760"/>
            <a:ext cx="88142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районе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утверждена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3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 июля 2022 года №568</a:t>
            </a:r>
            <a:endParaRPr lang="ru-RU" sz="13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внешнего благоустройства, санитарного состояния дворовых территорий многоквартирных домов и территорий общего пользования;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Создание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комфортных и безопасных условий проживания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граждан.</a:t>
            </a:r>
          </a:p>
          <a:p>
            <a:pPr algn="just"/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рганизация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по благоустройству нуждающихся в благоустройстве территорий общего пользования;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Организация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по благоустройству нуждающихся в благоустройстве дворовых территорий многоквартирных домов;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Повышение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вовлеченности заинтересованных граждан, организаций в реализацию мероприятий по благоустройству нуждающихся в благоустройстве территорий общего пользования поселения, а также дворовых территорий многоквартирных домов;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Повышения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комфортного проживания граждан муниципального района </a:t>
            </a:r>
            <a:r>
              <a:rPr lang="ru-RU" sz="13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endParaRPr lang="ru-RU" sz="13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891963"/>
              </p:ext>
            </p:extLst>
          </p:nvPr>
        </p:nvGraphicFramePr>
        <p:xfrm>
          <a:off x="152666" y="5013176"/>
          <a:ext cx="8814282" cy="914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237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0419"/>
                <a:gridCol w="1172793"/>
                <a:gridCol w="10693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9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6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68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современной городской среды в муниципальном районе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9 766,5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9 912,2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2403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7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70C0"/>
                  </a:solidFill>
                </a:ln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8770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Диаграмма 245"/>
          <p:cNvGraphicFramePr>
            <a:graphicFrameLocks/>
          </p:cNvGraphicFramePr>
          <p:nvPr/>
        </p:nvGraphicFramePr>
        <p:xfrm>
          <a:off x="-50800" y="1735138"/>
          <a:ext cx="9245600" cy="51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r:id="rId3" imgW="9242337" imgH="5169856" progId="Excel.Sheet.8">
                  <p:embed/>
                </p:oleObj>
              </mc:Choice>
              <mc:Fallback>
                <p:oleObj r:id="rId3" imgW="9242337" imgH="516985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735138"/>
                        <a:ext cx="9245600" cy="517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椭圆 47"/>
          <p:cNvSpPr/>
          <p:nvPr/>
        </p:nvSpPr>
        <p:spPr>
          <a:xfrm>
            <a:off x="4429126" y="3071811"/>
            <a:ext cx="2357455" cy="2262926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245" name="Shape 244"/>
          <p:cNvCxnSpPr/>
          <p:nvPr/>
        </p:nvCxnSpPr>
        <p:spPr>
          <a:xfrm rot="5400000" flipH="1" flipV="1">
            <a:off x="5576095" y="2782096"/>
            <a:ext cx="642937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 стрелкой 236"/>
          <p:cNvCxnSpPr/>
          <p:nvPr/>
        </p:nvCxnSpPr>
        <p:spPr>
          <a:xfrm rot="5400000" flipH="1" flipV="1">
            <a:off x="3607594" y="3036095"/>
            <a:ext cx="2000250" cy="50006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hape 230"/>
          <p:cNvCxnSpPr/>
          <p:nvPr/>
        </p:nvCxnSpPr>
        <p:spPr>
          <a:xfrm rot="16200000" flipV="1">
            <a:off x="2357438" y="2714626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hape 230"/>
          <p:cNvCxnSpPr/>
          <p:nvPr/>
        </p:nvCxnSpPr>
        <p:spPr>
          <a:xfrm rot="16200000" flipV="1">
            <a:off x="714376" y="5786438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hape 230"/>
          <p:cNvCxnSpPr/>
          <p:nvPr/>
        </p:nvCxnSpPr>
        <p:spPr>
          <a:xfrm rot="16200000" flipV="1">
            <a:off x="357188" y="3786188"/>
            <a:ext cx="1000125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212"/>
          <p:cNvSpPr txBox="1">
            <a:spLocks noChangeArrowheads="1"/>
          </p:cNvSpPr>
          <p:nvPr/>
        </p:nvSpPr>
        <p:spPr bwMode="auto">
          <a:xfrm>
            <a:off x="7072314" y="3571876"/>
            <a:ext cx="2071687" cy="707886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489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малого и среднего предпринимательства</a:t>
            </a:r>
          </a:p>
        </p:txBody>
      </p:sp>
      <p:cxnSp>
        <p:nvCxnSpPr>
          <p:cNvPr id="212" name="Shape 211"/>
          <p:cNvCxnSpPr/>
          <p:nvPr/>
        </p:nvCxnSpPr>
        <p:spPr>
          <a:xfrm rot="5400000" flipH="1" flipV="1">
            <a:off x="7219158" y="3639346"/>
            <a:ext cx="642937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1857375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30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106436"/>
              </p:ext>
            </p:extLst>
          </p:nvPr>
        </p:nvGraphicFramePr>
        <p:xfrm>
          <a:off x="-50800" y="-67760"/>
          <a:ext cx="9245600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Worksheet" r:id="rId5" imgW="9248584" imgH="1743075" progId="Excel.Sheet.8">
                  <p:embed/>
                </p:oleObj>
              </mc:Choice>
              <mc:Fallback>
                <p:oleObj name="Worksheet" r:id="rId5" imgW="9248584" imgH="17430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67760"/>
                        <a:ext cx="9245600" cy="188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64514" y="214290"/>
            <a:ext cx="5837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</a:p>
        </p:txBody>
      </p:sp>
      <p:sp>
        <p:nvSpPr>
          <p:cNvPr id="169" name="椭圆 43"/>
          <p:cNvSpPr/>
          <p:nvPr/>
        </p:nvSpPr>
        <p:spPr>
          <a:xfrm>
            <a:off x="1285853" y="5072050"/>
            <a:ext cx="1688628" cy="178595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236" name="TextBox 218"/>
          <p:cNvSpPr txBox="1">
            <a:spLocks noChangeArrowheads="1"/>
          </p:cNvSpPr>
          <p:nvPr/>
        </p:nvSpPr>
        <p:spPr bwMode="auto">
          <a:xfrm>
            <a:off x="-348" y="4929189"/>
            <a:ext cx="1812035" cy="646331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23,79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 руб. –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оборот общественного </a:t>
            </a: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питания</a:t>
            </a:r>
          </a:p>
        </p:txBody>
      </p:sp>
      <p:sp>
        <p:nvSpPr>
          <p:cNvPr id="9237" name="TextBox 216"/>
          <p:cNvSpPr txBox="1">
            <a:spLocks noChangeArrowheads="1"/>
          </p:cNvSpPr>
          <p:nvPr/>
        </p:nvSpPr>
        <p:spPr bwMode="auto">
          <a:xfrm>
            <a:off x="1" y="2928940"/>
            <a:ext cx="2723631" cy="646331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564,7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 руб. - оборот розничной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торговли во всех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каналах реализации</a:t>
            </a:r>
          </a:p>
        </p:txBody>
      </p:sp>
      <p:sp>
        <p:nvSpPr>
          <p:cNvPr id="9238" name="TextBox 220"/>
          <p:cNvSpPr txBox="1">
            <a:spLocks noChangeArrowheads="1"/>
          </p:cNvSpPr>
          <p:nvPr/>
        </p:nvSpPr>
        <p:spPr bwMode="auto">
          <a:xfrm>
            <a:off x="142136" y="2071690"/>
            <a:ext cx="3070969" cy="46166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Объем валового производства </a:t>
            </a:r>
          </a:p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сельскому хозяйству – 2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390,4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39" name="TextBox 234"/>
          <p:cNvSpPr txBox="1">
            <a:spLocks noChangeArrowheads="1"/>
          </p:cNvSpPr>
          <p:nvPr/>
        </p:nvSpPr>
        <p:spPr bwMode="auto">
          <a:xfrm>
            <a:off x="3714751" y="1785940"/>
            <a:ext cx="5237459" cy="461665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 (услуг) по кругу крупных и средних организаций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1 722,2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40" name="TextBox 243"/>
          <p:cNvSpPr txBox="1">
            <a:spLocks noChangeArrowheads="1"/>
          </p:cNvSpPr>
          <p:nvPr/>
        </p:nvSpPr>
        <p:spPr bwMode="auto">
          <a:xfrm>
            <a:off x="6215064" y="2357440"/>
            <a:ext cx="2928937" cy="1015663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348,2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- объем инвестиций за счет всех источников финансирования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текущих ценах по кругу крупных и средних организаций (предварительные данные)</a:t>
            </a:r>
          </a:p>
        </p:txBody>
      </p:sp>
      <p:sp>
        <p:nvSpPr>
          <p:cNvPr id="191" name="椭圆 69"/>
          <p:cNvSpPr/>
          <p:nvPr/>
        </p:nvSpPr>
        <p:spPr>
          <a:xfrm>
            <a:off x="2428863" y="2714623"/>
            <a:ext cx="1932455" cy="1789579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0" name="Рисунок 219" descr="IMG_5887сай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7" y="2857496"/>
            <a:ext cx="1643075" cy="1500198"/>
          </a:xfrm>
          <a:prstGeom prst="flowChartConnector">
            <a:avLst/>
          </a:prstGeom>
        </p:spPr>
      </p:pic>
      <p:pic>
        <p:nvPicPr>
          <p:cNvPr id="218" name="Рисунок 217" descr="chef-carrying-plate-of-seafood-shutterstock.jpg"/>
          <p:cNvPicPr>
            <a:picLocks noChangeAspect="1"/>
          </p:cNvPicPr>
          <p:nvPr/>
        </p:nvPicPr>
        <p:blipFill>
          <a:blip r:embed="rId8" cstate="print"/>
          <a:srcRect l="12901"/>
          <a:stretch>
            <a:fillRect/>
          </a:stretch>
        </p:blipFill>
        <p:spPr>
          <a:xfrm>
            <a:off x="1428729" y="5214950"/>
            <a:ext cx="1428760" cy="1500198"/>
          </a:xfrm>
          <a:prstGeom prst="flowChartConnector">
            <a:avLst/>
          </a:prstGeom>
        </p:spPr>
      </p:pic>
      <p:sp>
        <p:nvSpPr>
          <p:cNvPr id="172" name="椭圆 46"/>
          <p:cNvSpPr/>
          <p:nvPr/>
        </p:nvSpPr>
        <p:spPr>
          <a:xfrm>
            <a:off x="1071541" y="3429003"/>
            <a:ext cx="1747801" cy="1747801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16" name="Рисунок 215" descr="product_magazin2.jpg"/>
          <p:cNvPicPr>
            <a:picLocks noChangeAspect="1"/>
          </p:cNvPicPr>
          <p:nvPr/>
        </p:nvPicPr>
        <p:blipFill>
          <a:blip r:embed="rId9" cstate="print"/>
          <a:srcRect l="21875" t="17197" r="18750" b="12511"/>
          <a:stretch>
            <a:fillRect/>
          </a:stretch>
        </p:blipFill>
        <p:spPr>
          <a:xfrm>
            <a:off x="1214415" y="3571876"/>
            <a:ext cx="1500199" cy="1500198"/>
          </a:xfrm>
          <a:prstGeom prst="flowChartConnector">
            <a:avLst/>
          </a:prstGeom>
        </p:spPr>
      </p:pic>
      <p:pic>
        <p:nvPicPr>
          <p:cNvPr id="248" name="Рисунок 247" descr="a6c216cc0a2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7" y="3286127"/>
            <a:ext cx="2000264" cy="1826195"/>
          </a:xfrm>
          <a:prstGeom prst="flowChartConnector">
            <a:avLst/>
          </a:prstGeom>
        </p:spPr>
      </p:pic>
      <p:sp>
        <p:nvSpPr>
          <p:cNvPr id="208" name="椭圆 72"/>
          <p:cNvSpPr>
            <a:spLocks noChangeAspect="1"/>
          </p:cNvSpPr>
          <p:nvPr/>
        </p:nvSpPr>
        <p:spPr>
          <a:xfrm>
            <a:off x="5500695" y="4158000"/>
            <a:ext cx="2700000" cy="2700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10" name="Рисунок 209" descr="closing_shutterstock_75020932.jpg"/>
          <p:cNvPicPr>
            <a:picLocks noChangeAspect="1"/>
          </p:cNvPicPr>
          <p:nvPr/>
        </p:nvPicPr>
        <p:blipFill>
          <a:blip r:embed="rId11" cstate="print"/>
          <a:srcRect r="2941"/>
          <a:stretch>
            <a:fillRect/>
          </a:stretch>
        </p:blipFill>
        <p:spPr>
          <a:xfrm>
            <a:off x="5643571" y="4357695"/>
            <a:ext cx="2357455" cy="2286016"/>
          </a:xfrm>
          <a:prstGeom prst="ellipse">
            <a:avLst/>
          </a:prstGeom>
        </p:spPr>
      </p:pic>
      <p:sp>
        <p:nvSpPr>
          <p:cNvPr id="194" name="椭圆 72"/>
          <p:cNvSpPr>
            <a:spLocks noChangeAspect="1"/>
          </p:cNvSpPr>
          <p:nvPr/>
        </p:nvSpPr>
        <p:spPr>
          <a:xfrm>
            <a:off x="2714612" y="4158000"/>
            <a:ext cx="2700000" cy="2700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3" name="Рисунок 222" descr="711b1cf25ce7e89d393a0af412b7a27e.jpg"/>
          <p:cNvPicPr>
            <a:picLocks noChangeAspect="1"/>
          </p:cNvPicPr>
          <p:nvPr/>
        </p:nvPicPr>
        <p:blipFill>
          <a:blip r:embed="rId12" cstate="print"/>
          <a:srcRect l="12500" r="32031"/>
          <a:stretch>
            <a:fillRect/>
          </a:stretch>
        </p:blipFill>
        <p:spPr>
          <a:xfrm>
            <a:off x="2857489" y="4286257"/>
            <a:ext cx="2428892" cy="242889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3653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C21DD-5FCB-4DA0-811C-B34575DEFAF0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031" name="Заголовок 1"/>
          <p:cNvSpPr txBox="1">
            <a:spLocks/>
          </p:cNvSpPr>
          <p:nvPr/>
        </p:nvSpPr>
        <p:spPr bwMode="auto">
          <a:xfrm>
            <a:off x="0" y="28575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197171"/>
            <a:ext cx="48244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825" y="1285875"/>
            <a:ext cx="3963988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розничной  торговли</a:t>
            </a:r>
            <a:endParaRPr lang="ru-RU" sz="1400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805181"/>
              </p:ext>
            </p:extLst>
          </p:nvPr>
        </p:nvGraphicFramePr>
        <p:xfrm>
          <a:off x="5076825" y="1844824"/>
          <a:ext cx="401955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Лист" r:id="rId3" imgW="3829115" imgH="1533417" progId="Excel.Sheet.8">
                  <p:embed/>
                </p:oleObj>
              </mc:Choice>
              <mc:Fallback>
                <p:oleObj name="Лист" r:id="rId3" imgW="3829115" imgH="153341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844824"/>
                        <a:ext cx="401955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178060"/>
              </p:ext>
            </p:extLst>
          </p:nvPr>
        </p:nvGraphicFramePr>
        <p:xfrm>
          <a:off x="5086350" y="4191000"/>
          <a:ext cx="382905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Лист" r:id="rId5" imgW="3829115" imgH="1895354" progId="Excel.Sheet.8">
                  <p:embed/>
                </p:oleObj>
              </mc:Choice>
              <mc:Fallback>
                <p:oleObj name="Лист" r:id="rId5" imgW="3829115" imgH="189535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4191000"/>
                        <a:ext cx="3829050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5175250" y="3789362"/>
            <a:ext cx="3968750" cy="307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 общественного  питания</a:t>
            </a:r>
          </a:p>
        </p:txBody>
      </p:sp>
      <p:graphicFrame>
        <p:nvGraphicFramePr>
          <p:cNvPr id="102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789303"/>
              </p:ext>
            </p:extLst>
          </p:nvPr>
        </p:nvGraphicFramePr>
        <p:xfrm>
          <a:off x="0" y="1838325"/>
          <a:ext cx="49149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Лист" r:id="rId7" imgW="4915029" imgH="3886353" progId="Excel.Sheet.8">
                  <p:embed/>
                </p:oleObj>
              </mc:Choice>
              <mc:Fallback>
                <p:oleObj name="Лист" r:id="rId7" imgW="4915029" imgH="388635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38325"/>
                        <a:ext cx="4914900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160256"/>
            <a:ext cx="90203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8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Показатели социально-экономического развития Нуримановского района</a:t>
            </a:r>
            <a:endParaRPr lang="en-US" altLang="zh-CN" sz="28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  <a:p>
            <a:pPr algn="ctr">
              <a:lnSpc>
                <a:spcPts val="3000"/>
              </a:lnSpc>
              <a:tabLst>
                <a:tab pos="977900" algn="l"/>
                <a:tab pos="3441700" algn="l"/>
              </a:tabLst>
            </a:pPr>
            <a:r>
              <a:rPr lang="en-US" altLang="zh-CN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7147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12408</Words>
  <Application>Microsoft Office PowerPoint</Application>
  <PresentationFormat>Экран (4:3)</PresentationFormat>
  <Paragraphs>2768</Paragraphs>
  <Slides>73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73</vt:i4>
      </vt:variant>
    </vt:vector>
  </HeadingPairs>
  <TitlesOfParts>
    <vt:vector size="77" baseType="lpstr">
      <vt:lpstr>Тема Office</vt:lpstr>
      <vt:lpstr>Лист</vt:lpstr>
      <vt:lpstr>Лист Microsoft Excel 97-2003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Нуримановский район Республики Башкортостан в разрезе муниципальных программ,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Финансирование муниципальных программ муниципального района Нуримановский район Республики Башкортостан,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162</cp:revision>
  <cp:lastPrinted>2024-03-22T06:28:47Z</cp:lastPrinted>
  <dcterms:created xsi:type="dcterms:W3CDTF">2023-12-08T06:45:58Z</dcterms:created>
  <dcterms:modified xsi:type="dcterms:W3CDTF">2024-03-25T04:34:32Z</dcterms:modified>
</cp:coreProperties>
</file>