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7.xml" ContentType="application/vnd.openxmlformats-officedocument.drawingml.chart+xml"/>
  <Override PartName="/ppt/drawings/drawing9.xml" ContentType="application/vnd.openxmlformats-officedocument.drawingml.chartshapes+xml"/>
  <Override PartName="/ppt/charts/chart28.xml" ContentType="application/vnd.openxmlformats-officedocument.drawingml.chart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83"/>
  </p:notesMasterIdLst>
  <p:sldIdLst>
    <p:sldId id="317" r:id="rId4"/>
    <p:sldId id="259" r:id="rId5"/>
    <p:sldId id="337" r:id="rId6"/>
    <p:sldId id="33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40" r:id="rId18"/>
    <p:sldId id="270" r:id="rId19"/>
    <p:sldId id="33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16" r:id="rId31"/>
    <p:sldId id="281" r:id="rId32"/>
    <p:sldId id="282" r:id="rId33"/>
    <p:sldId id="283" r:id="rId34"/>
    <p:sldId id="341" r:id="rId35"/>
    <p:sldId id="284" r:id="rId36"/>
    <p:sldId id="285" r:id="rId37"/>
    <p:sldId id="286" r:id="rId38"/>
    <p:sldId id="287" r:id="rId39"/>
    <p:sldId id="288" r:id="rId40"/>
    <p:sldId id="289" r:id="rId41"/>
    <p:sldId id="313" r:id="rId42"/>
    <p:sldId id="290" r:id="rId43"/>
    <p:sldId id="319" r:id="rId44"/>
    <p:sldId id="291" r:id="rId45"/>
    <p:sldId id="292" r:id="rId46"/>
    <p:sldId id="293" r:id="rId47"/>
    <p:sldId id="294" r:id="rId48"/>
    <p:sldId id="295" r:id="rId49"/>
    <p:sldId id="296" r:id="rId50"/>
    <p:sldId id="299" r:id="rId51"/>
    <p:sldId id="300" r:id="rId52"/>
    <p:sldId id="318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20" r:id="rId62"/>
    <p:sldId id="321" r:id="rId63"/>
    <p:sldId id="322" r:id="rId64"/>
    <p:sldId id="34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43" r:id="rId80"/>
    <p:sldId id="315" r:id="rId81"/>
    <p:sldId id="311" r:id="rId8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-21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36.jpeg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44.jpeg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image" Target="../media/image52.jpeg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27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044736"/>
        <c:axId val="54109888"/>
      </c:barChart>
      <c:catAx>
        <c:axId val="53044736"/>
        <c:scaling>
          <c:orientation val="minMax"/>
        </c:scaling>
        <c:delete val="0"/>
        <c:axPos val="b"/>
        <c:majorTickMark val="out"/>
        <c:minorTickMark val="none"/>
        <c:tickLblPos val="nextTo"/>
        <c:crossAx val="54109888"/>
        <c:crosses val="autoZero"/>
        <c:auto val="1"/>
        <c:lblAlgn val="ctr"/>
        <c:lblOffset val="100"/>
        <c:noMultiLvlLbl val="0"/>
      </c:catAx>
      <c:valAx>
        <c:axId val="5410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044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599992161032177"/>
          <c:h val="0.74853434681319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4444148927793664E-2"/>
                  <c:y val="0.150428322304256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5D-4FE4-A23D-19BA5AF68B61}"/>
                </c:ext>
              </c:extLst>
            </c:dLbl>
            <c:dLbl>
              <c:idx val="1"/>
              <c:layout>
                <c:manualLayout>
                  <c:x val="-4.4552523536792524E-2"/>
                  <c:y val="4.786355709680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D-4FE4-A23D-19BA5AF68B6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5D-4FE4-A23D-19BA5AF68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 (План)</c:v>
                </c:pt>
                <c:pt idx="3">
                  <c:v>2025  (Проект)</c:v>
                </c:pt>
                <c:pt idx="4">
                  <c:v>2026  (Проект)</c:v>
                </c:pt>
                <c:pt idx="5">
                  <c:v>2027 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87626.7</c:v>
                </c:pt>
                <c:pt idx="1">
                  <c:v>91402.5</c:v>
                </c:pt>
                <c:pt idx="2">
                  <c:v>97865.8</c:v>
                </c:pt>
                <c:pt idx="3">
                  <c:v>85250.4</c:v>
                </c:pt>
                <c:pt idx="4">
                  <c:v>85250.4</c:v>
                </c:pt>
                <c:pt idx="5">
                  <c:v>85250.4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11360"/>
        <c:axId val="160574272"/>
      </c:barChart>
      <c:catAx>
        <c:axId val="16251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574272"/>
        <c:crosses val="autoZero"/>
        <c:auto val="1"/>
        <c:lblAlgn val="ctr"/>
        <c:lblOffset val="100"/>
        <c:noMultiLvlLbl val="0"/>
      </c:catAx>
      <c:valAx>
        <c:axId val="16057427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25113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1270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-2.02018788065435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47716.7</c:v>
                </c:pt>
                <c:pt idx="1">
                  <c:v>62653.9</c:v>
                </c:pt>
                <c:pt idx="2">
                  <c:v>146266.20000000001</c:v>
                </c:pt>
                <c:pt idx="3">
                  <c:v>62644.6</c:v>
                </c:pt>
                <c:pt idx="4">
                  <c:v>47535.3</c:v>
                </c:pt>
                <c:pt idx="5">
                  <c:v>50375.1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980352"/>
        <c:axId val="160576000"/>
        <c:axId val="0"/>
      </c:bar3DChart>
      <c:catAx>
        <c:axId val="162980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576000"/>
        <c:crosses val="autoZero"/>
        <c:auto val="1"/>
        <c:lblAlgn val="ctr"/>
        <c:lblOffset val="100"/>
        <c:noMultiLvlLbl val="0"/>
      </c:catAx>
      <c:valAx>
        <c:axId val="160576000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629803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8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32770455695667E-2"/>
          <c:y val="0"/>
          <c:w val="0.9730672295443048"/>
          <c:h val="0.770085499946006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marker>
            <c:spPr>
              <a:ln>
                <a:solidFill>
                  <a:srgbClr val="04374A"/>
                </a:solidFill>
              </a:ln>
            </c:spPr>
          </c:marker>
          <c:dLbls>
            <c:dLbl>
              <c:idx val="0"/>
              <c:layout>
                <c:manualLayout>
                  <c:x val="-0.10366084674043136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0.11502204833561136"/>
                  <c:y val="9.41176968796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-0.11111027976865413"/>
                  <c:y val="-3.118376559717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4.7511561517339013E-2"/>
                  <c:y val="-0.1478992379536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4.9612055859789533E-2"/>
                  <c:y val="-4.705884843980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-2.8940365918210451E-2"/>
                  <c:y val="8.7395004245353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85711.7</c:v>
                </c:pt>
                <c:pt idx="1">
                  <c:v>73854.899999999994</c:v>
                </c:pt>
                <c:pt idx="2">
                  <c:v>93770.1</c:v>
                </c:pt>
                <c:pt idx="3">
                  <c:v>61774.9</c:v>
                </c:pt>
                <c:pt idx="4">
                  <c:v>63436.5</c:v>
                </c:pt>
                <c:pt idx="5">
                  <c:v>64798.7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511872"/>
        <c:axId val="160577728"/>
      </c:lineChart>
      <c:catAx>
        <c:axId val="16251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577728"/>
        <c:crosses val="autoZero"/>
        <c:auto val="1"/>
        <c:lblAlgn val="ctr"/>
        <c:lblOffset val="100"/>
        <c:noMultiLvlLbl val="0"/>
      </c:catAx>
      <c:valAx>
        <c:axId val="16057772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25118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1526259528384725"/>
          <c:y val="0"/>
          <c:w val="0.78444948524452474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9.2929588577391517E-2"/>
                  <c:y val="-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0"/>
                  <c:y val="-6.050423370832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731217.2</c:v>
                </c:pt>
                <c:pt idx="1">
                  <c:v>688872.3</c:v>
                </c:pt>
                <c:pt idx="2">
                  <c:v>715819.2</c:v>
                </c:pt>
                <c:pt idx="3">
                  <c:v>666278.9</c:v>
                </c:pt>
                <c:pt idx="4">
                  <c:v>590689</c:v>
                </c:pt>
                <c:pt idx="5">
                  <c:v>600170.19999999867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981888"/>
        <c:axId val="204748992"/>
        <c:axId val="0"/>
      </c:bar3DChart>
      <c:catAx>
        <c:axId val="16298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4748992"/>
        <c:crosses val="autoZero"/>
        <c:auto val="1"/>
        <c:lblAlgn val="ctr"/>
        <c:lblOffset val="100"/>
        <c:noMultiLvlLbl val="0"/>
      </c:catAx>
      <c:valAx>
        <c:axId val="20474899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one"/>
        <c:crossAx val="16298188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9999FF">
        <a:alpha val="73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3.2323335157353694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8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25871.200000000001</c:v>
                </c:pt>
                <c:pt idx="1">
                  <c:v>23702.3</c:v>
                </c:pt>
                <c:pt idx="2">
                  <c:v>39839.300000000003</c:v>
                </c:pt>
                <c:pt idx="3">
                  <c:v>41589.9</c:v>
                </c:pt>
                <c:pt idx="4">
                  <c:v>40854.300000000003</c:v>
                </c:pt>
                <c:pt idx="5">
                  <c:v>40854.300000000003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2980864"/>
        <c:axId val="161621120"/>
        <c:axId val="0"/>
      </c:bar3DChart>
      <c:catAx>
        <c:axId val="16298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621120"/>
        <c:crosses val="autoZero"/>
        <c:auto val="1"/>
        <c:lblAlgn val="ctr"/>
        <c:lblOffset val="100"/>
        <c:noMultiLvlLbl val="0"/>
      </c:catAx>
      <c:valAx>
        <c:axId val="16162112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29808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26714.2</c:v>
                </c:pt>
                <c:pt idx="1">
                  <c:v>25253.7</c:v>
                </c:pt>
                <c:pt idx="2">
                  <c:v>79076.2</c:v>
                </c:pt>
                <c:pt idx="3" formatCode="#,##0.00">
                  <c:v>31169.3</c:v>
                </c:pt>
                <c:pt idx="4">
                  <c:v>13853</c:v>
                </c:pt>
                <c:pt idx="5">
                  <c:v>13853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3072000"/>
        <c:axId val="161622848"/>
        <c:axId val="0"/>
      </c:bar3DChart>
      <c:catAx>
        <c:axId val="163072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622848"/>
        <c:crosses val="autoZero"/>
        <c:auto val="1"/>
        <c:lblAlgn val="ctr"/>
        <c:lblOffset val="100"/>
        <c:noMultiLvlLbl val="0"/>
      </c:catAx>
      <c:valAx>
        <c:axId val="16162284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30720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32000"/>
      </a:schemeClr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4632.7</c:v>
                </c:pt>
                <c:pt idx="1">
                  <c:v>4673.5</c:v>
                </c:pt>
                <c:pt idx="2">
                  <c:v>4518.4000000000005</c:v>
                </c:pt>
                <c:pt idx="3">
                  <c:v>3561.3</c:v>
                </c:pt>
                <c:pt idx="4">
                  <c:v>3561.3</c:v>
                </c:pt>
                <c:pt idx="5">
                  <c:v>3561.3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1.5838041320237764E-2"/>
                  <c:y val="-8.0358956285815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1.1518657958440318E-2"/>
                  <c:y val="-1.205336890078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406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3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B7E5B3"/>
                </a:solidFill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55445.599999999999</c:v>
                </c:pt>
                <c:pt idx="1">
                  <c:v>57922.3</c:v>
                </c:pt>
                <c:pt idx="2">
                  <c:v>62060.4</c:v>
                </c:pt>
                <c:pt idx="3">
                  <c:v>51900.6</c:v>
                </c:pt>
                <c:pt idx="4">
                  <c:v>47494.6</c:v>
                </c:pt>
                <c:pt idx="5">
                  <c:v>47503.1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827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-5.9002511430227434E-3"/>
                  <c:y val="-6.8590312634651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24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586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#,##0.0">
                  <c:v>205.2</c:v>
                </c:pt>
                <c:pt idx="2" formatCode="#,##0.0">
                  <c:v>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948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65E-3"/>
                  <c:y val="-3.025983548894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603E-3"/>
                  <c:y val="-2.6477233685401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2" formatCode="#,##0.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62E-2"/>
                  <c:y val="5.9089980138832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2.1593062139985249E-2"/>
                  <c:y val="7.2084840531714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2.9800559425844891E-2"/>
                  <c:y val="7.1379038274033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2.7488891750917642E-2"/>
                  <c:y val="6.806705089811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2" formatCode="#,##0.0">
                  <c:v>146.30000000000001</c:v>
                </c:pt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29117.200000000001</c:v>
                </c:pt>
                <c:pt idx="1">
                  <c:v>29913.3</c:v>
                </c:pt>
                <c:pt idx="2">
                  <c:v>34298.9</c:v>
                </c:pt>
                <c:pt idx="3">
                  <c:v>32986.6</c:v>
                </c:pt>
                <c:pt idx="4">
                  <c:v>31610.799999999996</c:v>
                </c:pt>
                <c:pt idx="5">
                  <c:v>31620.400000000001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9968384"/>
        <c:axId val="160569536"/>
        <c:axId val="0"/>
      </c:bar3DChart>
      <c:catAx>
        <c:axId val="26996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569536"/>
        <c:crosses val="autoZero"/>
        <c:auto val="1"/>
        <c:lblAlgn val="ctr"/>
        <c:lblOffset val="100"/>
        <c:noMultiLvlLbl val="0"/>
      </c:catAx>
      <c:valAx>
        <c:axId val="1605695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996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</c:v>
                </c:pt>
                <c:pt idx="1">
                  <c:v>2022</c:v>
                </c:pt>
                <c:pt idx="2">
                  <c:v>2023 (План)</c:v>
                </c:pt>
                <c:pt idx="3">
                  <c:v>2024 (Проект)</c:v>
                </c:pt>
                <c:pt idx="4">
                  <c:v>2025 (Проект)</c:v>
                </c:pt>
                <c:pt idx="5">
                  <c:v>2026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2936.5</c:v>
                </c:pt>
                <c:pt idx="1">
                  <c:v>3376.5</c:v>
                </c:pt>
                <c:pt idx="2">
                  <c:v>3598.6</c:v>
                </c:pt>
                <c:pt idx="3">
                  <c:v>4060.4</c:v>
                </c:pt>
                <c:pt idx="4">
                  <c:v>4060.4</c:v>
                </c:pt>
                <c:pt idx="5">
                  <c:v>4060.4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969408"/>
        <c:axId val="233120320"/>
        <c:axId val="0"/>
      </c:bar3DChart>
      <c:catAx>
        <c:axId val="26996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3120320"/>
        <c:crosses val="autoZero"/>
        <c:auto val="1"/>
        <c:lblAlgn val="ctr"/>
        <c:lblOffset val="100"/>
        <c:noMultiLvlLbl val="0"/>
      </c:catAx>
      <c:valAx>
        <c:axId val="2331203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996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927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2015.7</c:v>
                </c:pt>
                <c:pt idx="1">
                  <c:v>2015.7</c:v>
                </c:pt>
                <c:pt idx="2">
                  <c:v>2321.1999999999998</c:v>
                </c:pt>
                <c:pt idx="3">
                  <c:v>2428.4</c:v>
                </c:pt>
                <c:pt idx="4">
                  <c:v>2516</c:v>
                </c:pt>
                <c:pt idx="5">
                  <c:v>2516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267968"/>
        <c:axId val="233122048"/>
      </c:lineChart>
      <c:catAx>
        <c:axId val="2612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3122048"/>
        <c:crosses val="autoZero"/>
        <c:auto val="1"/>
        <c:lblAlgn val="ctr"/>
        <c:lblOffset val="100"/>
        <c:noMultiLvlLbl val="0"/>
      </c:catAx>
      <c:valAx>
        <c:axId val="2331220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1267968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746419745139934E-2"/>
          <c:y val="0"/>
          <c:w val="0.90090595770798454"/>
          <c:h val="0.889341063599462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408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2"/>
              <c:layout>
                <c:manualLayout>
                  <c:x val="-2.312540273139219E-2"/>
                  <c:y val="1.3862736558065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6-44FA-A2C5-69D29477ADAF}"/>
                </c:ext>
              </c:extLst>
            </c:dLbl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">
                  <c:v>739.8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405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4"/>
              <c:layout>
                <c:manualLayout>
                  <c:x val="-1.3333240012318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6-44FA-A2C5-69D29477ADAF}"/>
                </c:ext>
              </c:extLst>
            </c:dLbl>
            <c:dLbl>
              <c:idx val="5"/>
              <c:layout>
                <c:manualLayout>
                  <c:x val="-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6-44FA-A2C5-69D29477ADAF}"/>
                </c:ext>
              </c:extLst>
            </c:dLbl>
            <c:spPr>
              <a:solidFill>
                <a:srgbClr val="B7E5B3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6012.8</c:v>
                </c:pt>
                <c:pt idx="1">
                  <c:v>6110.5</c:v>
                </c:pt>
                <c:pt idx="2">
                  <c:v>6845.2</c:v>
                </c:pt>
                <c:pt idx="3">
                  <c:v>8035.3</c:v>
                </c:pt>
                <c:pt idx="4">
                  <c:v>7669.4</c:v>
                </c:pt>
                <c:pt idx="5">
                  <c:v>7746.8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409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4.5817204161571132E-2"/>
                  <c:y val="1.2121127283925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6-44FA-A2C5-69D29477ADAF}"/>
                </c:ext>
              </c:extLst>
            </c:dLbl>
            <c:dLbl>
              <c:idx val="1"/>
              <c:layout>
                <c:manualLayout>
                  <c:x val="5.7813506828481263E-3"/>
                  <c:y val="-4.040375761308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6-44FA-A2C5-69D29477ADAF}"/>
                </c:ext>
              </c:extLst>
            </c:dLbl>
            <c:dLbl>
              <c:idx val="2"/>
              <c:layout>
                <c:manualLayout>
                  <c:x val="8.5995315285049383E-3"/>
                  <c:y val="-6.3928121933354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6-44FA-A2C5-69D29477ADAF}"/>
                </c:ext>
              </c:extLst>
            </c:dLbl>
            <c:dLbl>
              <c:idx val="3"/>
              <c:layout>
                <c:manualLayout>
                  <c:x val="1.5320579309547519E-2"/>
                  <c:y val="3.4657523629881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6-44FA-A2C5-69D29477ADAF}"/>
                </c:ext>
              </c:extLst>
            </c:dLbl>
            <c:dLbl>
              <c:idx val="4"/>
              <c:layout>
                <c:manualLayout>
                  <c:x val="-2.1101929992395581E-2"/>
                  <c:y val="-6.9315047259763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A6-44FA-A2C5-69D29477ADAF}"/>
                </c:ext>
              </c:extLst>
            </c:dLbl>
            <c:dLbl>
              <c:idx val="5"/>
              <c:layout>
                <c:manualLayout>
                  <c:x val="-5.23940595938898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6-44FA-A2C5-69D29477ADAF}"/>
                </c:ext>
              </c:extLst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45341.8</c:v>
                </c:pt>
                <c:pt idx="1">
                  <c:v>55957.4</c:v>
                </c:pt>
                <c:pt idx="2">
                  <c:v>146444.4</c:v>
                </c:pt>
                <c:pt idx="3">
                  <c:v>54498.6</c:v>
                </c:pt>
                <c:pt idx="4">
                  <c:v>42019.6</c:v>
                </c:pt>
                <c:pt idx="5">
                  <c:v>44680.800000000003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412</c:v>
                </c:pt>
              </c:strCache>
            </c:strRef>
          </c:tx>
          <c:spPr>
            <a:solidFill>
              <a:srgbClr val="FFFF99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5.9258844499192774E-3"/>
                  <c:y val="-4.040693901132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6-44FA-A2C5-69D29477ADAF}"/>
                </c:ext>
              </c:extLst>
            </c:dLbl>
            <c:dLbl>
              <c:idx val="1"/>
              <c:layout>
                <c:manualLayout>
                  <c:x val="1.0117249888868328E-2"/>
                  <c:y val="2.891037837283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6-44FA-A2C5-69D29477ADAF}"/>
                </c:ext>
              </c:extLst>
            </c:dLbl>
            <c:dLbl>
              <c:idx val="2"/>
              <c:layout>
                <c:manualLayout>
                  <c:x val="3.1255484032205308E-2"/>
                  <c:y val="-1.7418816797601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6-44FA-A2C5-69D29477ADAF}"/>
                </c:ext>
              </c:extLst>
            </c:dLbl>
            <c:dLbl>
              <c:idx val="3"/>
              <c:layout>
                <c:manualLayout>
                  <c:x val="5.7813506828480821E-3"/>
                  <c:y val="-6.238354253378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8054677920725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A6-44FA-A2C5-69D29477ADAF}"/>
                </c:ext>
              </c:extLst>
            </c:dLbl>
            <c:dLbl>
              <c:idx val="5"/>
              <c:layout>
                <c:manualLayout>
                  <c:x val="4.9141480804208902E-2"/>
                  <c:y val="1.3863009451952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6-44FA-A2C5-69D29477ADAF}"/>
                </c:ext>
              </c:extLst>
            </c:dLbl>
            <c:spPr>
              <a:solidFill>
                <a:srgbClr val="FFFFCC"/>
              </a:solidFill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62311.6</c:v>
                </c:pt>
                <c:pt idx="1">
                  <c:v>74267.8</c:v>
                </c:pt>
                <c:pt idx="2">
                  <c:v>61302</c:v>
                </c:pt>
                <c:pt idx="3">
                  <c:v>54921.9</c:v>
                </c:pt>
                <c:pt idx="4">
                  <c:v>50744.5</c:v>
                </c:pt>
                <c:pt idx="5">
                  <c:v>51423.3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0169600"/>
        <c:axId val="161626880"/>
        <c:axId val="269963264"/>
      </c:bar3DChart>
      <c:catAx>
        <c:axId val="270169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626880"/>
        <c:crosses val="autoZero"/>
        <c:auto val="1"/>
        <c:lblAlgn val="ctr"/>
        <c:lblOffset val="100"/>
        <c:noMultiLvlLbl val="0"/>
      </c:catAx>
      <c:valAx>
        <c:axId val="16162688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70169600"/>
        <c:crosses val="autoZero"/>
        <c:crossBetween val="between"/>
      </c:valAx>
      <c:serAx>
        <c:axId val="269963264"/>
        <c:scaling>
          <c:orientation val="minMax"/>
        </c:scaling>
        <c:delete val="1"/>
        <c:axPos val="b"/>
        <c:majorTickMark val="out"/>
        <c:minorTickMark val="none"/>
        <c:tickLblPos val="none"/>
        <c:crossAx val="1616268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1.5277777777777781E-2"/>
                  <c:y val="2.821849738056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2.3611220472440988E-2"/>
                  <c:y val="2.257457571156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2.7777777777777842E-2"/>
                  <c:y val="-8.4659935999559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2.5000000000000112E-2"/>
                  <c:y val="5.0793295285022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903767.3</c:v>
                </c:pt>
                <c:pt idx="1">
                  <c:v>923908.2</c:v>
                </c:pt>
                <c:pt idx="2">
                  <c:v>1131770.2</c:v>
                </c:pt>
                <c:pt idx="3">
                  <c:v>1011986.1</c:v>
                </c:pt>
                <c:pt idx="4">
                  <c:v>964149.8</c:v>
                </c:pt>
                <c:pt idx="5">
                  <c:v>1026440.2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118766404199475E-3"/>
                  <c:y val="5.6436994761136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95E-2"/>
                  <c:y val="2.8216275451640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2.8722987751531037E-2"/>
                  <c:y val="-5.64392166900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3.1792432195975551E-2"/>
                  <c:y val="-5.643921669006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5.8333333333333348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894796</c:v>
                </c:pt>
                <c:pt idx="1">
                  <c:v>921150.8</c:v>
                </c:pt>
                <c:pt idx="2">
                  <c:v>1137981.3</c:v>
                </c:pt>
                <c:pt idx="3">
                  <c:v>1010486.1</c:v>
                </c:pt>
                <c:pt idx="4">
                  <c:v>962649.8</c:v>
                </c:pt>
                <c:pt idx="5">
                  <c:v>1024940.2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6211.1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8971.2999999999884</c:v>
                </c:pt>
                <c:pt idx="1">
                  <c:v>2757.4</c:v>
                </c:pt>
                <c:pt idx="3">
                  <c:v>1500</c:v>
                </c:pt>
                <c:pt idx="4">
                  <c:v>1500</c:v>
                </c:pt>
                <c:pt idx="5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842432"/>
        <c:axId val="78953792"/>
        <c:axId val="0"/>
      </c:bar3DChart>
      <c:catAx>
        <c:axId val="5384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953792"/>
        <c:crosses val="autoZero"/>
        <c:auto val="1"/>
        <c:lblAlgn val="ctr"/>
        <c:lblOffset val="100"/>
        <c:noMultiLvlLbl val="0"/>
      </c:catAx>
      <c:valAx>
        <c:axId val="78953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5384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1064"/>
          <c:y val="0.30222966124028083"/>
          <c:w val="0.13594860017498181"/>
          <c:h val="0.33063813354415428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43045206210708"/>
          <c:y val="3.9909291351539436E-2"/>
          <c:w val="0.76156954793789644"/>
          <c:h val="0.920181417296921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505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3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12642.3</c:v>
                </c:pt>
                <c:pt idx="1">
                  <c:v>12642.3</c:v>
                </c:pt>
                <c:pt idx="2">
                  <c:v>9799.9</c:v>
                </c:pt>
                <c:pt idx="3">
                  <c:v>24280.400000000001</c:v>
                </c:pt>
                <c:pt idx="4">
                  <c:v>24053.1</c:v>
                </c:pt>
                <c:pt idx="5">
                  <c:v>26405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502</c:v>
                </c:pt>
              </c:strCache>
            </c:strRef>
          </c:tx>
          <c:spPr>
            <a:solidFill>
              <a:srgbClr val="EB7525"/>
            </a:solidFill>
          </c:spPr>
          <c:invertIfNegative val="0"/>
          <c:dLbls>
            <c:dLbl>
              <c:idx val="3"/>
              <c:layout>
                <c:manualLayout>
                  <c:x val="9.1778014757230297E-3"/>
                  <c:y val="-6.3491619106278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2961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15868.8</c:v>
                </c:pt>
                <c:pt idx="1">
                  <c:v>13822.6</c:v>
                </c:pt>
                <c:pt idx="2">
                  <c:v>8364.4</c:v>
                </c:pt>
                <c:pt idx="3">
                  <c:v>11997.7</c:v>
                </c:pt>
                <c:pt idx="4">
                  <c:v>52876</c:v>
                </c:pt>
                <c:pt idx="5">
                  <c:v>20224.599999999977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501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dLbls>
            <c:dLbl>
              <c:idx val="2"/>
              <c:layout>
                <c:manualLayout>
                  <c:x val="9.1778014757230297E-3"/>
                  <c:y val="-2.1163873035426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24-45D4-BA6F-A91A46D647F7}"/>
                </c:ext>
              </c:extLst>
            </c:dLbl>
            <c:dLbl>
              <c:idx val="3"/>
              <c:layout>
                <c:manualLayout>
                  <c:x val="-3.3651938744317884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24-45D4-BA6F-A91A46D64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408</c:v>
                </c:pt>
                <c:pt idx="3">
                  <c:v>55520</c:v>
                </c:pt>
                <c:pt idx="4">
                  <c:v>7026.5</c:v>
                </c:pt>
                <c:pt idx="5">
                  <c:v>8054.5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24-45D4-BA6F-A91A46D64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074496"/>
        <c:axId val="261128192"/>
        <c:axId val="0"/>
      </c:bar3DChart>
      <c:catAx>
        <c:axId val="260074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1128192"/>
        <c:crosses val="autoZero"/>
        <c:auto val="1"/>
        <c:lblAlgn val="ctr"/>
        <c:lblOffset val="100"/>
        <c:noMultiLvlLbl val="0"/>
      </c:catAx>
      <c:valAx>
        <c:axId val="261128192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60074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10000"/>
                  </a:schemeClr>
                </a:solidFill>
              </a:defRPr>
            </a:pPr>
            <a:r>
              <a:rPr lang="ru-RU" sz="1600" dirty="0">
                <a:latin typeface="Constantia" panose="02030602050306030303" pitchFamily="18" charset="0"/>
              </a:rPr>
              <a:t>Другие вопросы в области охраны окружающей среды</a:t>
            </a:r>
          </a:p>
        </c:rich>
      </c:tx>
      <c:layout>
        <c:manualLayout>
          <c:xMode val="edge"/>
          <c:yMode val="edge"/>
          <c:x val="0.22076938999048407"/>
          <c:y val="1.40423416245398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58653838510717"/>
          <c:y val="3.9909291351539436E-2"/>
          <c:w val="0.89841346161489288"/>
          <c:h val="0.9201814172969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1572.6</c:v>
                </c:pt>
                <c:pt idx="1">
                  <c:v>378.6</c:v>
                </c:pt>
                <c:pt idx="2">
                  <c:v>850.6</c:v>
                </c:pt>
                <c:pt idx="3">
                  <c:v>418</c:v>
                </c:pt>
                <c:pt idx="4">
                  <c:v>418</c:v>
                </c:pt>
                <c:pt idx="5">
                  <c:v>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359168"/>
        <c:axId val="54222848"/>
      </c:barChart>
      <c:catAx>
        <c:axId val="26035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222848"/>
        <c:crosses val="autoZero"/>
        <c:auto val="1"/>
        <c:lblAlgn val="ctr"/>
        <c:lblOffset val="100"/>
        <c:noMultiLvlLbl val="0"/>
      </c:catAx>
      <c:valAx>
        <c:axId val="5422284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6035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0361728"/>
        <c:axId val="261128768"/>
        <c:axId val="0"/>
      </c:bar3DChart>
      <c:catAx>
        <c:axId val="260361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61128768"/>
        <c:crosses val="autoZero"/>
        <c:auto val="1"/>
        <c:lblAlgn val="ctr"/>
        <c:lblOffset val="100"/>
        <c:noMultiLvlLbl val="0"/>
      </c:catAx>
      <c:valAx>
        <c:axId val="2611287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0361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95317.2</c:v>
                </c:pt>
                <c:pt idx="1">
                  <c:v>89202.7</c:v>
                </c:pt>
                <c:pt idx="2">
                  <c:v>105788.8</c:v>
                </c:pt>
                <c:pt idx="3">
                  <c:v>119172.1</c:v>
                </c:pt>
                <c:pt idx="4">
                  <c:v>119512</c:v>
                </c:pt>
                <c:pt idx="5">
                  <c:v>124799.4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7FCC54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324597.2</c:v>
                </c:pt>
                <c:pt idx="1">
                  <c:v>296265.3</c:v>
                </c:pt>
                <c:pt idx="2">
                  <c:v>355554.3</c:v>
                </c:pt>
                <c:pt idx="3">
                  <c:v>377450.8</c:v>
                </c:pt>
                <c:pt idx="4">
                  <c:v>362655.6</c:v>
                </c:pt>
                <c:pt idx="5">
                  <c:v>386470.5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827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6E-2"/>
                  <c:y val="-2.9010694372182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41E-2"/>
                  <c:y val="-3.574288236773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41774</c:v>
                </c:pt>
                <c:pt idx="1">
                  <c:v>35714.1</c:v>
                </c:pt>
                <c:pt idx="2">
                  <c:v>44995.9</c:v>
                </c:pt>
                <c:pt idx="3">
                  <c:v>49639.7</c:v>
                </c:pt>
                <c:pt idx="4">
                  <c:v>45603.8</c:v>
                </c:pt>
                <c:pt idx="5">
                  <c:v>50243.3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948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65E-3"/>
                  <c:y val="-3.025983548894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114E-2"/>
                  <c:y val="-5.677248835715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71E-3"/>
                  <c:y val="-5.004030036160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807E-3"/>
                  <c:y val="-2.692875198221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rgbClr val="FF33CC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9848.4</c:v>
                </c:pt>
                <c:pt idx="1">
                  <c:v>5259.9</c:v>
                </c:pt>
                <c:pt idx="2">
                  <c:v>7686</c:v>
                </c:pt>
                <c:pt idx="3">
                  <c:v>8677.4</c:v>
                </c:pt>
                <c:pt idx="4">
                  <c:v>7767.4</c:v>
                </c:pt>
                <c:pt idx="5">
                  <c:v>7767.4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612E-2"/>
                  <c:y val="1.3880764469102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36E-2"/>
                  <c:y val="1.512992990308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7844.5</c:v>
                </c:pt>
                <c:pt idx="1">
                  <c:v>15004.4</c:v>
                </c:pt>
                <c:pt idx="2">
                  <c:v>18889.3</c:v>
                </c:pt>
                <c:pt idx="3">
                  <c:v>21297.8</c:v>
                </c:pt>
                <c:pt idx="4">
                  <c:v>20596</c:v>
                </c:pt>
                <c:pt idx="5">
                  <c:v>20935.900000000001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860416"/>
        <c:axId val="54228032"/>
        <c:axId val="0"/>
      </c:bar3DChart>
      <c:catAx>
        <c:axId val="26086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228032"/>
        <c:crosses val="autoZero"/>
        <c:auto val="1"/>
        <c:lblAlgn val="ctr"/>
        <c:lblOffset val="100"/>
        <c:noMultiLvlLbl val="0"/>
      </c:catAx>
      <c:valAx>
        <c:axId val="542280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6086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135762083566"/>
          <c:y val="3.437500000000001E-2"/>
          <c:w val="0.87523864237916527"/>
          <c:h val="0.931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B7E5B3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45 255,8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4-4B03-A16E-9FBAC6F3A933}"/>
                </c:ext>
              </c:extLst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4-4B03-A16E-9FBAC6F3A933}"/>
                </c:ext>
              </c:extLst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4-4B03-A16E-9FBAC6F3A933}"/>
                </c:ext>
              </c:extLst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4-4B03-A16E-9FBAC6F3A933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53381.599999999999</c:v>
                </c:pt>
                <c:pt idx="1">
                  <c:v>68839</c:v>
                </c:pt>
                <c:pt idx="2">
                  <c:v>72067.7</c:v>
                </c:pt>
                <c:pt idx="3">
                  <c:v>76340.3</c:v>
                </c:pt>
                <c:pt idx="4">
                  <c:v>71902.5</c:v>
                </c:pt>
                <c:pt idx="5">
                  <c:v>79150.5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72E-2"/>
                  <c:y val="-1.90323617587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63E-2"/>
                  <c:y val="-1.903236175874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61E-2"/>
                  <c:y val="-9.5161808793701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36E-2"/>
                  <c:y val="-1.90327364115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81E-2"/>
                  <c:y val="-2.379045219842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666.3</c:v>
                </c:pt>
                <c:pt idx="1">
                  <c:v>880.7</c:v>
                </c:pt>
                <c:pt idx="2">
                  <c:v>1144.0999999999999</c:v>
                </c:pt>
                <c:pt idx="3">
                  <c:v>1275.5999999999999</c:v>
                </c:pt>
                <c:pt idx="4">
                  <c:v>1275.5999999999999</c:v>
                </c:pt>
                <c:pt idx="5">
                  <c:v>1275.5999999999999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1848192"/>
        <c:axId val="411069248"/>
        <c:axId val="0"/>
      </c:bar3DChart>
      <c:catAx>
        <c:axId val="41184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1069248"/>
        <c:crosses val="autoZero"/>
        <c:auto val="1"/>
        <c:lblAlgn val="ctr"/>
        <c:lblOffset val="100"/>
        <c:noMultiLvlLbl val="0"/>
      </c:catAx>
      <c:valAx>
        <c:axId val="41106924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41184819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3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5277777777777796E-2"/>
                  <c:y val="-3.749999999999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25E-2"/>
                  <c:y val="-1.562499999999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3.1245078740157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6.25E-2"/>
                  <c:y val="-9.3750000000000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43256.6</c:v>
                </c:pt>
                <c:pt idx="1">
                  <c:v>45232.2</c:v>
                </c:pt>
                <c:pt idx="2">
                  <c:v>59914.400000000001</c:v>
                </c:pt>
                <c:pt idx="3">
                  <c:v>75709</c:v>
                </c:pt>
                <c:pt idx="4">
                  <c:v>58359.9</c:v>
                </c:pt>
                <c:pt idx="5">
                  <c:v>58622.6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41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695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6202.1</c:v>
                </c:pt>
                <c:pt idx="1">
                  <c:v>2730</c:v>
                </c:pt>
                <c:pt idx="2">
                  <c:v>6190.9</c:v>
                </c:pt>
                <c:pt idx="3">
                  <c:v>2260.6999999999998</c:v>
                </c:pt>
                <c:pt idx="4">
                  <c:v>1610.5</c:v>
                </c:pt>
                <c:pt idx="5">
                  <c:v>1610.5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37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5586.8</c:v>
                </c:pt>
                <c:pt idx="1">
                  <c:v>5483.3</c:v>
                </c:pt>
                <c:pt idx="2">
                  <c:v>7692.8</c:v>
                </c:pt>
                <c:pt idx="3">
                  <c:v>7177</c:v>
                </c:pt>
                <c:pt idx="4">
                  <c:v>7177</c:v>
                </c:pt>
                <c:pt idx="5">
                  <c:v>7177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064128"/>
        <c:axId val="411066368"/>
      </c:barChart>
      <c:catAx>
        <c:axId val="41406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1066368"/>
        <c:crosses val="autoZero"/>
        <c:auto val="1"/>
        <c:lblAlgn val="ctr"/>
        <c:lblOffset val="100"/>
        <c:noMultiLvlLbl val="0"/>
      </c:catAx>
      <c:valAx>
        <c:axId val="41106636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41406412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B7E5B3"/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103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688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14120960"/>
        <c:axId val="313311232"/>
        <c:axId val="0"/>
      </c:bar3DChart>
      <c:catAx>
        <c:axId val="41412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3311232"/>
        <c:crosses val="autoZero"/>
        <c:auto val="1"/>
        <c:lblAlgn val="ctr"/>
        <c:lblOffset val="100"/>
        <c:noMultiLvlLbl val="0"/>
      </c:catAx>
      <c:valAx>
        <c:axId val="31331123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4141209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2">
        <a:alphaModFix amt="28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47222222222265E-2"/>
          <c:y val="9.3102235960558694E-2"/>
          <c:w val="0.89859612860892357"/>
          <c:h val="0.8001092067606080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EC5E06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E-2"/>
                  <c:y val="5.5202159207990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0-444C-AC37-8AFCB462C212}"/>
                </c:ext>
              </c:extLst>
            </c:dLbl>
            <c:dLbl>
              <c:idx val="1"/>
              <c:layout>
                <c:manualLayout>
                  <c:x val="8.3333333333333367E-3"/>
                  <c:y val="4.844440431728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0-444C-AC37-8AFCB462C212}"/>
                </c:ext>
              </c:extLst>
            </c:dLbl>
            <c:dLbl>
              <c:idx val="2"/>
              <c:layout>
                <c:manualLayout>
                  <c:x val="0"/>
                  <c:y val="1.9444312604179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0-444C-AC37-8AFCB462C212}"/>
                </c:ext>
              </c:extLst>
            </c:dLbl>
            <c:dLbl>
              <c:idx val="3"/>
              <c:layout>
                <c:manualLayout>
                  <c:x val="1.2500000000000001E-2"/>
                  <c:y val="3.3534997313003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60-444C-AC37-8AFCB462C212}"/>
                </c:ext>
              </c:extLst>
            </c:dLbl>
            <c:dLbl>
              <c:idx val="4"/>
              <c:layout>
                <c:manualLayout>
                  <c:x val="-1.1111220472440946E-2"/>
                  <c:y val="-2.9342418755181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60-444C-AC37-8AFCB462C212}"/>
                </c:ext>
              </c:extLst>
            </c:dLbl>
            <c:dLbl>
              <c:idx val="5"/>
              <c:layout>
                <c:manualLayout>
                  <c:x val="-8.3333333333333367E-3"/>
                  <c:y val="6.9131558482585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60-444C-AC37-8AFCB462C212}"/>
                </c:ext>
              </c:extLst>
            </c:dLbl>
            <c:dLbl>
              <c:idx val="6"/>
              <c:layout>
                <c:manualLayout>
                  <c:x val="0"/>
                  <c:y val="7.866678404485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B0-4E6B-943B-1E77D5A29220}"/>
                </c:ext>
              </c:extLst>
            </c:dLbl>
            <c:spPr>
              <a:solidFill>
                <a:srgbClr val="EC5E06">
                  <a:alpha val="52941"/>
                </a:srgbClr>
              </a:solidFill>
              <a:ln>
                <a:solidFill>
                  <a:srgbClr val="EC5E06"/>
                </a:solidFill>
              </a:ln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 на 01.10.24г.)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25804.1</c:v>
                </c:pt>
                <c:pt idx="1">
                  <c:v>26975.420000000009</c:v>
                </c:pt>
                <c:pt idx="2">
                  <c:v>29563.47</c:v>
                </c:pt>
                <c:pt idx="3">
                  <c:v>31426.799999999996</c:v>
                </c:pt>
                <c:pt idx="4">
                  <c:v>34907.599999999999</c:v>
                </c:pt>
                <c:pt idx="5">
                  <c:v>40362.400000000001</c:v>
                </c:pt>
                <c:pt idx="6">
                  <c:v>40362.5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4A60-444C-AC37-8AFCB462C2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rgbClr val="B5D36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6388888888888895E-2"/>
                  <c:y val="-2.1454867556300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60-444C-AC37-8AFCB462C212}"/>
                </c:ext>
              </c:extLst>
            </c:dLbl>
            <c:dLbl>
              <c:idx val="1"/>
              <c:layout>
                <c:manualLayout>
                  <c:x val="-5.5555555555555518E-2"/>
                  <c:y val="-6.241491098372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60-444C-AC37-8AFCB462C212}"/>
                </c:ext>
              </c:extLst>
            </c:dLbl>
            <c:dLbl>
              <c:idx val="2"/>
              <c:layout>
                <c:manualLayout>
                  <c:x val="-4.1666666666666664E-2"/>
                  <c:y val="2.9828574667823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444444444444489E-2"/>
                  <c:y val="-3.061656019727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944553805774276E-2"/>
                  <c:y val="-4.0744182694013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60-444C-AC37-8AFCB462C212}"/>
                </c:ext>
              </c:extLst>
            </c:dLbl>
            <c:dLbl>
              <c:idx val="5"/>
              <c:layout>
                <c:manualLayout>
                  <c:x val="-2.083333333333335E-2"/>
                  <c:y val="3.5798719439047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A60-444C-AC37-8AFCB462C212}"/>
                </c:ext>
              </c:extLst>
            </c:dLbl>
            <c:spPr>
              <a:solidFill>
                <a:srgbClr val="92D050">
                  <a:alpha val="45000"/>
                </a:srgbClr>
              </a:solidFill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 на 01.10.24г.)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31016.1</c:v>
                </c:pt>
                <c:pt idx="1">
                  <c:v>32309.439999999988</c:v>
                </c:pt>
                <c:pt idx="2">
                  <c:v>35885.950000000012</c:v>
                </c:pt>
                <c:pt idx="3">
                  <c:v>35076.300000000003</c:v>
                </c:pt>
                <c:pt idx="4">
                  <c:v>40373.199999999997</c:v>
                </c:pt>
                <c:pt idx="5">
                  <c:v>43796.6</c:v>
                </c:pt>
                <c:pt idx="6">
                  <c:v>45304.800000000003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4A60-444C-AC37-8AFCB462C2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>
              <a:solidFill>
                <a:srgbClr val="1DC4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5000000000000011E-2"/>
                  <c:y val="5.4887565652165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60-444C-AC37-8AFCB462C212}"/>
                </c:ext>
              </c:extLst>
            </c:dLbl>
            <c:dLbl>
              <c:idx val="1"/>
              <c:layout>
                <c:manualLayout>
                  <c:x val="-3.1944444444444442E-2"/>
                  <c:y val="2.7190005685584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60-444C-AC37-8AFCB462C212}"/>
                </c:ext>
              </c:extLst>
            </c:dLbl>
            <c:dLbl>
              <c:idx val="2"/>
              <c:layout>
                <c:manualLayout>
                  <c:x val="-4.5833333333333386E-2"/>
                  <c:y val="-2.7222103238117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951E-2"/>
                  <c:y val="2.9574797527324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55566491688539E-2"/>
                  <c:y val="1.35235810957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055555555555561E-2"/>
                  <c:y val="-4.7267681762714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60-444C-AC37-8AFCB462C212}"/>
                </c:ext>
              </c:extLst>
            </c:dLbl>
            <c:dLbl>
              <c:idx val="6"/>
              <c:layout>
                <c:manualLayout>
                  <c:x val="0"/>
                  <c:y val="3.3373946435379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>
                  <a:alpha val="46000"/>
                </a:srgbClr>
              </a:solidFill>
            </c:spPr>
            <c:txPr>
              <a:bodyPr/>
              <a:lstStyle/>
              <a:p>
                <a:pPr>
                  <a:defRPr sz="1500" b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 на 01.10.24г.)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30822.2</c:v>
                </c:pt>
                <c:pt idx="1">
                  <c:v>32233.8</c:v>
                </c:pt>
                <c:pt idx="2">
                  <c:v>36897.68</c:v>
                </c:pt>
                <c:pt idx="3">
                  <c:v>38732.5</c:v>
                </c:pt>
                <c:pt idx="4">
                  <c:v>38510.199999999997</c:v>
                </c:pt>
                <c:pt idx="5">
                  <c:v>44168</c:v>
                </c:pt>
                <c:pt idx="6">
                  <c:v>44168.5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4A60-444C-AC37-8AFCB462C2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1111111111111125E-2"/>
                  <c:y val="3.151097445353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60-444C-AC37-8AFCB462C212}"/>
                </c:ext>
              </c:extLst>
            </c:dLbl>
            <c:dLbl>
              <c:idx val="1"/>
              <c:layout>
                <c:manualLayout>
                  <c:x val="-0.05"/>
                  <c:y val="3.4141284416413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A60-444C-AC37-8AFCB462C212}"/>
                </c:ext>
              </c:extLst>
            </c:dLbl>
            <c:dLbl>
              <c:idx val="2"/>
              <c:layout>
                <c:manualLayout>
                  <c:x val="-2.5000000000000001E-2"/>
                  <c:y val="-2.656213250883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A60-444C-AC37-8AFCB462C212}"/>
                </c:ext>
              </c:extLst>
            </c:dLbl>
            <c:dLbl>
              <c:idx val="3"/>
              <c:layout>
                <c:manualLayout>
                  <c:x val="-2.6388888888888878E-2"/>
                  <c:y val="-1.7492415310795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A60-444C-AC37-8AFCB462C212}"/>
                </c:ext>
              </c:extLst>
            </c:dLbl>
            <c:dLbl>
              <c:idx val="4"/>
              <c:layout>
                <c:manualLayout>
                  <c:x val="-9.7224409448818955E-3"/>
                  <c:y val="4.0142212805271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A60-444C-AC37-8AFCB462C212}"/>
                </c:ext>
              </c:extLst>
            </c:dLbl>
            <c:dLbl>
              <c:idx val="5"/>
              <c:layout>
                <c:manualLayout>
                  <c:x val="-6.9444444444444493E-3"/>
                  <c:y val="2.9411494189873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A60-444C-AC37-8AFCB462C212}"/>
                </c:ext>
              </c:extLst>
            </c:dLbl>
            <c:dLbl>
              <c:idx val="6"/>
              <c:layout>
                <c:manualLayout>
                  <c:x val="0"/>
                  <c:y val="3.8141653069004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0000">
                  <a:alpha val="46000"/>
                </a:srgbClr>
              </a:solidFill>
              <a:ln>
                <a:noFill/>
              </a:ln>
            </c:spPr>
            <c:txPr>
              <a:bodyPr/>
              <a:lstStyle/>
              <a:p>
                <a:pPr>
                  <a:defRPr sz="15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 на 01.10.24г.)</c:v>
                </c:pt>
              </c:strCache>
            </c:strRef>
          </c:cat>
          <c:val>
            <c:numRef>
              <c:f>Лист1!$E$2:$E$8</c:f>
              <c:numCache>
                <c:formatCode>#,##0.0</c:formatCode>
                <c:ptCount val="7"/>
                <c:pt idx="0">
                  <c:v>27265.200000000001</c:v>
                </c:pt>
                <c:pt idx="1">
                  <c:v>28175.57</c:v>
                </c:pt>
                <c:pt idx="2">
                  <c:v>31192.920000000009</c:v>
                </c:pt>
                <c:pt idx="3">
                  <c:v>32092</c:v>
                </c:pt>
                <c:pt idx="4">
                  <c:v>34303.5</c:v>
                </c:pt>
                <c:pt idx="5">
                  <c:v>36253.300000000003</c:v>
                </c:pt>
                <c:pt idx="6">
                  <c:v>36295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4A60-444C-AC37-8AFCB462C2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4833664"/>
        <c:axId val="313315840"/>
      </c:lineChart>
      <c:catAx>
        <c:axId val="41483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</a:defRPr>
            </a:pPr>
            <a:endParaRPr lang="ru-RU"/>
          </a:p>
        </c:txPr>
        <c:crossAx val="313315840"/>
        <c:crosses val="autoZero"/>
        <c:auto val="1"/>
        <c:lblAlgn val="ctr"/>
        <c:lblOffset val="100"/>
        <c:noMultiLvlLbl val="0"/>
      </c:catAx>
      <c:valAx>
        <c:axId val="313315840"/>
        <c:scaling>
          <c:orientation val="minMax"/>
          <c:min val="2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itchFamily="18" charset="0"/>
              </a:defRPr>
            </a:pPr>
            <a:endParaRPr lang="ru-RU"/>
          </a:p>
        </c:txPr>
        <c:crossAx val="4148336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139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32622.1</c:v>
                </c:pt>
                <c:pt idx="1">
                  <c:v>34811.199999999997</c:v>
                </c:pt>
                <c:pt idx="2">
                  <c:v>31716.1</c:v>
                </c:pt>
                <c:pt idx="3">
                  <c:v>35443</c:v>
                </c:pt>
                <c:pt idx="4">
                  <c:v>33971.5</c:v>
                </c:pt>
                <c:pt idx="5">
                  <c:v>35333.699999999997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1402</c:v>
                </c:pt>
              </c:strCache>
            </c:strRef>
          </c:tx>
          <c:spPr>
            <a:solidFill>
              <a:srgbClr val="F1D08D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0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A9-46C0-A485-AB459F0E312E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A9-46C0-A485-AB459F0E312E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7008.8</c:v>
                </c:pt>
                <c:pt idx="1">
                  <c:v>722.2</c:v>
                </c:pt>
                <c:pt idx="2">
                  <c:v>4785.9000000000005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A9-46C0-A485-AB459F0E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5076864"/>
        <c:axId val="415294592"/>
      </c:barChart>
      <c:catAx>
        <c:axId val="415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5294592"/>
        <c:crosses val="autoZero"/>
        <c:auto val="1"/>
        <c:lblAlgn val="ctr"/>
        <c:lblOffset val="100"/>
        <c:noMultiLvlLbl val="0"/>
      </c:catAx>
      <c:valAx>
        <c:axId val="4152945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1507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468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1.4693145797887836E-3"/>
                  <c:y val="-1.373381027984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0-4B72-848B-88E62D405792}"/>
                </c:ext>
              </c:extLst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0-4B72-848B-88E62D405792}"/>
                </c:ext>
              </c:extLst>
            </c:dLbl>
            <c:dLbl>
              <c:idx val="7"/>
              <c:layout>
                <c:manualLayout>
                  <c:x val="0"/>
                  <c:y val="-1.3733810279847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0-4B72-848B-88E62D40579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76.099999999999994</c:v>
                </c:pt>
                <c:pt idx="1">
                  <c:v>77.099999999999994</c:v>
                </c:pt>
                <c:pt idx="2">
                  <c:v>28.8</c:v>
                </c:pt>
                <c:pt idx="3">
                  <c:v>45.6</c:v>
                </c:pt>
                <c:pt idx="4">
                  <c:v>85</c:v>
                </c:pt>
                <c:pt idx="5">
                  <c:v>70.2</c:v>
                </c:pt>
                <c:pt idx="6">
                  <c:v>92.3</c:v>
                </c:pt>
                <c:pt idx="7">
                  <c:v>44.4</c:v>
                </c:pt>
                <c:pt idx="8">
                  <c:v>97.2</c:v>
                </c:pt>
                <c:pt idx="9">
                  <c:v>95.1</c:v>
                </c:pt>
                <c:pt idx="10">
                  <c:v>91.7</c:v>
                </c:pt>
                <c:pt idx="11">
                  <c:v>80.900000000000006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38-4F4F-A16A-22083CFBC4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3918336"/>
        <c:axId val="415296320"/>
        <c:axId val="0"/>
      </c:bar3DChart>
      <c:catAx>
        <c:axId val="28391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5296320"/>
        <c:crosses val="autoZero"/>
        <c:auto val="1"/>
        <c:lblAlgn val="ctr"/>
        <c:lblOffset val="100"/>
        <c:noMultiLvlLbl val="0"/>
      </c:catAx>
      <c:valAx>
        <c:axId val="41529632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8391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039872"/>
        <c:axId val="78947456"/>
      </c:barChart>
      <c:catAx>
        <c:axId val="161039872"/>
        <c:scaling>
          <c:orientation val="minMax"/>
        </c:scaling>
        <c:delete val="0"/>
        <c:axPos val="b"/>
        <c:majorTickMark val="out"/>
        <c:minorTickMark val="none"/>
        <c:tickLblPos val="nextTo"/>
        <c:crossAx val="78947456"/>
        <c:crosses val="autoZero"/>
        <c:auto val="1"/>
        <c:lblAlgn val="ctr"/>
        <c:lblOffset val="100"/>
        <c:noMultiLvlLbl val="0"/>
      </c:catAx>
      <c:valAx>
        <c:axId val="7894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039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5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74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4386920491984862E-2"/>
                  <c:y val="-9.82893298943365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954 540,</a:t>
                    </a:r>
                    <a:r>
                      <a:rPr lang="ru-RU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35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894099.7</c:v>
                </c:pt>
                <c:pt idx="1">
                  <c:v>921150.8</c:v>
                </c:pt>
                <c:pt idx="2">
                  <c:v>1137981.3</c:v>
                </c:pt>
                <c:pt idx="3">
                  <c:v>1010486.1</c:v>
                </c:pt>
                <c:pt idx="4">
                  <c:v>962649.8</c:v>
                </c:pt>
                <c:pt idx="5">
                  <c:v>1024940.2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5789056"/>
        <c:axId val="411255360"/>
        <c:axId val="0"/>
      </c:bar3DChart>
      <c:catAx>
        <c:axId val="41578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1255360"/>
        <c:crosses val="autoZero"/>
        <c:auto val="1"/>
        <c:lblAlgn val="ctr"/>
        <c:lblOffset val="100"/>
        <c:noMultiLvlLbl val="0"/>
      </c:catAx>
      <c:valAx>
        <c:axId val="41125536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41578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84E-2"/>
          <c:y val="0.12311019654306"/>
          <c:w val="0.52889858233371378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2F-4D1F-ACBD-DB4A1AFF1791}"/>
              </c:ext>
            </c:extLst>
          </c:dPt>
          <c:dPt>
            <c:idx val="1"/>
            <c:bubble3D val="0"/>
            <c:spPr>
              <a:solidFill>
                <a:srgbClr val="E5907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2F-4D1F-ACBD-DB4A1AFF1791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2F-4D1F-ACBD-DB4A1AFF1791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2F-4D1F-ACBD-DB4A1AFF179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2F-4D1F-ACBD-DB4A1AFF1791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2F-4D1F-ACBD-DB4A1AFF17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2F-4D1F-ACBD-DB4A1AFF17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62F-4D1F-ACBD-DB4A1AFF179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62F-4D1F-ACBD-DB4A1AFF1791}"/>
              </c:ext>
            </c:extLst>
          </c:dPt>
          <c:dPt>
            <c:idx val="9"/>
            <c:bubble3D val="0"/>
            <c:spPr>
              <a:solidFill>
                <a:srgbClr val="F250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62F-4D1F-ACBD-DB4A1AFF1791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62F-4D1F-ACBD-DB4A1AFF1791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62F-4D1F-ACBD-DB4A1AFF1791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62F-4D1F-ACBD-DB4A1AFF1791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62F-4D1F-ACBD-DB4A1AFF1791}"/>
              </c:ext>
            </c:extLst>
          </c:dPt>
          <c:dPt>
            <c:idx val="1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62F-4D1F-ACBD-DB4A1AFF1791}"/>
              </c:ext>
            </c:extLst>
          </c:dPt>
          <c:dPt>
            <c:idx val="15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62F-4D1F-ACBD-DB4A1AFF1791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  <c:pt idx="15">
                  <c:v>Реализация государственной национальной политики</c:v>
                </c:pt>
              </c:strCache>
            </c:strRef>
          </c:cat>
          <c:val>
            <c:numRef>
              <c:f>Sheet1!$A$2:$P$2</c:f>
              <c:numCache>
                <c:formatCode>0.0</c:formatCode>
                <c:ptCount val="16"/>
                <c:pt idx="0">
                  <c:v>0.8</c:v>
                </c:pt>
                <c:pt idx="1">
                  <c:v>9.0000000000000024E-2</c:v>
                </c:pt>
                <c:pt idx="2">
                  <c:v>4.0999999999999996</c:v>
                </c:pt>
                <c:pt idx="3">
                  <c:v>0.9</c:v>
                </c:pt>
                <c:pt idx="4">
                  <c:v>0.30000000000000032</c:v>
                </c:pt>
                <c:pt idx="5">
                  <c:v>0.1</c:v>
                </c:pt>
                <c:pt idx="6">
                  <c:v>5.6</c:v>
                </c:pt>
                <c:pt idx="7">
                  <c:v>8.1</c:v>
                </c:pt>
                <c:pt idx="8">
                  <c:v>7.2</c:v>
                </c:pt>
                <c:pt idx="9">
                  <c:v>1.1000000000000001</c:v>
                </c:pt>
                <c:pt idx="10">
                  <c:v>55.1</c:v>
                </c:pt>
                <c:pt idx="11">
                  <c:v>8.7000000000000011</c:v>
                </c:pt>
                <c:pt idx="12">
                  <c:v>7.3</c:v>
                </c:pt>
                <c:pt idx="13" formatCode="0.000">
                  <c:v>0</c:v>
                </c:pt>
                <c:pt idx="14">
                  <c:v>0.4</c:v>
                </c:pt>
                <c:pt idx="15" formatCode="0.0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62F-4D1F-ACBD-DB4A1AFF1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645"/>
          <c:y val="3.1882477820178708E-4"/>
          <c:w val="0.44212361081158275"/>
          <c:h val="0.9865613955173949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855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930318.5</c:v>
                </c:pt>
                <c:pt idx="1">
                  <c:v>951469.9</c:v>
                </c:pt>
                <c:pt idx="2">
                  <c:v>1159779.2</c:v>
                </c:pt>
                <c:pt idx="3">
                  <c:v>1027914.7</c:v>
                </c:pt>
                <c:pt idx="4">
                  <c:v>980134.40000000002</c:v>
                </c:pt>
                <c:pt idx="5">
                  <c:v>1042456.8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20059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903767.3</c:v>
                </c:pt>
                <c:pt idx="1">
                  <c:v>923908.2</c:v>
                </c:pt>
                <c:pt idx="2">
                  <c:v>1131770.2</c:v>
                </c:pt>
                <c:pt idx="3">
                  <c:v>1011986.1</c:v>
                </c:pt>
                <c:pt idx="4">
                  <c:v>964149.8</c:v>
                </c:pt>
                <c:pt idx="5">
                  <c:v>1026440.2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935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20059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114462.9</c:v>
                </c:pt>
                <c:pt idx="1">
                  <c:v>103966.1</c:v>
                </c:pt>
                <c:pt idx="2">
                  <c:v>124715</c:v>
                </c:pt>
                <c:pt idx="3">
                  <c:v>80727.8</c:v>
                </c:pt>
                <c:pt idx="4">
                  <c:v>82445.399999999994</c:v>
                </c:pt>
                <c:pt idx="5">
                  <c:v>83839.600000000006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223680"/>
        <c:axId val="78953216"/>
      </c:lineChart>
      <c:catAx>
        <c:axId val="18522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953216"/>
        <c:crosses val="autoZero"/>
        <c:auto val="1"/>
        <c:lblAlgn val="ctr"/>
        <c:lblOffset val="100"/>
        <c:noMultiLvlLbl val="0"/>
      </c:catAx>
      <c:valAx>
        <c:axId val="78953216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18522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181"/>
          <c:y val="0.19677630330574139"/>
          <c:w val="0.25358040570560636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rgbClr val="00B0F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38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45.6</c:v>
                </c:pt>
                <c:pt idx="1">
                  <c:v>47</c:v>
                </c:pt>
                <c:pt idx="2">
                  <c:v>56.8</c:v>
                </c:pt>
                <c:pt idx="3">
                  <c:v>50.3</c:v>
                </c:pt>
                <c:pt idx="4">
                  <c:v>48</c:v>
                </c:pt>
                <c:pt idx="5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73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44.3</c:v>
                </c:pt>
                <c:pt idx="1">
                  <c:v>45.7</c:v>
                </c:pt>
                <c:pt idx="2">
                  <c:v>55.4</c:v>
                </c:pt>
                <c:pt idx="3">
                  <c:v>49.6</c:v>
                </c:pt>
                <c:pt idx="4">
                  <c:v>47.2</c:v>
                </c:pt>
                <c:pt idx="5">
                  <c:v>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5.6</c:v>
                </c:pt>
                <c:pt idx="1">
                  <c:v>5.0999999999999996</c:v>
                </c:pt>
                <c:pt idx="2">
                  <c:v>6.1</c:v>
                </c:pt>
                <c:pt idx="3">
                  <c:v>4</c:v>
                </c:pt>
                <c:pt idx="4">
                  <c:v>4</c:v>
                </c:pt>
                <c:pt idx="5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61040384"/>
        <c:axId val="122679808"/>
        <c:axId val="0"/>
      </c:bar3DChart>
      <c:catAx>
        <c:axId val="16104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2679808"/>
        <c:crosses val="autoZero"/>
        <c:auto val="1"/>
        <c:lblAlgn val="ctr"/>
        <c:lblOffset val="100"/>
        <c:noMultiLvlLbl val="0"/>
      </c:catAx>
      <c:valAx>
        <c:axId val="1226798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6104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336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dLbl>
              <c:idx val="2"/>
              <c:layout>
                <c:manualLayout>
                  <c:x val="-3.0131844614585414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364774.6</c:v>
                </c:pt>
                <c:pt idx="1">
                  <c:v>341726.4</c:v>
                </c:pt>
                <c:pt idx="2">
                  <c:v>317750.90000000002</c:v>
                </c:pt>
                <c:pt idx="3">
                  <c:v>299331.7</c:v>
                </c:pt>
                <c:pt idx="4">
                  <c:v>248565.8</c:v>
                </c:pt>
                <c:pt idx="5">
                  <c:v>231275.2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(Проект)</c:v>
                </c:pt>
                <c:pt idx="1">
                  <c:v>2026 (Проект)</c:v>
                </c:pt>
                <c:pt idx="2">
                  <c:v>2025 (Проект)</c:v>
                </c:pt>
                <c:pt idx="3">
                  <c:v>2024 (План)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28840</c:v>
                </c:pt>
                <c:pt idx="1">
                  <c:v>38840</c:v>
                </c:pt>
                <c:pt idx="2">
                  <c:v>33630</c:v>
                </c:pt>
                <c:pt idx="3">
                  <c:v>48407.8</c:v>
                </c:pt>
                <c:pt idx="4">
                  <c:v>23298.5</c:v>
                </c:pt>
                <c:pt idx="5">
                  <c:v>23500.7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1040896"/>
        <c:axId val="151354688"/>
        <c:axId val="0"/>
      </c:bar3DChart>
      <c:catAx>
        <c:axId val="161040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354688"/>
        <c:crosses val="autoZero"/>
        <c:auto val="1"/>
        <c:lblAlgn val="ctr"/>
        <c:lblOffset val="100"/>
        <c:noMultiLvlLbl val="0"/>
      </c:catAx>
      <c:valAx>
        <c:axId val="15135468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161040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935"/>
          <c:w val="0.2335616552110297"/>
          <c:h val="0.48835470384577501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4D76B">
        <a:alpha val="25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57"/>
          <c:y val="0.17036911127731141"/>
          <c:w val="0.60910361321151618"/>
          <c:h val="0.788416179064340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182963.5</c:v>
                </c:pt>
                <c:pt idx="1">
                  <c:v>156458.79999999999</c:v>
                </c:pt>
                <c:pt idx="2">
                  <c:v>155735.4</c:v>
                </c:pt>
                <c:pt idx="3">
                  <c:v>158848.9</c:v>
                </c:pt>
                <c:pt idx="4">
                  <c:v>85906.6</c:v>
                </c:pt>
                <c:pt idx="5">
                  <c:v>113606.8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A4D76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279698.90000000002</c:v>
                </c:pt>
                <c:pt idx="1">
                  <c:v>287481.7</c:v>
                </c:pt>
                <c:pt idx="2">
                  <c:v>317989.3</c:v>
                </c:pt>
                <c:pt idx="3">
                  <c:v>367688.2</c:v>
                </c:pt>
                <c:pt idx="4">
                  <c:v>366862.1</c:v>
                </c:pt>
                <c:pt idx="5">
                  <c:v>383882.5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161963.29999999999</c:v>
                </c:pt>
                <c:pt idx="1">
                  <c:v>180128.2</c:v>
                </c:pt>
                <c:pt idx="2">
                  <c:v>256224.9</c:v>
                </c:pt>
                <c:pt idx="3">
                  <c:v>94342.7</c:v>
                </c:pt>
                <c:pt idx="4">
                  <c:v>89136.6</c:v>
                </c:pt>
                <c:pt idx="5">
                  <c:v>91612.1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24192"/>
        <c:axId val="151368192"/>
      </c:barChart>
      <c:catAx>
        <c:axId val="185224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368192"/>
        <c:crosses val="autoZero"/>
        <c:auto val="1"/>
        <c:lblAlgn val="ctr"/>
        <c:lblOffset val="100"/>
        <c:noMultiLvlLbl val="0"/>
      </c:catAx>
      <c:valAx>
        <c:axId val="151368192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18522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823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8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26363</c:v>
                </c:pt>
                <c:pt idx="1">
                  <c:v>29826.400000000001</c:v>
                </c:pt>
                <c:pt idx="2">
                  <c:v>53675.199999999997</c:v>
                </c:pt>
                <c:pt idx="3">
                  <c:v>39725.300000000003</c:v>
                </c:pt>
                <c:pt idx="4">
                  <c:v>41678.1</c:v>
                </c:pt>
                <c:pt idx="5">
                  <c:v>43724.2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2071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898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279698.90000000002</c:v>
                </c:pt>
                <c:pt idx="1">
                  <c:v>287481.7</c:v>
                </c:pt>
                <c:pt idx="2">
                  <c:v>317989.3</c:v>
                </c:pt>
                <c:pt idx="3">
                  <c:v>367688.2</c:v>
                </c:pt>
                <c:pt idx="4">
                  <c:v>366862.1</c:v>
                </c:pt>
                <c:pt idx="5">
                  <c:v>383882.5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25063825248820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8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3924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161963.29999999999</c:v>
                </c:pt>
                <c:pt idx="1">
                  <c:v>180128.2</c:v>
                </c:pt>
                <c:pt idx="2">
                  <c:v>256224.9</c:v>
                </c:pt>
                <c:pt idx="3">
                  <c:v>94342.7</c:v>
                </c:pt>
                <c:pt idx="4">
                  <c:v>89136.6</c:v>
                </c:pt>
                <c:pt idx="5">
                  <c:v>91612.1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E632B3"/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2071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49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(План)</c:v>
                </c:pt>
                <c:pt idx="3">
                  <c:v>2025 (Проект)</c:v>
                </c:pt>
                <c:pt idx="4">
                  <c:v>2026 (Проект)</c:v>
                </c:pt>
                <c:pt idx="5">
                  <c:v>2027 (Проект)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182963.5</c:v>
                </c:pt>
                <c:pt idx="1">
                  <c:v>156458.79999999999</c:v>
                </c:pt>
                <c:pt idx="2">
                  <c:v>155735.4</c:v>
                </c:pt>
                <c:pt idx="3">
                  <c:v>158848.9</c:v>
                </c:pt>
                <c:pt idx="4">
                  <c:v>85906.6</c:v>
                </c:pt>
                <c:pt idx="5">
                  <c:v>113606.8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817536"/>
        <c:axId val="78939264"/>
        <c:axId val="0"/>
      </c:bar3DChart>
      <c:catAx>
        <c:axId val="21081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939264"/>
        <c:crosses val="autoZero"/>
        <c:auto val="1"/>
        <c:lblAlgn val="ctr"/>
        <c:lblOffset val="100"/>
        <c:noMultiLvlLbl val="0"/>
      </c:catAx>
      <c:valAx>
        <c:axId val="7893926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1081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2025 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87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1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rgbClr val="E632B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24</c:v>
                </c:pt>
                <c:pt idx="1">
                  <c:v>55.7</c:v>
                </c:pt>
                <c:pt idx="2">
                  <c:v>14.3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7 500,0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ScaleX="111135" custScaleY="110958" custLinFactNeighborX="9781" custLinFactNeighborY="-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045BFEA4-1B14-4AF7-9867-E013DD64F19A}" type="presOf" srcId="{BAFB2B4E-080B-4CC8-8B3B-39ECCE942D22}" destId="{8A9D7CB1-B6B2-42BF-B043-ADF1C5BEE41A}" srcOrd="0" destOrd="0" presId="urn:microsoft.com/office/officeart/2005/8/layout/hierarchy1"/>
    <dgm:cxn modelId="{4EF00DD2-29D0-46AB-89D2-825066FC9206}" type="presOf" srcId="{B51B600F-A9B8-487E-8F64-62E4935F9890}" destId="{9C7753FC-881D-4807-9196-A6AA45F75C92}" srcOrd="0" destOrd="0" presId="urn:microsoft.com/office/officeart/2005/8/layout/hierarchy1"/>
    <dgm:cxn modelId="{7717845B-D973-4157-A54B-1B049486A6C0}" type="presParOf" srcId="{8A9D7CB1-B6B2-42BF-B043-ADF1C5BEE41A}" destId="{4DC3E8D1-C231-4A4D-917C-38B43682E58B}" srcOrd="0" destOrd="0" presId="urn:microsoft.com/office/officeart/2005/8/layout/hierarchy1"/>
    <dgm:cxn modelId="{31E94EE4-8241-4F4B-8AC2-311FEA2A4B20}" type="presParOf" srcId="{4DC3E8D1-C231-4A4D-917C-38B43682E58B}" destId="{296F9EAE-A02C-4A9A-930F-1CACA7AD5C6D}" srcOrd="0" destOrd="0" presId="urn:microsoft.com/office/officeart/2005/8/layout/hierarchy1"/>
    <dgm:cxn modelId="{B89136A7-4D01-4DB1-AD9C-4DAF4A8B27D9}" type="presParOf" srcId="{296F9EAE-A02C-4A9A-930F-1CACA7AD5C6D}" destId="{65F8D749-9F3F-4F42-8516-FD61BA029C40}" srcOrd="0" destOrd="0" presId="urn:microsoft.com/office/officeart/2005/8/layout/hierarchy1"/>
    <dgm:cxn modelId="{4AF78D97-DEFB-46F9-A18F-33E901334D9C}" type="presParOf" srcId="{296F9EAE-A02C-4A9A-930F-1CACA7AD5C6D}" destId="{9C7753FC-881D-4807-9196-A6AA45F75C92}" srcOrd="1" destOrd="0" presId="urn:microsoft.com/office/officeart/2005/8/layout/hierarchy1"/>
    <dgm:cxn modelId="{A683EB60-3821-49ED-BD73-EC9C04B07EB2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NeighborX="14169" custLinFactNeighborY="5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D3E5A2D-CD3F-420D-A46A-1246198F4C1C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61022DCC-1522-4FF9-98E4-E5073D007601}" type="presOf" srcId="{B51B600F-A9B8-487E-8F64-62E4935F9890}" destId="{9C7753FC-881D-4807-9196-A6AA45F75C92}" srcOrd="0" destOrd="0" presId="urn:microsoft.com/office/officeart/2005/8/layout/hierarchy1"/>
    <dgm:cxn modelId="{548B4D5A-12D5-4263-A877-AE4716B0BFC9}" type="presParOf" srcId="{8A9D7CB1-B6B2-42BF-B043-ADF1C5BEE41A}" destId="{4DC3E8D1-C231-4A4D-917C-38B43682E58B}" srcOrd="0" destOrd="0" presId="urn:microsoft.com/office/officeart/2005/8/layout/hierarchy1"/>
    <dgm:cxn modelId="{441A547A-5B54-4B13-BC14-8EE83642714F}" type="presParOf" srcId="{4DC3E8D1-C231-4A4D-917C-38B43682E58B}" destId="{296F9EAE-A02C-4A9A-930F-1CACA7AD5C6D}" srcOrd="0" destOrd="0" presId="urn:microsoft.com/office/officeart/2005/8/layout/hierarchy1"/>
    <dgm:cxn modelId="{FCBE1710-BB28-4988-B2B7-7FEC67B1DEDB}" type="presParOf" srcId="{296F9EAE-A02C-4A9A-930F-1CACA7AD5C6D}" destId="{65F8D749-9F3F-4F42-8516-FD61BA029C40}" srcOrd="0" destOrd="0" presId="urn:microsoft.com/office/officeart/2005/8/layout/hierarchy1"/>
    <dgm:cxn modelId="{3BCB6C40-B4F2-495B-A0F0-23ECA5FB976D}" type="presParOf" srcId="{296F9EAE-A02C-4A9A-930F-1CACA7AD5C6D}" destId="{9C7753FC-881D-4807-9196-A6AA45F75C92}" srcOrd="1" destOrd="0" presId="urn:microsoft.com/office/officeart/2005/8/layout/hierarchy1"/>
    <dgm:cxn modelId="{67524417-BC57-46EB-8AE6-9BA34586475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6 00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823757E-BDAB-400E-8067-F5ED7079CC5F}" type="presOf" srcId="{BAFB2B4E-080B-4CC8-8B3B-39ECCE942D22}" destId="{8A9D7CB1-B6B2-42BF-B043-ADF1C5BEE41A}" srcOrd="0" destOrd="0" presId="urn:microsoft.com/office/officeart/2005/8/layout/hierarchy1"/>
    <dgm:cxn modelId="{D5A0ED5C-5F29-4702-BCCE-ECDA61CB8B1E}" type="presOf" srcId="{B51B600F-A9B8-487E-8F64-62E4935F9890}" destId="{9C7753FC-881D-4807-9196-A6AA45F75C92}" srcOrd="0" destOrd="0" presId="urn:microsoft.com/office/officeart/2005/8/layout/hierarchy1"/>
    <dgm:cxn modelId="{8A6C29F4-A1D0-4626-A8FC-748E190593C8}" type="presParOf" srcId="{8A9D7CB1-B6B2-42BF-B043-ADF1C5BEE41A}" destId="{4DC3E8D1-C231-4A4D-917C-38B43682E58B}" srcOrd="0" destOrd="0" presId="urn:microsoft.com/office/officeart/2005/8/layout/hierarchy1"/>
    <dgm:cxn modelId="{BB44E36A-A184-4A26-A474-2CF75F894A92}" type="presParOf" srcId="{4DC3E8D1-C231-4A4D-917C-38B43682E58B}" destId="{296F9EAE-A02C-4A9A-930F-1CACA7AD5C6D}" srcOrd="0" destOrd="0" presId="urn:microsoft.com/office/officeart/2005/8/layout/hierarchy1"/>
    <dgm:cxn modelId="{B9D8FD87-E3BB-4C98-809C-E39E5A6DB7A6}" type="presParOf" srcId="{296F9EAE-A02C-4A9A-930F-1CACA7AD5C6D}" destId="{65F8D749-9F3F-4F42-8516-FD61BA029C40}" srcOrd="0" destOrd="0" presId="urn:microsoft.com/office/officeart/2005/8/layout/hierarchy1"/>
    <dgm:cxn modelId="{9E8288AC-7025-4D94-8468-00505B7DE1B6}" type="presParOf" srcId="{296F9EAE-A02C-4A9A-930F-1CACA7AD5C6D}" destId="{9C7753FC-881D-4807-9196-A6AA45F75C92}" srcOrd="1" destOrd="0" presId="urn:microsoft.com/office/officeart/2005/8/layout/hierarchy1"/>
    <dgm:cxn modelId="{5BB6CB26-BDC4-4638-91B2-6329125BCDD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4 50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68A0E9B-E30F-4265-A34A-1B3E551542E4}" type="presOf" srcId="{BAFB2B4E-080B-4CC8-8B3B-39ECCE942D22}" destId="{8A9D7CB1-B6B2-42BF-B043-ADF1C5BEE41A}" srcOrd="0" destOrd="0" presId="urn:microsoft.com/office/officeart/2005/8/layout/hierarchy1"/>
    <dgm:cxn modelId="{B6F2F27F-E308-426D-B227-9457B2735380}" type="presOf" srcId="{B51B600F-A9B8-487E-8F64-62E4935F9890}" destId="{9C7753FC-881D-4807-9196-A6AA45F75C92}" srcOrd="0" destOrd="0" presId="urn:microsoft.com/office/officeart/2005/8/layout/hierarchy1"/>
    <dgm:cxn modelId="{C37A013B-06FA-4078-AB2D-F5C76ACFF777}" type="presParOf" srcId="{8A9D7CB1-B6B2-42BF-B043-ADF1C5BEE41A}" destId="{4DC3E8D1-C231-4A4D-917C-38B43682E58B}" srcOrd="0" destOrd="0" presId="urn:microsoft.com/office/officeart/2005/8/layout/hierarchy1"/>
    <dgm:cxn modelId="{0C9B1945-435D-4765-8E51-4683543B94CE}" type="presParOf" srcId="{4DC3E8D1-C231-4A4D-917C-38B43682E58B}" destId="{296F9EAE-A02C-4A9A-930F-1CACA7AD5C6D}" srcOrd="0" destOrd="0" presId="urn:microsoft.com/office/officeart/2005/8/layout/hierarchy1"/>
    <dgm:cxn modelId="{8B07B220-02C7-4EF1-8A86-B40FAE3BAB46}" type="presParOf" srcId="{296F9EAE-A02C-4A9A-930F-1CACA7AD5C6D}" destId="{65F8D749-9F3F-4F42-8516-FD61BA029C40}" srcOrd="0" destOrd="0" presId="urn:microsoft.com/office/officeart/2005/8/layout/hierarchy1"/>
    <dgm:cxn modelId="{D86F0FCC-02FB-44BF-A9F1-17FE9EE19E11}" type="presParOf" srcId="{296F9EAE-A02C-4A9A-930F-1CACA7AD5C6D}" destId="{9C7753FC-881D-4807-9196-A6AA45F75C92}" srcOrd="1" destOrd="0" presId="urn:microsoft.com/office/officeart/2005/8/layout/hierarchy1"/>
    <dgm:cxn modelId="{7DD9516B-8CED-4AF4-9EF1-FDAA37C0A98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93EF26C-1941-406C-A619-670FE699F567}" type="presOf" srcId="{B51B600F-A9B8-487E-8F64-62E4935F9890}" destId="{9C7753FC-881D-4807-9196-A6AA45F75C92}" srcOrd="0" destOrd="0" presId="urn:microsoft.com/office/officeart/2005/8/layout/hierarchy1"/>
    <dgm:cxn modelId="{2C1B2F99-942E-454B-8082-D602870AAED2}" type="presOf" srcId="{BAFB2B4E-080B-4CC8-8B3B-39ECCE942D22}" destId="{8A9D7CB1-B6B2-42BF-B043-ADF1C5BEE41A}" srcOrd="0" destOrd="0" presId="urn:microsoft.com/office/officeart/2005/8/layout/hierarchy1"/>
    <dgm:cxn modelId="{6F103B84-A3D9-434E-98AD-51C029BCE959}" type="presParOf" srcId="{8A9D7CB1-B6B2-42BF-B043-ADF1C5BEE41A}" destId="{4DC3E8D1-C231-4A4D-917C-38B43682E58B}" srcOrd="0" destOrd="0" presId="urn:microsoft.com/office/officeart/2005/8/layout/hierarchy1"/>
    <dgm:cxn modelId="{AE9F9FBB-B0AB-4938-9451-E5DD4FBB6398}" type="presParOf" srcId="{4DC3E8D1-C231-4A4D-917C-38B43682E58B}" destId="{296F9EAE-A02C-4A9A-930F-1CACA7AD5C6D}" srcOrd="0" destOrd="0" presId="urn:microsoft.com/office/officeart/2005/8/layout/hierarchy1"/>
    <dgm:cxn modelId="{14AFA467-32F5-48A6-8F82-3E4C40BA527D}" type="presParOf" srcId="{296F9EAE-A02C-4A9A-930F-1CACA7AD5C6D}" destId="{65F8D749-9F3F-4F42-8516-FD61BA029C40}" srcOrd="0" destOrd="0" presId="urn:microsoft.com/office/officeart/2005/8/layout/hierarchy1"/>
    <dgm:cxn modelId="{D87E2306-8A61-4B59-8220-70788764F727}" type="presParOf" srcId="{296F9EAE-A02C-4A9A-930F-1CACA7AD5C6D}" destId="{9C7753FC-881D-4807-9196-A6AA45F75C92}" srcOrd="1" destOrd="0" presId="urn:microsoft.com/office/officeart/2005/8/layout/hierarchy1"/>
    <dgm:cxn modelId="{B01AA4C9-CBA6-47F6-9528-7649CAC0610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19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B8AA6939-B416-421D-B594-6D2967314085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FF154D4-4110-4232-97EC-F3A1E103ECE1}" type="presOf" srcId="{BAFB2B4E-080B-4CC8-8B3B-39ECCE942D22}" destId="{8A9D7CB1-B6B2-42BF-B043-ADF1C5BEE41A}" srcOrd="0" destOrd="0" presId="urn:microsoft.com/office/officeart/2005/8/layout/hierarchy1"/>
    <dgm:cxn modelId="{5216BDC4-E931-4F84-B221-4A367B02CC9F}" type="presParOf" srcId="{8A9D7CB1-B6B2-42BF-B043-ADF1C5BEE41A}" destId="{4DC3E8D1-C231-4A4D-917C-38B43682E58B}" srcOrd="0" destOrd="0" presId="urn:microsoft.com/office/officeart/2005/8/layout/hierarchy1"/>
    <dgm:cxn modelId="{39237BDE-50F2-48D9-94C1-E1A5725E447E}" type="presParOf" srcId="{4DC3E8D1-C231-4A4D-917C-38B43682E58B}" destId="{296F9EAE-A02C-4A9A-930F-1CACA7AD5C6D}" srcOrd="0" destOrd="0" presId="urn:microsoft.com/office/officeart/2005/8/layout/hierarchy1"/>
    <dgm:cxn modelId="{A08959B7-F8FF-47CD-96F7-4627C2D745A2}" type="presParOf" srcId="{296F9EAE-A02C-4A9A-930F-1CACA7AD5C6D}" destId="{65F8D749-9F3F-4F42-8516-FD61BA029C40}" srcOrd="0" destOrd="0" presId="urn:microsoft.com/office/officeart/2005/8/layout/hierarchy1"/>
    <dgm:cxn modelId="{CE833181-0656-45BF-8D99-50FE5F856FDF}" type="presParOf" srcId="{296F9EAE-A02C-4A9A-930F-1CACA7AD5C6D}" destId="{9C7753FC-881D-4807-9196-A6AA45F75C92}" srcOrd="1" destOrd="0" presId="urn:microsoft.com/office/officeart/2005/8/layout/hierarchy1"/>
    <dgm:cxn modelId="{7050CD13-457F-4208-B86F-32BF9252AF0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0.20948</cdr:x>
      <cdr:y>0.0455</cdr:y>
    </cdr:from>
    <cdr:to>
      <cdr:x>0.84585</cdr:x>
      <cdr:y>0.17258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456" y="204793"/>
          <a:ext cx="5818968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0.14876</cdr:x>
      <cdr:y>0.91416</cdr:y>
    </cdr:from>
    <cdr:to>
      <cdr:x>0.20884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5072098"/>
          <a:ext cx="519330" cy="295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E5572-4469-4660-9DB2-D87D50D5CD05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CB40-DA7F-49A6-9E1B-D79DB1F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55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2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6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8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0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79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68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0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02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65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50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6A45E1A-7551-6F54-D038-074B58A3B73E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xmlns="" id="{049F4FA0-ECA1-9CE1-60CD-491656F225D3}"/>
              </a:ext>
            </a:extLst>
          </p:cNvPr>
          <p:cNvSpPr/>
          <p:nvPr userDrawn="1"/>
        </p:nvSpPr>
        <p:spPr>
          <a:xfrm>
            <a:off x="5013663" y="1397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xmlns="" id="{E0F6845B-3635-28EA-BA6E-5535FE48E8B0}"/>
              </a:ext>
            </a:extLst>
          </p:cNvPr>
          <p:cNvSpPr/>
          <p:nvPr userDrawn="1"/>
        </p:nvSpPr>
        <p:spPr>
          <a:xfrm>
            <a:off x="8316300" y="5638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455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Acc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7D5A8CDC-7BE6-361B-2965-88F977B1F050}"/>
              </a:ext>
            </a:extLst>
          </p:cNvPr>
          <p:cNvSpPr/>
          <p:nvPr userDrawn="1"/>
        </p:nvSpPr>
        <p:spPr>
          <a:xfrm>
            <a:off x="4772082" y="1317173"/>
            <a:ext cx="3772881" cy="50291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3962400"/>
          </a:xfrm>
        </p:spPr>
        <p:txBody>
          <a:bodyPr>
            <a:normAutofit/>
          </a:bodyPr>
          <a:lstStyle>
            <a:lvl1pPr marL="33147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6515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801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06299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245870" indent="-28575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4" y="2286000"/>
            <a:ext cx="4173037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18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09E2F69-D76D-62CD-4B4B-52AB2F720DE4}"/>
              </a:ext>
            </a:extLst>
          </p:cNvPr>
          <p:cNvSpPr/>
          <p:nvPr userDrawn="1"/>
        </p:nvSpPr>
        <p:spPr>
          <a:xfrm>
            <a:off x="7470568" y="0"/>
            <a:ext cx="1673435" cy="19812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xmlns="" id="{A0041296-BAB4-9340-D4A7-59FD619AC52B}"/>
              </a:ext>
            </a:extLst>
          </p:cNvPr>
          <p:cNvSpPr/>
          <p:nvPr userDrawn="1"/>
        </p:nvSpPr>
        <p:spPr>
          <a:xfrm>
            <a:off x="5886792" y="381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xmlns="" id="{FFABB0BB-C379-786D-46F1-DEB6A507EA80}"/>
              </a:ext>
            </a:extLst>
          </p:cNvPr>
          <p:cNvSpPr/>
          <p:nvPr userDrawn="1"/>
        </p:nvSpPr>
        <p:spPr>
          <a:xfrm>
            <a:off x="6421436" y="1066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286000"/>
            <a:ext cx="368475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286000"/>
            <a:ext cx="3684753" cy="4267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894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xmlns="" id="{7A96460A-640C-6025-AAB5-344AB2A405D1}"/>
              </a:ext>
            </a:extLst>
          </p:cNvPr>
          <p:cNvSpPr/>
          <p:nvPr userDrawn="1"/>
        </p:nvSpPr>
        <p:spPr>
          <a:xfrm>
            <a:off x="6115452" y="5670551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xmlns="" id="{86C1A7B9-E319-130B-0CC8-DCB01B51A087}"/>
              </a:ext>
            </a:extLst>
          </p:cNvPr>
          <p:cNvSpPr/>
          <p:nvPr userDrawn="1"/>
        </p:nvSpPr>
        <p:spPr>
          <a:xfrm>
            <a:off x="5515220" y="44196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0652475-9C37-D778-F6B2-DE9F50F8571A}"/>
              </a:ext>
            </a:extLst>
          </p:cNvPr>
          <p:cNvSpPr/>
          <p:nvPr userDrawn="1"/>
        </p:nvSpPr>
        <p:spPr>
          <a:xfrm>
            <a:off x="6458441" y="-22000"/>
            <a:ext cx="2685558" cy="6901999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50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E2E1990-ECE7-FA08-4966-BE3109399672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xmlns="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70615" y="2743200"/>
            <a:ext cx="7602931" cy="3505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6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68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90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15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913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68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51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3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88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98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02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6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6A45E1A-7551-6F54-D038-074B58A3B73E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xmlns="" id="{049F4FA0-ECA1-9CE1-60CD-491656F225D3}"/>
              </a:ext>
            </a:extLst>
          </p:cNvPr>
          <p:cNvSpPr/>
          <p:nvPr userDrawn="1"/>
        </p:nvSpPr>
        <p:spPr>
          <a:xfrm>
            <a:off x="5013663" y="1397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xmlns="" id="{E0F6845B-3635-28EA-BA6E-5535FE48E8B0}"/>
              </a:ext>
            </a:extLst>
          </p:cNvPr>
          <p:cNvSpPr/>
          <p:nvPr userDrawn="1"/>
        </p:nvSpPr>
        <p:spPr>
          <a:xfrm>
            <a:off x="8316300" y="5638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235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63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Acc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7D5A8CDC-7BE6-361B-2965-88F977B1F050}"/>
              </a:ext>
            </a:extLst>
          </p:cNvPr>
          <p:cNvSpPr/>
          <p:nvPr userDrawn="1"/>
        </p:nvSpPr>
        <p:spPr>
          <a:xfrm>
            <a:off x="4772082" y="1317173"/>
            <a:ext cx="3772881" cy="50291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3962400"/>
          </a:xfrm>
        </p:spPr>
        <p:txBody>
          <a:bodyPr>
            <a:normAutofit/>
          </a:bodyPr>
          <a:lstStyle>
            <a:lvl1pPr marL="33147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6515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801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06299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245870" indent="-28575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4" y="2286000"/>
            <a:ext cx="4173037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153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09E2F69-D76D-62CD-4B4B-52AB2F720DE4}"/>
              </a:ext>
            </a:extLst>
          </p:cNvPr>
          <p:cNvSpPr/>
          <p:nvPr userDrawn="1"/>
        </p:nvSpPr>
        <p:spPr>
          <a:xfrm>
            <a:off x="7470568" y="0"/>
            <a:ext cx="1673435" cy="19812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xmlns="" id="{A0041296-BAB4-9340-D4A7-59FD619AC52B}"/>
              </a:ext>
            </a:extLst>
          </p:cNvPr>
          <p:cNvSpPr/>
          <p:nvPr userDrawn="1"/>
        </p:nvSpPr>
        <p:spPr>
          <a:xfrm>
            <a:off x="5886792" y="381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xmlns="" id="{FFABB0BB-C379-786D-46F1-DEB6A507EA80}"/>
              </a:ext>
            </a:extLst>
          </p:cNvPr>
          <p:cNvSpPr/>
          <p:nvPr userDrawn="1"/>
        </p:nvSpPr>
        <p:spPr>
          <a:xfrm>
            <a:off x="6421436" y="1066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286000"/>
            <a:ext cx="368475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286000"/>
            <a:ext cx="3684753" cy="4267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924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xmlns="" id="{7A96460A-640C-6025-AAB5-344AB2A405D1}"/>
              </a:ext>
            </a:extLst>
          </p:cNvPr>
          <p:cNvSpPr/>
          <p:nvPr userDrawn="1"/>
        </p:nvSpPr>
        <p:spPr>
          <a:xfrm>
            <a:off x="6115452" y="5670551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xmlns="" id="{86C1A7B9-E319-130B-0CC8-DCB01B51A087}"/>
              </a:ext>
            </a:extLst>
          </p:cNvPr>
          <p:cNvSpPr/>
          <p:nvPr userDrawn="1"/>
        </p:nvSpPr>
        <p:spPr>
          <a:xfrm>
            <a:off x="5515220" y="44196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0652475-9C37-D778-F6B2-DE9F50F8571A}"/>
              </a:ext>
            </a:extLst>
          </p:cNvPr>
          <p:cNvSpPr/>
          <p:nvPr userDrawn="1"/>
        </p:nvSpPr>
        <p:spPr>
          <a:xfrm>
            <a:off x="6458441" y="-22000"/>
            <a:ext cx="2685558" cy="6901999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9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E2E1990-ECE7-FA08-4966-BE3109399672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xmlns="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70615" y="2743200"/>
            <a:ext cx="7602931" cy="3505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90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7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B34F-EC8D-454F-9882-95A213DFD7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5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3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chart" Target="../charts/chart2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72" y="1428605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46352" y="2478184"/>
            <a:ext cx="712879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проекту решения Совета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района Нуримановский район Республики Башкортостан</a:t>
            </a:r>
            <a:endParaRPr lang="en-US" sz="2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 pitchFamily="18" charset="0"/>
            </a:endParaRPr>
          </a:p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бюджете муниципального района Нуримановский район Республики Башкортостан на 20</a:t>
            </a:r>
            <a:r>
              <a:rPr lang="en-US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5 год и на плановый период 2026 и 2027 годов»</a:t>
            </a:r>
          </a:p>
        </p:txBody>
      </p:sp>
    </p:spTree>
    <p:extLst>
      <p:ext uri="{BB962C8B-B14F-4D97-AF65-F5344CB8AC3E}">
        <p14:creationId xmlns:p14="http://schemas.microsoft.com/office/powerpoint/2010/main" val="18864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это поступающие в бюджет денежные средства от:</a:t>
            </a: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</a:t>
            </a: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ЕНВД</a:t>
            </a: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</a:t>
            </a: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другие</a:t>
            </a: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9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en-US" sz="6000" b="1" dirty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6341" y="5719226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504" y="409287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144251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74931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577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4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полномочий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0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2025 – 2027 годы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-108520" y="1098950"/>
            <a:ext cx="9104430" cy="5759051"/>
            <a:chOff x="402083" y="-794255"/>
            <a:chExt cx="9509985" cy="6736294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460708" y="113731"/>
              <a:ext cx="3325994" cy="1298075"/>
              <a:chOff x="-2061276" y="3722648"/>
              <a:chExt cx="11716451" cy="843106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061276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1417753" y="3722648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364226" y="-794255"/>
              <a:ext cx="3547842" cy="1212243"/>
              <a:chOff x="-3173524" y="3444304"/>
              <a:chExt cx="12497950" cy="78736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2941139" y="361237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  <a:r>
                  <a:rPr lang="ru-RU" sz="1100" b="1" dirty="0">
                    <a:solidFill>
                      <a:srgbClr val="EAEAEA"/>
                    </a:solidFill>
                    <a:latin typeface="Times New Roman" pitchFamily="18" charset="0"/>
                    <a:cs typeface="Times New Roman" pitchFamily="18" charset="0"/>
                  </a:rPr>
                  <a:t>Реализация комплексного плана мероприятий по увеличению поступлений налоговых и неналоговых доходов консолидированного бюджета Республики Башкортостан до 2025 года</a:t>
                </a:r>
                <a:endParaRPr lang="zh-CN" altLang="en-US" sz="11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173524" y="3444304"/>
                <a:ext cx="12497950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02083" y="5220575"/>
              <a:ext cx="3489801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Достижение полного результативного освоения средств региональных программ и национальных проектов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87133" y="4331724"/>
              <a:ext cx="3296074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Обеспечение достижения целевых показателей заработной платы «указных» категорий работников бюджетной сферы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62431" y="3339265"/>
              <a:ext cx="3442686" cy="82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Обеспечение деятельности органов местного самоуправления в предстоящем периоде с учетом ограничений, установленных нормативами формирования расходов на их содержание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475259"/>
              <a:ext cx="3341010" cy="8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Обеспечение показателей муниципального долга, позволяющих отнести муниципальный район к группе заемщиков с высоким уровнем </a:t>
              </a:r>
            </a:p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долговой устойчивости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79210" y="1547752"/>
              <a:ext cx="3422555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Приоритизация</a:t>
              </a: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расходов, гарантированное исполнение первоочередных социальных обязательств бюджета муниципального района</a:t>
              </a:r>
              <a:endParaRPr lang="en-US" altLang="ko-KR" sz="1100" b="1" dirty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365017" y="408745"/>
              <a:ext cx="3535132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Обеспечение исполнения плановых назначений по доходам и своевременного исполнения расходных обязательств в условиях внедрения института единого налогового счета 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  <p:sp>
        <p:nvSpPr>
          <p:cNvPr id="39" name="Rektangel 23"/>
          <p:cNvSpPr>
            <a:spLocks noChangeArrowheads="1"/>
          </p:cNvSpPr>
          <p:nvPr/>
        </p:nvSpPr>
        <p:spPr bwMode="auto">
          <a:xfrm flipH="1">
            <a:off x="6275712" y="505021"/>
            <a:ext cx="2882235" cy="81515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налоговой базы, повышение финансовой дисциплины, минимизация рисков несбалансированности бюджета</a:t>
            </a:r>
            <a:endParaRPr lang="zh-CN" altLang="en-US" sz="1200" b="1" noProof="1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40" name="Ligebenet trapez 25"/>
          <p:cNvSpPr/>
          <p:nvPr/>
        </p:nvSpPr>
        <p:spPr bwMode="auto">
          <a:xfrm flipH="1">
            <a:off x="6275712" y="309172"/>
            <a:ext cx="2882236" cy="195849"/>
          </a:xfrm>
          <a:prstGeom prst="trapezoid">
            <a:avLst>
              <a:gd name="adj" fmla="val 160887"/>
            </a:avLst>
          </a:prstGeom>
          <a:gradFill flip="none" rotWithShape="1">
            <a:gsLst>
              <a:gs pos="69000">
                <a:sysClr val="window" lastClr="FFFFFF">
                  <a:lumMod val="95000"/>
                </a:sysClr>
              </a:gs>
              <a:gs pos="37000">
                <a:sysClr val="window" lastClr="FFFFFF">
                  <a:lumMod val="85000"/>
                </a:sysClr>
              </a:gs>
              <a:gs pos="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8428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района на 2025-2027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 год и на плановый период 2026 и 2027 годов является сохранение экономического и доходного потенциала муниципального района и улучшение качества администрирования доходов.</a:t>
            </a: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Приоритетными направлениями налоговой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в среднесрочной перспективе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законодательства Республики Башкортостан с учетом изменений в налоговом законодательстве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механизмов налогового стимулирования;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бюджетной, экономической и социальной эффективности налоговых расходов Республики Башкортостан, оптимизация неэффективных налоговых льгот;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содействия среднему и малому бизнесу для развития предпринимательской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концепции ответственного налогоплательщика Республики Башкортостан;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мер государственной поддержки участникам СВО и членам их семей.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Будет продолжена работа по выявлению и поощрению успешных организаций и индивидуальных предпринимателей, которые отличаются высоким уровнем налоговой дисциплины, прозрачным ведением бизнеса, принявших участие в ежегодном республиканском конкурсе «Налогоплательщик года».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налоговой политики должна способствовать улучшению инвестиционного климата и обеспечению достижения установленных показателей по росту доходов консолидированного бюджета муниципального района и в целом Республики Башкортостан.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2025–2027 годах будет продолжена реализация основных целей и задач налоговой политики, предусмотренных в предыдущие годы. Преемственность налоговой политики и последовательность реализации принятых решений призваны обеспечению достижения установленных показателей по росту доходов консолидированного бюджета муниципального района. В целом в налоговой политике приоритетом останется обеспечение стабильных налоговых условий для хозяйствующих субъектов и улучшение качества администрирования налогов.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7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района на 2025-2027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Под долговой политикой муниципального района понимается деятельность администрации муниципального района, направленная на обеспечение потребности бюджета муниципального района в заемном финансировании, своевременном и полном исполнении долговых обязательств муниципального района при минимизации расходов на обслуживание муниципального долга, поддержание объема и структуры обязательств, исключающих их неисполнение.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Долговая политика на 2025 год и на плановый период 2026 и 2027 годов определяет цели и задачи долговой политики, основные факторы, влияющие на долговую политику, риски для бюджета муниципального района, которые могут возникнуть в процессе управления муниципальным долгом муниципального района.</a:t>
            </a:r>
          </a:p>
          <a:p>
            <a:pPr algn="just"/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Основными целями и задачами долговой политики муниципального района на предстоящий период являются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обеспечить сбалансированность бюджета и своевременно исполнять принятые обязательства;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своевременного исполнения долговых обязательств Республики Башкортостан в полном объеме;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оперативного управления в рамках реализации Программы муниципальных внутренних заимствований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на 2025 год и на плановый период 2026 и 2027 годов в части корректировки видов заимствований, а также сроков и объемов привлечения заемных средств;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контроля своевременности и полноты исполнения и учета долговых обязательств, а также открытости данных о состоянии муниципального долг.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целях снижения имеющихся рисков планируется: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учитывать экономические возможности по мобилизации ресурсов, текущую и ожидаемую экономическую конъюнктуру на финансовых рынках, а также использовать оптимальные сроки выхода на рынок;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использовать механизм привлечения краткосрочных кредитов на пополнение остатков средств на едином счете бюджета.     </a:t>
            </a:r>
          </a:p>
        </p:txBody>
      </p:sp>
    </p:spTree>
    <p:extLst>
      <p:ext uri="{BB962C8B-B14F-4D97-AF65-F5344CB8AC3E}">
        <p14:creationId xmlns:p14="http://schemas.microsoft.com/office/powerpoint/2010/main" val="1440134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94756" y="47372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815" y="888860"/>
            <a:ext cx="80152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расширения использования финансовых услуг, усложнения и появления новых, трудных для понимания финансовых инструментов, вопросы финансовой грамотности населения стали чрезвычайно актуальными. Обеспечение личной финансовой безопасности становится важным фактором экономического благополучия людей не только муниципального района, но и страны в целом.</a:t>
            </a:r>
          </a:p>
        </p:txBody>
      </p:sp>
      <p:sp>
        <p:nvSpPr>
          <p:cNvPr id="3" name="Овал 2"/>
          <p:cNvSpPr/>
          <p:nvPr/>
        </p:nvSpPr>
        <p:spPr>
          <a:xfrm>
            <a:off x="107503" y="2181224"/>
            <a:ext cx="4931222" cy="2590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совокупность знаний, навыков и установок в сфере финансового поведения человека, ведущих к улучшению благосостояния и повышению качества жизни. На более высоком уровне она также включает в себя взаимодействие с банками и кредитными организациями, использование эффективных денежных инструментов, трезвую оценку экономического положения своего региона и всей страны.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8725" y="2162037"/>
            <a:ext cx="36793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компетенции населения в сфере финансовой грамотности у всех возрастных и целевых групп муниципального района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ведется работа по повышению охвата и качества финансового образования и информированности населения.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публичного распространения через доступные источники информирования жителей муниципального образования о реализуемых мероприятиях по повышению доступности финансовых услуг, а так же внедрения элементов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в образовательные программы общеобразовательных организаций.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164" y="5841860"/>
            <a:ext cx="80152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является создание основ для формирования финансово грамотного поведения населения, как необходимого условия повышения уровня и качества жизни граждан, в том числе за счет использования финансовых продуктов и услуг надлежащего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49692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755534687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21203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   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1 131 770,2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1 011 986,1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964 149,8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1 026 440,2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1 137 981,3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1 010 486,1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962 649,8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1 024 940,2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- 6 211,1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036" y="332656"/>
            <a:ext cx="86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района</a:t>
            </a:r>
          </a:p>
        </p:txBody>
      </p:sp>
    </p:spTree>
    <p:extLst>
      <p:ext uri="{BB962C8B-B14F-4D97-AF65-F5344CB8AC3E}">
        <p14:creationId xmlns:p14="http://schemas.microsoft.com/office/powerpoint/2010/main" val="10805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 бюджета, тыс.руб.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857638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-8 971,3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757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</a:t>
                      </a:r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-1 500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-3 971,3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532564" y="730968"/>
            <a:ext cx="8359916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работа по совершенствованию открытости бюджета. Современные информационные технологии  во многом обеспечивают доступность к информации о 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района во время бюджетного года и показать формы их возможного взаимодействия с каждым гражданином района по вопросам расходования общественных финансов. 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Информацию о бюджетном процессе муниципального района и аналитический материал доступен на сайте.</a:t>
            </a:r>
            <a:endParaRPr lang="ru-RU" sz="17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для граждан», разработанный финансовым управлением Администрации муниципального района, станет доступным источником для повышения финансовой грамотности жителей 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 активизации общественного контроля за 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53913456"/>
              </p:ext>
            </p:extLst>
          </p:nvPr>
        </p:nvGraphicFramePr>
        <p:xfrm>
          <a:off x="7665" y="836712"/>
          <a:ext cx="49291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695817025"/>
              </p:ext>
            </p:extLst>
          </p:nvPr>
        </p:nvGraphicFramePr>
        <p:xfrm>
          <a:off x="4211960" y="3861048"/>
          <a:ext cx="49320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037769417"/>
              </p:ext>
            </p:extLst>
          </p:nvPr>
        </p:nvGraphicFramePr>
        <p:xfrm>
          <a:off x="4929190" y="836712"/>
          <a:ext cx="4214810" cy="278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631426302"/>
              </p:ext>
            </p:extLst>
          </p:nvPr>
        </p:nvGraphicFramePr>
        <p:xfrm>
          <a:off x="0" y="3861048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331640" y="116632"/>
            <a:ext cx="71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37697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21576"/>
              </p:ext>
            </p:extLst>
          </p:nvPr>
        </p:nvGraphicFramePr>
        <p:xfrm>
          <a:off x="0" y="951234"/>
          <a:ext cx="9144032" cy="5981325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3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12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17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48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1 131 770,2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1 011 986,1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964 149,8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1 026 440,2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254 775,9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271 864,3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347 739,5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351 380,9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380 566,4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393 614,6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141 682,7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157 887,8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188 499,2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204 831,0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218 350,0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232 980,0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17 994,6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19 212,8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18 455,0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18 915,0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21 446,0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66 625,9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84 228,7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87 017,9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96 790,4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102 447,6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4 351,4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4 337,4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4 616,0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4 601,0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4 739,0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91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0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9 605,0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16 433,7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12 659,0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12 659,0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1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6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2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11 690,3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7 134,5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31 333,6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20 350,0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15 560,0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648 991,4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652 043,9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784 030,6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660 605,2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583 583,4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632 825,6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6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650 988,7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653 895,0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783 624,8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660 605,2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583 583,4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632 825,6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028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156 458,7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155 735,4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158 848,9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85 906,6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113 606,8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256 224,9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94 342,8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89 136,6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91 612,1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317 989,3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367 688,2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366 862,1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383 882,5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477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53 675,2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39 725,3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41 678,1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43 724,2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3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405,8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52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43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51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- 2 066,9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- 2 161,0</a:t>
                      </a: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6300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11663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доходов, тыс.руб.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28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831" name="TextBox 22"/>
          <p:cNvSpPr txBox="1">
            <a:spLocks noChangeArrowheads="1"/>
          </p:cNvSpPr>
          <p:nvPr/>
        </p:nvSpPr>
        <p:spPr bwMode="auto">
          <a:xfrm>
            <a:off x="714375" y="250031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0125" y="188640"/>
            <a:ext cx="7940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2025 год </a:t>
            </a:r>
          </a:p>
        </p:txBody>
      </p:sp>
      <p:pic>
        <p:nvPicPr>
          <p:cNvPr id="10" name="Рисунок 9" descr="бюджет-отрадное-дох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314450"/>
            <a:ext cx="6766187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3526079" y="2071678"/>
            <a:ext cx="1056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НДФЛ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204 831,0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1055" y="3009900"/>
            <a:ext cx="97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83 311,9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7275" y="3562350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Акцизы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18 455,0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7869" y="4778662"/>
            <a:ext cx="167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Аренда земли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12 000,0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40318" y="5571321"/>
            <a:ext cx="1228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4 601,0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8455" y="4772805"/>
            <a:ext cx="1217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Аренда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имущества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634,0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6676" y="4839023"/>
            <a:ext cx="1405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от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продажи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имущества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20 350,0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0" y="3905250"/>
            <a:ext cx="1479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Государствен-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ная пошлина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2 846,0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00891" y="4574280"/>
            <a:ext cx="103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660 605,1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86650" y="5600700"/>
            <a:ext cx="128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1 011 986,1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00924" y="1419226"/>
            <a:ext cx="157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52558" y="5374257"/>
            <a:ext cx="1035170" cy="759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8359" y="3817043"/>
            <a:ext cx="1143007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Патент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3 645,0</a:t>
            </a:r>
          </a:p>
        </p:txBody>
      </p:sp>
    </p:spTree>
    <p:extLst>
      <p:ext uri="{BB962C8B-B14F-4D97-AF65-F5344CB8AC3E}">
        <p14:creationId xmlns:p14="http://schemas.microsoft.com/office/powerpoint/2010/main" val="2951128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00760" y="5143512"/>
            <a:ext cx="360040" cy="288032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3286124"/>
            <a:ext cx="360039" cy="288032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3" name="Группа 50"/>
          <p:cNvGrpSpPr>
            <a:grpSpLocks/>
          </p:cNvGrpSpPr>
          <p:nvPr/>
        </p:nvGrpSpPr>
        <p:grpSpPr bwMode="auto">
          <a:xfrm>
            <a:off x="7198157" y="1134449"/>
            <a:ext cx="776318" cy="428627"/>
            <a:chOff x="3282723" y="2248510"/>
            <a:chExt cx="786839" cy="432048"/>
          </a:xfrm>
        </p:grpSpPr>
        <p:sp>
          <p:nvSpPr>
            <p:cNvPr id="12" name="Овал 11"/>
            <p:cNvSpPr/>
            <p:nvPr/>
          </p:nvSpPr>
          <p:spPr>
            <a:xfrm>
              <a:off x="3292269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8" name="TextBox 52"/>
            <p:cNvSpPr txBox="1">
              <a:spLocks noChangeArrowheads="1"/>
            </p:cNvSpPr>
            <p:nvPr/>
          </p:nvSpPr>
          <p:spPr bwMode="auto">
            <a:xfrm>
              <a:off x="3282723" y="2313205"/>
              <a:ext cx="786839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92,7%</a:t>
              </a: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1714480" y="5214950"/>
            <a:ext cx="785109" cy="431050"/>
            <a:chOff x="3273524" y="2248510"/>
            <a:chExt cx="786990" cy="432048"/>
          </a:xfrm>
        </p:grpSpPr>
        <p:sp>
          <p:nvSpPr>
            <p:cNvPr id="18" name="Овал 1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4" name="TextBox 52"/>
            <p:cNvSpPr txBox="1">
              <a:spLocks noChangeArrowheads="1"/>
            </p:cNvSpPr>
            <p:nvPr/>
          </p:nvSpPr>
          <p:spPr bwMode="auto">
            <a:xfrm>
              <a:off x="3273524" y="2320193"/>
              <a:ext cx="786990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91,4%</a:t>
              </a:r>
            </a:p>
          </p:txBody>
        </p:sp>
      </p:grpSp>
      <p:grpSp>
        <p:nvGrpSpPr>
          <p:cNvPr id="5" name="Группа 50"/>
          <p:cNvGrpSpPr>
            <a:grpSpLocks/>
          </p:cNvGrpSpPr>
          <p:nvPr/>
        </p:nvGrpSpPr>
        <p:grpSpPr bwMode="auto">
          <a:xfrm>
            <a:off x="7929586" y="0"/>
            <a:ext cx="766497" cy="431050"/>
            <a:chOff x="3292267" y="2248510"/>
            <a:chExt cx="768265" cy="432048"/>
          </a:xfrm>
        </p:grpSpPr>
        <p:sp>
          <p:nvSpPr>
            <p:cNvPr id="21" name="Овал 20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40" name="TextBox 52"/>
            <p:cNvSpPr txBox="1">
              <a:spLocks noChangeArrowheads="1"/>
            </p:cNvSpPr>
            <p:nvPr/>
          </p:nvSpPr>
          <p:spPr bwMode="auto">
            <a:xfrm>
              <a:off x="3335377" y="2320098"/>
              <a:ext cx="725155" cy="26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7,3%</a:t>
              </a:r>
            </a:p>
          </p:txBody>
        </p:sp>
      </p:grpSp>
      <p:grpSp>
        <p:nvGrpSpPr>
          <p:cNvPr id="6" name="Группа 50"/>
          <p:cNvGrpSpPr>
            <a:grpSpLocks/>
          </p:cNvGrpSpPr>
          <p:nvPr/>
        </p:nvGrpSpPr>
        <p:grpSpPr bwMode="auto">
          <a:xfrm>
            <a:off x="5643570" y="714356"/>
            <a:ext cx="785468" cy="432221"/>
            <a:chOff x="3273527" y="2248510"/>
            <a:chExt cx="786935" cy="432048"/>
          </a:xfrm>
        </p:grpSpPr>
        <p:sp>
          <p:nvSpPr>
            <p:cNvPr id="24" name="Овал 23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6" name="TextBox 52"/>
            <p:cNvSpPr txBox="1">
              <a:spLocks noChangeArrowheads="1"/>
            </p:cNvSpPr>
            <p:nvPr/>
          </p:nvSpPr>
          <p:spPr bwMode="auto">
            <a:xfrm>
              <a:off x="3273527" y="2320277"/>
              <a:ext cx="786935" cy="261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10,2%</a:t>
              </a:r>
            </a:p>
          </p:txBody>
        </p:sp>
      </p:grpSp>
      <p:grpSp>
        <p:nvGrpSpPr>
          <p:cNvPr id="9" name="Группа 50"/>
          <p:cNvGrpSpPr>
            <a:grpSpLocks/>
          </p:cNvGrpSpPr>
          <p:nvPr/>
        </p:nvGrpSpPr>
        <p:grpSpPr bwMode="auto">
          <a:xfrm>
            <a:off x="428596" y="6429372"/>
            <a:ext cx="857054" cy="428628"/>
            <a:chOff x="3273530" y="2248510"/>
            <a:chExt cx="858428" cy="432048"/>
          </a:xfrm>
        </p:grpSpPr>
        <p:sp>
          <p:nvSpPr>
            <p:cNvPr id="27" name="Овал 26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32" name="TextBox 52"/>
            <p:cNvSpPr txBox="1">
              <a:spLocks noChangeArrowheads="1"/>
            </p:cNvSpPr>
            <p:nvPr/>
          </p:nvSpPr>
          <p:spPr bwMode="auto">
            <a:xfrm>
              <a:off x="3273530" y="2319826"/>
              <a:ext cx="858428" cy="26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90,8%</a:t>
              </a:r>
            </a:p>
          </p:txBody>
        </p:sp>
      </p:grpSp>
      <p:grpSp>
        <p:nvGrpSpPr>
          <p:cNvPr id="10" name="Группа 50"/>
          <p:cNvGrpSpPr>
            <a:grpSpLocks/>
          </p:cNvGrpSpPr>
          <p:nvPr/>
        </p:nvGrpSpPr>
        <p:grpSpPr bwMode="auto">
          <a:xfrm>
            <a:off x="5857884" y="2214554"/>
            <a:ext cx="913695" cy="432037"/>
            <a:chOff x="3289501" y="2248510"/>
            <a:chExt cx="914358" cy="432048"/>
          </a:xfrm>
        </p:grpSpPr>
        <p:sp>
          <p:nvSpPr>
            <p:cNvPr id="30" name="Овал 29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28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89,8%</a:t>
              </a:r>
            </a:p>
          </p:txBody>
        </p:sp>
      </p:grpSp>
      <p:sp>
        <p:nvSpPr>
          <p:cNvPr id="4115" name="TextBox 31"/>
          <p:cNvSpPr txBox="1">
            <a:spLocks noChangeArrowheads="1"/>
          </p:cNvSpPr>
          <p:nvPr/>
        </p:nvSpPr>
        <p:spPr bwMode="auto">
          <a:xfrm>
            <a:off x="6429388" y="5143512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4116" name="TextBox 32"/>
          <p:cNvSpPr txBox="1">
            <a:spLocks noChangeArrowheads="1"/>
          </p:cNvSpPr>
          <p:nvPr/>
        </p:nvSpPr>
        <p:spPr bwMode="auto">
          <a:xfrm>
            <a:off x="6429388" y="3286124"/>
            <a:ext cx="17044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4117" name="Rectangle 37"/>
          <p:cNvSpPr>
            <a:spLocks noChangeArrowheads="1"/>
          </p:cNvSpPr>
          <p:nvPr/>
        </p:nvSpPr>
        <p:spPr bwMode="auto">
          <a:xfrm>
            <a:off x="0" y="1571612"/>
            <a:ext cx="342899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всего: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254 775,9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271 864,3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347 739,5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 – 351 380,9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 – 380 566,4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027 (Проект) – 393 614,6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Box 40"/>
          <p:cNvSpPr txBox="1">
            <a:spLocks noChangeArrowheads="1"/>
          </p:cNvSpPr>
          <p:nvPr/>
        </p:nvSpPr>
        <p:spPr bwMode="auto">
          <a:xfrm>
            <a:off x="5940494" y="3643314"/>
            <a:ext cx="31586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231 275,2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248 565,8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299 331,7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 – 317 750,9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 – 341 726,4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(Проект) – 364 774,6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9" name="TextBox 41"/>
          <p:cNvSpPr txBox="1">
            <a:spLocks noChangeArrowheads="1"/>
          </p:cNvSpPr>
          <p:nvPr/>
        </p:nvSpPr>
        <p:spPr bwMode="auto">
          <a:xfrm>
            <a:off x="5929322" y="5473005"/>
            <a:ext cx="32146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 – 23 500,7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 – 23 298,5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 – 48 407,8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 – 33 630,0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 – 38 840,0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(Проект) – 28 840,0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0" name="TextBox 42"/>
          <p:cNvSpPr txBox="1">
            <a:spLocks noChangeArrowheads="1"/>
          </p:cNvSpPr>
          <p:nvPr/>
        </p:nvSpPr>
        <p:spPr bwMode="auto">
          <a:xfrm>
            <a:off x="5189923" y="2876277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2025 (Проект)</a:t>
            </a:r>
          </a:p>
        </p:txBody>
      </p:sp>
      <p:sp>
        <p:nvSpPr>
          <p:cNvPr id="4121" name="TextBox 43"/>
          <p:cNvSpPr txBox="1">
            <a:spLocks noChangeArrowheads="1"/>
          </p:cNvSpPr>
          <p:nvPr/>
        </p:nvSpPr>
        <p:spPr bwMode="auto">
          <a:xfrm>
            <a:off x="7929586" y="928670"/>
            <a:ext cx="15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2027 (Проект)</a:t>
            </a:r>
          </a:p>
        </p:txBody>
      </p:sp>
      <p:sp>
        <p:nvSpPr>
          <p:cNvPr id="4122" name="TextBox 44"/>
          <p:cNvSpPr txBox="1">
            <a:spLocks noChangeArrowheads="1"/>
          </p:cNvSpPr>
          <p:nvPr/>
        </p:nvSpPr>
        <p:spPr bwMode="auto">
          <a:xfrm>
            <a:off x="6376643" y="1944869"/>
            <a:ext cx="1357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2026 (Проект)</a:t>
            </a:r>
          </a:p>
        </p:txBody>
      </p:sp>
      <p:graphicFrame>
        <p:nvGraphicFramePr>
          <p:cNvPr id="2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91604"/>
              </p:ext>
            </p:extLst>
          </p:nvPr>
        </p:nvGraphicFramePr>
        <p:xfrm>
          <a:off x="4666416" y="1103777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Worksheet" r:id="rId4" imgW="3409984" imgH="1295527" progId="">
                  <p:embed/>
                </p:oleObj>
              </mc:Choice>
              <mc:Fallback>
                <p:oleObj name="Worksheet" r:id="rId4" imgW="3409984" imgH="1295527" progId="">
                  <p:embed/>
                  <p:pic>
                    <p:nvPicPr>
                      <p:cNvPr id="0" name="Picture 329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6416" y="1103777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1064054" y="0"/>
            <a:ext cx="5214942" cy="7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</a:t>
            </a: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</a:t>
            </a:r>
          </a:p>
        </p:txBody>
      </p:sp>
      <p:graphicFrame>
        <p:nvGraphicFramePr>
          <p:cNvPr id="1488" name="Object 464"/>
          <p:cNvGraphicFramePr>
            <a:graphicFrameLocks/>
          </p:cNvGraphicFramePr>
          <p:nvPr/>
        </p:nvGraphicFramePr>
        <p:xfrm>
          <a:off x="2071670" y="3143248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Worksheet" r:id="rId6" imgW="3400543" imgH="1266887" progId="">
                  <p:embed/>
                </p:oleObj>
              </mc:Choice>
              <mc:Fallback>
                <p:oleObj name="Worksheet" r:id="rId6" imgW="3400543" imgH="1266887" progId="">
                  <p:embed/>
                  <p:pic>
                    <p:nvPicPr>
                      <p:cNvPr id="0" name="Picture 329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143248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9" name="Object 4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626147"/>
              </p:ext>
            </p:extLst>
          </p:nvPr>
        </p:nvGraphicFramePr>
        <p:xfrm>
          <a:off x="680018" y="4092825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Worksheet" r:id="rId8" imgW="3400543" imgH="1266887" progId="">
                  <p:embed/>
                </p:oleObj>
              </mc:Choice>
              <mc:Fallback>
                <p:oleObj name="Worksheet" r:id="rId8" imgW="3400543" imgH="1266887" progId="">
                  <p:embed/>
                  <p:pic>
                    <p:nvPicPr>
                      <p:cNvPr id="0" name="Picture 329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18" y="4092825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0" name="Object 4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316869"/>
              </p:ext>
            </p:extLst>
          </p:nvPr>
        </p:nvGraphicFramePr>
        <p:xfrm>
          <a:off x="3333413" y="2063695"/>
          <a:ext cx="309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" name="Worksheet" r:id="rId10" imgW="3400543" imgH="1266887" progId="">
                  <p:embed/>
                </p:oleObj>
              </mc:Choice>
              <mc:Fallback>
                <p:oleObj name="Worksheet" r:id="rId10" imgW="3400543" imgH="1266887" progId="">
                  <p:embed/>
                  <p:pic>
                    <p:nvPicPr>
                      <p:cNvPr id="0" name="Picture 329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413" y="2063695"/>
                        <a:ext cx="30956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1" name="Object 4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725644"/>
              </p:ext>
            </p:extLst>
          </p:nvPr>
        </p:nvGraphicFramePr>
        <p:xfrm>
          <a:off x="6112493" y="8863"/>
          <a:ext cx="303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" name="Worksheet" r:id="rId12" imgW="3409984" imgH="1295527" progId="">
                  <p:embed/>
                </p:oleObj>
              </mc:Choice>
              <mc:Fallback>
                <p:oleObj name="Worksheet" r:id="rId12" imgW="3409984" imgH="1295527" progId="">
                  <p:embed/>
                  <p:pic>
                    <p:nvPicPr>
                      <p:cNvPr id="0" name="Picture 3300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2493" y="8863"/>
                        <a:ext cx="30384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1285650" y="6344538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40" name="TextBox 42"/>
          <p:cNvSpPr txBox="1">
            <a:spLocks noChangeArrowheads="1"/>
          </p:cNvSpPr>
          <p:nvPr/>
        </p:nvSpPr>
        <p:spPr bwMode="auto">
          <a:xfrm>
            <a:off x="2571736" y="5072074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857620" y="4071942"/>
            <a:ext cx="185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2024 (План)</a:t>
            </a:r>
          </a:p>
        </p:txBody>
      </p:sp>
      <p:grpSp>
        <p:nvGrpSpPr>
          <p:cNvPr id="42" name="Группа 50"/>
          <p:cNvGrpSpPr>
            <a:grpSpLocks/>
          </p:cNvGrpSpPr>
          <p:nvPr/>
        </p:nvGrpSpPr>
        <p:grpSpPr bwMode="auto">
          <a:xfrm>
            <a:off x="428596" y="5072074"/>
            <a:ext cx="913695" cy="432037"/>
            <a:chOff x="3289501" y="2248510"/>
            <a:chExt cx="914358" cy="432048"/>
          </a:xfrm>
        </p:grpSpPr>
        <p:sp>
          <p:nvSpPr>
            <p:cNvPr id="43" name="Овал 42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" name="TextBox 52"/>
            <p:cNvSpPr txBox="1">
              <a:spLocks noChangeArrowheads="1"/>
            </p:cNvSpPr>
            <p:nvPr/>
          </p:nvSpPr>
          <p:spPr bwMode="auto">
            <a:xfrm>
              <a:off x="3289501" y="2320521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9,2%</a:t>
              </a:r>
            </a:p>
          </p:txBody>
        </p:sp>
      </p:grpSp>
      <p:grpSp>
        <p:nvGrpSpPr>
          <p:cNvPr id="45" name="Группа 50"/>
          <p:cNvGrpSpPr>
            <a:grpSpLocks/>
          </p:cNvGrpSpPr>
          <p:nvPr/>
        </p:nvGrpSpPr>
        <p:grpSpPr bwMode="auto">
          <a:xfrm>
            <a:off x="1714480" y="3786190"/>
            <a:ext cx="913695" cy="432037"/>
            <a:chOff x="3289501" y="2248510"/>
            <a:chExt cx="914358" cy="432048"/>
          </a:xfrm>
        </p:grpSpPr>
        <p:sp>
          <p:nvSpPr>
            <p:cNvPr id="46" name="Овал 45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8,6%</a:t>
              </a:r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>
            <a:off x="3286116" y="2714620"/>
            <a:ext cx="913695" cy="432037"/>
            <a:chOff x="3289501" y="2248510"/>
            <a:chExt cx="914358" cy="432048"/>
          </a:xfrm>
        </p:grpSpPr>
        <p:sp>
          <p:nvSpPr>
            <p:cNvPr id="49" name="Овал 48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13,9%</a:t>
              </a:r>
            </a:p>
          </p:txBody>
        </p:sp>
      </p:grp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3214678" y="4286256"/>
            <a:ext cx="913695" cy="432037"/>
            <a:chOff x="3289501" y="2248510"/>
            <a:chExt cx="914358" cy="432048"/>
          </a:xfrm>
        </p:grpSpPr>
        <p:sp>
          <p:nvSpPr>
            <p:cNvPr id="52" name="Овал 51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86,1%</a:t>
              </a:r>
            </a:p>
          </p:txBody>
        </p:sp>
      </p:grpSp>
      <p:grpSp>
        <p:nvGrpSpPr>
          <p:cNvPr id="54" name="Группа 50"/>
          <p:cNvGrpSpPr>
            <a:grpSpLocks/>
          </p:cNvGrpSpPr>
          <p:nvPr/>
        </p:nvGrpSpPr>
        <p:grpSpPr bwMode="auto">
          <a:xfrm>
            <a:off x="4500562" y="1643050"/>
            <a:ext cx="913695" cy="432037"/>
            <a:chOff x="3289501" y="2248510"/>
            <a:chExt cx="914358" cy="432048"/>
          </a:xfrm>
        </p:grpSpPr>
        <p:sp>
          <p:nvSpPr>
            <p:cNvPr id="55" name="Овал 54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9,6%</a:t>
              </a:r>
            </a:p>
          </p:txBody>
        </p:sp>
      </p:grpSp>
      <p:grpSp>
        <p:nvGrpSpPr>
          <p:cNvPr id="57" name="Группа 50"/>
          <p:cNvGrpSpPr>
            <a:grpSpLocks/>
          </p:cNvGrpSpPr>
          <p:nvPr/>
        </p:nvGrpSpPr>
        <p:grpSpPr bwMode="auto">
          <a:xfrm>
            <a:off x="4515561" y="3143248"/>
            <a:ext cx="913695" cy="432037"/>
            <a:chOff x="3289501" y="2248510"/>
            <a:chExt cx="914358" cy="432048"/>
          </a:xfrm>
        </p:grpSpPr>
        <p:sp>
          <p:nvSpPr>
            <p:cNvPr id="58" name="Овал 57"/>
            <p:cNvSpPr/>
            <p:nvPr/>
          </p:nvSpPr>
          <p:spPr>
            <a:xfrm>
              <a:off x="3292267" y="2248510"/>
              <a:ext cx="504056" cy="432048"/>
            </a:xfrm>
            <a:prstGeom prst="ellipse">
              <a:avLst/>
            </a:prstGeom>
            <a:solidFill>
              <a:srgbClr val="D1CE4F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" name="TextBox 52"/>
            <p:cNvSpPr txBox="1">
              <a:spLocks noChangeArrowheads="1"/>
            </p:cNvSpPr>
            <p:nvPr/>
          </p:nvSpPr>
          <p:spPr bwMode="auto">
            <a:xfrm>
              <a:off x="3289501" y="2320520"/>
              <a:ext cx="914358" cy="2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Times New Roman" pitchFamily="18" charset="0"/>
                </a:rPr>
                <a:t>90,4%</a:t>
              </a:r>
            </a:p>
          </p:txBody>
        </p:sp>
      </p:grpSp>
      <p:graphicFrame>
        <p:nvGraphicFramePr>
          <p:cNvPr id="60" name="Object 465">
            <a:extLst>
              <a:ext uri="{FF2B5EF4-FFF2-40B4-BE49-F238E27FC236}">
                <a16:creationId xmlns="" xmlns:a16="http://schemas.microsoft.com/office/drawing/2014/main" id="{578602E3-653E-477F-9CE5-45F945CB0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551651"/>
              </p:ext>
            </p:extLst>
          </p:nvPr>
        </p:nvGraphicFramePr>
        <p:xfrm>
          <a:off x="-430016" y="5352356"/>
          <a:ext cx="3095626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" name="Worksheet" r:id="rId14" imgW="3400543" imgH="1266887" progId="">
                  <p:embed/>
                </p:oleObj>
              </mc:Choice>
              <mc:Fallback>
                <p:oleObj name="Worksheet" r:id="rId14" imgW="3400543" imgH="1266887" progId="">
                  <p:embed/>
                  <p:pic>
                    <p:nvPicPr>
                      <p:cNvPr id="0" name="Picture 330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0016" y="5352356"/>
                        <a:ext cx="3095626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369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33482"/>
              </p:ext>
            </p:extLst>
          </p:nvPr>
        </p:nvGraphicFramePr>
        <p:xfrm>
          <a:off x="0" y="1428736"/>
          <a:ext cx="9143998" cy="1771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89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(Проект)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8901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156 458,8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155 735,4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158 848,9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85 906,6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113 606,8</a:t>
                      </a:r>
                    </a:p>
                  </a:txBody>
                  <a:tcPr>
                    <a:solidFill>
                      <a:srgbClr val="E632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256 224,9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94 342,7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89 136,6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91 612,1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127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317 989,3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367 688,2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366 862,1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383 882,5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53 675,2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39 725,3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41 678,1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43 724,2</a:t>
                      </a:r>
                    </a:p>
                  </a:txBody>
                  <a:tcP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68158027"/>
              </p:ext>
            </p:extLst>
          </p:nvPr>
        </p:nvGraphicFramePr>
        <p:xfrm>
          <a:off x="0" y="3429000"/>
          <a:ext cx="600076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11899713"/>
              </p:ext>
            </p:extLst>
          </p:nvPr>
        </p:nvGraphicFramePr>
        <p:xfrm>
          <a:off x="5857852" y="3357562"/>
          <a:ext cx="328614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297136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1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384654"/>
              </p:ext>
            </p:extLst>
          </p:nvPr>
        </p:nvGraphicFramePr>
        <p:xfrm>
          <a:off x="34183" y="764704"/>
          <a:ext cx="9075634" cy="59969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26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5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89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256 224,9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94 342,7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89 136,6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91 612,1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закупке техники для жилищно-коммунального хозяйства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9280150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27 746,3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41 386,5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123 857,9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36 043,6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23 104,6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23 234,8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3378997"/>
                  </a:ext>
                </a:extLst>
              </a:tr>
              <a:tr h="3595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2 078,1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0989981"/>
                  </a:ext>
                </a:extLst>
              </a:tr>
              <a:tr h="35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10 738,3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8593084"/>
                  </a:ext>
                </a:extLst>
              </a:tr>
              <a:tr h="4026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679,0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4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12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5 343,2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53 561,1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2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82477"/>
              </p:ext>
            </p:extLst>
          </p:nvPr>
        </p:nvGraphicFramePr>
        <p:xfrm>
          <a:off x="52276" y="571985"/>
          <a:ext cx="9091724" cy="620563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2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7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13 737,8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10 687,6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6 793,5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1 600,7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1 610,5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44371632"/>
                  </a:ext>
                </a:extLst>
              </a:tr>
              <a:tr h="329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модернизации школьных систем образования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33 588,0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61442809"/>
                  </a:ext>
                </a:extLst>
              </a:tr>
              <a:tr h="168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0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19 177,2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19 268,7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22 238,0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23 705,7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25 365,1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8 118,3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9 435,0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10 057,8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10 743,6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967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7 474,9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38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коммунальных организаций, поставляющих коммунальные ресурсы для предоставления коммунальных услуг населению по тарифам, не обеспечивающим возмещение издержек, и подготовку объектов коммунального хозяйства к работе в осенне-зимний период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4 479,2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27679611"/>
                  </a:ext>
                </a:extLst>
              </a:tr>
              <a:tr h="395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предпринимательства, а также физических лиц, применяющих специальный налоговый режим «Налог на профессиональный доход»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26756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311432"/>
              </p:ext>
            </p:extLst>
          </p:nvPr>
        </p:nvGraphicFramePr>
        <p:xfrm>
          <a:off x="70992" y="574125"/>
          <a:ext cx="9073008" cy="60089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72372155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служебными легковыми автомобилями органов местного самоуправления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8559105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 РБ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034445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43 757,6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1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52113"/>
              </p:ext>
            </p:extLst>
          </p:nvPr>
        </p:nvGraphicFramePr>
        <p:xfrm>
          <a:off x="0" y="603885"/>
          <a:ext cx="9040311" cy="565023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3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11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95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4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1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24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57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317 989,3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367 688,2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366 862,1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383 882,5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1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42 995,1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44 697,9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48 951,5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52 213,3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55 742,8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150 959,5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158 921,5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184 013,6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196 238,3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209 466,6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6 285,0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6 285,0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184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3 077,0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51745817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на создание и обеспечение деятельности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ративных комиссий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 обустройство, содержание строительство и консервацию скотомогильников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01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20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5356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3 632,9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4 476,8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4 476,8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4 476,8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44690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9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746589"/>
              </p:ext>
            </p:extLst>
          </p:nvPr>
        </p:nvGraphicFramePr>
        <p:xfrm>
          <a:off x="39112" y="0"/>
          <a:ext cx="9065775" cy="672963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14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892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нции на социальную поддержку учащихся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еобразовательных учреждений из многодетных малоимущих </a:t>
                      </a: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2 185,8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00869030"/>
                  </a:ext>
                </a:extLst>
              </a:tr>
              <a:tr h="2424917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11 102,4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13 236,5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22071627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4 787,3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5 163,5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16 861,4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16 503,9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18 734,5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20 725,8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20 725,8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20 725,7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67052006"/>
                  </a:ext>
                </a:extLst>
              </a:tr>
              <a:tr h="339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17 353,5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18 043,9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18 044,0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18 044,1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44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5836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9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08" y="914379"/>
            <a:ext cx="8100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400" i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309" y="1049825"/>
            <a:ext cx="78553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о бюджете (слайды 5-13)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цели, задачи и приоритетные направления бюджетной, налоговой и долговой политики (слайды 14-16)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 (слайд 17)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района Нуримановский район Республики Башкортостан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на плановый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(слайд 18-20)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21-31)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32-50)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Дотационность бюджетов сельских поселений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51)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52-53)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(слайды 54-74)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национальных проектов в муниципальном районе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75)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Контактная информация (слайд 76)</a:t>
            </a:r>
          </a:p>
          <a:p>
            <a:endParaRPr lang="ru-RU" sz="1600" dirty="0"/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191672" y="500042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91567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03060"/>
              </p:ext>
            </p:extLst>
          </p:nvPr>
        </p:nvGraphicFramePr>
        <p:xfrm>
          <a:off x="0" y="801893"/>
          <a:ext cx="9057230" cy="541326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26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82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145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46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6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5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9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17 670,7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31 169,3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31 169,2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13 853,0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13 853,0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2926397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94354688"/>
                  </a:ext>
                </a:extLst>
              </a:tr>
              <a:tr h="729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4 879,6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6 314,2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6 566,8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6 829,4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746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на обеспечение бесплатным проездом детей-сирот и детей, оставшихся без попечения родителей, лиц из числа детей-сирот и детей, оставшихся без попечения родителей, лиц, потерявших в период обучения обоих родителей или единственного родителя, обучающихся по очной форме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 за счет средств бюджета Республики Башкортостан или местных бюджетов, на городском, пригородном транспорте, в сельской местности на внутрирайонном транспорте (кроме такси)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104221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52488"/>
              </p:ext>
            </p:extLst>
          </p:nvPr>
        </p:nvGraphicFramePr>
        <p:xfrm>
          <a:off x="73616" y="794713"/>
          <a:ext cx="8996768" cy="55753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651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53 675,2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39 725,3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41 678,1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43 724,2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89568229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72429022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г.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09487384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2 140,8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2713128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680535686"/>
                  </a:ext>
                </a:extLst>
              </a:tr>
              <a:tr h="7328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29 766,3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66731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9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60844"/>
              </p:ext>
            </p:extLst>
          </p:nvPr>
        </p:nvGraphicFramePr>
        <p:xfrm>
          <a:off x="38456" y="298325"/>
          <a:ext cx="9067088" cy="63844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58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3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(Проект)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598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межбюджетные трансферты</a:t>
                      </a:r>
                      <a:r>
                        <a:rPr lang="ru-RU" sz="1200" b="0" i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200" b="0" i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компенсационную выплату специалистам муниципальных учреждений культуры с профессиональным образованием и (или) педагогическим работникам муниципальных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4423184"/>
                  </a:ext>
                </a:extLst>
              </a:tr>
              <a:tr h="5752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109705932"/>
                  </a:ext>
                </a:extLst>
              </a:tr>
              <a:tr h="574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29752257"/>
                  </a:ext>
                </a:extLst>
              </a:tr>
              <a:tr h="57476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</a:t>
                      </a:r>
                      <a:r>
                        <a:rPr lang="ru-RU" sz="12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заключении концессионных соглашений между муниципальными образованиями Республики Башкортостан и организациями, выступающими заемщиками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5 551,4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финансовое обеспечение муниципального социального заказа на оказание физкультурно-оздоровительных услуг отдельным категориям граждан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расходов, связанных с уплатой лизинговых платежей на закупку коммунальной техники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4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премирование победителей по итогам республиканского конкурса среди сельских населенных пунктов Республики Башкортостан «Трезвое село»</a:t>
                      </a:r>
                    </a:p>
                  </a:txBody>
                  <a:tcPr marL="72000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47826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6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82864"/>
              </p:ext>
            </p:extLst>
          </p:nvPr>
        </p:nvGraphicFramePr>
        <p:xfrm>
          <a:off x="0" y="2214554"/>
          <a:ext cx="9144001" cy="2690369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37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9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97 865,8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146 266,2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62 644,6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47 535,8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50 375,1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39 839,3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41 589,9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40 854,3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40 854,3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2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79 076,2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31 169,3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13 853,0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13 853,0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93 770,1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61 774,9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63 436,5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64 798,7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600 170,2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590 689,0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666 278,9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715 819,2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688 872,3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731 217,2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53 583,9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14 882,8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12 230,3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11 179,8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13 226,0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11 661,8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25 361,1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91423294"/>
              </p:ext>
            </p:extLst>
          </p:nvPr>
        </p:nvGraphicFramePr>
        <p:xfrm>
          <a:off x="0" y="357166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88512748"/>
              </p:ext>
            </p:extLst>
          </p:nvPr>
        </p:nvGraphicFramePr>
        <p:xfrm>
          <a:off x="2915816" y="357166"/>
          <a:ext cx="3084944" cy="1857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40137893"/>
              </p:ext>
            </p:extLst>
          </p:nvPr>
        </p:nvGraphicFramePr>
        <p:xfrm>
          <a:off x="3131840" y="4968876"/>
          <a:ext cx="294035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99760319"/>
              </p:ext>
            </p:extLst>
          </p:nvPr>
        </p:nvGraphicFramePr>
        <p:xfrm>
          <a:off x="6084168" y="4968876"/>
          <a:ext cx="3059832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расходов, тыс.руб.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02259539"/>
              </p:ext>
            </p:extLst>
          </p:nvPr>
        </p:nvGraphicFramePr>
        <p:xfrm>
          <a:off x="6000760" y="357166"/>
          <a:ext cx="314324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584335489"/>
              </p:ext>
            </p:extLst>
          </p:nvPr>
        </p:nvGraphicFramePr>
        <p:xfrm>
          <a:off x="-4792" y="4968852"/>
          <a:ext cx="3136632" cy="188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328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11033839"/>
              </p:ext>
            </p:extLst>
          </p:nvPr>
        </p:nvGraphicFramePr>
        <p:xfrm>
          <a:off x="0" y="818367"/>
          <a:ext cx="9144000" cy="60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8759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39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89 400,8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92 509,1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101 334,4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89 059,3</a:t>
                      </a:r>
                      <a:endParaRPr lang="ru-RU" sz="1600" b="0" kern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83 468,5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83 486,5</a:t>
                      </a:r>
                      <a:endParaRPr lang="ru-RU" sz="16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015,7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321,2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2 791,1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3 077,0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3 367,7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3 367,7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58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4 165,3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7 633,9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114 406,0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136 335,6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214 591,6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117 455,7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ru-RU" sz="13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433,5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103 850,8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54 684,1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83 955,5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91 998,1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18 572,3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26 464,9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28 511,1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5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147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479 381,3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441 446,3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532 914,3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576 237,8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556 135,0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590 216,6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54 047,9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69 719,6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73 211,8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77 616,0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73 178,2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80 426,1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53 445,5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73 798,2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85 146,7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67 147,5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67 410,1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5404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2 692,4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2 337,1 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2 493,7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8759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8496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39 630,9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35 533,4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36 502,1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35 443,0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33 971,5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35 333,7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8326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11 661,8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25 361,1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4039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1 137 981,3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1 010 486,1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962 649,8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1 024 940,2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2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2025 год, 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8,8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45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11,6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57,0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8,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324476" y="356451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7720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59233"/>
              </p:ext>
            </p:extLst>
          </p:nvPr>
        </p:nvGraphicFramePr>
        <p:xfrm>
          <a:off x="0" y="3736037"/>
          <a:ext cx="9144000" cy="309006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4 632,7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4 673,5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4 518,4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3 561,3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3 561,3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55 445,6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57 922,3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62 060,4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51 900,6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47 494,6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47 503,1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6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748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29 913,3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34 298,9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32 986,6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31 620,4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95868060"/>
              </p:ext>
            </p:extLst>
          </p:nvPr>
        </p:nvGraphicFramePr>
        <p:xfrm>
          <a:off x="323528" y="404664"/>
          <a:ext cx="8820472" cy="316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249881"/>
            <a:ext cx="90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6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88560256"/>
              </p:ext>
            </p:extLst>
          </p:nvPr>
        </p:nvGraphicFramePr>
        <p:xfrm>
          <a:off x="3865611" y="4077072"/>
          <a:ext cx="5148064" cy="275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16513153"/>
              </p:ext>
            </p:extLst>
          </p:nvPr>
        </p:nvGraphicFramePr>
        <p:xfrm>
          <a:off x="0" y="1015635"/>
          <a:ext cx="5143504" cy="241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110" y="-9525"/>
            <a:ext cx="86514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</a:t>
            </a:r>
          </a:p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экономику,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63021271"/>
              </p:ext>
            </p:extLst>
          </p:nvPr>
        </p:nvGraphicFramePr>
        <p:xfrm>
          <a:off x="214282" y="764704"/>
          <a:ext cx="8786874" cy="366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2844" y="5000636"/>
            <a:ext cx="214314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CD45C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929198"/>
            <a:ext cx="384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Сельское хозяйство и рыболовство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72140"/>
            <a:ext cx="214314" cy="21431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6143644"/>
            <a:ext cx="214314" cy="214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FF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911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494631"/>
            <a:ext cx="43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Дорожное хозяйство (дорожные фонды)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429132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4500570"/>
            <a:ext cx="214314" cy="21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6699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5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472"/>
          <p:cNvSpPr>
            <a:spLocks noChangeArrowheads="1"/>
          </p:cNvSpPr>
          <p:nvPr/>
        </p:nvSpPr>
        <p:spPr bwMode="auto">
          <a:xfrm>
            <a:off x="2712961" y="1456433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652964" y="1284750"/>
            <a:ext cx="3146112" cy="7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Обустройство, содержание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реконструкция скотомогильников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296,2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117 455,7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4150" y="3560496"/>
            <a:ext cx="2463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7 407,7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53 821,9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02288" y="5927421"/>
            <a:ext cx="1923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 работ по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землеустройству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400,0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82638" y="593467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600,0 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301" y="369806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54 498,6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18885" y="1270298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животных 331,3 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4863" y="90274"/>
            <a:ext cx="580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971" y="252659"/>
            <a:ext cx="44647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379910" y="1421998"/>
            <a:ext cx="4370686" cy="50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образован в 1930 году. Районный центр – с. Красная Горка, находящееся в 100 км от г. Уфы.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района составляет          2236 км². Численность населения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как административно-территориальную единицу республики входит 12 сельских поселений.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В </a:t>
            </a:r>
            <a:r>
              <a:rPr lang="ru-RU" sz="1400" dirty="0" err="1">
                <a:latin typeface="Times New Roman" pitchFamily="18" charset="0"/>
                <a:ea typeface="宋体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ea typeface="宋体"/>
                <a:cs typeface="Times New Roman" pitchFamily="18" charset="0"/>
              </a:rPr>
              <a:t> район входят 52 населённых пункта.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236519" y="61049"/>
            <a:ext cx="7693170" cy="1183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муниципального района </a:t>
            </a:r>
            <a:r>
              <a:rPr lang="ru-RU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</a:p>
        </p:txBody>
      </p:sp>
      <p:pic>
        <p:nvPicPr>
          <p:cNvPr id="4098" name="Picture 2" descr="Нуримановский район (Республика Башкортостан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6" b="693"/>
          <a:stretch/>
        </p:blipFill>
        <p:spPr bwMode="auto">
          <a:xfrm>
            <a:off x="214313" y="3412332"/>
            <a:ext cx="4061890" cy="31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уримановский район | это... Что такое Нуримановский район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" y="1528322"/>
            <a:ext cx="16573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9.userapi.com/impf/c636030/v636030353/e48f/OL2rPnXnHAw.jpg?size=1151x811&amp;quality=96&amp;sign=5633cb3ce7e19a564eba4e5d746606b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8" y="1538513"/>
            <a:ext cx="2415295" cy="17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30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850" y="1571612"/>
            <a:ext cx="5000660" cy="5000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714884"/>
            <a:ext cx="703320" cy="70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302">
            <a:off x="1097169" y="5740647"/>
            <a:ext cx="703320" cy="703320"/>
          </a:xfrm>
          <a:prstGeom prst="rect">
            <a:avLst/>
          </a:prstGeom>
          <a:noFill/>
        </p:spPr>
      </p:pic>
      <p:grpSp>
        <p:nvGrpSpPr>
          <p:cNvPr id="2" name="Csoportba foglalás 26"/>
          <p:cNvGrpSpPr/>
          <p:nvPr/>
        </p:nvGrpSpPr>
        <p:grpSpPr>
          <a:xfrm rot="266173">
            <a:off x="1594214" y="3737240"/>
            <a:ext cx="604979" cy="608027"/>
            <a:chOff x="6434320" y="6435149"/>
            <a:chExt cx="630238" cy="633413"/>
          </a:xfrm>
          <a:solidFill>
            <a:srgbClr val="3F3F3F"/>
          </a:solidFill>
        </p:grpSpPr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434320" y="6435149"/>
              <a:ext cx="630238" cy="633413"/>
            </a:xfrm>
            <a:custGeom>
              <a:avLst/>
              <a:gdLst>
                <a:gd name="T0" fmla="*/ 397 w 397"/>
                <a:gd name="T1" fmla="*/ 0 h 399"/>
                <a:gd name="T2" fmla="*/ 0 w 397"/>
                <a:gd name="T3" fmla="*/ 0 h 399"/>
                <a:gd name="T4" fmla="*/ 0 w 397"/>
                <a:gd name="T5" fmla="*/ 399 h 399"/>
                <a:gd name="T6" fmla="*/ 397 w 397"/>
                <a:gd name="T7" fmla="*/ 399 h 399"/>
                <a:gd name="T8" fmla="*/ 397 w 397"/>
                <a:gd name="T9" fmla="*/ 0 h 399"/>
                <a:gd name="T10" fmla="*/ 379 w 397"/>
                <a:gd name="T11" fmla="*/ 380 h 399"/>
                <a:gd name="T12" fmla="*/ 19 w 397"/>
                <a:gd name="T13" fmla="*/ 380 h 399"/>
                <a:gd name="T14" fmla="*/ 19 w 397"/>
                <a:gd name="T15" fmla="*/ 19 h 399"/>
                <a:gd name="T16" fmla="*/ 379 w 397"/>
                <a:gd name="T17" fmla="*/ 19 h 399"/>
                <a:gd name="T18" fmla="*/ 379 w 397"/>
                <a:gd name="T19" fmla="*/ 38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9">
                  <a:moveTo>
                    <a:pt x="397" y="0"/>
                  </a:moveTo>
                  <a:lnTo>
                    <a:pt x="0" y="0"/>
                  </a:lnTo>
                  <a:lnTo>
                    <a:pt x="0" y="399"/>
                  </a:lnTo>
                  <a:lnTo>
                    <a:pt x="397" y="399"/>
                  </a:lnTo>
                  <a:lnTo>
                    <a:pt x="397" y="0"/>
                  </a:lnTo>
                  <a:close/>
                  <a:moveTo>
                    <a:pt x="379" y="380"/>
                  </a:moveTo>
                  <a:lnTo>
                    <a:pt x="19" y="380"/>
                  </a:lnTo>
                  <a:lnTo>
                    <a:pt x="19" y="19"/>
                  </a:lnTo>
                  <a:lnTo>
                    <a:pt x="379" y="19"/>
                  </a:lnTo>
                  <a:lnTo>
                    <a:pt x="37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6647735" y="6567879"/>
              <a:ext cx="263525" cy="365125"/>
            </a:xfrm>
            <a:custGeom>
              <a:avLst/>
              <a:gdLst>
                <a:gd name="T0" fmla="*/ 21 w 166"/>
                <a:gd name="T1" fmla="*/ 230 h 230"/>
                <a:gd name="T2" fmla="*/ 102 w 166"/>
                <a:gd name="T3" fmla="*/ 230 h 230"/>
                <a:gd name="T4" fmla="*/ 123 w 166"/>
                <a:gd name="T5" fmla="*/ 112 h 230"/>
                <a:gd name="T6" fmla="*/ 132 w 166"/>
                <a:gd name="T7" fmla="*/ 121 h 230"/>
                <a:gd name="T8" fmla="*/ 132 w 166"/>
                <a:gd name="T9" fmla="*/ 121 h 230"/>
                <a:gd name="T10" fmla="*/ 142 w 166"/>
                <a:gd name="T11" fmla="*/ 131 h 230"/>
                <a:gd name="T12" fmla="*/ 166 w 166"/>
                <a:gd name="T13" fmla="*/ 107 h 230"/>
                <a:gd name="T14" fmla="*/ 140 w 166"/>
                <a:gd name="T15" fmla="*/ 81 h 230"/>
                <a:gd name="T16" fmla="*/ 156 w 166"/>
                <a:gd name="T17" fmla="*/ 62 h 230"/>
                <a:gd name="T18" fmla="*/ 104 w 166"/>
                <a:gd name="T19" fmla="*/ 10 h 230"/>
                <a:gd name="T20" fmla="*/ 88 w 166"/>
                <a:gd name="T21" fmla="*/ 29 h 230"/>
                <a:gd name="T22" fmla="*/ 59 w 166"/>
                <a:gd name="T23" fmla="*/ 0 h 230"/>
                <a:gd name="T24" fmla="*/ 35 w 166"/>
                <a:gd name="T25" fmla="*/ 24 h 230"/>
                <a:gd name="T26" fmla="*/ 45 w 166"/>
                <a:gd name="T27" fmla="*/ 36 h 230"/>
                <a:gd name="T28" fmla="*/ 45 w 166"/>
                <a:gd name="T29" fmla="*/ 36 h 230"/>
                <a:gd name="T30" fmla="*/ 118 w 166"/>
                <a:gd name="T31" fmla="*/ 107 h 230"/>
                <a:gd name="T32" fmla="*/ 0 w 166"/>
                <a:gd name="T33" fmla="*/ 107 h 230"/>
                <a:gd name="T34" fmla="*/ 21 w 166"/>
                <a:gd name="T35" fmla="*/ 230 h 230"/>
                <a:gd name="T36" fmla="*/ 92 w 166"/>
                <a:gd name="T37" fmla="*/ 33 h 230"/>
                <a:gd name="T38" fmla="*/ 104 w 166"/>
                <a:gd name="T39" fmla="*/ 24 h 230"/>
                <a:gd name="T40" fmla="*/ 144 w 166"/>
                <a:gd name="T41" fmla="*/ 62 h 230"/>
                <a:gd name="T42" fmla="*/ 132 w 166"/>
                <a:gd name="T43" fmla="*/ 74 h 230"/>
                <a:gd name="T44" fmla="*/ 92 w 166"/>
                <a:gd name="T45" fmla="*/ 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30">
                  <a:moveTo>
                    <a:pt x="21" y="230"/>
                  </a:moveTo>
                  <a:lnTo>
                    <a:pt x="102" y="230"/>
                  </a:lnTo>
                  <a:lnTo>
                    <a:pt x="123" y="112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42" y="131"/>
                  </a:lnTo>
                  <a:lnTo>
                    <a:pt x="166" y="107"/>
                  </a:lnTo>
                  <a:lnTo>
                    <a:pt x="140" y="81"/>
                  </a:lnTo>
                  <a:lnTo>
                    <a:pt x="156" y="62"/>
                  </a:lnTo>
                  <a:lnTo>
                    <a:pt x="104" y="10"/>
                  </a:lnTo>
                  <a:lnTo>
                    <a:pt x="88" y="29"/>
                  </a:lnTo>
                  <a:lnTo>
                    <a:pt x="59" y="0"/>
                  </a:lnTo>
                  <a:lnTo>
                    <a:pt x="35" y="24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118" y="107"/>
                  </a:lnTo>
                  <a:lnTo>
                    <a:pt x="0" y="107"/>
                  </a:lnTo>
                  <a:lnTo>
                    <a:pt x="21" y="230"/>
                  </a:lnTo>
                  <a:close/>
                  <a:moveTo>
                    <a:pt x="92" y="33"/>
                  </a:moveTo>
                  <a:lnTo>
                    <a:pt x="104" y="24"/>
                  </a:lnTo>
                  <a:lnTo>
                    <a:pt x="144" y="62"/>
                  </a:lnTo>
                  <a:lnTo>
                    <a:pt x="132" y="74"/>
                  </a:lnTo>
                  <a:lnTo>
                    <a:pt x="9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Рисунок 17" descr="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34019">
            <a:off x="2382968" y="2743036"/>
            <a:ext cx="761984" cy="6905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43240" y="2857496"/>
            <a:ext cx="156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Жилищное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408,0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3786190"/>
            <a:ext cx="170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Коммунальное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хозяйство – 8 364,4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28728" y="4857760"/>
            <a:ext cx="2271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Благоустройство – 9 799,9</a:t>
            </a:r>
          </a:p>
        </p:txBody>
      </p:sp>
      <p:sp>
        <p:nvSpPr>
          <p:cNvPr id="25" name="TextBox 24"/>
          <p:cNvSpPr txBox="1"/>
          <p:nvPr/>
        </p:nvSpPr>
        <p:spPr>
          <a:xfrm rot="20737716">
            <a:off x="175364" y="2019532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65800371"/>
              </p:ext>
            </p:extLst>
          </p:nvPr>
        </p:nvGraphicFramePr>
        <p:xfrm>
          <a:off x="4857736" y="1071546"/>
          <a:ext cx="4151321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011950" y="5766299"/>
            <a:ext cx="2030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области ЖКХ – 200,0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9" y="77846"/>
            <a:ext cx="88204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охрану окружающей среды,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84317426"/>
              </p:ext>
            </p:extLst>
          </p:nvPr>
        </p:nvGraphicFramePr>
        <p:xfrm>
          <a:off x="4283968" y="1196752"/>
          <a:ext cx="4536503" cy="4412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11522"/>
          <a:stretch/>
        </p:blipFill>
        <p:spPr bwMode="auto">
          <a:xfrm>
            <a:off x="323528" y="1340768"/>
            <a:ext cx="3378820" cy="28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1" y="4168725"/>
            <a:ext cx="22379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30" y="5015217"/>
            <a:ext cx="1451570" cy="14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5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05938672"/>
              </p:ext>
            </p:extLst>
          </p:nvPr>
        </p:nvGraphicFramePr>
        <p:xfrm>
          <a:off x="0" y="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92703"/>
              </p:ext>
            </p:extLst>
          </p:nvPr>
        </p:nvGraphicFramePr>
        <p:xfrm>
          <a:off x="0" y="4323080"/>
          <a:ext cx="9144000" cy="2534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2024 (План)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2025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2026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2027  (Проект)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95 317,2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89 202,7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105 788,8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119 172,1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119 512,0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124 799,4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2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324 597,2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296 265,3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355 554,3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377 450,8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 655,6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386 470,5</a:t>
                      </a:r>
                    </a:p>
                  </a:txBody>
                  <a:tcPr>
                    <a:solidFill>
                      <a:srgbClr val="92D050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41 774,0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35 714,1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44 995,9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49 639,7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45 603,8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50 243,3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7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9 848,4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5 259,9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7 686,0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8 677,4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7 767,4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7 767,4</a:t>
                      </a:r>
                    </a:p>
                  </a:txBody>
                  <a:tcPr>
                    <a:solidFill>
                      <a:srgbClr val="F127C6"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7 844,5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15 004,4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18 889,3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21 297,8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20 596,0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20 935,9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6561803"/>
              </p:ext>
            </p:extLst>
          </p:nvPr>
        </p:nvGraphicFramePr>
        <p:xfrm>
          <a:off x="1907704" y="584775"/>
          <a:ext cx="7236296" cy="3772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31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056784" cy="5476722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88376" y="5223776"/>
            <a:ext cx="202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1,6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детей охвачено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оздоровительными мероприятиями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177" y="395729"/>
            <a:ext cx="2809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457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учащихся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96492" y="272618"/>
            <a:ext cx="2536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двумя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детскими садами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13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группами дошкольного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 с численностью детей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787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0866" y="5419319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940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</p:spTree>
    <p:extLst>
      <p:ext uri="{BB962C8B-B14F-4D97-AF65-F5344CB8AC3E}">
        <p14:creationId xmlns:p14="http://schemas.microsoft.com/office/powerpoint/2010/main" val="398182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</a:p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кинематографию, 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073135271"/>
              </p:ext>
            </p:extLst>
          </p:nvPr>
        </p:nvGraphicFramePr>
        <p:xfrm>
          <a:off x="285720" y="1989174"/>
          <a:ext cx="8089159" cy="266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12748" y="762382"/>
            <a:ext cx="856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83951"/>
              </p:ext>
            </p:extLst>
          </p:nvPr>
        </p:nvGraphicFramePr>
        <p:xfrm>
          <a:off x="0" y="5255665"/>
          <a:ext cx="9144002" cy="16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46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8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53 381,6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68 839,0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72 067,7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76 340,3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71 902,5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79 150,5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982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666,3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880,7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1 144,1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1 275,6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275,6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1 275,6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политику, 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67745"/>
              </p:ext>
            </p:extLst>
          </p:nvPr>
        </p:nvGraphicFramePr>
        <p:xfrm>
          <a:off x="-2" y="5080000"/>
          <a:ext cx="9144002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01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5 586,8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5 483,3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7 692,8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7 177,0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7 177,0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7 177,0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6 202,1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2 730,0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6 190,9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2 260,7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1 610,5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1 610,5</a:t>
                      </a:r>
                    </a:p>
                  </a:txBody>
                  <a:tcP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43 256,6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45 232,2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59 914,4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75 709,0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58 359,9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58 622,6</a:t>
                      </a:r>
                    </a:p>
                  </a:txBody>
                  <a:tcPr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83028338"/>
              </p:ext>
            </p:extLst>
          </p:nvPr>
        </p:nvGraphicFramePr>
        <p:xfrm>
          <a:off x="9922" y="1159936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0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(Проект)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(Проект)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148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(Проект)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628" y="491566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2 692,4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2 337,1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2 493,7</a:t>
            </a: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529,0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629,9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 (План)</a:t>
            </a: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714744" y="471488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1 653,3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845144220"/>
              </p:ext>
            </p:extLst>
          </p:nvPr>
        </p:nvGraphicFramePr>
        <p:xfrm>
          <a:off x="71438" y="466428"/>
          <a:ext cx="5000628" cy="250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537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0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568978"/>
              </p:ext>
            </p:extLst>
          </p:nvPr>
        </p:nvGraphicFramePr>
        <p:xfrm>
          <a:off x="130094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50 664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4 222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района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153 622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12 802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151 426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12 618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16 884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891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рубль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рубля в месяц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6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18694851"/>
              </p:ext>
            </p:extLst>
          </p:nvPr>
        </p:nvGraphicFramePr>
        <p:xfrm>
          <a:off x="0" y="572394"/>
          <a:ext cx="9144000" cy="532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3" y="0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664" y="5674713"/>
            <a:ext cx="5227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дошкольных образовательных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8664" y="5907090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образовательных организаций общего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8664" y="6184089"/>
            <a:ext cx="5826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Педагогические  работники организаций дополнительного образования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08664" y="6482132"/>
            <a:ext cx="2567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Работники учреждений культуры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6507" y="5753019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06507" y="5982042"/>
            <a:ext cx="142876" cy="14287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507" y="6251150"/>
            <a:ext cx="142876" cy="142876"/>
          </a:xfrm>
          <a:prstGeom prst="rect">
            <a:avLst/>
          </a:prstGeom>
          <a:solidFill>
            <a:srgbClr val="B5D36B"/>
          </a:solidFill>
          <a:ln>
            <a:solidFill>
              <a:srgbClr val="B5D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6507" y="6549194"/>
            <a:ext cx="142876" cy="142876"/>
          </a:xfrm>
          <a:prstGeom prst="rect">
            <a:avLst/>
          </a:prstGeom>
          <a:solidFill>
            <a:srgbClr val="EC5E06"/>
          </a:solidFill>
          <a:ln>
            <a:solidFill>
              <a:srgbClr val="EC5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717694"/>
              </p:ext>
            </p:extLst>
          </p:nvPr>
        </p:nvGraphicFramePr>
        <p:xfrm>
          <a:off x="4249737" y="4727238"/>
          <a:ext cx="4894263" cy="21307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58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32 622,1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34 811,2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33 971,5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latin typeface="Times New Roman" pitchFamily="18" charset="0"/>
                          <a:cs typeface="Times New Roman" pitchFamily="18" charset="0"/>
                        </a:rPr>
                        <a:t>35 333,7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7 008,8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4 785,9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椭圆 161"/>
          <p:cNvSpPr/>
          <p:nvPr/>
        </p:nvSpPr>
        <p:spPr>
          <a:xfrm rot="21574610">
            <a:off x="1008888" y="2651560"/>
            <a:ext cx="2277316" cy="2388079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</a:p>
        </p:txBody>
      </p:sp>
      <p:sp>
        <p:nvSpPr>
          <p:cNvPr id="6" name="椭圆 162"/>
          <p:cNvSpPr/>
          <p:nvPr/>
        </p:nvSpPr>
        <p:spPr>
          <a:xfrm rot="14374610">
            <a:off x="-55569" y="4419320"/>
            <a:ext cx="2412169" cy="2227483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96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180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163"/>
          <p:cNvSpPr/>
          <p:nvPr/>
        </p:nvSpPr>
        <p:spPr>
          <a:xfrm rot="7174610">
            <a:off x="1907044" y="4384087"/>
            <a:ext cx="2303675" cy="2441357"/>
          </a:xfrm>
          <a:prstGeom prst="ellipse">
            <a:avLst/>
          </a:prstGeom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6200000" scaled="0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rgbClr val="A5A5A5">
                    <a:lumMod val="60000"/>
                    <a:lumOff val="40000"/>
                  </a:srgbClr>
                </a:gs>
              </a:gsLst>
              <a:lin ang="7200000" scaled="0"/>
              <a:tileRect/>
            </a:gradFill>
            <a:prstDash val="solid"/>
            <a:miter lim="800000"/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任意多边形 164"/>
          <p:cNvSpPr/>
          <p:nvPr/>
        </p:nvSpPr>
        <p:spPr>
          <a:xfrm rot="7174610">
            <a:off x="1429653" y="5158152"/>
            <a:ext cx="1295603" cy="756537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165"/>
          <p:cNvSpPr/>
          <p:nvPr/>
        </p:nvSpPr>
        <p:spPr>
          <a:xfrm rot="15291983">
            <a:off x="1202167" y="4280368"/>
            <a:ext cx="881750" cy="797593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任意多边形 166"/>
          <p:cNvSpPr/>
          <p:nvPr/>
        </p:nvSpPr>
        <p:spPr>
          <a:xfrm rot="21574610">
            <a:off x="1998136" y="4433097"/>
            <a:ext cx="1075762" cy="563575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67"/>
          <p:cNvSpPr/>
          <p:nvPr/>
        </p:nvSpPr>
        <p:spPr>
          <a:xfrm rot="14374610">
            <a:off x="1791961" y="4889177"/>
            <a:ext cx="477571" cy="417533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500166" y="4500570"/>
            <a:ext cx="214314" cy="257174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2428860" y="4500570"/>
            <a:ext cx="357190" cy="361528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ysClr val="window" lastClr="FFFFFF">
              <a:alpha val="88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429000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Дотации на выравнивание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субъектов РФ и муниципальных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5143512"/>
            <a:ext cx="1364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Иные дотации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85984" y="5000636"/>
            <a:ext cx="207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Прочие межбюджетные трансферты общего характера</a:t>
            </a:r>
          </a:p>
        </p:txBody>
      </p:sp>
      <p:sp>
        <p:nvSpPr>
          <p:cNvPr id="24" name="Freeform 5"/>
          <p:cNvSpPr>
            <a:spLocks noChangeAspect="1" noEditPoints="1"/>
          </p:cNvSpPr>
          <p:nvPr/>
        </p:nvSpPr>
        <p:spPr bwMode="auto">
          <a:xfrm>
            <a:off x="1857356" y="5429264"/>
            <a:ext cx="481329" cy="397686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266975091"/>
              </p:ext>
            </p:extLst>
          </p:nvPr>
        </p:nvGraphicFramePr>
        <p:xfrm>
          <a:off x="3851920" y="1158045"/>
          <a:ext cx="5292080" cy="34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48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2025 год и 2026-20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 годы. </a:t>
            </a:r>
          </a:p>
          <a:p>
            <a:pPr algn="just">
              <a:buFontTx/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30732"/>
              </p:ext>
            </p:extLst>
          </p:nvPr>
        </p:nvGraphicFramePr>
        <p:xfrm>
          <a:off x="34183" y="1572427"/>
          <a:ext cx="9058542" cy="5230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7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3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62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9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89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00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185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348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033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9475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90891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4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3 948,4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4 186,0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4 328,9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1 781,3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1 767,8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828,3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462,8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462,8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462,8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49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2 773,1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1 223,8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396,6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495,7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4 810,0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4 810,0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4 810,0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2 098,2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240,9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495,7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2 379,6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2 379,6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2 379,6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2 537,6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2 615,2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694,8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3 891,4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3 728,9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495,6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3 098,9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3 184,0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274,7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2 961,9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004,9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495,6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542,5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343,9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343,9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343,9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2 794,0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866,7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943,3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2 519,6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587,5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659,0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3 136,0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3 533,6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596,8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136,8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571,1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571,1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571,1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510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971,5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2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333,7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3 077,0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3 367,7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3 367,7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13 455,0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13 455,0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13 455,0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2025-2027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50593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83933"/>
              </p:ext>
            </p:extLst>
          </p:nvPr>
        </p:nvGraphicFramePr>
        <p:xfrm>
          <a:off x="128186" y="1079882"/>
          <a:ext cx="8946803" cy="5718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9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7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54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544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170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97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70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721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7721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283603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72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благоустройство территорий административных центров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закупку коммунальной техники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мероприятия по улучшению систем наружного освещения населенных пунктов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14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6977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1979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4 883,7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2025-2027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4959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99279961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4825" y="74344"/>
            <a:ext cx="863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в %</a:t>
            </a:r>
          </a:p>
        </p:txBody>
      </p:sp>
    </p:spTree>
    <p:extLst>
      <p:ext uri="{BB962C8B-B14F-4D97-AF65-F5344CB8AC3E}">
        <p14:creationId xmlns:p14="http://schemas.microsoft.com/office/powerpoint/2010/main" val="3555238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дефицита  бюджета;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кредитных организаций;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Бюджетные кредиты от других бюджетов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264698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252442400"/>
              </p:ext>
            </p:extLst>
          </p:nvPr>
        </p:nvGraphicFramePr>
        <p:xfrm>
          <a:off x="107504" y="2924944"/>
          <a:ext cx="306843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94899341"/>
              </p:ext>
            </p:extLst>
          </p:nvPr>
        </p:nvGraphicFramePr>
        <p:xfrm>
          <a:off x="55801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720581880"/>
              </p:ext>
            </p:extLst>
          </p:nvPr>
        </p:nvGraphicFramePr>
        <p:xfrm>
          <a:off x="3275856" y="2924944"/>
          <a:ext cx="27363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85645924"/>
              </p:ext>
            </p:extLst>
          </p:nvPr>
        </p:nvGraphicFramePr>
        <p:xfrm>
          <a:off x="5796136" y="2924944"/>
          <a:ext cx="30480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340" y="276910"/>
            <a:ext cx="660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21878"/>
              </p:ext>
            </p:extLst>
          </p:nvPr>
        </p:nvGraphicFramePr>
        <p:xfrm>
          <a:off x="1547664" y="557306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5180141"/>
            <a:ext cx="67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41071841"/>
              </p:ext>
            </p:extLst>
          </p:nvPr>
        </p:nvGraphicFramePr>
        <p:xfrm>
          <a:off x="2843808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49674117"/>
              </p:ext>
            </p:extLst>
          </p:nvPr>
        </p:nvGraphicFramePr>
        <p:xfrm>
          <a:off x="1795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72959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onstantia" pitchFamily="18" charset="0"/>
              </a:rPr>
              <a:t>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     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13731502"/>
              </p:ext>
            </p:extLst>
          </p:nvPr>
        </p:nvGraphicFramePr>
        <p:xfrm>
          <a:off x="323527" y="2466690"/>
          <a:ext cx="8637909" cy="413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8694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38464"/>
              </p:ext>
            </p:extLst>
          </p:nvPr>
        </p:nvGraphicFramePr>
        <p:xfrm>
          <a:off x="0" y="1131373"/>
          <a:ext cx="9144034" cy="574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8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86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6 012,8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6 110,5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6 845,2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8 035,3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7 669,4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7 746,8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36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1 046,0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24 754,3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33 094,6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120 190,5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41 043,6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28 564,6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31 225,8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1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21 556,3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53 347,3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12 386,7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9 190,4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16 286,8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26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18 146,1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21 821,5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65 382,5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2 660,7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1 610,5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1 610,5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6142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2 508,1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4349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57 355,1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59 497,0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65 560,9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56 522,6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51 355,8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51 355,8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24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22984"/>
              </p:ext>
            </p:extLst>
          </p:nvPr>
        </p:nvGraphicFramePr>
        <p:xfrm>
          <a:off x="0" y="-3"/>
          <a:ext cx="9144000" cy="686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64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09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76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26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01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982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83 567,8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96 545,7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83 677,5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82 301,7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77 848,4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78 536,9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41 578,0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42 072,8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58 180,2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72 618,3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55 459,2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55 721,8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5 905,6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9 339,3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11 369,9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10 104,6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10 261,2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459 202,6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429 653,4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516 361,2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556 549,1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537 349,4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570 695,8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71 372,8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76 542,0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81 255,8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87 706,2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83 448,4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91 431,5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98 642,2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87 042,8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107 407,8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73 405,5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86 788,2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101 856,6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608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3 253,3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4 117,8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4 306,7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7116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500,0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2 378,3 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4590">
                <a:tc>
                  <a:txBody>
                    <a:bodyPr/>
                    <a:lstStyle/>
                    <a:p>
                      <a:pPr algn="just"/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3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696,3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2 476,6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2 667,5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2 667,5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83340"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894 796,0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921 150,8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1 137 981,3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1 010 486,1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962</a:t>
                      </a:r>
                      <a:r>
                        <a:rPr lang="ru-RU" sz="13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649,8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1 024 940,2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1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2025 год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45818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075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45572" y="110653"/>
            <a:ext cx="8198427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193839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1303</a:t>
            </a:r>
          </a:p>
          <a:p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Повысить плодородие почв и урожайность сельскохозяйственных культур;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Стимулировать инновационную деятельность и инновационное развитие агропромышленного комплекса.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92185"/>
              </p:ext>
            </p:extLst>
          </p:nvPr>
        </p:nvGraphicFramePr>
        <p:xfrm>
          <a:off x="395536" y="5278969"/>
          <a:ext cx="8352927" cy="11423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13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13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13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89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подотрасли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7 407,8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048" y="3870606"/>
            <a:ext cx="3769280" cy="2295128"/>
          </a:xfrm>
          <a:prstGeom prst="rect">
            <a:avLst/>
          </a:prstGeom>
        </p:spPr>
      </p:pic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13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24610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ноябре-декабре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296679" y="411319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в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апреле</a:t>
            </a: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352861" y="690966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</a:p>
        </p:txBody>
      </p:sp>
    </p:spTree>
    <p:extLst>
      <p:ext uri="{BB962C8B-B14F-4D97-AF65-F5344CB8AC3E}">
        <p14:creationId xmlns:p14="http://schemas.microsoft.com/office/powerpoint/2010/main" val="421653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7938" y="176645"/>
            <a:ext cx="8456062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045545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1034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 Анализ и прогнозирование социально- экономического развития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привлекательности района;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6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143000" y="78904"/>
            <a:ext cx="8001000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791" y="1634724"/>
            <a:ext cx="867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1013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строительства.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финансирования, в том числе собственных средств получателей социальных выплат.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713096"/>
              </p:ext>
            </p:extLst>
          </p:nvPr>
        </p:nvGraphicFramePr>
        <p:xfrm>
          <a:off x="256791" y="5382369"/>
          <a:ext cx="8424935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2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23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72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9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78904"/>
            <a:ext cx="9144000" cy="9985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торговли и потребительской кооперации муниципального района </a:t>
            </a:r>
            <a:r>
              <a:rPr lang="ru-RU" sz="2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Башкортостан»</a:t>
            </a:r>
            <a:endParaRPr lang="ru-RU" sz="2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89" y="1282940"/>
            <a:ext cx="90606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«Развитие торговли и потребительской кооперации муниципального района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на 2022 - 2027  годы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утверждена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</a:t>
            </a:r>
            <a:r>
              <a:rPr lang="ru-RU" sz="14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30 декабря 2021 года №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1035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Основные цели программы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повышение экономической и физической доступности товаров и услуг на потребительском рынке, качества и культуры обслуживания населения при их предоставлении;</a:t>
            </a:r>
          </a:p>
          <a:p>
            <a:pPr algn="just"/>
            <a:r>
              <a:rPr lang="ru-RU" sz="1300" dirty="0" smtClean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экономических условий  для обеспечения устойчивого развития потребительской кооперации в муниципальном районе </a:t>
            </a:r>
            <a:r>
              <a:rPr lang="ru-RU" sz="13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Башкортостан, позволяющего  внести  вклад  в социально- экономическое  развитие  района, обеспечение продовольственной безопасности  на территории района;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удовлетворение  потребностей  жителей района  в бытовых услугах;</a:t>
            </a:r>
          </a:p>
          <a:p>
            <a:pPr algn="just"/>
            <a:r>
              <a:rPr lang="ru-RU" sz="1300" dirty="0" smtClean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совершенствование 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муниципальной системы защиты прав потребителей, установленных законодательством, обеспечение возможностей равного доступа для эффективной реализации потребителями района своих законных прав и </a:t>
            </a:r>
            <a:r>
              <a:rPr lang="ru-RU" sz="1300" dirty="0" smtClean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интересов.</a:t>
            </a:r>
          </a:p>
          <a:p>
            <a:pPr algn="just"/>
            <a:endParaRPr lang="ru-RU" sz="1300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Основными задачами </a:t>
            </a:r>
            <a:r>
              <a:rPr lang="ru-RU" sz="1300" dirty="0" smtClean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являются: 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-создание на территории муниципального  района современной торговой инфраструктуры, основанной на принципах обеспечения установленных нормативов обеспеченности муниципального района площадями торговых объектов;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-увеличение доступных  торговых объектов для маломобильных групп населения;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доведения товаров до потребителей в достаточном объёме и ассортименте;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увеличение объема производимой продукции потребительской кооперации;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-активизация работы с личными подсобными, крестьянскими (фермерскими) хозяйствами, другими  </a:t>
            </a:r>
            <a:r>
              <a:rPr lang="ru-RU" sz="13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увеличение количества и качества услуг  предприятий бытового обслуживания населением муниципального района </a:t>
            </a:r>
            <a:r>
              <a:rPr lang="ru-RU" sz="13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 algn="just"/>
            <a:r>
              <a:rPr lang="ru-RU" sz="13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повышение правовой грамотности потребителей, обеспечение возможностей равного доступа для эффективной реализации потребителями района своих законных прав и </a:t>
            </a:r>
            <a:r>
              <a:rPr lang="ru-RU" sz="1300" dirty="0" smtClean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интересов.</a:t>
            </a:r>
            <a:endParaRPr lang="ru-RU" sz="1300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71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72836" y="0"/>
            <a:ext cx="8275033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713" y="836712"/>
            <a:ext cx="8858312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15 марта 2022 года № 237</a:t>
            </a: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участников дорожного движения.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86194"/>
              </p:ext>
            </p:extLst>
          </p:nvPr>
        </p:nvGraphicFramePr>
        <p:xfrm>
          <a:off x="291394" y="5930414"/>
          <a:ext cx="8568951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3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41 043,6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28 564,6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10490" y="5311"/>
            <a:ext cx="8333509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143212"/>
            <a:ext cx="90011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1028 </a:t>
            </a: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систем коммунальной инфраструктуры;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бесперебойной работы инженерных коммуникаций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Улучшение качества предоставляемых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Повышение эффективности функционирования объектов жилищно-коммунального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Восстановление основных фондов за счет  реализации проектов по замене и модернизации сетей и оборудования;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Улучшение финансового и материального состояния жилищно-коммунального хозяйства.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Обеспечение сохранности жилищного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финансовой поддержки модернизации коммунального комплекса;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Обеспечение условий для снижения издержек производства;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Обеспечение повышения качества жилищно-коммунальных услуг;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Продолжение работы по внедрению ресурсосберегающих технологий.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77643"/>
              </p:ext>
            </p:extLst>
          </p:nvPr>
        </p:nvGraphicFramePr>
        <p:xfrm>
          <a:off x="269522" y="5445224"/>
          <a:ext cx="8604955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66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81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15 868,8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6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45278" y="80149"/>
            <a:ext cx="8398722" cy="8196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21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1623742"/>
            <a:ext cx="8734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1029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на территории муниципального района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Улучшение жилищные условия граждан, проживающих на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роста сельского населения за счет развития инфраструктуры на 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товаропроизводителей квалифицированными кадрами,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обеспечить снижение уровня безработицы населения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41077"/>
              </p:ext>
            </p:extLst>
          </p:nvPr>
        </p:nvGraphicFramePr>
        <p:xfrm>
          <a:off x="251518" y="5232033"/>
          <a:ext cx="8662159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99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8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87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4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муниципального района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9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246908" y="98140"/>
            <a:ext cx="7897091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606699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19 апреля 2023 года № 324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Создание благоприятных условий для ведения предпринимательской деятельности в муниципальном районе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всех видов предпринимательской деятельности;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Увеличение численности населения муниципального района Нуримановский район Республики Башкортостан, осуществляющего предпринимательскую деятельность и работающего в сфере малого и среднего предпринимательства;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Увеличение доли 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90267"/>
              </p:ext>
            </p:extLst>
          </p:nvPr>
        </p:nvGraphicFramePr>
        <p:xfrm>
          <a:off x="381499" y="5301208"/>
          <a:ext cx="8510983" cy="776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12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5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5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72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6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35180" y="89295"/>
            <a:ext cx="8208819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1399059"/>
            <a:ext cx="885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марта 2022 года № 285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эффективности работы и результативности профессиональной служебной деятельности органов местного  самоуправления;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Искоренение коррупционных проявлений в деятельности муниципальных служащих;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Создание безопасных условий труда и охраны труда;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Создание эффективной системы организации хранения, комплектования, учета и использования документов архивного фонда;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 Оказание качественных муниципальных услуг, в том числе в электронном виде.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525255"/>
              </p:ext>
            </p:extLst>
          </p:nvPr>
        </p:nvGraphicFramePr>
        <p:xfrm>
          <a:off x="251520" y="4963492"/>
          <a:ext cx="8568951" cy="16910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45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4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3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55 822,6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51 355,8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51 355,8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5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90550" y="4740"/>
            <a:ext cx="8547795" cy="99853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074108"/>
            <a:ext cx="8772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042 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муниципальном районе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развитие добросовестной конкуренции, предотвращение коррупции и других злоупотреблений.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эффективности управления, распоряжения и использования имущества муниципального района  и земельных ресурсов, находящихся в муниципальной собственности на территории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Реализация единого порядка ведения бюджетного учета в ОМСУ, муниципальных учреждениях с использованием средств автоматизации;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качества и оперативности формирования отчетности;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6.Обеспечение гласности и прозрачности осуществления закупок;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7.Увеличение количества совместных конкурсов и аукционов для нужд заказчиков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38341"/>
              </p:ext>
            </p:extLst>
          </p:nvPr>
        </p:nvGraphicFramePr>
        <p:xfrm>
          <a:off x="389326" y="5203756"/>
          <a:ext cx="8496943" cy="13252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4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34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3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6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60 380,2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56 739,0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57 427,4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8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52425" y="0"/>
            <a:ext cx="8791575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877644"/>
            <a:ext cx="87630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1017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 ситуацию,  из числа:  пожилых граждан,  инвалидов,  семей  с несовершеннолетними детьми, проживающих  на территории муниципального района</a:t>
            </a:r>
            <a:r>
              <a:rPr lang="ru-RU" sz="1200" dirty="0"/>
              <a:t>. 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благоприятных условий для интеграции в общество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Координация деятельности предприятий, организаций  по оказанию социальной поддержки инвалидам, пенсионерам и другим категориям.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продолжения активного образа жизни пожилых людей, достигших пенсионного возраста, для их полноценного участия в жизни общества.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адаптации в современном обществе людей пожилого возраста.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Возрождение в сознании общества  понимания  ценности семьи,  укрепление социального статуса семьи как основного института общества, пропаганда семейных ценностей.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взаимодействия государственных, муниципальных, иных систем и служб, призванных способствовать укреплению статуса семьи.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Совершенствование охраны здоровья родителей и детей,  создание   благоприятных условий для рождения, воспитания  здоровых детей, профилактика детской заболеваемости и инвалидности, снижение показателей материнской, младенческой, детской смертности.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Проведение культурно-массовых   мероприятий,  направленных  на нравственное и духовное воспитание детей и семей в целом.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Обеспечение беспрепятственного доступа инвалидов к объектам социальной инфраструктуры.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 Организация       информационной        поддержки деятельности    по    созданию    условий     для преобразования    среды    жизнедеятельности    в доступную для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 Развитие системы инклюзивного образования.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88299"/>
              </p:ext>
            </p:extLst>
          </p:nvPr>
        </p:nvGraphicFramePr>
        <p:xfrm>
          <a:off x="161863" y="5692055"/>
          <a:ext cx="8424938" cy="969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2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2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23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72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Университет серебряного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72 531,3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55 459,2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55 721,8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3899" y="4753427"/>
            <a:ext cx="1714512" cy="1714512"/>
          </a:xfrm>
          <a:prstGeom prst="rect">
            <a:avLst/>
          </a:prstGeom>
        </p:spPr>
      </p:pic>
      <p:sp>
        <p:nvSpPr>
          <p:cNvPr id="15" name="Выгнутая вправо стрелка 14"/>
          <p:cNvSpPr/>
          <p:nvPr/>
        </p:nvSpPr>
        <p:spPr>
          <a:xfrm>
            <a:off x="5500678" y="2422373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ГРАЖДАНИН УЧАСТВУЕТ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4507" y="5610683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527348"/>
            <a:ext cx="2920981" cy="2246769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хозяйство, культура, 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– расходная </a:t>
            </a:r>
          </a:p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бюджета </a:t>
            </a: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4136775" y="1431002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364461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 rot="10800000">
            <a:off x="1993635" y="2253097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38175" y="156428"/>
            <a:ext cx="8505825" cy="8722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5" y="1116360"/>
            <a:ext cx="9077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1019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культурой и спортом, формирование стремления к здоровому образу жизни;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Укрепление института молодых семей;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11. Увеличение количества граждан активно занимающихся физической культурой и спортом;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12. Развитие волонтерской и добровольческой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13. Вовлечение 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29137"/>
              </p:ext>
            </p:extLst>
          </p:nvPr>
        </p:nvGraphicFramePr>
        <p:xfrm>
          <a:off x="247144" y="5733256"/>
          <a:ext cx="7920111" cy="988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71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4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4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87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8 462,4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7 767,4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7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25084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324" y="620688"/>
            <a:ext cx="879417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12 января 2023 года № 69</a:t>
            </a:r>
          </a:p>
          <a:p>
            <a:pPr algn="just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9. Развитие кадрового потенциала сферы образования и системы поддержки педагогических работников;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10. Создание прозрачной, открытой  системы  информирования граждан об образовательных услугах, обеспечивающих полноту, доступность, своевременное обновление и достоверность информации.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34896"/>
              </p:ext>
            </p:extLst>
          </p:nvPr>
        </p:nvGraphicFramePr>
        <p:xfrm>
          <a:off x="205991" y="4536554"/>
          <a:ext cx="8221902" cy="22491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52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86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1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87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105 054,7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104 965,4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109 525,4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341 033,1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325 656,1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348 571,3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36 272,1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11 569,9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9 283,1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52 400,9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55 313,9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3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71499" y="254821"/>
            <a:ext cx="8603035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595021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26 января 2022 года № 116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Совершенствование 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Сохранение и развитие непрерывной системы художественного образования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52820"/>
              </p:ext>
            </p:extLst>
          </p:nvPr>
        </p:nvGraphicFramePr>
        <p:xfrm>
          <a:off x="251520" y="5369254"/>
          <a:ext cx="8361682" cy="9880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26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2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26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99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23 270,3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24 842,2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50 647,5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46 942,0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52 618,2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13 236,0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13 971,2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7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04850" y="182813"/>
            <a:ext cx="8413304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340768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марта 2022 года № 302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11686"/>
              </p:ext>
            </p:extLst>
          </p:nvPr>
        </p:nvGraphicFramePr>
        <p:xfrm>
          <a:off x="467544" y="5517232"/>
          <a:ext cx="8289674" cy="9690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8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1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1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1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61 782,4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63 442,4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64 803,1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11 623,1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37 053,4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374072" y="137370"/>
            <a:ext cx="8733923" cy="10081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496256"/>
            <a:ext cx="8357642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на 2022-2027 годы утверждена постановлением Администрации муниципального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1020</a:t>
            </a:r>
          </a:p>
          <a:p>
            <a:pPr algn="just"/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1. Сохранение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район.</a:t>
            </a:r>
          </a:p>
          <a:p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4.Проведение целенаправленной работы по осуществлению комплексных мер по профилактике распространения наркомании.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52451" y="0"/>
            <a:ext cx="8591550" cy="6953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257" y="732038"/>
            <a:ext cx="871296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на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2024-2030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годы утверждена постановлением Администрации муниципального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27 марта 2024года </a:t>
            </a:r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1234</a:t>
            </a:r>
            <a:endParaRPr lang="ru-RU" sz="125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13. Реализация государственной политики в области пожарной безопасности; 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14. Повышение пожарной безопасности жилищного фонда МР;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15. Совершенствование противопожарной пропаганды;</a:t>
            </a:r>
          </a:p>
          <a:p>
            <a:pPr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16. Недопущение человеческих жертв и уменьшение материального ущерба от ЧС и пожаров.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24844"/>
              </p:ext>
            </p:extLst>
          </p:nvPr>
        </p:nvGraphicFramePr>
        <p:xfrm>
          <a:off x="277492" y="5729011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6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9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995054" y="0"/>
            <a:ext cx="7148945" cy="10463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3856" y="1046362"/>
            <a:ext cx="88142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Нуримановский район Республики Башкортостан»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годы утверждена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29 марта 2022 года №291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Комплексное развитие межнациональных отношений и сохранение и сохранение и развитие этнокультурного многообразия народов, проживающих 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Упрочение общероссийского гражданского самосознания и духовной общности многонационального народа Российской Федерации (российской нации);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н развитие этнокультурного многообразия народов России; гармонизацию национальных и межнациональных (межэтнических) отношений;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Обеспечение равенства прав и свобод человека и гражданина независимо от расы, национальности, языка, отношения к религии и других обстоятельств;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социально-экономических условий для эффективной реализации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национально-культурному развитию;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Формирование у детей и молодежи общероссийского гражданского самосознания, чувства патриотизма, гражданской ответственности, гордости за историю страны, воспитание культура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Поддержка русского языка как государственного языка Российской Федерации и языков народов России;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Информационное  обеспечение  реализации  государственной национальной политики Российской Федерации;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Совершенствование взаимодействия государственных и муниципальных органов с институтами гражданского общества	при реализации государственной национальной политики Российской Федерации.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укрепить общероссийское  гражданское самосознание, единство и духовную общность многонационального народа, проживающего в муниципальном  районе </a:t>
            </a:r>
            <a:r>
              <a:rPr lang="ru-RU" sz="1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0921"/>
              </p:ext>
            </p:extLst>
          </p:nvPr>
        </p:nvGraphicFramePr>
        <p:xfrm>
          <a:off x="277492" y="5573148"/>
          <a:ext cx="8505698" cy="9594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09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4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66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этнокультурного многообразия народов, проживающих в муниципальном районе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2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057274" y="0"/>
            <a:ext cx="8086725" cy="10463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sz="20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46363"/>
            <a:ext cx="90677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утверждена постановлением Администрации муниципального 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19  июля 2022 года №568</a:t>
            </a:r>
          </a:p>
          <a:p>
            <a:pPr algn="just"/>
            <a:endParaRPr lang="ru-RU" sz="16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1. Повышение уровня внешнего благоустройства, санитарного состояния дворовых территорий многоквартирных домов и территорий общего пользования;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2. Создание комфортных и безопасных условий проживания граждан.</a:t>
            </a:r>
          </a:p>
          <a:p>
            <a:pPr algn="just"/>
            <a:endParaRPr lang="ru-RU" sz="16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1. Организация мероприятий по благоустройству нуждающихся в благоустройстве территорий общего пользования;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2. Организация мероприятий по благоустройству нуждающихся в благоустройстве дворовых территорий многоквартирных домов;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3. Повышение уровня вовлеченности заинтересованных граждан, организаций в реализацию мероприятий по благоустройству нуждающихся в благоустройстве территорий общего пользования поселения, а также дворовых территорий многоквартирных домов;</a:t>
            </a:r>
          </a:p>
          <a:p>
            <a:pPr algn="just"/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4. Повышения уровня комфортного проживания граждан муниципального района </a:t>
            </a:r>
            <a:r>
              <a:rPr lang="ru-RU" sz="1600" dirty="0" err="1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  <a:endParaRPr lang="ru-RU" sz="1600" b="1" dirty="0">
              <a:solidFill>
                <a:srgbClr val="E7E6E6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127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22516"/>
              </p:ext>
            </p:extLst>
          </p:nvPr>
        </p:nvGraphicFramePr>
        <p:xfrm>
          <a:off x="307571" y="1044616"/>
          <a:ext cx="8528858" cy="5534884"/>
        </p:xfrm>
        <a:graphic>
          <a:graphicData uri="http://schemas.openxmlformats.org/drawingml/2006/table">
            <a:tbl>
              <a:tblPr/>
              <a:tblGrid>
                <a:gridCol w="2990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2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23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30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5963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04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25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224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08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50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"Успех каждого ребенка"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428,7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2 544,1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 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(МАОУ 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СОШ с. 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Красный Ключ)</a:t>
                      </a:r>
                      <a:r>
                        <a:rPr lang="en-US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;</a:t>
                      </a:r>
                      <a:endParaRPr lang="ru-RU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общеразвивающих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программ, для создания информационных систем в образовательных организациях (МБУ ДО 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ДПиШ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58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1 792,8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1 865,9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865,9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536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"Обеспечение качественно нового уровня развития инфраструктуры культуры" ("Культурная среда")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7 044,5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0560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"Создание условий для реализации творческого потенциала нации" ("Творческие люди")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Новосубаевскому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сельскому дому культуры МБУ "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ЦКС");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работников сельских учреждений культуры (Сазонова Н.В., 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Красноключевская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сельская модельная библиотека - филиал МБУ "</a:t>
                      </a:r>
                      <a:r>
                        <a:rPr lang="ru-RU" sz="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ЦБС")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8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8 977,0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общественных, дворовых территорий и мест массового отдыха населения СП Красногорский сельсовет -Устройство пешеходной дорожки в с. Красная Горка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РБ )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08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18 849,8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13 396,2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1 865,9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2 140,9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2 140,8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0" y="11663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1621" y="759550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1042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17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бюджета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политики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1260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муниципального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91724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6320</TotalTime>
  <Words>12322</Words>
  <Application>Microsoft Office PowerPoint</Application>
  <PresentationFormat>Экран (4:3)</PresentationFormat>
  <Paragraphs>2487</Paragraphs>
  <Slides>79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3" baseType="lpstr">
      <vt:lpstr>Тема Office</vt:lpstr>
      <vt:lpstr>1_Тема Office</vt:lpstr>
      <vt:lpstr>2_Тема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Windows</cp:lastModifiedBy>
  <cp:revision>495</cp:revision>
  <cp:lastPrinted>2024-11-07T12:17:31Z</cp:lastPrinted>
  <dcterms:created xsi:type="dcterms:W3CDTF">2021-06-25T08:46:26Z</dcterms:created>
  <dcterms:modified xsi:type="dcterms:W3CDTF">2025-03-26T07:27:18Z</dcterms:modified>
</cp:coreProperties>
</file>