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charts/chart3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rawings/drawing7.xml" ContentType="application/vnd.openxmlformats-officedocument.drawingml.chartshape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Default Extension="svg" ContentType="image/svg+xml"/>
  <Override PartName="/docMetadata/LabelInfo.xml" ContentType="application/vnd.ms-office.classificationlabel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charts/chart5.xml" ContentType="application/vnd.openxmlformats-officedocument.drawingml.chart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8" r:id="rId5"/>
  </p:sldMasterIdLst>
  <p:notesMasterIdLst>
    <p:notesMasterId r:id="rId75"/>
  </p:notesMasterIdLst>
  <p:handoutMasterIdLst>
    <p:handoutMasterId r:id="rId76"/>
  </p:handoutMasterIdLst>
  <p:sldIdLst>
    <p:sldId id="257" r:id="rId6"/>
    <p:sldId id="287" r:id="rId7"/>
    <p:sldId id="258" r:id="rId8"/>
    <p:sldId id="285" r:id="rId9"/>
    <p:sldId id="295" r:id="rId10"/>
    <p:sldId id="274" r:id="rId11"/>
    <p:sldId id="368" r:id="rId12"/>
    <p:sldId id="365" r:id="rId13"/>
    <p:sldId id="366" r:id="rId14"/>
    <p:sldId id="367" r:id="rId15"/>
    <p:sldId id="292" r:id="rId16"/>
    <p:sldId id="293" r:id="rId17"/>
    <p:sldId id="294" r:id="rId18"/>
    <p:sldId id="296" r:id="rId19"/>
    <p:sldId id="327" r:id="rId20"/>
    <p:sldId id="297" r:id="rId21"/>
    <p:sldId id="299" r:id="rId22"/>
    <p:sldId id="300" r:id="rId23"/>
    <p:sldId id="311" r:id="rId24"/>
    <p:sldId id="312" r:id="rId25"/>
    <p:sldId id="313" r:id="rId26"/>
    <p:sldId id="314" r:id="rId27"/>
    <p:sldId id="315" r:id="rId28"/>
    <p:sldId id="329" r:id="rId29"/>
    <p:sldId id="306" r:id="rId30"/>
    <p:sldId id="307" r:id="rId31"/>
    <p:sldId id="321" r:id="rId32"/>
    <p:sldId id="322" r:id="rId33"/>
    <p:sldId id="323" r:id="rId34"/>
    <p:sldId id="324" r:id="rId35"/>
    <p:sldId id="325" r:id="rId36"/>
    <p:sldId id="316" r:id="rId37"/>
    <p:sldId id="317" r:id="rId38"/>
    <p:sldId id="318" r:id="rId39"/>
    <p:sldId id="319" r:id="rId40"/>
    <p:sldId id="320" r:id="rId41"/>
    <p:sldId id="308" r:id="rId42"/>
    <p:sldId id="309" r:id="rId43"/>
    <p:sldId id="310" r:id="rId44"/>
    <p:sldId id="302" r:id="rId45"/>
    <p:sldId id="303" r:id="rId46"/>
    <p:sldId id="304" r:id="rId47"/>
    <p:sldId id="305" r:id="rId48"/>
    <p:sldId id="336" r:id="rId49"/>
    <p:sldId id="341" r:id="rId50"/>
    <p:sldId id="343" r:id="rId51"/>
    <p:sldId id="344" r:id="rId52"/>
    <p:sldId id="345" r:id="rId53"/>
    <p:sldId id="346" r:id="rId54"/>
    <p:sldId id="347" r:id="rId55"/>
    <p:sldId id="34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363" r:id="rId69"/>
    <p:sldId id="338" r:id="rId70"/>
    <p:sldId id="369" r:id="rId71"/>
    <p:sldId id="370" r:id="rId72"/>
    <p:sldId id="361" r:id="rId73"/>
    <p:sldId id="288" r:id="rId74"/>
  </p:sldIdLst>
  <p:sldSz cx="9144000" cy="5143500" type="screen16x9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  <p15:guide id="15" orient="horz" pos="1620">
          <p15:clr>
            <a:srgbClr val="A4A3A4"/>
          </p15:clr>
        </p15:guide>
        <p15:guide id="16" orient="horz" pos="756">
          <p15:clr>
            <a:srgbClr val="A4A3A4"/>
          </p15:clr>
        </p15:guide>
        <p15:guide id="17" orient="horz" pos="2844">
          <p15:clr>
            <a:srgbClr val="A4A3A4"/>
          </p15:clr>
        </p15:guide>
        <p15:guide id="18" orient="horz" pos="252">
          <p15:clr>
            <a:srgbClr val="A4A3A4"/>
          </p15:clr>
        </p15:guide>
        <p15:guide id="19" orient="horz" pos="1440">
          <p15:clr>
            <a:srgbClr val="A4A3A4"/>
          </p15:clr>
        </p15:guide>
        <p15:guide id="20" orient="horz" pos="2988">
          <p15:clr>
            <a:srgbClr val="A4A3A4"/>
          </p15:clr>
        </p15:guide>
        <p15:guide id="21" orient="horz" pos="864">
          <p15:clr>
            <a:srgbClr val="A4A3A4"/>
          </p15:clr>
        </p15:guide>
        <p15:guide id="22" pos="2880">
          <p15:clr>
            <a:srgbClr val="A4A3A4"/>
          </p15:clr>
        </p15:guide>
        <p15:guide id="23" pos="503">
          <p15:clr>
            <a:srgbClr val="A4A3A4"/>
          </p15:clr>
        </p15:guide>
        <p15:guide id="24" pos="5257">
          <p15:clr>
            <a:srgbClr val="A4A3A4"/>
          </p15:clr>
        </p15:guide>
        <p15:guide id="25" pos="4608">
          <p15:clr>
            <a:srgbClr val="A4A3A4"/>
          </p15:clr>
        </p15:guide>
        <p15:guide id="26" pos="2448">
          <p15:clr>
            <a:srgbClr val="A4A3A4"/>
          </p15:clr>
        </p15:guide>
        <p15:guide id="27" pos="5545">
          <p15:clr>
            <a:srgbClr val="A4A3A4"/>
          </p15:clr>
        </p15:guide>
        <p15:guide id="28" pos="27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CC"/>
    <a:srgbClr val="FF6565"/>
    <a:srgbClr val="CCCCFF"/>
    <a:srgbClr val="C9E7A7"/>
    <a:srgbClr val="F3F7FB"/>
    <a:srgbClr val="FECEB8"/>
    <a:srgbClr val="D0DDE2"/>
    <a:srgbClr val="FDAC87"/>
    <a:srgbClr val="E2C5FF"/>
    <a:srgbClr val="BD77F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718" autoAdjust="0"/>
    <p:restoredTop sz="94828" autoAdjust="0"/>
  </p:normalViewPr>
  <p:slideViewPr>
    <p:cSldViewPr showGuides="1">
      <p:cViewPr>
        <p:scale>
          <a:sx n="130" d="100"/>
          <a:sy n="130" d="100"/>
        </p:scale>
        <p:origin x="-1302" y="-282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orient="horz" pos="1620"/>
        <p:guide pos="3839"/>
        <p:guide pos="671"/>
        <p:guide pos="7007"/>
        <p:guide pos="6143"/>
        <p:guide pos="3263"/>
        <p:guide pos="7391"/>
        <p:guide pos="3695"/>
        <p:guide pos="288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3" d="100"/>
          <a:sy n="73" d="100"/>
        </p:scale>
        <p:origin x="2126" y="29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4.xlsx"/><Relationship Id="rId1" Type="http://schemas.openxmlformats.org/officeDocument/2006/relationships/image" Target="../media/image21.jpeg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2.xlsx"/><Relationship Id="rId1" Type="http://schemas.openxmlformats.org/officeDocument/2006/relationships/themeOverride" Target="../theme/themeOverride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Office_Excel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077957360593095"/>
          <c:y val="0.18928641595588291"/>
          <c:w val="0.75736128378689505"/>
          <c:h val="0.6240851269474572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Лист1!$A$2:$A$7</c:f>
              <c:strCache>
                <c:ptCount val="6"/>
                <c:pt idx="0">
                  <c:v>отчет 2022</c:v>
                </c:pt>
                <c:pt idx="1">
                  <c:v>отчет 2023</c:v>
                </c:pt>
                <c:pt idx="2">
                  <c:v>отчет 2024</c:v>
                </c:pt>
                <c:pt idx="3">
                  <c:v>план 2025</c:v>
                </c:pt>
                <c:pt idx="4">
                  <c:v>план 2026</c:v>
                </c:pt>
                <c:pt idx="5">
                  <c:v>план 2027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1082.5999999999999</c:v>
                </c:pt>
                <c:pt idx="1">
                  <c:v>1239.2</c:v>
                </c:pt>
                <c:pt idx="2">
                  <c:v>1531.2</c:v>
                </c:pt>
                <c:pt idx="3">
                  <c:v>1514.1499999999999</c:v>
                </c:pt>
                <c:pt idx="4">
                  <c:v>1650.37</c:v>
                </c:pt>
                <c:pt idx="5">
                  <c:v>1782.35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76-4C97-A0C8-DA1D82D78E6B}"/>
            </c:ext>
          </c:extLst>
        </c:ser>
        <c:dLbls/>
        <c:axId val="67017344"/>
        <c:axId val="67031424"/>
      </c:barChart>
      <c:lineChart>
        <c:grouping val="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C9E7A7"/>
              </a:solidFill>
              <a:ln>
                <a:solidFill>
                  <a:srgbClr val="92D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отчет 2022</c:v>
                </c:pt>
                <c:pt idx="1">
                  <c:v>отчет 2023</c:v>
                </c:pt>
                <c:pt idx="2">
                  <c:v>отчет 2024</c:v>
                </c:pt>
                <c:pt idx="3">
                  <c:v>план 2025</c:v>
                </c:pt>
                <c:pt idx="4">
                  <c:v>план 2026</c:v>
                </c:pt>
                <c:pt idx="5">
                  <c:v>план 2027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101</c:v>
                </c:pt>
                <c:pt idx="1">
                  <c:v>114.5</c:v>
                </c:pt>
                <c:pt idx="2">
                  <c:v>123.6</c:v>
                </c:pt>
                <c:pt idx="3">
                  <c:v>84.3</c:v>
                </c:pt>
                <c:pt idx="4">
                  <c:v>100.9</c:v>
                </c:pt>
                <c:pt idx="5">
                  <c:v>101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76-4C97-A0C8-DA1D82D78E6B}"/>
            </c:ext>
          </c:extLst>
        </c:ser>
        <c:dLbls/>
        <c:marker val="1"/>
        <c:axId val="67034496"/>
        <c:axId val="67032960"/>
      </c:lineChart>
      <c:catAx>
        <c:axId val="670173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7031424"/>
        <c:crosses val="autoZero"/>
        <c:auto val="1"/>
        <c:lblAlgn val="ctr"/>
        <c:lblOffset val="100"/>
      </c:catAx>
      <c:valAx>
        <c:axId val="67031424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7017344"/>
        <c:crosses val="autoZero"/>
        <c:crossBetween val="between"/>
      </c:valAx>
      <c:valAx>
        <c:axId val="67032960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7034496"/>
        <c:crosses val="max"/>
        <c:crossBetween val="between"/>
      </c:valAx>
      <c:catAx>
        <c:axId val="67034496"/>
        <c:scaling>
          <c:orientation val="minMax"/>
        </c:scaling>
        <c:delete val="1"/>
        <c:axPos val="b"/>
        <c:numFmt formatCode="General" sourceLinked="1"/>
        <c:tickLblPos val="nextTo"/>
        <c:crossAx val="67032960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0325206059768843"/>
          <c:y val="6.858572651251868E-2"/>
          <c:w val="0.71838536630289662"/>
          <c:h val="0.15201176095984614"/>
        </c:manualLayout>
      </c:layout>
      <c:txPr>
        <a:bodyPr/>
        <a:lstStyle/>
        <a:p>
          <a:pPr>
            <a:defRPr sz="7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855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8-4860-85B2-A9E694AECA83}"/>
                </c:ext>
              </c:extLst>
            </c:dLbl>
            <c:dLbl>
              <c:idx val="1"/>
              <c:layout>
                <c:manualLayout>
                  <c:x val="-5.8287388031992892E-3"/>
                  <c:y val="6.41970815407943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8-4860-85B2-A9E694AECA83}"/>
                </c:ext>
              </c:extLst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8-4860-85B2-A9E694AECA83}"/>
                </c:ext>
              </c:extLst>
            </c:dLbl>
            <c:dLbl>
              <c:idx val="3"/>
              <c:layout>
                <c:manualLayout>
                  <c:x val="2.5764882262602983E-3"/>
                  <c:y val="5.43206074575941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8-4860-85B2-A9E694AECA83}"/>
                </c:ext>
              </c:extLst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930318.5</c:v>
                </c:pt>
                <c:pt idx="1">
                  <c:v>951469.9</c:v>
                </c:pt>
                <c:pt idx="2">
                  <c:v>1144633.9000000004</c:v>
                </c:pt>
                <c:pt idx="3">
                  <c:v>1052437.5</c:v>
                </c:pt>
                <c:pt idx="4">
                  <c:v>991008.1</c:v>
                </c:pt>
                <c:pt idx="5">
                  <c:v>1051815.8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6D8-4860-85B2-A9E694AEC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8-4860-85B2-A9E694AECA83}"/>
                </c:ext>
              </c:extLst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8-4860-85B2-A9E694AECA83}"/>
                </c:ext>
              </c:extLst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8-4860-85B2-A9E694AECA83}"/>
                </c:ext>
              </c:extLst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8-4860-85B2-A9E694AECA83}"/>
                </c:ext>
              </c:extLst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8-4860-85B2-A9E694AECA83}"/>
                </c:ext>
              </c:extLst>
            </c:dLbl>
            <c:dLbl>
              <c:idx val="5"/>
              <c:layout>
                <c:manualLayout>
                  <c:x val="9.4470143635720059E-17"/>
                  <c:y val="1.48147111247981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903767.3</c:v>
                </c:pt>
                <c:pt idx="1">
                  <c:v>923908.2</c:v>
                </c:pt>
                <c:pt idx="2">
                  <c:v>1116151.2</c:v>
                </c:pt>
                <c:pt idx="3">
                  <c:v>1025054.9</c:v>
                </c:pt>
                <c:pt idx="4">
                  <c:v>975023.5</c:v>
                </c:pt>
                <c:pt idx="5">
                  <c:v>1035799.2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6D8-4860-85B2-A9E694AEC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D8-4860-85B2-A9E694AECA83}"/>
                </c:ext>
              </c:extLst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D8-4860-85B2-A9E694AECA83}"/>
                </c:ext>
              </c:extLst>
            </c:dLbl>
            <c:dLbl>
              <c:idx val="2"/>
              <c:layout>
                <c:manualLayout>
                  <c:x val="5.3429488473987935E-17"/>
                  <c:y val="-1.48147111247981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D8-4860-85B2-A9E694AECA83}"/>
                </c:ext>
              </c:extLst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D8-4860-85B2-A9E694AECA83}"/>
                </c:ext>
              </c:extLst>
            </c:dLbl>
            <c:dLbl>
              <c:idx val="4"/>
              <c:layout>
                <c:manualLayout>
                  <c:x val="0"/>
                  <c:y val="-5.43206074575941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D8-4860-85B2-A9E694AECA83}"/>
                </c:ext>
              </c:extLst>
            </c:dLbl>
            <c:dLbl>
              <c:idx val="5"/>
              <c:layout>
                <c:manualLayout>
                  <c:x val="9.4470143635720059E-17"/>
                  <c:y val="-4.44441333743945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114462.9</c:v>
                </c:pt>
                <c:pt idx="1">
                  <c:v>103966.1</c:v>
                </c:pt>
                <c:pt idx="2">
                  <c:v>130506.3</c:v>
                </c:pt>
                <c:pt idx="3">
                  <c:v>92418.6</c:v>
                </c:pt>
                <c:pt idx="4">
                  <c:v>81303.600000000006</c:v>
                </c:pt>
                <c:pt idx="5">
                  <c:v>81946.2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36D8-4860-85B2-A9E694AECA83}"/>
            </c:ext>
          </c:extLst>
        </c:ser>
        <c:dLbls/>
        <c:marker val="1"/>
        <c:axId val="122356096"/>
        <c:axId val="122357632"/>
      </c:lineChart>
      <c:catAx>
        <c:axId val="122356096"/>
        <c:scaling>
          <c:orientation val="minMax"/>
        </c:scaling>
        <c:axPos val="b"/>
        <c:numFmt formatCode="General" sourceLinked="1"/>
        <c:tickLblPos val="nextTo"/>
        <c:crossAx val="122357632"/>
        <c:crosses val="autoZero"/>
        <c:auto val="1"/>
        <c:lblAlgn val="ctr"/>
        <c:lblOffset val="100"/>
      </c:catAx>
      <c:valAx>
        <c:axId val="122357632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tickLblPos val="none"/>
        <c:crossAx val="122356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181"/>
          <c:y val="0.19677630330574139"/>
          <c:w val="0.25358040570560636"/>
          <c:h val="0.69238827141483994"/>
        </c:manualLayout>
      </c:layout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</c:chart>
  <c:spPr>
    <a:solidFill>
      <a:schemeClr val="bg2">
        <a:alpha val="51000"/>
      </a:scheme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2"/>
              <c:layout>
                <c:manualLayout>
                  <c:x val="-3.0131844614585414E-3"/>
                  <c:y val="-2.34126672484806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B-4697-AD3B-91B7DD5E42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(План)</c:v>
                </c:pt>
                <c:pt idx="1">
                  <c:v>2026 (План)</c:v>
                </c:pt>
                <c:pt idx="2">
                  <c:v>2025 (План)</c:v>
                </c:pt>
                <c:pt idx="3">
                  <c:v>2024 (Отчет)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364774.6</c:v>
                </c:pt>
                <c:pt idx="1">
                  <c:v>341726.4</c:v>
                </c:pt>
                <c:pt idx="2">
                  <c:v>317750.90000000002</c:v>
                </c:pt>
                <c:pt idx="3">
                  <c:v>296032.7</c:v>
                </c:pt>
                <c:pt idx="4">
                  <c:v>248565.9</c:v>
                </c:pt>
                <c:pt idx="5">
                  <c:v>231275.2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B-4697-AD3B-91B7DD5E4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(План)</c:v>
                </c:pt>
                <c:pt idx="1">
                  <c:v>2026 (План)</c:v>
                </c:pt>
                <c:pt idx="2">
                  <c:v>2025 (План)</c:v>
                </c:pt>
                <c:pt idx="3">
                  <c:v>2024 (Отчет)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28840</c:v>
                </c:pt>
                <c:pt idx="1">
                  <c:v>38840</c:v>
                </c:pt>
                <c:pt idx="2">
                  <c:v>33630</c:v>
                </c:pt>
                <c:pt idx="3">
                  <c:v>39019</c:v>
                </c:pt>
                <c:pt idx="4">
                  <c:v>23298.400000000001</c:v>
                </c:pt>
                <c:pt idx="5">
                  <c:v>23500.7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BB-4697-AD3B-91B7DD5E425E}"/>
            </c:ext>
          </c:extLst>
        </c:ser>
        <c:dLbls/>
        <c:shape val="cylinder"/>
        <c:axId val="122432512"/>
        <c:axId val="122434304"/>
        <c:axId val="0"/>
      </c:bar3DChart>
      <c:catAx>
        <c:axId val="12243251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434304"/>
        <c:crosses val="autoZero"/>
        <c:auto val="1"/>
        <c:lblAlgn val="ctr"/>
        <c:lblOffset val="100"/>
      </c:catAx>
      <c:valAx>
        <c:axId val="122434304"/>
        <c:scaling>
          <c:orientation val="minMax"/>
        </c:scaling>
        <c:delete val="1"/>
        <c:axPos val="b"/>
        <c:numFmt formatCode="0.0" sourceLinked="1"/>
        <c:tickLblPos val="none"/>
        <c:crossAx val="122432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935"/>
          <c:w val="0.2335616552110297"/>
          <c:h val="0.48835470384577501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2">
        <a:lumMod val="40000"/>
        <a:lumOff val="60000"/>
        <a:alpha val="25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8637044137221057"/>
          <c:y val="0.17036911127731141"/>
          <c:w val="0.60910361321151618"/>
          <c:h val="0.7884161790643405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182963.5</c:v>
                </c:pt>
                <c:pt idx="1">
                  <c:v>156458.70000000001</c:v>
                </c:pt>
                <c:pt idx="2">
                  <c:v>175408.2</c:v>
                </c:pt>
                <c:pt idx="3">
                  <c:v>158848.9</c:v>
                </c:pt>
                <c:pt idx="4">
                  <c:v>85906.6</c:v>
                </c:pt>
                <c:pt idx="5">
                  <c:v>113606.8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FA-4049-9A8F-C3AB41A4B0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C9E7A7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279698.90000000002</c:v>
                </c:pt>
                <c:pt idx="1">
                  <c:v>287481.7</c:v>
                </c:pt>
                <c:pt idx="2">
                  <c:v>328183.59999999998</c:v>
                </c:pt>
                <c:pt idx="3">
                  <c:v>365183.6</c:v>
                </c:pt>
                <c:pt idx="4">
                  <c:v>367733.9</c:v>
                </c:pt>
                <c:pt idx="5">
                  <c:v>384700.4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FA-4049-9A8F-C3AB41A4B0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8FE2FF"/>
            </a:solidFill>
          </c:spP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161963.29999999999</c:v>
                </c:pt>
                <c:pt idx="1">
                  <c:v>180128.2</c:v>
                </c:pt>
                <c:pt idx="2">
                  <c:v>226755.20000000001</c:v>
                </c:pt>
                <c:pt idx="3">
                  <c:v>94443.7</c:v>
                </c:pt>
                <c:pt idx="4">
                  <c:v>85308.800000000003</c:v>
                </c:pt>
                <c:pt idx="5">
                  <c:v>87169.7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FA-4049-9A8F-C3AB41A4B090}"/>
            </c:ext>
          </c:extLst>
        </c:ser>
        <c:dLbls/>
        <c:axId val="122477184"/>
        <c:axId val="122483072"/>
      </c:barChart>
      <c:catAx>
        <c:axId val="12247718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2483072"/>
        <c:crosses val="autoZero"/>
        <c:auto val="1"/>
        <c:lblAlgn val="ctr"/>
        <c:lblOffset val="100"/>
      </c:catAx>
      <c:valAx>
        <c:axId val="122483072"/>
        <c:scaling>
          <c:orientation val="minMax"/>
        </c:scaling>
        <c:delete val="1"/>
        <c:axPos val="b"/>
        <c:numFmt formatCode="_-* #,##0.0_р_._-;\-* #,##0.0_р_._-;_-* &quot;-&quot;??_р_._-;_-@_-" sourceLinked="1"/>
        <c:tickLblPos val="none"/>
        <c:crossAx val="122477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823"/>
          <c:w val="0.19907350509275618"/>
          <c:h val="0.37024512764315104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1.5115059472245946E-2"/>
          <c:y val="0.28291185563505838"/>
          <c:w val="0.66628249266106665"/>
          <c:h val="0.520022557022473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45.6</c:v>
                </c:pt>
                <c:pt idx="1">
                  <c:v>47</c:v>
                </c:pt>
                <c:pt idx="2">
                  <c:v>57.4</c:v>
                </c:pt>
                <c:pt idx="3" formatCode="General">
                  <c:v>52.8</c:v>
                </c:pt>
                <c:pt idx="4" formatCode="General">
                  <c:v>49.7</c:v>
                </c:pt>
                <c:pt idx="5">
                  <c:v>52.7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5-4320-BC4C-640AACF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5-4320-BC4C-640AACF16747}"/>
                </c:ext>
              </c:extLst>
            </c:dLbl>
            <c:dLbl>
              <c:idx val="1"/>
              <c:layout>
                <c:manualLayout>
                  <c:x val="3.0651126465100773E-3"/>
                  <c:y val="0.101586590570044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F5-4320-BC4C-640AACF16747}"/>
                </c:ext>
              </c:extLst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5-4320-BC4C-640AACF16747}"/>
                </c:ext>
              </c:extLst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320-BC4C-640AACF16747}"/>
                </c:ext>
              </c:extLst>
            </c:dLbl>
            <c:dLbl>
              <c:idx val="4"/>
              <c:layout>
                <c:manualLayout>
                  <c:x val="7.7294646787809014E-3"/>
                  <c:y val="3.04759771710140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320-BC4C-640AACF16747}"/>
                </c:ext>
              </c:extLst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320-BC4C-640AACF1674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44.3</c:v>
                </c:pt>
                <c:pt idx="1">
                  <c:v>45.7</c:v>
                </c:pt>
                <c:pt idx="2" formatCode="0.0">
                  <c:v>56</c:v>
                </c:pt>
                <c:pt idx="3">
                  <c:v>51.4</c:v>
                </c:pt>
                <c:pt idx="4">
                  <c:v>48.9</c:v>
                </c:pt>
                <c:pt idx="5">
                  <c:v>51.9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F5-4320-BC4C-640AACF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5.6</c:v>
                </c:pt>
                <c:pt idx="1">
                  <c:v>5.0999999999999996</c:v>
                </c:pt>
                <c:pt idx="2">
                  <c:v>6.5</c:v>
                </c:pt>
                <c:pt idx="3">
                  <c:v>4.5999999999999996</c:v>
                </c:pt>
                <c:pt idx="4">
                  <c:v>4.0999999999999996</c:v>
                </c:pt>
                <c:pt idx="5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F5-4320-BC4C-640AACF16747}"/>
            </c:ext>
          </c:extLst>
        </c:ser>
        <c:dLbls/>
        <c:shape val="cone"/>
        <c:axId val="118172288"/>
        <c:axId val="118198656"/>
        <c:axId val="0"/>
      </c:bar3DChart>
      <c:catAx>
        <c:axId val="118172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8198656"/>
        <c:crosses val="autoZero"/>
        <c:auto val="1"/>
        <c:lblAlgn val="ctr"/>
        <c:lblOffset val="100"/>
      </c:catAx>
      <c:valAx>
        <c:axId val="118198656"/>
        <c:scaling>
          <c:orientation val="minMax"/>
        </c:scaling>
        <c:delete val="1"/>
        <c:axPos val="l"/>
        <c:numFmt formatCode="General" sourceLinked="1"/>
        <c:tickLblPos val="none"/>
        <c:crossAx val="118172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336"/>
          <c:y val="0.22936852335491667"/>
          <c:w val="0.30986309807105838"/>
          <c:h val="0.65347374146612669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88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A-4E12-92DE-0A4B7E57AFAA}"/>
                </c:ext>
              </c:extLst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A-4E12-92DE-0A4B7E57AFAA}"/>
                </c:ext>
              </c:extLst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A-4E12-92DE-0A4B7E57AFAA}"/>
                </c:ext>
              </c:extLst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A-4E12-92DE-0A4B7E57AFAA}"/>
                </c:ext>
              </c:extLst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A-4E12-92DE-0A4B7E57AFAA}"/>
                </c:ext>
              </c:extLst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26363</c:v>
                </c:pt>
                <c:pt idx="1">
                  <c:v>29826.400000000001</c:v>
                </c:pt>
                <c:pt idx="2">
                  <c:v>51551.1</c:v>
                </c:pt>
                <c:pt idx="3">
                  <c:v>55197.8</c:v>
                </c:pt>
                <c:pt idx="4">
                  <c:v>55507.8</c:v>
                </c:pt>
                <c:pt idx="5">
                  <c:v>56707.7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6A-4E12-92DE-0A4B7E57A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A-4E12-92DE-0A4B7E57AFAA}"/>
                </c:ext>
              </c:extLst>
            </c:dLbl>
            <c:dLbl>
              <c:idx val="1"/>
              <c:layout>
                <c:manualLayout>
                  <c:x val="8.2506382524882071E-2"/>
                  <c:y val="8.2686759766315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A-4E12-92DE-0A4B7E57AFAA}"/>
                </c:ext>
              </c:extLst>
            </c:dLbl>
            <c:dLbl>
              <c:idx val="2"/>
              <c:layout>
                <c:manualLayout>
                  <c:x val="8.312497083702898E-2"/>
                  <c:y val="-4.54777178714735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A-4E12-92DE-0A4B7E57AFAA}"/>
                </c:ext>
              </c:extLst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6A-4E12-92DE-0A4B7E57AFAA}"/>
                </c:ext>
              </c:extLst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279698.90000000002</c:v>
                </c:pt>
                <c:pt idx="1">
                  <c:v>287481.7</c:v>
                </c:pt>
                <c:pt idx="2">
                  <c:v>328183.59999999998</c:v>
                </c:pt>
                <c:pt idx="3">
                  <c:v>365183.6</c:v>
                </c:pt>
                <c:pt idx="4">
                  <c:v>367733.9</c:v>
                </c:pt>
                <c:pt idx="5">
                  <c:v>384700.4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B6A-4E12-92DE-0A4B7E57A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C9E7A7"/>
            </a:solidFill>
          </c:spPr>
          <c:dLbls>
            <c:dLbl>
              <c:idx val="0"/>
              <c:layout>
                <c:manualLayout>
                  <c:x val="8.250638252488207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6A-4E12-92DE-0A4B7E57AFAA}"/>
                </c:ext>
              </c:extLst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A-4E12-92DE-0A4B7E57AFAA}"/>
                </c:ext>
              </c:extLst>
            </c:dLbl>
            <c:dLbl>
              <c:idx val="2"/>
              <c:layout>
                <c:manualLayout>
                  <c:x val="8.312497083702898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A-4E12-92DE-0A4B7E57AFAA}"/>
                </c:ext>
              </c:extLst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A-4E12-92DE-0A4B7E57AFAA}"/>
                </c:ext>
              </c:extLst>
            </c:dLbl>
            <c:dLbl>
              <c:idx val="4"/>
              <c:layout>
                <c:manualLayout>
                  <c:x val="8.6772342169993924E-2"/>
                  <c:y val="-8.2686759766315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6A-4E12-92DE-0A4B7E57AFAA}"/>
                </c:ext>
              </c:extLst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161963.29999999999</c:v>
                </c:pt>
                <c:pt idx="1">
                  <c:v>180128.2</c:v>
                </c:pt>
                <c:pt idx="2">
                  <c:v>226755.20000000001</c:v>
                </c:pt>
                <c:pt idx="3">
                  <c:v>94443.7</c:v>
                </c:pt>
                <c:pt idx="4">
                  <c:v>85308.800000000003</c:v>
                </c:pt>
                <c:pt idx="5">
                  <c:v>87169.7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B6A-4E12-92DE-0A4B7E57A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6A-4E12-92DE-0A4B7E57AFAA}"/>
                </c:ext>
              </c:extLst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6A-4E12-92DE-0A4B7E57AFAA}"/>
                </c:ext>
              </c:extLst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6A-4E12-92DE-0A4B7E57AFAA}"/>
                </c:ext>
              </c:extLst>
            </c:dLbl>
            <c:dLbl>
              <c:idx val="3"/>
              <c:layout>
                <c:manualLayout>
                  <c:x val="8.2506382524882071E-2"/>
                  <c:y val="-8.26867597663154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6A-4E12-92DE-0A4B7E57AFAA}"/>
                </c:ext>
              </c:extLst>
            </c:dLbl>
            <c:dLbl>
              <c:idx val="4"/>
              <c:layout>
                <c:manualLayout>
                  <c:x val="7.830674781194495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182963.5</c:v>
                </c:pt>
                <c:pt idx="1">
                  <c:v>156458.79999999999</c:v>
                </c:pt>
                <c:pt idx="2">
                  <c:v>175408.2</c:v>
                </c:pt>
                <c:pt idx="3">
                  <c:v>158848.9</c:v>
                </c:pt>
                <c:pt idx="4">
                  <c:v>85906.6</c:v>
                </c:pt>
                <c:pt idx="5">
                  <c:v>113606.8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B6A-4E12-92DE-0A4B7E57AFAA}"/>
            </c:ext>
          </c:extLst>
        </c:ser>
        <c:dLbls/>
        <c:shape val="cylinder"/>
        <c:axId val="133308416"/>
        <c:axId val="133309952"/>
        <c:axId val="0"/>
      </c:bar3DChart>
      <c:catAx>
        <c:axId val="1333084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3309952"/>
        <c:crosses val="autoZero"/>
        <c:auto val="1"/>
        <c:lblAlgn val="ctr"/>
        <c:lblOffset val="100"/>
      </c:catAx>
      <c:valAx>
        <c:axId val="13330995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33084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на 202</a:t>
            </a:r>
            <a:r>
              <a:rPr lang="en-US" sz="1400" baseline="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год,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87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1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4C-4400-8436-42C1846D9B7A}"/>
              </c:ext>
            </c:extLst>
          </c:dPt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4C-4400-8436-42C1846D9B7A}"/>
              </c:ext>
            </c:extLst>
          </c:dPt>
          <c:dPt>
            <c:idx val="2"/>
            <c:spPr>
              <a:solidFill>
                <a:srgbClr val="C9E7A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4C-4400-8436-42C1846D9B7A}"/>
              </c:ext>
            </c:extLst>
          </c:dPt>
          <c:dPt>
            <c:idx val="3"/>
            <c:spPr>
              <a:solidFill>
                <a:srgbClr val="0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4C-4400-8436-42C1846D9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23.6</c:v>
                </c:pt>
                <c:pt idx="1">
                  <c:v>54.2</c:v>
                </c:pt>
                <c:pt idx="2">
                  <c:v>14</c:v>
                </c:pt>
                <c:pt idx="3">
                  <c:v>8.2000000000000011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4C-4400-8436-42C1846D9B7A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3"/>
              <c:layout>
                <c:manualLayout>
                  <c:x val="3.8185458147700586E-4"/>
                  <c:y val="-7.1786323700326763E-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9-4FA3-B170-D3ECD7AB55FF}"/>
                </c:ext>
              </c:extLst>
            </c:dLbl>
            <c:dLbl>
              <c:idx val="4"/>
              <c:layout>
                <c:manualLayout>
                  <c:x val="8.2335368162273406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0-425C-9F4C-6F00D57D8E29}"/>
                </c:ext>
              </c:extLst>
            </c:dLbl>
            <c:dLbl>
              <c:idx val="5"/>
              <c:layout>
                <c:manualLayout>
                  <c:x val="2.0583842040568519E-2"/>
                  <c:y val="-1.36752946649121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89-4425-A4E2-F8972A1D56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47716.7</c:v>
                </c:pt>
                <c:pt idx="1">
                  <c:v>62653.9</c:v>
                </c:pt>
                <c:pt idx="2">
                  <c:v>107940.4</c:v>
                </c:pt>
                <c:pt idx="3">
                  <c:v>62656.4</c:v>
                </c:pt>
                <c:pt idx="4">
                  <c:v>47580</c:v>
                </c:pt>
                <c:pt idx="5">
                  <c:v>50269.2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D9-4FA3-B170-D3ECD7AB55FF}"/>
            </c:ext>
          </c:extLst>
        </c:ser>
        <c:dLbls/>
        <c:shape val="cylinder"/>
        <c:axId val="87955328"/>
        <c:axId val="87956864"/>
        <c:axId val="0"/>
      </c:bar3DChart>
      <c:catAx>
        <c:axId val="879553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7956864"/>
        <c:crosses val="autoZero"/>
        <c:auto val="1"/>
        <c:lblAlgn val="ctr"/>
        <c:lblOffset val="100"/>
      </c:catAx>
      <c:valAx>
        <c:axId val="87956864"/>
        <c:scaling>
          <c:orientation val="minMax"/>
        </c:scaling>
        <c:delete val="1"/>
        <c:axPos val="l"/>
        <c:minorGridlines/>
        <c:numFmt formatCode="#,##0.0" sourceLinked="1"/>
        <c:tickLblPos val="none"/>
        <c:crossAx val="87955328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solidFill>
      <a:schemeClr val="bg1">
        <a:alpha val="78000"/>
      </a:schemeClr>
    </a:solidFill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"/>
          <c:w val="0.9599992161032177"/>
          <c:h val="0.748534346813197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DBAFF"/>
            </a:solidFill>
          </c:spPr>
          <c:dLbls>
            <c:dLbl>
              <c:idx val="0"/>
              <c:layout>
                <c:manualLayout>
                  <c:x val="0"/>
                  <c:y val="2.05129530414894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17-47A6-9EF3-9FC7178530C1}"/>
                </c:ext>
              </c:extLst>
            </c:dLbl>
            <c:dLbl>
              <c:idx val="1"/>
              <c:layout>
                <c:manualLayout>
                  <c:x val="-1.420009047688145E-2"/>
                  <c:y val="1.36753020276596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17-47A6-9EF3-9FC7178530C1}"/>
                </c:ext>
              </c:extLst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17-47A6-9EF3-9FC717853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 (Отчет)</c:v>
                </c:pt>
                <c:pt idx="3">
                  <c:v>2025 (План)</c:v>
                </c:pt>
                <c:pt idx="4">
                  <c:v>2026  (План)</c:v>
                </c:pt>
                <c:pt idx="5">
                  <c:v>2027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87626.7</c:v>
                </c:pt>
                <c:pt idx="1">
                  <c:v>91402.5</c:v>
                </c:pt>
                <c:pt idx="2">
                  <c:v>105428</c:v>
                </c:pt>
                <c:pt idx="3">
                  <c:v>85250.4</c:v>
                </c:pt>
                <c:pt idx="4">
                  <c:v>85250.4</c:v>
                </c:pt>
                <c:pt idx="5">
                  <c:v>85250.4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5D-4FE4-A23D-19BA5AF68B61}"/>
            </c:ext>
          </c:extLst>
        </c:ser>
        <c:dLbls/>
        <c:shape val="cylinder"/>
        <c:axId val="89674880"/>
        <c:axId val="89676416"/>
        <c:axId val="0"/>
      </c:bar3DChart>
      <c:catAx>
        <c:axId val="89674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676416"/>
        <c:crosses val="autoZero"/>
        <c:auto val="1"/>
        <c:lblAlgn val="ctr"/>
        <c:lblOffset val="100"/>
      </c:catAx>
      <c:valAx>
        <c:axId val="89676416"/>
        <c:scaling>
          <c:orientation val="minMax"/>
        </c:scaling>
        <c:delete val="1"/>
        <c:axPos val="l"/>
        <c:minorGridlines/>
        <c:numFmt formatCode="#,##0.0" sourceLinked="1"/>
        <c:tickLblPos val="none"/>
        <c:crossAx val="89674880"/>
        <c:crosses val="autoZero"/>
        <c:crossBetween val="between"/>
      </c:valAx>
      <c:spPr>
        <a:ln>
          <a:noFill/>
        </a:ln>
      </c:spPr>
    </c:plotArea>
    <c:plotVisOnly val="1"/>
    <c:dispBlanksAs val="gap"/>
  </c:chart>
  <c:spPr>
    <a:solidFill>
      <a:schemeClr val="bg1"/>
    </a:solidFill>
    <a:ln w="12700"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2.6932852255571411E-2"/>
          <c:y val="5.3333333333333441E-2"/>
          <c:w val="0.92029633374423458"/>
          <c:h val="0.681196850393701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dLbls>
            <c:dLbl>
              <c:idx val="0"/>
              <c:layout>
                <c:manualLayout>
                  <c:x val="-0.10366084674043136"/>
                  <c:y val="2.68907705370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0-4E50-8604-4CF6098141C8}"/>
                </c:ext>
              </c:extLst>
            </c:dLbl>
            <c:dLbl>
              <c:idx val="1"/>
              <c:layout>
                <c:manualLayout>
                  <c:x val="-5.0828266319478113E-3"/>
                  <c:y val="1.11132108486438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0-4E50-8604-4CF6098141C8}"/>
                </c:ext>
              </c:extLst>
            </c:dLbl>
            <c:dLbl>
              <c:idx val="2"/>
              <c:layout>
                <c:manualLayout>
                  <c:x val="1.202163464867935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F0-4E50-8604-4CF6098141C8}"/>
                </c:ext>
              </c:extLst>
            </c:dLbl>
            <c:dLbl>
              <c:idx val="3"/>
              <c:layout>
                <c:manualLayout>
                  <c:x val="-1.7276807790071822E-2"/>
                  <c:y val="-8.067231161109600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0-4E50-8604-4CF6098141C8}"/>
                </c:ext>
              </c:extLst>
            </c:dLbl>
            <c:dLbl>
              <c:idx val="4"/>
              <c:layout>
                <c:manualLayout>
                  <c:x val="-1.2389368273798807E-3"/>
                  <c:y val="-0.1033965472625781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F0-4E50-8604-4CF6098141C8}"/>
                </c:ext>
              </c:extLst>
            </c:dLbl>
            <c:dLbl>
              <c:idx val="5"/>
              <c:layout>
                <c:manualLayout>
                  <c:x val="1.9432748376016148E-2"/>
                  <c:y val="-3.46708069941961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F0-4E50-8604-4CF6098141C8}"/>
                </c:ext>
              </c:extLst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F0-4E50-8604-4CF609814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85711.7</c:v>
                </c:pt>
                <c:pt idx="1">
                  <c:v>73854.899999999994</c:v>
                </c:pt>
                <c:pt idx="2">
                  <c:v>99087.8</c:v>
                </c:pt>
                <c:pt idx="3">
                  <c:v>62011.7</c:v>
                </c:pt>
                <c:pt idx="4">
                  <c:v>62294.7</c:v>
                </c:pt>
                <c:pt idx="5">
                  <c:v>62905.3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DF0-4E50-8604-4CF6098141C8}"/>
            </c:ext>
          </c:extLst>
        </c:ser>
        <c:dLbls/>
        <c:shape val="cylinder"/>
        <c:axId val="89803008"/>
        <c:axId val="89817088"/>
        <c:axId val="0"/>
      </c:bar3DChart>
      <c:catAx>
        <c:axId val="8980300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817088"/>
        <c:crosses val="autoZero"/>
        <c:auto val="1"/>
        <c:lblAlgn val="ctr"/>
        <c:lblOffset val="100"/>
      </c:catAx>
      <c:valAx>
        <c:axId val="89817088"/>
        <c:scaling>
          <c:orientation val="minMax"/>
        </c:scaling>
        <c:delete val="1"/>
        <c:axPos val="l"/>
        <c:minorGridlines/>
        <c:numFmt formatCode="#,##0.0" sourceLinked="1"/>
        <c:tickLblPos val="none"/>
        <c:crossAx val="89803008"/>
        <c:crosses val="autoZero"/>
        <c:crossBetween val="between"/>
      </c:valAx>
    </c:plotArea>
    <c:plotVisOnly val="1"/>
    <c:dispBlanksAs val="gap"/>
  </c:chart>
  <c:spPr>
    <a:solidFill>
      <a:schemeClr val="bg1">
        <a:alpha val="72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0"/>
      <c:perspective val="0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99934594865063331"/>
          <c:h val="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ECEB8"/>
            </a:solidFill>
          </c:spPr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492E-9780-B481349F85E2}"/>
                </c:ext>
              </c:extLst>
            </c:dLbl>
            <c:dLbl>
              <c:idx val="1"/>
              <c:layout>
                <c:manualLayout>
                  <c:x val="-3.9286619402548621E-2"/>
                  <c:y val="-9.18767993348593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492E-9780-B481349F85E2}"/>
                </c:ext>
              </c:extLst>
            </c:dLbl>
            <c:dLbl>
              <c:idx val="2"/>
              <c:layout>
                <c:manualLayout>
                  <c:x val="-4.5390448835834145E-2"/>
                  <c:y val="2.016807790277400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B-492E-9780-B481349F85E2}"/>
                </c:ext>
              </c:extLst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B-492E-9780-B481349F85E2}"/>
                </c:ext>
              </c:extLst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B-492E-9780-B481349F85E2}"/>
                </c:ext>
              </c:extLst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B-492E-9780-B481349F85E2}"/>
                </c:ext>
              </c:extLst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B-492E-9780-B481349F8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600170.19999999867</c:v>
                </c:pt>
                <c:pt idx="1">
                  <c:v>590689</c:v>
                </c:pt>
                <c:pt idx="2">
                  <c:v>678139.1</c:v>
                </c:pt>
                <c:pt idx="3">
                  <c:v>728797</c:v>
                </c:pt>
                <c:pt idx="4">
                  <c:v>700423.8</c:v>
                </c:pt>
                <c:pt idx="5">
                  <c:v>742154.1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30B-492E-9780-B481349F85E2}"/>
            </c:ext>
          </c:extLst>
        </c:ser>
        <c:dLbls/>
        <c:shape val="cylinder"/>
        <c:axId val="89779200"/>
        <c:axId val="89850624"/>
        <c:axId val="0"/>
      </c:bar3DChart>
      <c:catAx>
        <c:axId val="89779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850624"/>
        <c:crosses val="autoZero"/>
        <c:auto val="1"/>
        <c:lblAlgn val="ctr"/>
        <c:lblOffset val="100"/>
      </c:catAx>
      <c:valAx>
        <c:axId val="8985062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89779200"/>
        <c:crosses val="autoZero"/>
        <c:crossBetween val="between"/>
      </c:valAx>
      <c:spPr>
        <a:solidFill>
          <a:schemeClr val="bg1"/>
        </a:solidFill>
        <a:ln>
          <a:noFill/>
        </a:ln>
      </c:spPr>
    </c:plotArea>
    <c:plotVisOnly val="1"/>
    <c:dispBlanksAs val="gap"/>
  </c:chart>
  <c:spPr>
    <a:solidFill>
      <a:srgbClr val="9999FF">
        <a:alpha val="73000"/>
      </a:srgbClr>
    </a:solidFill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3464504880152409E-2"/>
          <c:y val="0.112"/>
          <c:w val="0.91068198035529269"/>
          <c:h val="0.591467716535433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 отчет 2022</c:v>
                </c:pt>
                <c:pt idx="1">
                  <c:v> отчет 2023</c:v>
                </c:pt>
                <c:pt idx="2">
                  <c:v>отчет 2024</c:v>
                </c:pt>
                <c:pt idx="3">
                  <c:v> план  2025</c:v>
                </c:pt>
                <c:pt idx="4">
                  <c:v> план  2026</c:v>
                </c:pt>
                <c:pt idx="5">
                  <c:v> план  2027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4.74</c:v>
                </c:pt>
                <c:pt idx="1">
                  <c:v>4.79</c:v>
                </c:pt>
                <c:pt idx="2" formatCode="0.00">
                  <c:v>4.8199999999999985</c:v>
                </c:pt>
                <c:pt idx="3" formatCode="0.00">
                  <c:v>4.8499999999999996</c:v>
                </c:pt>
                <c:pt idx="4" formatCode="0.00">
                  <c:v>4.88</c:v>
                </c:pt>
                <c:pt idx="5" formatCode="0.00">
                  <c:v>4.8899999999999997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1F-4CF1-8CA5-B7A75E817394}"/>
            </c:ext>
          </c:extLst>
        </c:ser>
        <c:dLbls/>
        <c:shape val="pyramid"/>
        <c:axId val="107355520"/>
        <c:axId val="107373696"/>
        <c:axId val="0"/>
      </c:bar3DChart>
      <c:catAx>
        <c:axId val="1073555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7373696"/>
        <c:crosses val="autoZero"/>
        <c:auto val="1"/>
        <c:lblAlgn val="ctr"/>
        <c:lblOffset val="100"/>
      </c:catAx>
      <c:valAx>
        <c:axId val="1073736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7355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</c:spPr>
    </c:sideWall>
    <c:backWall>
      <c:spPr>
        <a:noFill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-4.848500273603035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DB-49FE-8F30-5C1FA092A4B6}"/>
                </c:ext>
              </c:extLst>
            </c:dLbl>
            <c:dLbl>
              <c:idx val="1"/>
              <c:layout>
                <c:manualLayout>
                  <c:x val="-3.2323335157353694E-2"/>
                  <c:y val="6.83702059020518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E-4EBD-AA6C-C957AB8C4198}"/>
                </c:ext>
              </c:extLst>
            </c:dLbl>
            <c:dLbl>
              <c:idx val="2"/>
              <c:layout>
                <c:manualLayout>
                  <c:x val="-4.0404168946692734E-3"/>
                  <c:y val="2.735023592270447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E-4EBD-AA6C-C957AB8C4198}"/>
                </c:ext>
              </c:extLst>
            </c:dLbl>
            <c:dLbl>
              <c:idx val="3"/>
              <c:layout>
                <c:manualLayout>
                  <c:x val="2.0202084473345986E-2"/>
                  <c:y val="-5.3839047095071884E-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E-4EBD-AA6C-C957AB8C4198}"/>
                </c:ext>
              </c:extLst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E-4EBD-AA6C-C957AB8C4198}"/>
                </c:ext>
              </c:extLst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E-4EBD-AA6C-C957AB8C4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25871.200000000001</c:v>
                </c:pt>
                <c:pt idx="1">
                  <c:v>23702.3</c:v>
                </c:pt>
                <c:pt idx="2">
                  <c:v>34871</c:v>
                </c:pt>
                <c:pt idx="3">
                  <c:v>41432.400000000001</c:v>
                </c:pt>
                <c:pt idx="4">
                  <c:v>37810.699999999997</c:v>
                </c:pt>
                <c:pt idx="5">
                  <c:v>37812.5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77E-4EBD-AA6C-C957AB8C4198}"/>
            </c:ext>
          </c:extLst>
        </c:ser>
        <c:dLbls/>
        <c:shape val="cylinder"/>
        <c:axId val="90005888"/>
        <c:axId val="90007424"/>
        <c:axId val="0"/>
      </c:bar3DChart>
      <c:catAx>
        <c:axId val="900058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007424"/>
        <c:crosses val="autoZero"/>
        <c:auto val="1"/>
        <c:lblAlgn val="ctr"/>
        <c:lblOffset val="100"/>
      </c:catAx>
      <c:valAx>
        <c:axId val="90007424"/>
        <c:scaling>
          <c:orientation val="minMax"/>
        </c:scaling>
        <c:delete val="1"/>
        <c:axPos val="l"/>
        <c:minorGridlines/>
        <c:numFmt formatCode="#,##0.0" sourceLinked="1"/>
        <c:tickLblPos val="none"/>
        <c:crossAx val="90005888"/>
        <c:crosses val="autoZero"/>
        <c:crossBetween val="between"/>
      </c:valAx>
    </c:plotArea>
    <c:plotVisOnly val="1"/>
    <c:dispBlanksAs val="gap"/>
  </c:chart>
  <c:spPr>
    <a:solidFill>
      <a:schemeClr val="bg1"/>
    </a:solidFill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26714.2</c:v>
                </c:pt>
                <c:pt idx="1">
                  <c:v>25253.7</c:v>
                </c:pt>
                <c:pt idx="2">
                  <c:v>78869.3</c:v>
                </c:pt>
                <c:pt idx="3" formatCode="#,##0.00">
                  <c:v>31169.3</c:v>
                </c:pt>
                <c:pt idx="4">
                  <c:v>17316.3</c:v>
                </c:pt>
                <c:pt idx="5">
                  <c:v>17316.3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39-48CE-806D-0969288D9128}"/>
            </c:ext>
          </c:extLst>
        </c:ser>
        <c:dLbls/>
        <c:shape val="cylinder"/>
        <c:axId val="90122880"/>
        <c:axId val="90046848"/>
        <c:axId val="0"/>
      </c:bar3DChart>
      <c:catAx>
        <c:axId val="901228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0046848"/>
        <c:crosses val="autoZero"/>
        <c:auto val="1"/>
        <c:lblAlgn val="ctr"/>
        <c:lblOffset val="100"/>
      </c:catAx>
      <c:valAx>
        <c:axId val="90046848"/>
        <c:scaling>
          <c:orientation val="minMax"/>
        </c:scaling>
        <c:delete val="1"/>
        <c:axPos val="l"/>
        <c:minorGridlines/>
        <c:numFmt formatCode="#,##0.0" sourceLinked="1"/>
        <c:tickLblPos val="none"/>
        <c:crossAx val="90122880"/>
        <c:crosses val="autoZero"/>
        <c:crossBetween val="between"/>
      </c:valAx>
    </c:plotArea>
    <c:plotVisOnly val="1"/>
    <c:dispBlanksAs val="gap"/>
  </c:chart>
  <c:spPr>
    <a:solidFill>
      <a:schemeClr val="bg1">
        <a:alpha val="32000"/>
      </a:schemeClr>
    </a:solidFill>
    <a:ln>
      <a:noFill/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1.975065251899686E-2"/>
          <c:y val="0.12311019654306"/>
          <c:w val="0.50449552019090227"/>
          <c:h val="0.78767236412489594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rgbClr val="FDAC8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0A-46B9-916A-C59AD9FDF33B}"/>
              </c:ext>
            </c:extLst>
          </c:dPt>
          <c:dPt>
            <c:idx val="1"/>
            <c:spPr>
              <a:solidFill>
                <a:srgbClr val="FF656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0A-46B9-916A-C59AD9FDF33B}"/>
              </c:ext>
            </c:extLst>
          </c:dPt>
          <c:dPt>
            <c:idx val="2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0A-46B9-916A-C59AD9FDF33B}"/>
              </c:ext>
            </c:extLst>
          </c:dPt>
          <c:dPt>
            <c:idx val="3"/>
            <c:spPr>
              <a:solidFill>
                <a:srgbClr val="E2C5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0A-46B9-916A-C59AD9FDF33B}"/>
              </c:ext>
            </c:extLst>
          </c:dPt>
          <c:dPt>
            <c:idx val="4"/>
            <c:spPr>
              <a:solidFill>
                <a:srgbClr val="BD77F1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70A-46B9-916A-C59AD9FDF33B}"/>
              </c:ext>
            </c:extLst>
          </c:dPt>
          <c:dPt>
            <c:idx val="5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70A-46B9-916A-C59AD9FDF33B}"/>
              </c:ext>
            </c:extLst>
          </c:dPt>
          <c:dPt>
            <c:idx val="6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70A-46B9-916A-C59AD9FDF33B}"/>
              </c:ext>
            </c:extLst>
          </c:dPt>
          <c:dPt>
            <c:idx val="7"/>
            <c:spPr>
              <a:solidFill>
                <a:srgbClr val="C9E7A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70A-46B9-916A-C59AD9FDF33B}"/>
              </c:ext>
            </c:extLst>
          </c:dPt>
          <c:dPt>
            <c:idx val="8"/>
            <c:spPr>
              <a:solidFill>
                <a:srgbClr val="F59DB8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70A-46B9-916A-C59AD9FDF33B}"/>
              </c:ext>
            </c:extLst>
          </c:dPt>
          <c:dPt>
            <c:idx val="9"/>
            <c:spPr>
              <a:solidFill>
                <a:srgbClr val="2AD67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70A-46B9-916A-C59AD9FDF33B}"/>
              </c:ext>
            </c:extLst>
          </c:dPt>
          <c:dPt>
            <c:idx val="10"/>
            <c:spPr>
              <a:solidFill>
                <a:srgbClr val="B808BC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70A-46B9-916A-C59AD9FDF33B}"/>
              </c:ext>
            </c:extLst>
          </c:dPt>
          <c:dPt>
            <c:idx val="11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70A-46B9-916A-C59AD9FDF33B}"/>
              </c:ext>
            </c:extLst>
          </c:dPt>
          <c:dPt>
            <c:idx val="12"/>
            <c:spPr>
              <a:solidFill>
                <a:srgbClr val="00B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70A-46B9-916A-C59AD9FDF33B}"/>
              </c:ext>
            </c:extLst>
          </c:dPt>
          <c:dPt>
            <c:idx val="13"/>
            <c:spPr>
              <a:solidFill>
                <a:srgbClr val="D0DDE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70A-46B9-916A-C59AD9FDF33B}"/>
              </c:ext>
            </c:extLst>
          </c:dPt>
          <c:dLbls>
            <c:dLbl>
              <c:idx val="0"/>
              <c:layout>
                <c:manualLayout>
                  <c:x val="-2.5420249312345291E-2"/>
                  <c:y val="-2.7577036261913909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0A-46B9-916A-C59AD9FDF33B}"/>
                </c:ext>
              </c:extLst>
            </c:dLbl>
            <c:dLbl>
              <c:idx val="1"/>
              <c:layout>
                <c:manualLayout>
                  <c:x val="-1.5309290170610479E-2"/>
                  <c:y val="-6.50500286547850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0A-46B9-916A-C59AD9FDF33B}"/>
                </c:ext>
              </c:extLst>
            </c:dLbl>
            <c:dLbl>
              <c:idx val="2"/>
              <c:layout>
                <c:manualLayout>
                  <c:x val="3.5026199144276397E-2"/>
                  <c:y val="8.639767686246659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0A-46B9-916A-C59AD9FDF33B}"/>
                </c:ext>
              </c:extLst>
            </c:dLbl>
            <c:dLbl>
              <c:idx val="3"/>
              <c:layout>
                <c:manualLayout>
                  <c:x val="6.6052997176389017E-3"/>
                  <c:y val="-4.0986231259115151E-2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0A-46B9-916A-C59AD9FDF33B}"/>
                </c:ext>
              </c:extLst>
            </c:dLbl>
            <c:dLbl>
              <c:idx val="4"/>
              <c:layout>
                <c:manualLayout>
                  <c:x val="9.6727311022196567E-3"/>
                  <c:y val="-2.44751196690045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70A-46B9-916A-C59AD9FDF33B}"/>
                </c:ext>
              </c:extLst>
            </c:dLbl>
            <c:dLbl>
              <c:idx val="5"/>
              <c:layout>
                <c:manualLayout>
                  <c:x val="6.7104458658381379E-3"/>
                  <c:y val="6.7207748413875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0A-46B9-916A-C59AD9FDF33B}"/>
                </c:ext>
              </c:extLst>
            </c:dLbl>
            <c:dLbl>
              <c:idx val="6"/>
              <c:layout>
                <c:manualLayout>
                  <c:x val="-3.2070240567353657E-2"/>
                  <c:y val="-5.7814001001306507E-2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0A-46B9-916A-C59AD9FDF33B}"/>
                </c:ext>
              </c:extLst>
            </c:dLbl>
            <c:dLbl>
              <c:idx val="7"/>
              <c:layout>
                <c:manualLayout>
                  <c:x val="-9.6767984388462878E-3"/>
                  <c:y val="-9.4361907157607568E-3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0A-46B9-916A-C59AD9FDF33B}"/>
                </c:ext>
              </c:extLst>
            </c:dLbl>
            <c:dLbl>
              <c:idx val="8"/>
              <c:layout>
                <c:manualLayout>
                  <c:x val="-1.0604535937777243E-2"/>
                  <c:y val="1.4830490113488061E-2"/>
                </c:manualLayout>
              </c:layout>
              <c:spPr/>
              <c:txPr>
                <a:bodyPr/>
                <a:lstStyle/>
                <a:p>
                  <a:pPr>
                    <a:defRPr sz="17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70A-46B9-916A-C59AD9FDF33B}"/>
                </c:ext>
              </c:extLst>
            </c:dLbl>
            <c:dLbl>
              <c:idx val="9"/>
              <c:layout>
                <c:manualLayout>
                  <c:x val="-4.7669020372079957E-2"/>
                  <c:y val="-2.88121141631525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70A-46B9-916A-C59AD9FDF33B}"/>
                </c:ext>
              </c:extLst>
            </c:dLbl>
            <c:dLbl>
              <c:idx val="10"/>
              <c:layout>
                <c:manualLayout>
                  <c:x val="5.2259999107384505E-2"/>
                  <c:y val="-3.92936101051505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70A-46B9-916A-C59AD9FDF33B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70A-46B9-916A-C59AD9FDF33B}"/>
                </c:ext>
              </c:extLst>
            </c:dLbl>
            <c:dLbl>
              <c:idx val="1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70A-46B9-916A-C59AD9FDF33B}"/>
                </c:ext>
              </c:extLst>
            </c:dLbl>
            <c:dLbl>
              <c:idx val="13"/>
              <c:layout>
                <c:manualLayout>
                  <c:x val="6.3585223124193818E-2"/>
                  <c:y val="-2.9127216801503802E-2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dirty="0"/>
                      <a:t>3,5</a:t>
                    </a:r>
                  </a:p>
                </c:rich>
              </c:tx>
              <c:numFmt formatCode="#,##0.00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70A-46B9-916A-C59AD9FDF3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Sheet1!$A$1:$N$1</c:f>
              <c:strCache>
                <c:ptCount val="1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(МУНИЦИПАЛЬНОГО) ДОЛГА</c:v>
                </c:pt>
                <c:pt idx="13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Sheet1!$A$2:$N$2</c:f>
              <c:numCache>
                <c:formatCode>General</c:formatCode>
                <c:ptCount val="14"/>
                <c:pt idx="0" formatCode="0.0">
                  <c:v>9.5</c:v>
                </c:pt>
                <c:pt idx="1">
                  <c:v>0.2</c:v>
                </c:pt>
                <c:pt idx="2" formatCode="0.0">
                  <c:v>0.70000000000000062</c:v>
                </c:pt>
                <c:pt idx="3" formatCode="0.0">
                  <c:v>16.399999999999999</c:v>
                </c:pt>
                <c:pt idx="4" formatCode="0.0">
                  <c:v>8.3000000000000007</c:v>
                </c:pt>
                <c:pt idx="5" formatCode="0.00">
                  <c:v>7.0000000000000021E-2</c:v>
                </c:pt>
                <c:pt idx="6" formatCode="0.0">
                  <c:v>48.3</c:v>
                </c:pt>
                <c:pt idx="7" formatCode="0.0">
                  <c:v>6.6</c:v>
                </c:pt>
                <c:pt idx="8" formatCode="0.0">
                  <c:v>6.2</c:v>
                </c:pt>
                <c:pt idx="9" formatCode="0.0">
                  <c:v>0.2</c:v>
                </c:pt>
                <c:pt idx="10">
                  <c:v>6.0000000000000032E-2</c:v>
                </c:pt>
                <c:pt idx="11" formatCode="0.0">
                  <c:v>1.0000000000000013E-3</c:v>
                </c:pt>
                <c:pt idx="13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E70A-46B9-916A-C59AD9FDF33B}"/>
            </c:ext>
          </c:extLst>
        </c:ser>
        <c:dLbls>
          <c:showVal val="1"/>
        </c:dLbls>
      </c:pie3DChart>
      <c:spPr>
        <a:ln>
          <a:noFill/>
        </a:ln>
      </c:spPr>
    </c:plotArea>
    <c:legend>
      <c:legendPos val="l"/>
      <c:legendEntry>
        <c:idx val="12"/>
        <c:delete val="1"/>
      </c:legendEntry>
      <c:layout>
        <c:manualLayout>
          <c:xMode val="edge"/>
          <c:yMode val="edge"/>
          <c:x val="0.52198953980286689"/>
          <c:y val="3.9510048729800851E-2"/>
          <c:w val="0.46652666839375723"/>
          <c:h val="0.90757470743564439"/>
        </c:manualLayout>
      </c:layout>
      <c:txPr>
        <a:bodyPr/>
        <a:lstStyle/>
        <a:p>
          <a:pPr>
            <a:defRPr sz="9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3.2707382165464663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3-43B9-AD7F-EF9487F61AEB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4632.7</c:v>
                </c:pt>
                <c:pt idx="1">
                  <c:v>4673.5</c:v>
                </c:pt>
                <c:pt idx="2">
                  <c:v>4714.2</c:v>
                </c:pt>
                <c:pt idx="3">
                  <c:v>3561.3</c:v>
                </c:pt>
                <c:pt idx="4">
                  <c:v>3561.3</c:v>
                </c:pt>
                <c:pt idx="5">
                  <c:v>3561.3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3-43B9-AD7F-EF9487F61A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3-43B9-AD7F-EF9487F61AEB}"/>
                </c:ext>
              </c:extLst>
            </c:dLbl>
            <c:dLbl>
              <c:idx val="1"/>
              <c:layout>
                <c:manualLayout>
                  <c:x val="5.1833847440363789E-2"/>
                  <c:y val="5.62487385089634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63-43B9-AD7F-EF9487F61AEB}"/>
                </c:ext>
              </c:extLst>
            </c:dLbl>
            <c:dLbl>
              <c:idx val="2"/>
              <c:layout>
                <c:manualLayout>
                  <c:x val="5.0394128568176398E-2"/>
                  <c:y val="6.02668445039484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3-43B9-AD7F-EF9487F61AEB}"/>
                </c:ext>
              </c:extLst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63-43B9-AD7F-EF9487F61AEB}"/>
                </c:ext>
              </c:extLst>
            </c:dLbl>
            <c:dLbl>
              <c:idx val="4"/>
              <c:layout>
                <c:manualLayout>
                  <c:x val="4.3194967344151406E-3"/>
                  <c:y val="-1.20533689007896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63-43B9-AD7F-EF9487F61AEB}"/>
                </c:ext>
              </c:extLst>
            </c:dLbl>
            <c:dLbl>
              <c:idx val="5"/>
              <c:layout>
                <c:manualLayout>
                  <c:x val="8.6389934688300939E-3"/>
                  <c:y val="-1.20533689007896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63-43B9-AD7F-EF9487F61AEB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55445.599999999999</c:v>
                </c:pt>
                <c:pt idx="1">
                  <c:v>57922.3</c:v>
                </c:pt>
                <c:pt idx="2">
                  <c:v>65553.100000000006</c:v>
                </c:pt>
                <c:pt idx="3">
                  <c:v>51913.599999999999</c:v>
                </c:pt>
                <c:pt idx="4">
                  <c:v>47571.5</c:v>
                </c:pt>
                <c:pt idx="5">
                  <c:v>47589.7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63-43B9-AD7F-EF9487F61A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4899975738326802E-2"/>
                  <c:y val="-6.87945245244259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63-43B9-AD7F-EF9487F61AEB}"/>
                </c:ext>
              </c:extLst>
            </c:dLbl>
            <c:dLbl>
              <c:idx val="1"/>
              <c:layout>
                <c:manualLayout>
                  <c:x val="-9.3567037761890827E-3"/>
                  <c:y val="-3.78247943611868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63-43B9-AD7F-EF9487F61AEB}"/>
                </c:ext>
              </c:extLst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63-43B9-AD7F-EF9487F61AEB}"/>
                </c:ext>
              </c:extLst>
            </c:dLbl>
            <c:dLbl>
              <c:idx val="3"/>
              <c:layout>
                <c:manualLayout>
                  <c:x val="6.7048236617480673E-3"/>
                  <c:y val="-3.94836386086791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63-43B9-AD7F-EF9487F61AEB}"/>
                </c:ext>
              </c:extLst>
            </c:dLbl>
            <c:dLbl>
              <c:idx val="4"/>
              <c:layout>
                <c:manualLayout>
                  <c:x val="1.1236813630835224E-2"/>
                  <c:y val="-1.891240016425483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63-43B9-AD7F-EF9487F61AEB}"/>
                </c:ext>
              </c:extLst>
            </c:dLbl>
            <c:dLbl>
              <c:idx val="5"/>
              <c:layout>
                <c:manualLayout>
                  <c:x val="8.9339890200887586E-3"/>
                  <c:y val="-1.60711585343864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63-43B9-AD7F-EF9487F61AEB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#,##0.0">
                  <c:v>205.2</c:v>
                </c:pt>
                <c:pt idx="3" formatCode="#,##0.0">
                  <c:v>9.6</c:v>
                </c:pt>
                <c:pt idx="4" formatCode="#,##0.0">
                  <c:v>169.1</c:v>
                </c:pt>
                <c:pt idx="5" formatCode="#,##0.0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363-43B9-AD7F-EF9487F61A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rgbClr val="FECEB8"/>
            </a:solidFill>
          </c:spPr>
          <c:dLbls>
            <c:dLbl>
              <c:idx val="0"/>
              <c:layout>
                <c:manualLayout>
                  <c:x val="-1.3099385286664367E-2"/>
                  <c:y val="-3.02598354889502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63-43B9-AD7F-EF9487F61AEB}"/>
                </c:ext>
              </c:extLst>
            </c:dLbl>
            <c:dLbl>
              <c:idx val="1"/>
              <c:layout>
                <c:manualLayout>
                  <c:x val="3.7426815104755948E-3"/>
                  <c:y val="-2.64773560528308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63-43B9-AD7F-EF9487F61AEB}"/>
                </c:ext>
              </c:extLst>
            </c:dLbl>
            <c:dLbl>
              <c:idx val="2"/>
              <c:layout>
                <c:manualLayout>
                  <c:x val="-1.8714881049035465E-3"/>
                  <c:y val="-3.02598354889497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63-43B9-AD7F-EF9487F61AEB}"/>
                </c:ext>
              </c:extLst>
            </c:dLbl>
            <c:dLbl>
              <c:idx val="3"/>
              <c:layout>
                <c:manualLayout>
                  <c:x val="5.0414535639361603E-3"/>
                  <c:y val="-2.647723368540143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63-43B9-AD7F-EF9487F61AEB}"/>
                </c:ext>
              </c:extLst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63-43B9-AD7F-EF9487F61AEB}"/>
                </c:ext>
              </c:extLst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2" formatCode="#,##0.0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363-43B9-AD7F-EF9487F61AE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63-43B9-AD7F-EF9487F61AEB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63-43B9-AD7F-EF9487F61AEB}"/>
                </c:ext>
              </c:extLst>
            </c:dLbl>
            <c:dLbl>
              <c:idx val="2"/>
              <c:layout>
                <c:manualLayout>
                  <c:x val="3.023205560881562E-2"/>
                  <c:y val="5.90899801388324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63-43B9-AD7F-EF9487F61AEB}"/>
                </c:ext>
              </c:extLst>
            </c:dLbl>
            <c:dLbl>
              <c:idx val="3"/>
              <c:layout>
                <c:manualLayout>
                  <c:x val="-7.8186550210635544E-3"/>
                  <c:y val="-9.64763143123693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63-43B9-AD7F-EF9487F61AEB}"/>
                </c:ext>
              </c:extLst>
            </c:dLbl>
            <c:dLbl>
              <c:idx val="4"/>
              <c:layout>
                <c:manualLayout>
                  <c:x val="-1.0815743620282659E-2"/>
                  <c:y val="-9.718232732544364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63-43B9-AD7F-EF9487F61AEB}"/>
                </c:ext>
              </c:extLst>
            </c:dLbl>
            <c:dLbl>
              <c:idx val="5"/>
              <c:layout>
                <c:manualLayout>
                  <c:x val="-4.7239683274884784E-3"/>
                  <c:y val="-0.1004944659968461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63-43B9-AD7F-EF9487F61AEB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4363-43B9-AD7F-EF9487F61AE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dLbls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29117.200000000001</c:v>
                </c:pt>
                <c:pt idx="1">
                  <c:v>29913.3</c:v>
                </c:pt>
                <c:pt idx="2">
                  <c:v>36183.599999999999</c:v>
                </c:pt>
                <c:pt idx="3">
                  <c:v>32986.6</c:v>
                </c:pt>
                <c:pt idx="4">
                  <c:v>31610.799999999996</c:v>
                </c:pt>
                <c:pt idx="5">
                  <c:v>31620.400000000001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363-43B9-AD7F-EF9487F61AEB}"/>
            </c:ext>
          </c:extLst>
        </c:ser>
        <c:dLbls/>
        <c:shape val="cylinder"/>
        <c:axId val="91998848"/>
        <c:axId val="92152192"/>
        <c:axId val="0"/>
      </c:bar3DChart>
      <c:catAx>
        <c:axId val="919988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152192"/>
        <c:crosses val="autoZero"/>
        <c:auto val="1"/>
        <c:lblAlgn val="ctr"/>
        <c:lblOffset val="100"/>
      </c:catAx>
      <c:valAx>
        <c:axId val="92152192"/>
        <c:scaling>
          <c:orientation val="minMax"/>
        </c:scaling>
        <c:delete val="1"/>
        <c:axPos val="l"/>
        <c:numFmt formatCode="#,##0.0" sourceLinked="1"/>
        <c:tickLblPos val="none"/>
        <c:crossAx val="91998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5.2852482931713927E-2"/>
          <c:w val="0.97357359856839665"/>
          <c:h val="0.68235241596757878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2015.7</c:v>
                </c:pt>
                <c:pt idx="1">
                  <c:v>2321.1999999999998</c:v>
                </c:pt>
                <c:pt idx="2">
                  <c:v>2794.9</c:v>
                </c:pt>
                <c:pt idx="3">
                  <c:v>3313.8</c:v>
                </c:pt>
                <c:pt idx="4">
                  <c:v>3622.5</c:v>
                </c:pt>
                <c:pt idx="5">
                  <c:v>3751.7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39-47D4-A981-FCD3691F85F9}"/>
            </c:ext>
          </c:extLst>
        </c:ser>
        <c:dLbls/>
        <c:marker val="1"/>
        <c:axId val="92338048"/>
        <c:axId val="92339584"/>
      </c:lineChart>
      <c:catAx>
        <c:axId val="92338048"/>
        <c:scaling>
          <c:orientation val="minMax"/>
        </c:scaling>
        <c:axPos val="b"/>
        <c:numFmt formatCode="General" sourceLinked="0"/>
        <c:tickLblPos val="nextTo"/>
        <c:spPr>
          <a:noFill/>
        </c:spPr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339584"/>
        <c:crosses val="autoZero"/>
        <c:auto val="1"/>
        <c:lblAlgn val="ctr"/>
        <c:lblOffset val="100"/>
      </c:catAx>
      <c:valAx>
        <c:axId val="92339584"/>
        <c:scaling>
          <c:orientation val="minMax"/>
        </c:scaling>
        <c:delete val="1"/>
        <c:axPos val="l"/>
        <c:numFmt formatCode="#,##0.0" sourceLinked="1"/>
        <c:tickLblPos val="none"/>
        <c:crossAx val="92338048"/>
        <c:crosses val="autoZero"/>
        <c:crossBetween val="between"/>
      </c:valAx>
    </c:plotArea>
    <c:plotVisOnly val="1"/>
    <c:dispBlanksAs val="zero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3376.5</c:v>
                </c:pt>
                <c:pt idx="1">
                  <c:v>3915.3</c:v>
                </c:pt>
                <c:pt idx="2">
                  <c:v>7682.4</c:v>
                </c:pt>
                <c:pt idx="3">
                  <c:v>4060.4</c:v>
                </c:pt>
                <c:pt idx="4">
                  <c:v>4060.4</c:v>
                </c:pt>
                <c:pt idx="5">
                  <c:v>4060.4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5-48B2-B60E-BD793B66814B}"/>
            </c:ext>
          </c:extLst>
        </c:ser>
        <c:dLbls/>
        <c:shape val="box"/>
        <c:axId val="92512256"/>
        <c:axId val="92513792"/>
        <c:axId val="0"/>
      </c:bar3DChart>
      <c:catAx>
        <c:axId val="925122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513792"/>
        <c:crosses val="autoZero"/>
        <c:auto val="1"/>
        <c:lblAlgn val="ctr"/>
        <c:lblOffset val="100"/>
      </c:catAx>
      <c:valAx>
        <c:axId val="92513792"/>
        <c:scaling>
          <c:orientation val="minMax"/>
        </c:scaling>
        <c:delete val="1"/>
        <c:axPos val="l"/>
        <c:numFmt formatCode="#,##0.0" sourceLinked="1"/>
        <c:tickLblPos val="none"/>
        <c:crossAx val="92512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depthPercent val="80"/>
      <c:perspective val="20"/>
    </c:view3D>
    <c:plotArea>
      <c:layout>
        <c:manualLayout>
          <c:layoutTarget val="inner"/>
          <c:xMode val="edge"/>
          <c:yMode val="edge"/>
          <c:x val="4.9191783107394083E-2"/>
          <c:y val="2.9643655254092808E-3"/>
          <c:w val="0.89512459152139889"/>
          <c:h val="0.6944079107964203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dLbls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.0">
                  <c:v>739.8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A6-44FA-A2C5-69D29477A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Сельское хозяйство и рыболовство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6012.8</c:v>
                </c:pt>
                <c:pt idx="1">
                  <c:v>6110.5</c:v>
                </c:pt>
                <c:pt idx="2">
                  <c:v>7165.7</c:v>
                </c:pt>
                <c:pt idx="3">
                  <c:v>8035.3</c:v>
                </c:pt>
                <c:pt idx="4">
                  <c:v>7669.4</c:v>
                </c:pt>
                <c:pt idx="5">
                  <c:v>7746.8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6-44FA-A2C5-69D29477A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c:spPr>
          <c:dLbls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45341.8</c:v>
                </c:pt>
                <c:pt idx="1">
                  <c:v>55957.4</c:v>
                </c:pt>
                <c:pt idx="2">
                  <c:v>115116.7</c:v>
                </c:pt>
                <c:pt idx="3">
                  <c:v>54498.6</c:v>
                </c:pt>
                <c:pt idx="4">
                  <c:v>42019.6</c:v>
                </c:pt>
                <c:pt idx="5">
                  <c:v>44680.800000000003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3A6-44FA-A2C5-69D29477AD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63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c:spPr>
          <c:dLbls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62311.6</c:v>
                </c:pt>
                <c:pt idx="1">
                  <c:v>74267.8</c:v>
                </c:pt>
                <c:pt idx="2">
                  <c:v>61885.599999999999</c:v>
                </c:pt>
                <c:pt idx="3">
                  <c:v>54921.9</c:v>
                </c:pt>
                <c:pt idx="4">
                  <c:v>50744.5</c:v>
                </c:pt>
                <c:pt idx="5">
                  <c:v>51423.3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3A6-44FA-A2C5-69D29477ADAF}"/>
            </c:ext>
          </c:extLst>
        </c:ser>
        <c:dLbls>
          <c:showVal val="1"/>
        </c:dLbls>
        <c:shape val="cylinder"/>
        <c:axId val="92345088"/>
        <c:axId val="92346624"/>
        <c:axId val="92314688"/>
      </c:bar3DChart>
      <c:catAx>
        <c:axId val="923450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346624"/>
        <c:crosses val="autoZero"/>
        <c:auto val="1"/>
        <c:lblAlgn val="ctr"/>
        <c:lblOffset val="100"/>
      </c:catAx>
      <c:valAx>
        <c:axId val="9234662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92345088"/>
        <c:crosses val="autoZero"/>
        <c:crossBetween val="between"/>
      </c:valAx>
      <c:serAx>
        <c:axId val="92314688"/>
        <c:scaling>
          <c:orientation val="minMax"/>
        </c:scaling>
        <c:delete val="1"/>
        <c:axPos val="b"/>
        <c:tickLblPos val="none"/>
        <c:crossAx val="92346624"/>
        <c:crosses val="autoZero"/>
      </c:serAx>
    </c:plotArea>
    <c:legend>
      <c:legendPos val="b"/>
      <c:layout>
        <c:manualLayout>
          <c:xMode val="edge"/>
          <c:yMode val="edge"/>
          <c:x val="7.1742464953975793E-2"/>
          <c:y val="0.7453612540813721"/>
          <c:w val="0.57692530927381092"/>
          <c:h val="0.21764565336710393"/>
        </c:manualLayout>
      </c:layout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711790302527974"/>
          <c:y val="3.9909291351539436E-2"/>
          <c:w val="0.53057535571211456"/>
          <c:h val="0.8861747864813279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жилищно-коммунального хозяйства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2" formatCode="#,##0.0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dLbls>
            <c:dLbl>
              <c:idx val="3"/>
              <c:layout>
                <c:manualLayout>
                  <c:x val="-1.732513698945528E-3"/>
                  <c:y val="-6.1122643011638194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A1-4469-827A-7BB7D612B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26405</c:v>
                </c:pt>
                <c:pt idx="1">
                  <c:v>24053.1</c:v>
                </c:pt>
                <c:pt idx="2">
                  <c:v>23130.400000000001</c:v>
                </c:pt>
                <c:pt idx="3">
                  <c:v>9799.9</c:v>
                </c:pt>
                <c:pt idx="4">
                  <c:v>11245.7</c:v>
                </c:pt>
                <c:pt idx="5">
                  <c:v>10364.9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E-4BA8-9C5B-C3E8D1342A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2"/>
              <c:layout>
                <c:manualLayout>
                  <c:x val="-4.6827370262928197E-3"/>
                  <c:y val="8.457203082123554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A1-4469-827A-7BB7D612B9EC}"/>
                </c:ext>
              </c:extLst>
            </c:dLbl>
            <c:dLbl>
              <c:idx val="3"/>
              <c:layout>
                <c:manualLayout>
                  <c:x val="1.0639821338122227E-2"/>
                  <c:y val="-9.371900578594381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E-4BA8-9C5B-C3E8D1342AA2}"/>
                </c:ext>
              </c:extLst>
            </c:dLbl>
            <c:dLbl>
              <c:idx val="4"/>
              <c:layout>
                <c:manualLayout>
                  <c:x val="-6.5184559914832961E-17"/>
                  <c:y val="-4.23277460708519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E-4BA8-9C5B-C3E8D134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20224.599999999977</c:v>
                </c:pt>
                <c:pt idx="1">
                  <c:v>52876</c:v>
                </c:pt>
                <c:pt idx="2">
                  <c:v>14355.7</c:v>
                </c:pt>
                <c:pt idx="3">
                  <c:v>8364.4</c:v>
                </c:pt>
                <c:pt idx="4">
                  <c:v>13822.6</c:v>
                </c:pt>
                <c:pt idx="5">
                  <c:v>15868.8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1E-4BA8-9C5B-C3E8D1342A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Жилищное хозяйство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8054.5</c:v>
                </c:pt>
                <c:pt idx="1">
                  <c:v>7026.5</c:v>
                </c:pt>
                <c:pt idx="2">
                  <c:v>55501</c:v>
                </c:pt>
                <c:pt idx="3">
                  <c:v>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A1-4469-827A-7BB7D612B9EC}"/>
            </c:ext>
          </c:extLst>
        </c:ser>
        <c:dLbls/>
        <c:shape val="box"/>
        <c:axId val="92800128"/>
        <c:axId val="92801664"/>
        <c:axId val="0"/>
      </c:bar3DChart>
      <c:catAx>
        <c:axId val="9280012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801664"/>
        <c:crosses val="autoZero"/>
        <c:auto val="1"/>
        <c:lblAlgn val="ctr"/>
        <c:lblOffset val="100"/>
      </c:catAx>
      <c:valAx>
        <c:axId val="92801664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92800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79539070774043"/>
          <c:y val="0.22723508820535301"/>
          <c:w val="0.31121045724547636"/>
          <c:h val="0.70888556141790249"/>
        </c:manualLayout>
      </c:layout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600">
                <a:solidFill>
                  <a:schemeClr val="accent3">
                    <a:lumMod val="10000"/>
                  </a:schemeClr>
                </a:solidFill>
              </a:defRPr>
            </a:pPr>
            <a:r>
              <a:rPr lang="ru-RU" sz="1600" dirty="0">
                <a:latin typeface="Constantia" panose="02030602050306030303" pitchFamily="18" charset="0"/>
              </a:rPr>
              <a:t>Другие вопросы в области охраны окружающей среды</a:t>
            </a:r>
          </a:p>
        </c:rich>
      </c:tx>
      <c:layout>
        <c:manualLayout>
          <c:xMode val="edge"/>
          <c:yMode val="edge"/>
          <c:x val="0.21517036360385949"/>
          <c:y val="3.0878663274906792E-2"/>
        </c:manualLayout>
      </c:layout>
    </c:title>
    <c:plotArea>
      <c:layout>
        <c:manualLayout>
          <c:layoutTarget val="inner"/>
          <c:xMode val="edge"/>
          <c:yMode val="edge"/>
          <c:x val="7.9190513044959984E-2"/>
          <c:y val="0.16257399273670478"/>
          <c:w val="0.92080948695504061"/>
          <c:h val="0.7502861608015373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tx>
          <c:spPr>
            <a:solidFill>
              <a:srgbClr val="00808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1572.6</c:v>
                </c:pt>
                <c:pt idx="1">
                  <c:v>378.6</c:v>
                </c:pt>
                <c:pt idx="2">
                  <c:v>778.7</c:v>
                </c:pt>
                <c:pt idx="3">
                  <c:v>418</c:v>
                </c:pt>
                <c:pt idx="4">
                  <c:v>418</c:v>
                </c:pt>
                <c:pt idx="5">
                  <c:v>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dLbls/>
        <c:axId val="91065728"/>
        <c:axId val="91112576"/>
      </c:barChart>
      <c:catAx>
        <c:axId val="910657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1112576"/>
        <c:crosses val="autoZero"/>
        <c:auto val="1"/>
        <c:lblAlgn val="ctr"/>
        <c:lblOffset val="100"/>
      </c:catAx>
      <c:valAx>
        <c:axId val="9111257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910657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E-4D09-86F8-F8AD698B4F8F}"/>
                </c:ext>
              </c:extLst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95317.2</c:v>
                </c:pt>
                <c:pt idx="1">
                  <c:v>89202.7</c:v>
                </c:pt>
                <c:pt idx="2">
                  <c:v>107492.6</c:v>
                </c:pt>
                <c:pt idx="3">
                  <c:v>119623.9</c:v>
                </c:pt>
                <c:pt idx="4">
                  <c:v>119948.3</c:v>
                </c:pt>
                <c:pt idx="5">
                  <c:v>125235.6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BE-4D09-86F8-F8AD698B4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C9E7A7"/>
            </a:solidFill>
          </c:spPr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324597.2</c:v>
                </c:pt>
                <c:pt idx="1">
                  <c:v>296265.3</c:v>
                </c:pt>
                <c:pt idx="2">
                  <c:v>364076.80000000005</c:v>
                </c:pt>
                <c:pt idx="3">
                  <c:v>389958.8</c:v>
                </c:pt>
                <c:pt idx="4">
                  <c:v>373874.6</c:v>
                </c:pt>
                <c:pt idx="5">
                  <c:v>397004.5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BE-4D09-86F8-F8AD698B4F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E-4D09-86F8-F8AD698B4F8F}"/>
                </c:ext>
              </c:extLst>
            </c:dLbl>
            <c:dLbl>
              <c:idx val="1"/>
              <c:layout>
                <c:manualLayout>
                  <c:x val="-9.3567037761890827E-3"/>
                  <c:y val="-3.78247943611868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BE-4D09-86F8-F8AD698B4F8F}"/>
                </c:ext>
              </c:extLst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E-4D09-86F8-F8AD698B4F8F}"/>
                </c:ext>
              </c:extLst>
            </c:dLbl>
            <c:dLbl>
              <c:idx val="3"/>
              <c:layout>
                <c:manualLayout>
                  <c:x val="-1.3099519422643846E-2"/>
                  <c:y val="-2.90106943721823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BE-4D09-86F8-F8AD698B4F8F}"/>
                </c:ext>
              </c:extLst>
            </c:dLbl>
            <c:dLbl>
              <c:idx val="4"/>
              <c:layout>
                <c:manualLayout>
                  <c:x val="-2.4443720931260841E-2"/>
                  <c:y val="-3.57428823677370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E-4D09-86F8-F8AD698B4F8F}"/>
                </c:ext>
              </c:extLst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BE-4D09-86F8-F8AD698B4F8F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41774</c:v>
                </c:pt>
                <c:pt idx="1">
                  <c:v>35714.1</c:v>
                </c:pt>
                <c:pt idx="2">
                  <c:v>45071.7</c:v>
                </c:pt>
                <c:pt idx="3">
                  <c:v>49271.6</c:v>
                </c:pt>
                <c:pt idx="4">
                  <c:v>45226.5</c:v>
                </c:pt>
                <c:pt idx="5">
                  <c:v>49853.4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BE-4D09-86F8-F8AD698B4F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-1.3099385286664367E-2"/>
                  <c:y val="-3.02598354889502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BE-4D09-86F8-F8AD698B4F8F}"/>
                </c:ext>
              </c:extLst>
            </c:dLbl>
            <c:dLbl>
              <c:idx val="1"/>
              <c:layout>
                <c:manualLayout>
                  <c:x val="3.7426815104755948E-3"/>
                  <c:y val="-2.64773560528308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BE-4D09-86F8-F8AD698B4F8F}"/>
                </c:ext>
              </c:extLst>
            </c:dLbl>
            <c:dLbl>
              <c:idx val="2"/>
              <c:layout>
                <c:manualLayout>
                  <c:x val="-1.8714881049035465E-3"/>
                  <c:y val="-3.02598354889497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BE-4D09-86F8-F8AD698B4F8F}"/>
                </c:ext>
              </c:extLst>
            </c:dLbl>
            <c:dLbl>
              <c:idx val="3"/>
              <c:layout>
                <c:manualLayout>
                  <c:x val="1.8723805659691114E-2"/>
                  <c:y val="-5.67724883571579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BE-4D09-86F8-F8AD698B4F8F}"/>
                </c:ext>
              </c:extLst>
            </c:dLbl>
            <c:dLbl>
              <c:idx val="4"/>
              <c:layout>
                <c:manualLayout>
                  <c:x val="1.7550415295338971E-3"/>
                  <c:y val="-5.00403003616033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BE-4D09-86F8-F8AD698B4F8F}"/>
                </c:ext>
              </c:extLst>
            </c:dLbl>
            <c:dLbl>
              <c:idx val="5"/>
              <c:layout>
                <c:manualLayout>
                  <c:x val="8.7752076476694807E-3"/>
                  <c:y val="-2.69287519822186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BE-4D09-86F8-F8AD698B4F8F}"/>
                </c:ext>
              </c:extLst>
            </c:dLbl>
            <c:spPr>
              <a:solidFill>
                <a:schemeClr val="bg2">
                  <a:lumMod val="75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9848.4</c:v>
                </c:pt>
                <c:pt idx="1">
                  <c:v>5259.9</c:v>
                </c:pt>
                <c:pt idx="2">
                  <c:v>8011.2</c:v>
                </c:pt>
                <c:pt idx="3">
                  <c:v>8677.4</c:v>
                </c:pt>
                <c:pt idx="4">
                  <c:v>7767.4</c:v>
                </c:pt>
                <c:pt idx="5">
                  <c:v>7767.4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6BE-4D09-86F8-F8AD698B4F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BE-4D09-86F8-F8AD698B4F8F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BE-4D09-86F8-F8AD698B4F8F}"/>
                </c:ext>
              </c:extLst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BE-4D09-86F8-F8AD698B4F8F}"/>
                </c:ext>
              </c:extLst>
            </c:dLbl>
            <c:dLbl>
              <c:idx val="3"/>
              <c:layout>
                <c:manualLayout>
                  <c:x val="1.8713441241209612E-2"/>
                  <c:y val="1.38807644691020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BE-4D09-86F8-F8AD698B4F8F}"/>
                </c:ext>
              </c:extLst>
            </c:dLbl>
            <c:dLbl>
              <c:idx val="4"/>
              <c:layout>
                <c:manualLayout>
                  <c:x val="2.2107028236545336E-2"/>
                  <c:y val="1.51299299030803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BE-4D09-86F8-F8AD698B4F8F}"/>
                </c:ext>
              </c:extLst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BE-4D09-86F8-F8AD698B4F8F}"/>
                </c:ext>
              </c:extLst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7844.5</c:v>
                </c:pt>
                <c:pt idx="1">
                  <c:v>15004.4</c:v>
                </c:pt>
                <c:pt idx="2">
                  <c:v>17458.5</c:v>
                </c:pt>
                <c:pt idx="3">
                  <c:v>20821.5</c:v>
                </c:pt>
                <c:pt idx="4">
                  <c:v>19826.7</c:v>
                </c:pt>
                <c:pt idx="5">
                  <c:v>20201.2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6BE-4D09-86F8-F8AD698B4F8F}"/>
            </c:ext>
          </c:extLst>
        </c:ser>
        <c:dLbls/>
        <c:shape val="cylinder"/>
        <c:axId val="93288320"/>
        <c:axId val="93289856"/>
        <c:axId val="0"/>
      </c:bar3DChart>
      <c:catAx>
        <c:axId val="932883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289856"/>
        <c:crosses val="autoZero"/>
        <c:auto val="1"/>
        <c:lblAlgn val="ctr"/>
        <c:lblOffset val="100"/>
      </c:catAx>
      <c:valAx>
        <c:axId val="93289856"/>
        <c:scaling>
          <c:orientation val="minMax"/>
        </c:scaling>
        <c:delete val="1"/>
        <c:axPos val="l"/>
        <c:numFmt formatCode="#,##0.0" sourceLinked="1"/>
        <c:tickLblPos val="none"/>
        <c:crossAx val="932883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200"/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Безработицы</c:v>
                </c:pt>
              </c:strCache>
            </c:strRef>
          </c:tx>
          <c:spPr>
            <a:solidFill>
              <a:srgbClr val="CCCC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3.1</c:v>
                </c:pt>
                <c:pt idx="1">
                  <c:v>1.4</c:v>
                </c:pt>
                <c:pt idx="2">
                  <c:v>1.25</c:v>
                </c:pt>
                <c:pt idx="3">
                  <c:v>0.76000000000000079</c:v>
                </c:pt>
                <c:pt idx="4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5E-46B4-9F3B-310290870ABD}"/>
            </c:ext>
          </c:extLst>
        </c:ser>
        <c:dLbls/>
        <c:shape val="cylinder"/>
        <c:axId val="107365120"/>
        <c:axId val="107366656"/>
        <c:axId val="0"/>
      </c:bar3DChart>
      <c:catAx>
        <c:axId val="107365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7366656"/>
        <c:crosses val="autoZero"/>
        <c:auto val="1"/>
        <c:lblAlgn val="ctr"/>
        <c:lblOffset val="100"/>
      </c:catAx>
      <c:valAx>
        <c:axId val="1073666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73651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0.12476135762083566"/>
          <c:y val="3.437500000000001E-2"/>
          <c:w val="0.87523864237916527"/>
          <c:h val="0.931250000000000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rgbClr val="C9E7A7"/>
            </a:solidFill>
            <a:ln>
              <a:solidFill>
                <a:srgbClr val="B7E5B3"/>
              </a:solidFill>
            </a:ln>
            <a:scene3d>
              <a:camera prst="orthographicFront"/>
              <a:lightRig rig="threePt" dir="t"/>
            </a:scene3d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50 581,0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4-4B03-A16E-9FBAC6F3A933}"/>
                </c:ext>
              </c:extLst>
            </c:dLbl>
            <c:dLbl>
              <c:idx val="3"/>
              <c:layout>
                <c:manualLayout>
                  <c:x val="0"/>
                  <c:y val="-5.85185185185185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D4-4B03-A16E-9FBAC6F3A933}"/>
                </c:ext>
              </c:extLst>
            </c:dLbl>
            <c:dLbl>
              <c:idx val="4"/>
              <c:layout>
                <c:manualLayout>
                  <c:x val="0"/>
                  <c:y val="-5.92592592592592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D4-4B03-A16E-9FBAC6F3A933}"/>
                </c:ext>
              </c:extLst>
            </c:dLbl>
            <c:dLbl>
              <c:idx val="5"/>
              <c:layout>
                <c:manualLayout>
                  <c:x val="0"/>
                  <c:y val="-5.925925925925926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D4-4B03-A16E-9FBAC6F3A933}"/>
                </c:ext>
              </c:extLst>
            </c:dLbl>
            <c:spPr>
              <a:solidFill>
                <a:srgbClr val="C9E7A7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53381.599999999999</c:v>
                </c:pt>
                <c:pt idx="1">
                  <c:v>68839</c:v>
                </c:pt>
                <c:pt idx="2">
                  <c:v>72370.399999999994</c:v>
                </c:pt>
                <c:pt idx="3">
                  <c:v>75623.3</c:v>
                </c:pt>
                <c:pt idx="4">
                  <c:v>71017.2</c:v>
                </c:pt>
                <c:pt idx="5">
                  <c:v>78192.399999999994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9A-4437-862D-6AE88C35B2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8260045327332544E-2"/>
                  <c:y val="-2.85485426381102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4-4B03-A16E-9FBAC6F3A933}"/>
                </c:ext>
              </c:extLst>
            </c:dLbl>
            <c:dLbl>
              <c:idx val="1"/>
              <c:layout>
                <c:manualLayout>
                  <c:x val="2.983004784551772E-2"/>
                  <c:y val="-1.90323617587400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4-4B03-A16E-9FBAC6F3A933}"/>
                </c:ext>
              </c:extLst>
            </c:dLbl>
            <c:dLbl>
              <c:idx val="2"/>
              <c:layout>
                <c:manualLayout>
                  <c:x val="1.5700025181851363E-2"/>
                  <c:y val="-1.90323617587401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4-4B03-A16E-9FBAC6F3A933}"/>
                </c:ext>
              </c:extLst>
            </c:dLbl>
            <c:dLbl>
              <c:idx val="3"/>
              <c:layout>
                <c:manualLayout>
                  <c:x val="1.4130022663666161E-2"/>
                  <c:y val="-9.516180879370148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4-4B03-A16E-9FBAC6F3A933}"/>
                </c:ext>
              </c:extLst>
            </c:dLbl>
            <c:dLbl>
              <c:idx val="4"/>
              <c:layout>
                <c:manualLayout>
                  <c:x val="1.5700025181851436E-2"/>
                  <c:y val="-1.9032736411530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4-4B03-A16E-9FBAC6F3A933}"/>
                </c:ext>
              </c:extLst>
            </c:dLbl>
            <c:dLbl>
              <c:idx val="5"/>
              <c:layout>
                <c:manualLayout>
                  <c:x val="1.4130022663666281E-2"/>
                  <c:y val="-2.379045219842510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4-4B03-A16E-9FBAC6F3A933}"/>
                </c:ext>
              </c:extLst>
            </c:dLbl>
            <c:spPr>
              <a:solidFill>
                <a:schemeClr val="accent4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666.3</c:v>
                </c:pt>
                <c:pt idx="1">
                  <c:v>880.7</c:v>
                </c:pt>
                <c:pt idx="2">
                  <c:v>1227.3</c:v>
                </c:pt>
                <c:pt idx="3">
                  <c:v>1275.5999999999999</c:v>
                </c:pt>
                <c:pt idx="4">
                  <c:v>1275.5999999999999</c:v>
                </c:pt>
                <c:pt idx="5">
                  <c:v>1275.5999999999999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9A-4437-862D-6AE88C35B277}"/>
            </c:ext>
          </c:extLst>
        </c:ser>
        <c:dLbls/>
        <c:shape val="cylinder"/>
        <c:axId val="93489024"/>
        <c:axId val="92854528"/>
        <c:axId val="0"/>
      </c:bar3DChart>
      <c:catAx>
        <c:axId val="93489024"/>
        <c:scaling>
          <c:orientation val="minMax"/>
        </c:scaling>
        <c:axPos val="b"/>
        <c:numFmt formatCode="General" sourceLinked="0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2854528"/>
        <c:crosses val="autoZero"/>
        <c:auto val="1"/>
        <c:lblAlgn val="ctr"/>
        <c:lblOffset val="100"/>
      </c:catAx>
      <c:valAx>
        <c:axId val="92854528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93489024"/>
        <c:crosses val="autoZero"/>
        <c:crossBetween val="between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3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dLbls>
            <c:dLbl>
              <c:idx val="0"/>
              <c:layout>
                <c:manualLayout>
                  <c:x val="6.666666666666668E-2"/>
                  <c:y val="-2.18750000000009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9-4698-B8E6-3F103B017276}"/>
                </c:ext>
              </c:extLst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9-4698-B8E6-3F103B017276}"/>
                </c:ext>
              </c:extLst>
            </c:dLbl>
            <c:dLbl>
              <c:idx val="3"/>
              <c:layout>
                <c:manualLayout>
                  <c:x val="6.25E-2"/>
                  <c:y val="-6.250246062992193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9-4698-B8E6-3F103B017276}"/>
                </c:ext>
              </c:extLst>
            </c:dLbl>
            <c:dLbl>
              <c:idx val="4"/>
              <c:layout>
                <c:manualLayout>
                  <c:x val="6.25E-2"/>
                  <c:y val="-9.375000000000018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-2.49999999999999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43256.6</c:v>
                </c:pt>
                <c:pt idx="1">
                  <c:v>45232.2</c:v>
                </c:pt>
                <c:pt idx="2">
                  <c:v>57464</c:v>
                </c:pt>
                <c:pt idx="3">
                  <c:v>78731.600000000006</c:v>
                </c:pt>
                <c:pt idx="4">
                  <c:v>62318.400000000001</c:v>
                </c:pt>
                <c:pt idx="5">
                  <c:v>62703.8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99-4698-B8E6-3F103B017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dLbls>
            <c:dLbl>
              <c:idx val="0"/>
              <c:layout>
                <c:manualLayout>
                  <c:x val="5.833333333333441E-2"/>
                  <c:y val="2.8124999999999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9-4698-B8E6-3F103B017276}"/>
                </c:ext>
              </c:extLst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99-4698-B8E6-3F103B017276}"/>
                </c:ext>
              </c:extLst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9-4698-B8E6-3F103B017276}"/>
                </c:ext>
              </c:extLst>
            </c:dLbl>
            <c:dLbl>
              <c:idx val="4"/>
              <c:layout>
                <c:manualLayout>
                  <c:x val="5.8333333333333695E-2"/>
                  <c:y val="1.56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2.187500000000011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6202.1</c:v>
                </c:pt>
                <c:pt idx="1">
                  <c:v>2730</c:v>
                </c:pt>
                <c:pt idx="2">
                  <c:v>4882.4000000000005</c:v>
                </c:pt>
                <c:pt idx="3">
                  <c:v>660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199-4698-B8E6-3F103B0172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99-4698-B8E6-3F103B017276}"/>
                </c:ext>
              </c:extLst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99-4698-B8E6-3F103B017276}"/>
                </c:ext>
              </c:extLst>
            </c:dLbl>
            <c:dLbl>
              <c:idx val="2"/>
              <c:layout>
                <c:manualLayout>
                  <c:x val="6.3888888888888884E-2"/>
                  <c:y val="-3.5806878022559374E-1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99-4698-B8E6-3F103B017276}"/>
                </c:ext>
              </c:extLst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5586.8</c:v>
                </c:pt>
                <c:pt idx="1">
                  <c:v>5483.3</c:v>
                </c:pt>
                <c:pt idx="2">
                  <c:v>7099.7</c:v>
                </c:pt>
                <c:pt idx="3">
                  <c:v>7177</c:v>
                </c:pt>
                <c:pt idx="4">
                  <c:v>7177</c:v>
                </c:pt>
                <c:pt idx="5">
                  <c:v>7177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199-4698-B8E6-3F103B017276}"/>
            </c:ext>
          </c:extLst>
        </c:ser>
        <c:dLbls/>
        <c:overlap val="100"/>
        <c:axId val="93576192"/>
        <c:axId val="93721728"/>
      </c:barChart>
      <c:catAx>
        <c:axId val="935761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3721728"/>
        <c:crosses val="autoZero"/>
        <c:auto val="1"/>
        <c:lblAlgn val="ctr"/>
        <c:lblOffset val="100"/>
      </c:catAx>
      <c:valAx>
        <c:axId val="93721728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93576192"/>
        <c:crosses val="autoZero"/>
        <c:crossBetween val="between"/>
      </c:valAx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perspective val="30"/>
    </c:view3D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242852">
                <a:lumMod val="60000"/>
                <a:lumOff val="40000"/>
              </a:srgbClr>
            </a:solidFill>
            <a:ln w="44450">
              <a:noFill/>
            </a:ln>
          </c:spPr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1-4646-A694-71AAD33FBF45}"/>
                </c:ext>
              </c:extLst>
            </c:dLbl>
            <c:dLbl>
              <c:idx val="1"/>
              <c:layout>
                <c:manualLayout>
                  <c:x val="2.0825117448555103E-2"/>
                  <c:y val="-5.26889763779527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1-4646-A694-71AAD33FBF45}"/>
                </c:ext>
              </c:extLst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2-4F9D-A465-40FABB127229}"/>
                </c:ext>
              </c:extLst>
            </c:dLbl>
            <c:dLbl>
              <c:idx val="3"/>
              <c:layout>
                <c:manualLayout>
                  <c:x val="9.5304263437658748E-4"/>
                  <c:y val="1.156254774400357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1-4646-A694-71AAD33FB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688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11-4646-A694-71AAD33FBF45}"/>
            </c:ext>
          </c:extLst>
        </c:ser>
        <c:dLbls/>
        <c:shape val="cone"/>
        <c:axId val="89819008"/>
        <c:axId val="89833472"/>
        <c:axId val="0"/>
      </c:bar3DChart>
      <c:catAx>
        <c:axId val="898190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9833472"/>
        <c:crosses val="autoZero"/>
        <c:auto val="1"/>
        <c:lblAlgn val="ctr"/>
        <c:lblOffset val="100"/>
      </c:catAx>
      <c:valAx>
        <c:axId val="89833472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89819008"/>
        <c:crosses val="autoZero"/>
        <c:crossBetween val="between"/>
      </c:valAx>
      <c:spPr>
        <a:noFill/>
      </c:spPr>
    </c:plotArea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8758158094526028E-2"/>
          <c:y val="0"/>
          <c:w val="0.94248368381093139"/>
          <c:h val="0.8221855891492910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rgbClr val="C4E59F"/>
            </a:solidFill>
            <a:ln w="6350" cap="flat" cmpd="sng" algn="ctr">
              <a:noFill/>
              <a:prstDash val="solid"/>
              <a:miter lim="800000"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32622.1</c:v>
                </c:pt>
                <c:pt idx="1">
                  <c:v>34811.199999999997</c:v>
                </c:pt>
                <c:pt idx="2">
                  <c:v>31716.1</c:v>
                </c:pt>
                <c:pt idx="3">
                  <c:v>35443</c:v>
                </c:pt>
                <c:pt idx="4">
                  <c:v>33971.5</c:v>
                </c:pt>
                <c:pt idx="5">
                  <c:v>35333.699999999997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9-46C0-A485-AB459F0E3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1.5686268051559652E-2"/>
                  <c:y val="6.971354291037744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9-46C0-A485-AB459F0E312E}"/>
                </c:ext>
              </c:extLst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A9-46C0-A485-AB459F0E312E}"/>
                </c:ext>
              </c:extLst>
            </c:dLbl>
            <c:dLbl>
              <c:idx val="3"/>
              <c:layout>
                <c:manualLayout>
                  <c:x val="3.1372536103119311E-2"/>
                  <c:y val="6.971628764611098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7008.8</c:v>
                </c:pt>
                <c:pt idx="1">
                  <c:v>722.2</c:v>
                </c:pt>
                <c:pt idx="2">
                  <c:v>7365.2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A9-46C0-A485-AB459F0E312E}"/>
            </c:ext>
          </c:extLst>
        </c:ser>
        <c:dLbls/>
        <c:axId val="162092928"/>
        <c:axId val="162094464"/>
      </c:barChart>
      <c:catAx>
        <c:axId val="162092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094464"/>
        <c:crosses val="autoZero"/>
        <c:auto val="1"/>
        <c:lblAlgn val="ctr"/>
        <c:lblOffset val="100"/>
      </c:catAx>
      <c:valAx>
        <c:axId val="162094464"/>
        <c:scaling>
          <c:orientation val="minMax"/>
        </c:scaling>
        <c:delete val="1"/>
        <c:axPos val="l"/>
        <c:numFmt formatCode="#,##0.0" sourceLinked="1"/>
        <c:tickLblPos val="none"/>
        <c:crossAx val="162092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953660880817023"/>
          <c:y val="3.3200130737536734E-2"/>
          <c:w val="0.86189958860544635"/>
          <c:h val="0.6102047301539789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Работники учреждений культуры</c:v>
                </c:pt>
              </c:strCache>
            </c:strRef>
          </c:tx>
          <c:dLbls>
            <c:dLbl>
              <c:idx val="0"/>
              <c:layout>
                <c:manualLayout>
                  <c:x val="-5.7119392573489764E-3"/>
                  <c:y val="4.86625649616504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1-40AB-95B4-EF6122E734D4}"/>
                </c:ext>
              </c:extLst>
            </c:dLbl>
            <c:dLbl>
              <c:idx val="1"/>
              <c:layout>
                <c:manualLayout>
                  <c:x val="0"/>
                  <c:y val="6.08282062020630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1-40AB-95B4-EF6122E734D4}"/>
                </c:ext>
              </c:extLst>
            </c:dLbl>
            <c:dLbl>
              <c:idx val="2"/>
              <c:layout>
                <c:manualLayout>
                  <c:x val="0"/>
                  <c:y val="4.13631802174028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21-40AB-95B4-EF6122E734D4}"/>
                </c:ext>
              </c:extLst>
            </c:dLbl>
            <c:spPr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(отчет)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25804.1</c:v>
                </c:pt>
                <c:pt idx="1">
                  <c:v>26975.4</c:v>
                </c:pt>
                <c:pt idx="2">
                  <c:v>29563.5</c:v>
                </c:pt>
                <c:pt idx="3">
                  <c:v>31426.799999999996</c:v>
                </c:pt>
                <c:pt idx="4">
                  <c:v>34907.599999999999</c:v>
                </c:pt>
                <c:pt idx="5">
                  <c:v>40362.400000000001</c:v>
                </c:pt>
                <c:pt idx="6">
                  <c:v>40704.199999999997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21-40AB-95B4-EF6122E734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Педагогические работники организаций дополнительного образования детей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5.8547377387826734E-2"/>
                  <c:y val="-4.62296282984692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21-40AB-95B4-EF6122E734D4}"/>
                </c:ext>
              </c:extLst>
            </c:dLbl>
            <c:dLbl>
              <c:idx val="1"/>
              <c:layout>
                <c:manualLayout>
                  <c:x val="-5.7119392573489476E-2"/>
                  <c:y val="-6.81275909463107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21-40AB-95B4-EF6122E734D4}"/>
                </c:ext>
              </c:extLst>
            </c:dLbl>
            <c:dLbl>
              <c:idx val="2"/>
              <c:layout>
                <c:manualLayout>
                  <c:x val="1.7135817772046796E-2"/>
                  <c:y val="-1.94650259846602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21-40AB-95B4-EF6122E734D4}"/>
                </c:ext>
              </c:extLst>
            </c:dLbl>
            <c:dLbl>
              <c:idx val="3"/>
              <c:layout>
                <c:manualLayout>
                  <c:x val="-4.2143066752073684E-3"/>
                  <c:y val="-1.18347680012723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21-40AB-95B4-EF6122E734D4}"/>
                </c:ext>
              </c:extLst>
            </c:dLbl>
            <c:dLbl>
              <c:idx val="4"/>
              <c:layout>
                <c:manualLayout>
                  <c:x val="-1.8563802586384084E-2"/>
                  <c:y val="-6.56944626982281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21-40AB-95B4-EF6122E734D4}"/>
                </c:ext>
              </c:extLst>
            </c:dLbl>
            <c:dLbl>
              <c:idx val="5"/>
              <c:layout>
                <c:manualLayout>
                  <c:x val="-8.5679088860234238E-3"/>
                  <c:y val="-5.83950779539806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21-40AB-95B4-EF6122E734D4}"/>
                </c:ext>
              </c:extLst>
            </c:dLbl>
            <c:dLbl>
              <c:idx val="6"/>
              <c:layout>
                <c:manualLayout>
                  <c:x val="-1.427984814337238E-3"/>
                  <c:y val="-4.62294367135678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21-40AB-95B4-EF6122E734D4}"/>
                </c:ext>
              </c:extLst>
            </c:dLbl>
            <c:spPr>
              <a:gradFill flip="none" rotWithShape="1">
                <a:gsLst>
                  <a:gs pos="0">
                    <a:srgbClr val="FA5332">
                      <a:tint val="66000"/>
                      <a:satMod val="160000"/>
                    </a:srgbClr>
                  </a:gs>
                  <a:gs pos="50000">
                    <a:srgbClr val="FA5332">
                      <a:tint val="44500"/>
                      <a:satMod val="160000"/>
                    </a:srgbClr>
                  </a:gs>
                  <a:gs pos="100000">
                    <a:srgbClr val="FA5332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(отчет)</c:v>
                </c:pt>
              </c:strCache>
            </c:strRef>
          </c:cat>
          <c:val>
            <c:numRef>
              <c:f>Лист1!$C$2:$C$8</c:f>
              <c:numCache>
                <c:formatCode>#,##0.00</c:formatCode>
                <c:ptCount val="7"/>
                <c:pt idx="0">
                  <c:v>31016.1</c:v>
                </c:pt>
                <c:pt idx="1">
                  <c:v>32309.4</c:v>
                </c:pt>
                <c:pt idx="2">
                  <c:v>35886</c:v>
                </c:pt>
                <c:pt idx="3">
                  <c:v>35076.300000000003</c:v>
                </c:pt>
                <c:pt idx="4">
                  <c:v>40373.199999999997</c:v>
                </c:pt>
                <c:pt idx="5">
                  <c:v>43796.6</c:v>
                </c:pt>
                <c:pt idx="6">
                  <c:v>45482.400000000001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E21-40AB-95B4-EF6122E734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Педагогические работники образовательных организаций общего образования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1.2851863329035124E-2"/>
                  <c:y val="-4.86625649616504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21-40AB-95B4-EF6122E734D4}"/>
                </c:ext>
              </c:extLst>
            </c:dLbl>
            <c:dLbl>
              <c:idx val="1"/>
              <c:layout>
                <c:manualLayout>
                  <c:x val="1.4279848143372374E-2"/>
                  <c:y val="-4.13631802174029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21-40AB-95B4-EF6122E734D4}"/>
                </c:ext>
              </c:extLst>
            </c:dLbl>
            <c:dLbl>
              <c:idx val="2"/>
              <c:layout>
                <c:manualLayout>
                  <c:x val="-3.8555589987105461E-2"/>
                  <c:y val="-4.62294367135678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21-40AB-95B4-EF6122E734D4}"/>
                </c:ext>
              </c:extLst>
            </c:dLbl>
            <c:dLbl>
              <c:idx val="3"/>
              <c:layout>
                <c:manualLayout>
                  <c:x val="-1.9991787400721429E-2"/>
                  <c:y val="-7.54269756905582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21-40AB-95B4-EF6122E734D4}"/>
                </c:ext>
              </c:extLst>
            </c:dLbl>
            <c:spPr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(отчет)</c:v>
                </c:pt>
              </c:strCache>
            </c:strRef>
          </c:cat>
          <c:val>
            <c:numRef>
              <c:f>Лист1!$D$2:$D$8</c:f>
              <c:numCache>
                <c:formatCode>#,##0.00</c:formatCode>
                <c:ptCount val="7"/>
                <c:pt idx="0">
                  <c:v>30822.2</c:v>
                </c:pt>
                <c:pt idx="1">
                  <c:v>32233.8</c:v>
                </c:pt>
                <c:pt idx="2">
                  <c:v>36897.699999999997</c:v>
                </c:pt>
                <c:pt idx="3">
                  <c:v>38732.5</c:v>
                </c:pt>
                <c:pt idx="4">
                  <c:v>38510.199999999997</c:v>
                </c:pt>
                <c:pt idx="5">
                  <c:v>43995.5</c:v>
                </c:pt>
                <c:pt idx="6">
                  <c:v>45178.6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E21-40AB-95B4-EF6122E734D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Педагогические работники дошкольных образовательных организаций</c:v>
                </c:pt>
              </c:strCache>
            </c:strRef>
          </c:tx>
          <c:dLbls>
            <c:dLbl>
              <c:idx val="0"/>
              <c:layout>
                <c:manualLayout>
                  <c:x val="-4.2839656869866335E-2"/>
                  <c:y val="-2.433128248082529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21-40AB-95B4-EF6122E734D4}"/>
                </c:ext>
              </c:extLst>
            </c:dLbl>
            <c:dLbl>
              <c:idx val="3"/>
              <c:layout>
                <c:manualLayout>
                  <c:x val="2.8095377834715814E-3"/>
                  <c:y val="6.70636853405432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21-40AB-95B4-EF6122E734D4}"/>
                </c:ext>
              </c:extLst>
            </c:dLbl>
            <c:dLbl>
              <c:idx val="4"/>
              <c:layout>
                <c:manualLayout>
                  <c:x val="4.2839544430117119E-3"/>
                  <c:y val="5.352882145781551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21-40AB-95B4-EF6122E734D4}"/>
                </c:ext>
              </c:extLst>
            </c:dLbl>
            <c:dLbl>
              <c:idx val="5"/>
              <c:layout>
                <c:manualLayout>
                  <c:x val="-8.5679088860234238E-3"/>
                  <c:y val="4.13631802174028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21-40AB-95B4-EF6122E734D4}"/>
                </c:ext>
              </c:extLst>
            </c:dLbl>
            <c:dLbl>
              <c:idx val="6"/>
              <c:layout>
                <c:manualLayout>
                  <c:x val="-1.427984814337238E-3"/>
                  <c:y val="3.64969237212378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E21-40AB-95B4-EF6122E734D4}"/>
                </c:ext>
              </c:extLst>
            </c:dLbl>
            <c:spPr>
              <a:gradFill flip="none" rotWithShape="1">
                <a:gsLst>
                  <a:gs pos="0">
                    <a:schemeClr val="accent4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4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4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(отчет)</c:v>
                </c:pt>
              </c:strCache>
            </c:strRef>
          </c:cat>
          <c:val>
            <c:numRef>
              <c:f>Лист1!$E$2:$E$8</c:f>
              <c:numCache>
                <c:formatCode>#,##0.00</c:formatCode>
                <c:ptCount val="7"/>
                <c:pt idx="0">
                  <c:v>27265.200000000001</c:v>
                </c:pt>
                <c:pt idx="1">
                  <c:v>28175.599999999977</c:v>
                </c:pt>
                <c:pt idx="2">
                  <c:v>31192.9</c:v>
                </c:pt>
                <c:pt idx="3">
                  <c:v>32092</c:v>
                </c:pt>
                <c:pt idx="4">
                  <c:v>34303.5</c:v>
                </c:pt>
                <c:pt idx="5">
                  <c:v>36253.300000000003</c:v>
                </c:pt>
                <c:pt idx="6">
                  <c:v>38544.199999999997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7E21-40AB-95B4-EF6122E734D4}"/>
            </c:ext>
          </c:extLst>
        </c:ser>
        <c:dLbls/>
        <c:marker val="1"/>
        <c:axId val="182405760"/>
        <c:axId val="182436608"/>
      </c:lineChart>
      <c:catAx>
        <c:axId val="182405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2436608"/>
        <c:crosses val="autoZero"/>
        <c:auto val="1"/>
        <c:lblAlgn val="ctr"/>
        <c:lblOffset val="100"/>
      </c:catAx>
      <c:valAx>
        <c:axId val="182436608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82405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447284941220395"/>
          <c:y val="0.71110480375999563"/>
          <c:w val="0.688982950640735"/>
          <c:h val="0.26563938228651629"/>
        </c:manualLayout>
      </c:layout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23329708613508274"/>
          <c:y val="4.3346562851184704E-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2-4F7C-BC11-643F0859B062}"/>
                </c:ext>
              </c:extLst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2-4F7C-BC11-643F0859B062}"/>
                </c:ext>
              </c:extLst>
            </c:dLbl>
            <c:dLbl>
              <c:idx val="2"/>
              <c:layout>
                <c:manualLayout>
                  <c:x val="2.4386920491984862E-2"/>
                  <c:y val="-9.8289329894336568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920 854,7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2-4F7C-BC11-643F0859B062}"/>
                </c:ext>
              </c:extLst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2-4F7C-BC11-643F0859B062}"/>
                </c:ext>
              </c:extLst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2-4F7C-BC11-643F0859B062}"/>
                </c:ext>
              </c:extLst>
            </c:dLbl>
            <c:dLbl>
              <c:idx val="5"/>
              <c:layout>
                <c:manualLayout>
                  <c:x val="2.4994474936005835E-2"/>
                  <c:y val="-1.84474062511044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2-4F7C-BC11-643F0859B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894099.7</c:v>
                </c:pt>
                <c:pt idx="1">
                  <c:v>954540.9</c:v>
                </c:pt>
                <c:pt idx="2">
                  <c:v>1121211</c:v>
                </c:pt>
                <c:pt idx="3">
                  <c:v>1021079.5</c:v>
                </c:pt>
                <c:pt idx="4">
                  <c:v>970888.6</c:v>
                </c:pt>
                <c:pt idx="5">
                  <c:v>1031824.3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22-4F7C-BC11-643F0859B062}"/>
            </c:ext>
          </c:extLst>
        </c:ser>
        <c:dLbls/>
        <c:shape val="cylinder"/>
        <c:axId val="182996352"/>
        <c:axId val="183030912"/>
        <c:axId val="0"/>
      </c:bar3DChart>
      <c:catAx>
        <c:axId val="182996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3030912"/>
        <c:crosses val="autoZero"/>
        <c:auto val="1"/>
        <c:lblAlgn val="ctr"/>
        <c:lblOffset val="100"/>
      </c:catAx>
      <c:valAx>
        <c:axId val="18303091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829963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autoTitleDeleted val="1"/>
    <c:view3D>
      <c:rotX val="60"/>
      <c:perspective val="0"/>
    </c:view3D>
    <c:plotArea>
      <c:layout>
        <c:manualLayout>
          <c:layoutTarget val="inner"/>
          <c:xMode val="edge"/>
          <c:yMode val="edge"/>
          <c:x val="2.502271323380691E-2"/>
          <c:y val="7.9082465826108977E-2"/>
          <c:w val="0.45496340190124301"/>
          <c:h val="0.70842759466117822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rgbClr val="256E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D6-4D6D-9B91-D453DBA9DC26}"/>
              </c:ext>
            </c:extLst>
          </c:dPt>
          <c:dPt>
            <c:idx val="1"/>
            <c:spPr>
              <a:solidFill>
                <a:srgbClr val="CC99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D6-4D6D-9B91-D453DBA9DC26}"/>
              </c:ext>
            </c:extLst>
          </c:dPt>
          <c:dPt>
            <c:idx val="2"/>
            <c:spPr>
              <a:solidFill>
                <a:srgbClr val="31D764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D6-4D6D-9B91-D453DBA9DC26}"/>
              </c:ext>
            </c:extLst>
          </c:dPt>
          <c:dPt>
            <c:idx val="3"/>
            <c:spPr>
              <a:solidFill>
                <a:srgbClr val="D6D3F9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D6-4D6D-9B91-D453DBA9DC26}"/>
              </c:ext>
            </c:extLst>
          </c:dPt>
          <c:dPt>
            <c:idx val="4"/>
            <c:spPr>
              <a:solidFill>
                <a:srgbClr val="FF3737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D6-4D6D-9B91-D453DBA9DC26}"/>
              </c:ext>
            </c:extLst>
          </c:dPt>
          <c:dPt>
            <c:idx val="5"/>
            <c:spPr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D6-4D6D-9B91-D453DBA9DC26}"/>
              </c:ext>
            </c:extLst>
          </c:dPt>
          <c:dPt>
            <c:idx val="6"/>
            <c:spPr>
              <a:solidFill>
                <a:srgbClr val="FFCC6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5D6-4D6D-9B91-D453DBA9DC26}"/>
              </c:ext>
            </c:extLst>
          </c:dPt>
          <c:dPt>
            <c:idx val="7"/>
            <c:spPr>
              <a:solidFill>
                <a:srgbClr val="F7F78D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5D6-4D6D-9B91-D453DBA9DC26}"/>
              </c:ext>
            </c:extLst>
          </c:dPt>
          <c:dPt>
            <c:idx val="8"/>
            <c:spPr>
              <a:solidFill>
                <a:srgbClr val="92D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F5D6-4D6D-9B91-D453DBA9DC26}"/>
              </c:ext>
            </c:extLst>
          </c:dPt>
          <c:dPt>
            <c:idx val="9"/>
            <c:spPr>
              <a:solidFill>
                <a:srgbClr val="F250AD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5D6-4D6D-9B91-D453DBA9DC26}"/>
              </c:ext>
            </c:extLst>
          </c:dPt>
          <c:dPt>
            <c:idx val="10"/>
            <c:spPr>
              <a:solidFill>
                <a:srgbClr val="5DBAFF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5D6-4D6D-9B91-D453DBA9DC26}"/>
              </c:ext>
            </c:extLst>
          </c:dPt>
          <c:dPt>
            <c:idx val="11"/>
            <c:spPr>
              <a:solidFill>
                <a:srgbClr val="ED93D3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5D6-4D6D-9B91-D453DBA9DC26}"/>
              </c:ext>
            </c:extLst>
          </c:dPt>
          <c:dPt>
            <c:idx val="12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F5D6-4D6D-9B91-D453DBA9DC26}"/>
              </c:ext>
            </c:extLst>
          </c:dPt>
          <c:dPt>
            <c:idx val="13"/>
            <c:spPr>
              <a:solidFill>
                <a:srgbClr val="FF5D5D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F5D6-4D6D-9B91-D453DBA9DC26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Sheet1!$A$1:$N$1</c:f>
              <c:strCache>
                <c:ptCount val="14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 финансами</c:v>
                </c:pt>
                <c:pt idx="13">
                  <c:v>Безопасная жизнь населения</c:v>
                </c:pt>
              </c:strCache>
            </c:strRef>
          </c:cat>
          <c:val>
            <c:numRef>
              <c:f>Sheet1!$A$2:$N$2</c:f>
              <c:numCache>
                <c:formatCode>0.0</c:formatCode>
                <c:ptCount val="14"/>
                <c:pt idx="0">
                  <c:v>0.60000000000000064</c:v>
                </c:pt>
                <c:pt idx="1">
                  <c:v>0.2</c:v>
                </c:pt>
                <c:pt idx="2">
                  <c:v>7.6</c:v>
                </c:pt>
                <c:pt idx="3">
                  <c:v>1.3</c:v>
                </c:pt>
                <c:pt idx="4">
                  <c:v>5.8</c:v>
                </c:pt>
                <c:pt idx="5">
                  <c:v>0.2</c:v>
                </c:pt>
                <c:pt idx="6">
                  <c:v>6</c:v>
                </c:pt>
                <c:pt idx="7">
                  <c:v>7.7</c:v>
                </c:pt>
                <c:pt idx="8">
                  <c:v>4.8</c:v>
                </c:pt>
                <c:pt idx="9">
                  <c:v>0.9</c:v>
                </c:pt>
                <c:pt idx="10">
                  <c:v>46.8</c:v>
                </c:pt>
                <c:pt idx="11">
                  <c:v>7.3</c:v>
                </c:pt>
                <c:pt idx="12">
                  <c:v>10.1</c:v>
                </c:pt>
                <c:pt idx="1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F5D6-4D6D-9B91-D453DBA9DC26}"/>
            </c:ext>
          </c:extLst>
        </c:ser>
        <c:dLbls>
          <c:showVal val="1"/>
        </c:dLbls>
      </c:pie3DChart>
    </c:plotArea>
    <c:legend>
      <c:legendPos val="l"/>
      <c:layout>
        <c:manualLayout>
          <c:xMode val="edge"/>
          <c:yMode val="edge"/>
          <c:x val="0.44910923671508129"/>
          <c:y val="3.1882477820178719E-4"/>
          <c:w val="0.54801976679986653"/>
          <c:h val="0.96379275038688306"/>
        </c:manualLayout>
      </c:layout>
      <c:txPr>
        <a:bodyPr/>
        <a:lstStyle/>
        <a:p>
          <a:pPr>
            <a:defRPr sz="1000" kern="12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dLbls/>
        <c:axId val="132955520"/>
        <c:axId val="151278720"/>
      </c:barChart>
      <c:catAx>
        <c:axId val="132955520"/>
        <c:scaling>
          <c:orientation val="minMax"/>
        </c:scaling>
        <c:axPos val="b"/>
        <c:tickLblPos val="nextTo"/>
        <c:crossAx val="151278720"/>
        <c:crosses val="autoZero"/>
        <c:auto val="1"/>
        <c:lblAlgn val="ctr"/>
        <c:lblOffset val="100"/>
      </c:catAx>
      <c:valAx>
        <c:axId val="151278720"/>
        <c:scaling>
          <c:orientation val="minMax"/>
        </c:scaling>
        <c:axPos val="l"/>
        <c:majorGridlines/>
        <c:numFmt formatCode="General" sourceLinked="1"/>
        <c:tickLblPos val="nextTo"/>
        <c:crossAx val="132955520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138663110659556"/>
          <c:y val="0.21428571428571427"/>
          <c:w val="0.78814071628143323"/>
          <c:h val="0.657520153730783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Лист1!$A$2:$A$7</c:f>
              <c:strCache>
                <c:ptCount val="6"/>
                <c:pt idx="0">
                  <c:v>отчет 2022</c:v>
                </c:pt>
                <c:pt idx="1">
                  <c:v> отчет 2023</c:v>
                </c:pt>
                <c:pt idx="2">
                  <c:v> отчет 2024</c:v>
                </c:pt>
                <c:pt idx="3">
                  <c:v> план 2025</c:v>
                </c:pt>
                <c:pt idx="4">
                  <c:v> план 2026</c:v>
                </c:pt>
                <c:pt idx="5">
                  <c:v> план 2027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34404.199999999997</c:v>
                </c:pt>
                <c:pt idx="1">
                  <c:v>38525</c:v>
                </c:pt>
                <c:pt idx="2">
                  <c:v>43840</c:v>
                </c:pt>
                <c:pt idx="3">
                  <c:v>48651.68</c:v>
                </c:pt>
                <c:pt idx="4">
                  <c:v>52057.36</c:v>
                </c:pt>
                <c:pt idx="5">
                  <c:v>55493.1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AA-405E-BC01-0DA38CB02944}"/>
            </c:ext>
          </c:extLst>
        </c:ser>
        <c:dLbls/>
        <c:axId val="107671936"/>
        <c:axId val="107673472"/>
      </c:barChart>
      <c:lineChart>
        <c:grouping val="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spPr>
            <a:ln>
              <a:solidFill>
                <a:srgbClr val="FF6565"/>
              </a:solidFill>
            </a:ln>
          </c:spPr>
          <c:marker>
            <c:spPr>
              <a:solidFill>
                <a:srgbClr val="FF6565"/>
              </a:solidFill>
              <a:ln>
                <a:solidFill>
                  <a:srgbClr val="FF6565"/>
                </a:solidFill>
              </a:ln>
            </c:spPr>
          </c:marker>
          <c:cat>
            <c:strRef>
              <c:f>Лист1!$A$2:$A$7</c:f>
              <c:strCache>
                <c:ptCount val="6"/>
                <c:pt idx="0">
                  <c:v>отчет 2022</c:v>
                </c:pt>
                <c:pt idx="1">
                  <c:v> отчет 2023</c:v>
                </c:pt>
                <c:pt idx="2">
                  <c:v> отчет 2024</c:v>
                </c:pt>
                <c:pt idx="3">
                  <c:v> план 2025</c:v>
                </c:pt>
                <c:pt idx="4">
                  <c:v> план 2026</c:v>
                </c:pt>
                <c:pt idx="5">
                  <c:v> план 2027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109</c:v>
                </c:pt>
                <c:pt idx="1">
                  <c:v>112</c:v>
                </c:pt>
                <c:pt idx="2">
                  <c:v>113.8</c:v>
                </c:pt>
                <c:pt idx="3">
                  <c:v>111</c:v>
                </c:pt>
                <c:pt idx="4">
                  <c:v>107</c:v>
                </c:pt>
                <c:pt idx="5">
                  <c:v>106.6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AA-405E-BC01-0DA38CB02944}"/>
            </c:ext>
          </c:extLst>
        </c:ser>
        <c:dLbls/>
        <c:marker val="1"/>
        <c:axId val="102306944"/>
        <c:axId val="107675008"/>
      </c:lineChart>
      <c:catAx>
        <c:axId val="107671936"/>
        <c:scaling>
          <c:orientation val="minMax"/>
        </c:scaling>
        <c:axPos val="b"/>
        <c:numFmt formatCode="General" sourceLinked="0"/>
        <c:tickLblPos val="nextTo"/>
        <c:crossAx val="107673472"/>
        <c:crosses val="autoZero"/>
        <c:auto val="1"/>
        <c:lblAlgn val="ctr"/>
        <c:lblOffset val="100"/>
      </c:catAx>
      <c:valAx>
        <c:axId val="107673472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700" b="1"/>
            </a:pPr>
            <a:endParaRPr lang="ru-RU"/>
          </a:p>
        </c:txPr>
        <c:crossAx val="107671936"/>
        <c:crosses val="autoZero"/>
        <c:crossBetween val="between"/>
      </c:valAx>
      <c:valAx>
        <c:axId val="107675008"/>
        <c:scaling>
          <c:orientation val="minMax"/>
        </c:scaling>
        <c:axPos val="r"/>
        <c:numFmt formatCode="General" sourceLinked="1"/>
        <c:tickLblPos val="nextTo"/>
        <c:crossAx val="102306944"/>
        <c:crosses val="max"/>
        <c:crossBetween val="between"/>
      </c:valAx>
      <c:catAx>
        <c:axId val="102306944"/>
        <c:scaling>
          <c:orientation val="minMax"/>
        </c:scaling>
        <c:delete val="1"/>
        <c:axPos val="b"/>
        <c:numFmt formatCode="General" sourceLinked="1"/>
        <c:tickLblPos val="nextTo"/>
        <c:crossAx val="107675008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3702946405892821"/>
          <c:y val="3.651574803149607E-2"/>
          <c:w val="0.75275548217763166"/>
          <c:h val="0.18887326584176994"/>
        </c:manualLayout>
      </c:layout>
    </c:legend>
    <c:plotVisOnly val="1"/>
    <c:dispBlanksAs val="zero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5476221119498786E-2"/>
          <c:y val="0.26975185036105676"/>
          <c:w val="0.82743004569844514"/>
          <c:h val="0.666331618731025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cat>
            <c:strRef>
              <c:f>Лист1!$A$2:$A$7</c:f>
              <c:strCache>
                <c:ptCount val="6"/>
                <c:pt idx="0">
                  <c:v>отчет 2022</c:v>
                </c:pt>
                <c:pt idx="1">
                  <c:v>отчет 2023</c:v>
                </c:pt>
                <c:pt idx="2">
                  <c:v>отчет 2024</c:v>
                </c:pt>
                <c:pt idx="3">
                  <c:v> план 2025</c:v>
                </c:pt>
                <c:pt idx="4">
                  <c:v> план 2026</c:v>
                </c:pt>
                <c:pt idx="5">
                  <c:v> план 2027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1675.4</c:v>
                </c:pt>
                <c:pt idx="1">
                  <c:v>1722.2</c:v>
                </c:pt>
                <c:pt idx="2">
                  <c:v>2482.3000000000002</c:v>
                </c:pt>
                <c:pt idx="3">
                  <c:v>2563.15</c:v>
                </c:pt>
                <c:pt idx="4">
                  <c:v>2690.44</c:v>
                </c:pt>
                <c:pt idx="5">
                  <c:v>2808.82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0B-408E-80D1-42FC5EA01F2E}"/>
            </c:ext>
          </c:extLst>
        </c:ser>
        <c:dLbls/>
        <c:axId val="117992448"/>
        <c:axId val="117998336"/>
      </c:barChart>
      <c:lineChart>
        <c:grouping val="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% к предыдущему году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отчет 2022</c:v>
                </c:pt>
                <c:pt idx="1">
                  <c:v>отчет 2023</c:v>
                </c:pt>
                <c:pt idx="2">
                  <c:v>отчет 2024</c:v>
                </c:pt>
                <c:pt idx="3">
                  <c:v> план 2025</c:v>
                </c:pt>
                <c:pt idx="4">
                  <c:v> план 2026</c:v>
                </c:pt>
                <c:pt idx="5">
                  <c:v> план 2027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114.1</c:v>
                </c:pt>
                <c:pt idx="1">
                  <c:v>102.8</c:v>
                </c:pt>
                <c:pt idx="2">
                  <c:v>144.1</c:v>
                </c:pt>
                <c:pt idx="3">
                  <c:v>102.64</c:v>
                </c:pt>
                <c:pt idx="4">
                  <c:v>104.97</c:v>
                </c:pt>
                <c:pt idx="5">
                  <c:v>104.4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0B-408E-80D1-42FC5EA01F2E}"/>
            </c:ext>
          </c:extLst>
        </c:ser>
        <c:dLbls/>
        <c:marker val="1"/>
        <c:axId val="118009856"/>
        <c:axId val="117999872"/>
      </c:lineChart>
      <c:catAx>
        <c:axId val="11799244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998336"/>
        <c:crosses val="autoZero"/>
        <c:auto val="1"/>
        <c:lblAlgn val="ctr"/>
        <c:lblOffset val="100"/>
      </c:catAx>
      <c:valAx>
        <c:axId val="117998336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7992448"/>
        <c:crosses val="autoZero"/>
        <c:crossBetween val="between"/>
      </c:valAx>
      <c:valAx>
        <c:axId val="117999872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8009856"/>
        <c:crosses val="max"/>
        <c:crossBetween val="between"/>
      </c:valAx>
      <c:catAx>
        <c:axId val="118009856"/>
        <c:scaling>
          <c:orientation val="minMax"/>
        </c:scaling>
        <c:delete val="1"/>
        <c:axPos val="b"/>
        <c:numFmt formatCode="General" sourceLinked="1"/>
        <c:tickLblPos val="nextTo"/>
        <c:crossAx val="117999872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7090846456692951"/>
          <c:y val="0.15696481299212631"/>
          <c:w val="0.44992486876640464"/>
          <c:h val="9.2320374015748011E-2"/>
        </c:manualLayout>
      </c:layout>
      <c:txPr>
        <a:bodyPr/>
        <a:lstStyle/>
        <a:p>
          <a:pPr>
            <a:defRPr sz="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1103431515505008"/>
          <c:y val="0.18698795180722935"/>
          <c:w val="0.86533051424127561"/>
          <c:h val="0.53548155033843992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5.33841593766363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18-4516-868B-C5FB28AB846B}"/>
                </c:ext>
              </c:extLst>
            </c:dLbl>
            <c:dLbl>
              <c:idx val="1"/>
              <c:layout>
                <c:manualLayout>
                  <c:x val="0"/>
                  <c:y val="8.3889393306143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18-4516-868B-C5FB28AB846B}"/>
                </c:ext>
              </c:extLst>
            </c:dLbl>
            <c:dLbl>
              <c:idx val="2"/>
              <c:layout>
                <c:manualLayout>
                  <c:x val="-5.6583708480089106E-17"/>
                  <c:y val="5.33841593766363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18-4516-868B-C5FB28AB846B}"/>
                </c:ext>
              </c:extLst>
            </c:dLbl>
            <c:dLbl>
              <c:idx val="3"/>
              <c:layout>
                <c:manualLayout>
                  <c:x val="6.1728395061728392E-3"/>
                  <c:y val="6.86367763413895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18-4516-868B-C5FB28AB846B}"/>
                </c:ext>
              </c:extLst>
            </c:dLbl>
            <c:dLbl>
              <c:idx val="4"/>
              <c:layout>
                <c:manualLayout>
                  <c:x val="-3.0864197530865388E-3"/>
                  <c:y val="4.57578508942597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818-4516-868B-C5FB28AB846B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отчет 2022</c:v>
                </c:pt>
                <c:pt idx="1">
                  <c:v>отчет 2023</c:v>
                </c:pt>
                <c:pt idx="2">
                  <c:v>оценка 2024</c:v>
                </c:pt>
                <c:pt idx="3">
                  <c:v>план 2025</c:v>
                </c:pt>
                <c:pt idx="4">
                  <c:v>план 2026</c:v>
                </c:pt>
                <c:pt idx="5">
                  <c:v>план 2027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1476.1</c:v>
                </c:pt>
                <c:pt idx="1">
                  <c:v>1634.06</c:v>
                </c:pt>
                <c:pt idx="2">
                  <c:v>1710.1</c:v>
                </c:pt>
                <c:pt idx="3">
                  <c:v>1780</c:v>
                </c:pt>
                <c:pt idx="4">
                  <c:v>1858</c:v>
                </c:pt>
                <c:pt idx="5">
                  <c:v>1942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18-4516-868B-C5FB28AB846B}"/>
            </c:ext>
          </c:extLst>
        </c:ser>
        <c:dLbls/>
        <c:marker val="1"/>
        <c:axId val="103865728"/>
        <c:axId val="118015104"/>
      </c:lineChart>
      <c:catAx>
        <c:axId val="103865728"/>
        <c:scaling>
          <c:orientation val="minMax"/>
        </c:scaling>
        <c:axPos val="b"/>
        <c:numFmt formatCode="General" sourceLinked="0"/>
        <c:tickLblPos val="nextTo"/>
        <c:crossAx val="118015104"/>
        <c:crosses val="autoZero"/>
        <c:auto val="1"/>
        <c:lblAlgn val="ctr"/>
        <c:lblOffset val="100"/>
      </c:catAx>
      <c:valAx>
        <c:axId val="118015104"/>
        <c:scaling>
          <c:orientation val="minMax"/>
        </c:scaling>
        <c:axPos val="l"/>
        <c:majorGridlines/>
        <c:numFmt formatCode="General" sourceLinked="1"/>
        <c:tickLblPos val="nextTo"/>
        <c:crossAx val="103865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5120516185476858"/>
          <c:y val="0.85757778834652021"/>
          <c:w val="0.22114197530864177"/>
          <c:h val="0.11265018423239698"/>
        </c:manualLayout>
      </c:layout>
    </c:legend>
    <c:plotVisOnly val="1"/>
    <c:dispBlanksAs val="zero"/>
  </c:chart>
  <c:txPr>
    <a:bodyPr/>
    <a:lstStyle/>
    <a:p>
      <a:pPr>
        <a:defRPr sz="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1528699478431684E-2"/>
          <c:y val="6.3218390804597721E-2"/>
          <c:w val="0.8760199872429727"/>
          <c:h val="0.69164811295139916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spPr>
            <a:solidFill>
              <a:srgbClr val="FF99CC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отчет 2022</c:v>
                </c:pt>
                <c:pt idx="1">
                  <c:v>отчет 2023</c:v>
                </c:pt>
                <c:pt idx="2">
                  <c:v>оценка 2024</c:v>
                </c:pt>
                <c:pt idx="3">
                  <c:v> план 2025</c:v>
                </c:pt>
                <c:pt idx="4">
                  <c:v> план 2026</c:v>
                </c:pt>
                <c:pt idx="5">
                  <c:v> план 2027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23.06</c:v>
                </c:pt>
                <c:pt idx="1">
                  <c:v>25.23</c:v>
                </c:pt>
                <c:pt idx="2">
                  <c:v>26.6</c:v>
                </c:pt>
                <c:pt idx="3">
                  <c:v>27.75</c:v>
                </c:pt>
                <c:pt idx="4">
                  <c:v>29.1</c:v>
                </c:pt>
                <c:pt idx="5">
                  <c:v>30.58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B1-4460-A50C-472A2EF905DC}"/>
            </c:ext>
          </c:extLst>
        </c:ser>
        <c:dLbls/>
        <c:shape val="pyramid"/>
        <c:axId val="103974016"/>
        <c:axId val="103975552"/>
        <c:axId val="103997440"/>
      </c:bar3DChart>
      <c:catAx>
        <c:axId val="1039740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3975552"/>
        <c:crosses val="autoZero"/>
        <c:auto val="1"/>
        <c:lblAlgn val="ctr"/>
        <c:lblOffset val="100"/>
      </c:catAx>
      <c:valAx>
        <c:axId val="1039755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3974016"/>
        <c:crosses val="autoZero"/>
        <c:crossBetween val="between"/>
      </c:valAx>
      <c:serAx>
        <c:axId val="103997440"/>
        <c:scaling>
          <c:orientation val="minMax"/>
        </c:scaling>
        <c:delete val="1"/>
        <c:axPos val="b"/>
        <c:tickLblPos val="nextTo"/>
        <c:crossAx val="103975552"/>
        <c:crosses val="autoZero"/>
      </c:serAx>
    </c:plotArea>
    <c:legend>
      <c:legendPos val="r"/>
      <c:layout>
        <c:manualLayout>
          <c:xMode val="edge"/>
          <c:yMode val="edge"/>
          <c:x val="0.38019668449460836"/>
          <c:y val="0.89433523395782411"/>
          <c:w val="0.18673581084706853"/>
          <c:h val="8.4892297945515435E-2"/>
        </c:manualLayout>
      </c:layout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dLbls/>
        <c:axId val="118297728"/>
        <c:axId val="118299264"/>
      </c:barChart>
      <c:catAx>
        <c:axId val="118297728"/>
        <c:scaling>
          <c:orientation val="minMax"/>
        </c:scaling>
        <c:axPos val="b"/>
        <c:tickLblPos val="nextTo"/>
        <c:crossAx val="118299264"/>
        <c:crosses val="autoZero"/>
        <c:auto val="1"/>
        <c:lblAlgn val="ctr"/>
        <c:lblOffset val="100"/>
      </c:catAx>
      <c:valAx>
        <c:axId val="118299264"/>
        <c:scaling>
          <c:orientation val="minMax"/>
        </c:scaling>
        <c:axPos val="l"/>
        <c:majorGridlines/>
        <c:numFmt formatCode="General" sourceLinked="1"/>
        <c:tickLblPos val="nextTo"/>
        <c:crossAx val="118297728"/>
        <c:crosses val="autoZero"/>
        <c:crossBetween val="between"/>
      </c:valAx>
    </c:plotArea>
    <c:legend>
      <c:legendPos val="r"/>
      <c:layout/>
    </c:legend>
    <c:plotVisOnly val="1"/>
    <c:dispBlanksAs val="gap"/>
  </c:chart>
  <c:spPr>
    <a:solidFill>
      <a:srgbClr val="A4D76B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noFill/>
        <a:ln w="6350">
          <a:noFill/>
        </a:ln>
      </c:spPr>
    </c:floor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3.4722222222222224E-2"/>
                  <c:y val="1.975294816639758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6-4D6A-B346-099D29C6F375}"/>
                </c:ext>
              </c:extLst>
            </c:dLbl>
            <c:dLbl>
              <c:idx val="1"/>
              <c:layout>
                <c:manualLayout>
                  <c:x val="-2.5000000000000001E-2"/>
                  <c:y val="2.821849738056773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6-4D6A-B346-099D29C6F375}"/>
                </c:ext>
              </c:extLst>
            </c:dLbl>
            <c:dLbl>
              <c:idx val="2"/>
              <c:layout>
                <c:manualLayout>
                  <c:x val="-1.3888998250218736E-2"/>
                  <c:y val="-2.822071930949535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6-4D6A-B346-099D29C6F375}"/>
                </c:ext>
              </c:extLst>
            </c:dLbl>
            <c:dLbl>
              <c:idx val="3"/>
              <c:layout>
                <c:manualLayout>
                  <c:x val="-2.5000000000000001E-2"/>
                  <c:y val="6.49020995895209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6-4D6A-B346-099D29C6F375}"/>
                </c:ext>
              </c:extLst>
            </c:dLbl>
            <c:dLbl>
              <c:idx val="4"/>
              <c:layout>
                <c:manualLayout>
                  <c:x val="-1.8055555555555561E-2"/>
                  <c:y val="4.51495958089087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6-4D6A-B346-099D29C6F375}"/>
                </c:ext>
              </c:extLst>
            </c:dLbl>
            <c:dLbl>
              <c:idx val="5"/>
              <c:layout>
                <c:manualLayout>
                  <c:x val="0"/>
                  <c:y val="-1.12873989522271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903767.3</c:v>
                </c:pt>
                <c:pt idx="1">
                  <c:v>923908.2</c:v>
                </c:pt>
                <c:pt idx="2">
                  <c:v>1116151.2</c:v>
                </c:pt>
                <c:pt idx="3">
                  <c:v>1025054.9</c:v>
                </c:pt>
                <c:pt idx="4">
                  <c:v>975023.5</c:v>
                </c:pt>
                <c:pt idx="5">
                  <c:v>1035799.2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86-4D6A-B346-099D29C6F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dLbl>
              <c:idx val="0"/>
              <c:layout>
                <c:manualLayout>
                  <c:x val="5.1118766404199475E-3"/>
                  <c:y val="5.643699476113607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6-4D6A-B346-099D29C6F375}"/>
                </c:ext>
              </c:extLst>
            </c:dLbl>
            <c:dLbl>
              <c:idx val="1"/>
              <c:layout>
                <c:manualLayout>
                  <c:x val="2.6388779527559095E-2"/>
                  <c:y val="2.821627545164040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6-4D6A-B346-099D29C6F375}"/>
                </c:ext>
              </c:extLst>
            </c:dLbl>
            <c:dLbl>
              <c:idx val="2"/>
              <c:layout>
                <c:manualLayout>
                  <c:x val="4.1222987751531125E-2"/>
                  <c:y val="-5.64414386189911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6-4D6A-B346-099D29C6F375}"/>
                </c:ext>
              </c:extLst>
            </c:dLbl>
            <c:dLbl>
              <c:idx val="3"/>
              <c:layout>
                <c:manualLayout>
                  <c:x val="3.1792432195975551E-2"/>
                  <c:y val="-5.643921669006383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86-4D6A-B346-099D29C6F375}"/>
                </c:ext>
              </c:extLst>
            </c:dLbl>
            <c:dLbl>
              <c:idx val="4"/>
              <c:layout>
                <c:manualLayout>
                  <c:x val="5.1388888888888887E-2"/>
                  <c:y val="3.386219685668158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6-4D6A-B346-099D29C6F375}"/>
                </c:ext>
              </c:extLst>
            </c:dLbl>
            <c:dLbl>
              <c:idx val="5"/>
              <c:layout>
                <c:manualLayout>
                  <c:x val="5.6944444444444443E-2"/>
                  <c:y val="-1.12873972802408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894796</c:v>
                </c:pt>
                <c:pt idx="1">
                  <c:v>921150.8</c:v>
                </c:pt>
                <c:pt idx="2">
                  <c:v>1122033.6000000001</c:v>
                </c:pt>
                <c:pt idx="3">
                  <c:v>1023554.9</c:v>
                </c:pt>
                <c:pt idx="4">
                  <c:v>973523.5</c:v>
                </c:pt>
                <c:pt idx="5">
                  <c:v>1034299.2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986-4D6A-B346-099D29C6F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86-4D6A-B346-099D29C6F375}"/>
                </c:ext>
              </c:extLst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6-4D6A-B346-099D29C6F375}"/>
                </c:ext>
              </c:extLst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6-4D6A-B346-099D29C6F375}"/>
                </c:ext>
              </c:extLst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6-4D6A-B346-099D29C6F3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5882.4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986-4D6A-B346-099D29C6F3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8971.2999999999884</c:v>
                </c:pt>
                <c:pt idx="1">
                  <c:v>2757.4</c:v>
                </c:pt>
                <c:pt idx="3">
                  <c:v>1500</c:v>
                </c:pt>
                <c:pt idx="4">
                  <c:v>1500</c:v>
                </c:pt>
                <c:pt idx="5">
                  <c:v>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986-4D6A-B346-099D29C6F375}"/>
            </c:ext>
          </c:extLst>
        </c:ser>
        <c:dLbls/>
        <c:shape val="box"/>
        <c:axId val="119622272"/>
        <c:axId val="119779328"/>
        <c:axId val="0"/>
      </c:bar3DChart>
      <c:catAx>
        <c:axId val="1196222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9779328"/>
        <c:crosses val="autoZero"/>
        <c:auto val="1"/>
        <c:lblAlgn val="ctr"/>
        <c:lblOffset val="100"/>
      </c:catAx>
      <c:valAx>
        <c:axId val="119779328"/>
        <c:scaling>
          <c:orientation val="minMax"/>
        </c:scaling>
        <c:delete val="1"/>
        <c:axPos val="l"/>
        <c:numFmt formatCode="#,##0.0" sourceLinked="1"/>
        <c:tickLblPos val="none"/>
        <c:crossAx val="119622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1064"/>
          <c:y val="0.30222966124028083"/>
          <c:w val="0.13594860017498181"/>
          <c:h val="0.33063813354415428"/>
        </c:manualLayout>
      </c:layout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</cdr:x>
      <cdr:y>0.05479</cdr:y>
    </cdr:from>
    <cdr:to>
      <cdr:x>1</cdr:x>
      <cdr:y>0.23014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86776" y="2857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0.84375</cdr:x>
      <cdr:y>0</cdr:y>
    </cdr:from>
    <cdr:to>
      <cdr:x>0.97657</cdr:x>
      <cdr:y>0.15069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15272" y="0"/>
          <a:ext cx="1214446" cy="7858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0.92188</cdr:x>
      <cdr:y>0.34247</cdr:y>
    </cdr:from>
    <cdr:to>
      <cdr:x>1</cdr:x>
      <cdr:y>0.61644</cdr:y>
    </cdr:to>
    <cdr:sp macro="" textlink="">
      <cdr:nvSpPr>
        <cdr:cNvPr id="46" name="Freeform 8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1785950"/>
          <a:ext cx="714348" cy="1428760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2"/>
            </a:cxn>
            <a:cxn ang="0">
              <a:pos x="859" y="969"/>
            </a:cxn>
            <a:cxn ang="0">
              <a:pos x="859" y="492"/>
            </a:cxn>
            <a:cxn ang="0">
              <a:pos x="0" y="0"/>
            </a:cxn>
          </a:cxnLst>
          <a:rect l="0" t="0" r="r" b="b"/>
          <a:pathLst>
            <a:path w="859" h="969">
              <a:moveTo>
                <a:pt x="0" y="0"/>
              </a:moveTo>
              <a:lnTo>
                <a:pt x="0" y="722"/>
              </a:lnTo>
              <a:lnTo>
                <a:pt x="859" y="969"/>
              </a:lnTo>
              <a:lnTo>
                <a:pt x="859" y="492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38C895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0.54795</cdr:y>
    </cdr:from>
    <cdr:to>
      <cdr:x>1</cdr:x>
      <cdr:y>0.71204</cdr:y>
    </cdr:to>
    <cdr:sp macro="" textlink="">
      <cdr:nvSpPr>
        <cdr:cNvPr id="47" name="Freeform 10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0" y="2857520"/>
          <a:ext cx="714347" cy="855721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3"/>
            </a:cxn>
            <a:cxn ang="0">
              <a:pos x="859" y="723"/>
            </a:cxn>
            <a:cxn ang="0">
              <a:pos x="859" y="247"/>
            </a:cxn>
            <a:cxn ang="0">
              <a:pos x="0" y="0"/>
            </a:cxn>
          </a:cxnLst>
          <a:rect l="0" t="0" r="r" b="b"/>
          <a:pathLst>
            <a:path w="859" h="723">
              <a:moveTo>
                <a:pt x="0" y="0"/>
              </a:moveTo>
              <a:lnTo>
                <a:pt x="0" y="723"/>
              </a:lnTo>
              <a:lnTo>
                <a:pt x="859" y="723"/>
              </a:lnTo>
              <a:lnTo>
                <a:pt x="859" y="247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FAF8B0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0.69863</cdr:y>
    </cdr:from>
    <cdr:to>
      <cdr:x>1</cdr:x>
      <cdr:y>0.86302</cdr:y>
    </cdr:to>
    <cdr:sp macro="" textlink="">
      <cdr:nvSpPr>
        <cdr:cNvPr id="48" name="Freeform 12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2" y="3643338"/>
          <a:ext cx="714347" cy="85725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479"/>
            </a:cxn>
            <a:cxn ang="0">
              <a:pos x="859" y="0"/>
            </a:cxn>
            <a:cxn ang="0">
              <a:pos x="0" y="0"/>
            </a:cxn>
          </a:cxnLst>
          <a:rect l="0" t="0" r="r" b="b"/>
          <a:pathLst>
            <a:path w="859" h="725">
              <a:moveTo>
                <a:pt x="0" y="0"/>
              </a:moveTo>
              <a:lnTo>
                <a:pt x="0" y="725"/>
              </a:lnTo>
              <a:lnTo>
                <a:pt x="859" y="479"/>
              </a:lnTo>
              <a:lnTo>
                <a:pt x="859" y="0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EDDB6D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0.92188</cdr:x>
      <cdr:y>0.16438</cdr:y>
    </cdr:from>
    <cdr:to>
      <cdr:x>1</cdr:x>
      <cdr:y>0.49683</cdr:y>
    </cdr:to>
    <cdr:sp macro="" textlink="">
      <cdr:nvSpPr>
        <cdr:cNvPr id="45" name="Freeform 6"/>
        <cdr:cNvSpPr>
          <a:spLocks xmlns:a="http://schemas.openxmlformats.org/drawingml/2006/main"/>
        </cdr:cNvSpPr>
      </cdr:nvSpPr>
      <cdr:spPr bwMode="auto">
        <a:xfrm xmlns:a="http://schemas.openxmlformats.org/drawingml/2006/main" flipH="1">
          <a:off x="8429654" y="857256"/>
          <a:ext cx="714346" cy="1733686"/>
        </a:xfrm>
        <a:custGeom xmlns:a="http://schemas.openxmlformats.org/drawingml/2006/main">
          <a:avLst/>
          <a:gdLst/>
          <a:ahLst/>
          <a:cxnLst>
            <a:cxn ang="0">
              <a:pos x="0" y="0"/>
            </a:cxn>
            <a:cxn ang="0">
              <a:pos x="0" y="725"/>
            </a:cxn>
            <a:cxn ang="0">
              <a:pos x="859" y="1217"/>
            </a:cxn>
            <a:cxn ang="0">
              <a:pos x="859" y="739"/>
            </a:cxn>
            <a:cxn ang="0">
              <a:pos x="0" y="0"/>
            </a:cxn>
          </a:cxnLst>
          <a:rect l="0" t="0" r="r" b="b"/>
          <a:pathLst>
            <a:path w="859" h="1217">
              <a:moveTo>
                <a:pt x="0" y="0"/>
              </a:moveTo>
              <a:lnTo>
                <a:pt x="0" y="725"/>
              </a:lnTo>
              <a:lnTo>
                <a:pt x="859" y="1217"/>
              </a:lnTo>
              <a:lnTo>
                <a:pt x="859" y="739"/>
              </a:lnTo>
              <a:lnTo>
                <a:pt x="0" y="0"/>
              </a:lnTo>
              <a:close/>
            </a:path>
          </a:pathLst>
        </a:custGeom>
        <a:solidFill xmlns:a="http://schemas.openxmlformats.org/drawingml/2006/main">
          <a:srgbClr val="00D3DE"/>
        </a:solidFill>
        <a:ln xmlns:a="http://schemas.openxmlformats.org/drawingml/2006/main" w="9525">
          <a:noFill/>
          <a:round/>
          <a:headEnd/>
          <a:tailEnd/>
        </a:ln>
      </cdr:spPr>
      <cdr:txBody>
        <a:bodyPr xmlns:a="http://schemas.openxmlformats.org/drawingml/2006/main" vert="horz" wrap="square" lIns="121920" tIns="60960" rIns="121920" bIns="60960" numCol="1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3200" b="0" i="0" u="none" strike="noStrike" kern="0" cap="none" spc="0" normalizeH="0" baseline="0" noProof="0">
            <a:ln>
              <a:noFill/>
            </a:ln>
            <a:solidFill>
              <a:sysClr val="windowText" lastClr="000000"/>
            </a:solidFill>
            <a:effectLst/>
            <a:uLnTx/>
            <a:uFillTx/>
          </a:endParaRPr>
        </a:p>
      </cdr:txBody>
    </cdr:sp>
  </cdr:relSizeAnchor>
  <cdr:relSizeAnchor xmlns:cdr="http://schemas.openxmlformats.org/drawingml/2006/chartDrawing">
    <cdr:from>
      <cdr:x>0.36719</cdr:x>
      <cdr:y>0.60274</cdr:y>
    </cdr:from>
    <cdr:to>
      <cdr:x>0.92188</cdr:x>
      <cdr:y>0.75343</cdr:y>
    </cdr:to>
    <cdr:grpSp>
      <cdr:nvGrpSpPr>
        <cdr:cNvPr id="63" name="Group 51">
          <a:extLst xmlns:a="http://schemas.openxmlformats.org/drawingml/2006/main">
            <a:ext uri="{FF2B5EF4-FFF2-40B4-BE49-F238E27FC236}">
              <a16:creationId xmlns:a16="http://schemas.microsoft.com/office/drawing/2014/main" xmlns="" id="{AD45AA04-1F9B-4C26-9217-645FFB36A87B}"/>
            </a:ext>
          </a:extLst>
        </cdr:cNvPr>
        <cdr:cNvGrpSpPr/>
      </cdr:nvGrpSpPr>
      <cdr:grpSpPr>
        <a:xfrm xmlns:a="http://schemas.openxmlformats.org/drawingml/2006/main" flipH="1">
          <a:off x="3357585" y="2357445"/>
          <a:ext cx="5072086" cy="589380"/>
          <a:chOff x="3407968" y="2569713"/>
          <a:chExt cx="2493768" cy="464825"/>
        </a:xfrm>
      </cdr:grpSpPr>
      <cdr:grpSp>
        <cdr:nvGrpSpPr>
          <cdr:cNvPr id="65" name="Group 45">
            <a:extLst xmlns:a="http://schemas.openxmlformats.org/drawingml/2006/main">
              <a:ext uri="{FF2B5EF4-FFF2-40B4-BE49-F238E27FC236}">
                <a16:creationId xmlns:a16="http://schemas.microsoft.com/office/drawing/2014/main" xmlns="" id="{861C94F1-2F4D-4605-8722-A78AC20EDBE1}"/>
              </a:ext>
            </a:extLst>
          </cdr:cNvPr>
          <cdr:cNvGrpSpPr/>
        </cdr:nvGrpSpPr>
        <cdr:grpSpPr>
          <a:xfrm xmlns:a="http://schemas.openxmlformats.org/drawingml/2006/main">
            <a:off x="3407968" y="2569713"/>
            <a:ext cx="2493768" cy="464825"/>
            <a:chOff x="1461289" y="2873238"/>
            <a:chExt cx="3325024" cy="619767"/>
          </a:xfrm>
        </cdr:grpSpPr>
        <cdr:sp macro="" textlink="">
          <cdr:nvSpPr>
            <cdr:cNvPr id="66" name="Rectangle 12"/>
            <cdr:cNvSpPr/>
          </cdr:nvSpPr>
          <cdr:spPr>
            <a:xfrm xmlns:a="http://schemas.openxmlformats.org/drawingml/2006/main">
              <a:off x="1461289" y="2873239"/>
              <a:ext cx="3325024" cy="450740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F8F6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7" name="Group 40">
              <a:extLst xmlns:a="http://schemas.openxmlformats.org/drawingml/2006/main">
                <a:ext uri="{FF2B5EF4-FFF2-40B4-BE49-F238E27FC236}">
                  <a16:creationId xmlns:a16="http://schemas.microsoft.com/office/drawing/2014/main" xmlns="" id="{801500F2-BC18-4301-9935-A944FF4D57EF}"/>
                </a:ext>
              </a:extLst>
            </cdr:cNvPr>
            <cdr:cNvGrpSpPr/>
          </cdr:nvGrpSpPr>
          <cdr:grpSpPr>
            <a:xfrm xmlns:a="http://schemas.openxmlformats.org/drawingml/2006/main">
              <a:off x="2725491" y="2873238"/>
              <a:ext cx="571504" cy="619767"/>
              <a:chOff x="4071934" y="2910951"/>
              <a:chExt cx="571504" cy="619767"/>
            </a:xfrm>
          </cdr:grpSpPr>
          <cdr:sp macro="" textlink="">
            <cdr:nvSpPr>
              <cdr:cNvPr id="69" name="Rectangle 35"/>
              <cdr:cNvSpPr/>
            </cdr:nvSpPr>
            <cdr:spPr>
              <a:xfrm xmlns:a="http://schemas.openxmlformats.org/drawingml/2006/main">
                <a:off x="4071934" y="2910951"/>
                <a:ext cx="571504" cy="619767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  <cdr:relSizeAnchor xmlns:cdr="http://schemas.openxmlformats.org/drawingml/2006/chartDrawing">
    <cdr:from>
      <cdr:x>0.60938</cdr:x>
      <cdr:y>0.67124</cdr:y>
    </cdr:from>
    <cdr:to>
      <cdr:x>0.70938</cdr:x>
      <cdr:y>0.84658</cdr:y>
    </cdr:to>
    <cdr:sp macro="" textlink="">
      <cdr:nvSpPr>
        <cdr:cNvPr id="77" name="TextBox 76"/>
        <cdr:cNvSpPr txBox="1"/>
      </cdr:nvSpPr>
      <cdr:spPr>
        <a:xfrm xmlns:a="http://schemas.openxmlformats.org/drawingml/2006/main">
          <a:off x="5572132" y="35004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0.79688</cdr:x>
      <cdr:y>0.31507</cdr:y>
    </cdr:from>
    <cdr:to>
      <cdr:x>0.89688</cdr:x>
      <cdr:y>0.49041</cdr:y>
    </cdr:to>
    <cdr:sp macro="" textlink="">
      <cdr:nvSpPr>
        <cdr:cNvPr id="80" name="TextBox 79"/>
        <cdr:cNvSpPr txBox="1"/>
      </cdr:nvSpPr>
      <cdr:spPr>
        <a:xfrm xmlns:a="http://schemas.openxmlformats.org/drawingml/2006/main">
          <a:off x="7286644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0.74219</cdr:x>
      <cdr:y>0.31507</cdr:y>
    </cdr:from>
    <cdr:to>
      <cdr:x>0.84219</cdr:x>
      <cdr:y>0.49041</cdr:y>
    </cdr:to>
    <cdr:sp macro="" textlink="">
      <cdr:nvSpPr>
        <cdr:cNvPr id="81" name="TextBox 80"/>
        <cdr:cNvSpPr txBox="1"/>
      </cdr:nvSpPr>
      <cdr:spPr>
        <a:xfrm xmlns:a="http://schemas.openxmlformats.org/drawingml/2006/main">
          <a:off x="6786578" y="16430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0.32812</cdr:x>
      <cdr:y>0.69863</cdr:y>
    </cdr:from>
    <cdr:to>
      <cdr:x>1</cdr:x>
      <cdr:y>0.80822</cdr:y>
    </cdr:to>
    <cdr:grpSp>
      <cdr:nvGrpSpPr>
        <cdr:cNvPr id="70" name="Group 52">
          <a:extLst xmlns:a="http://schemas.openxmlformats.org/drawingml/2006/main">
            <a:ext uri="{FF2B5EF4-FFF2-40B4-BE49-F238E27FC236}">
              <a16:creationId xmlns:a16="http://schemas.microsoft.com/office/drawing/2014/main" xmlns="" id="{0D91DEDE-3609-4D7E-88CC-4232EF88E8CD}"/>
            </a:ext>
          </a:extLst>
        </cdr:cNvPr>
        <cdr:cNvGrpSpPr/>
      </cdr:nvGrpSpPr>
      <cdr:grpSpPr>
        <a:xfrm xmlns:a="http://schemas.openxmlformats.org/drawingml/2006/main" flipH="1">
          <a:off x="3000329" y="2732491"/>
          <a:ext cx="6143671" cy="428630"/>
          <a:chOff x="4257793" y="407111"/>
          <a:chExt cx="4290505" cy="3247600"/>
        </a:xfrm>
      </cdr:grpSpPr>
      <cdr:grpSp>
        <cdr:nvGrpSpPr>
          <cdr:cNvPr id="72" name="Group 44">
            <a:extLst xmlns:a="http://schemas.openxmlformats.org/drawingml/2006/main">
              <a:ext uri="{FF2B5EF4-FFF2-40B4-BE49-F238E27FC236}">
                <a16:creationId xmlns:a16="http://schemas.microsoft.com/office/drawing/2014/main" xmlns="" id="{AD7CB5D0-0B90-4E3C-99A6-D99199CFE02E}"/>
              </a:ext>
            </a:extLst>
          </cdr:cNvPr>
          <cdr:cNvGrpSpPr/>
        </cdr:nvGrpSpPr>
        <cdr:grpSpPr>
          <a:xfrm xmlns:a="http://schemas.openxmlformats.org/drawingml/2006/main">
            <a:off x="4257793" y="407111"/>
            <a:ext cx="4290505" cy="3247600"/>
            <a:chOff x="-285753" y="-25970"/>
            <a:chExt cx="5720671" cy="4330132"/>
          </a:xfrm>
        </cdr:grpSpPr>
        <cdr:grpSp>
          <cdr:nvGrpSpPr>
            <cdr:cNvPr id="74" name="Group 41">
              <a:extLst xmlns:a="http://schemas.openxmlformats.org/drawingml/2006/main">
                <a:ext uri="{FF2B5EF4-FFF2-40B4-BE49-F238E27FC236}">
                  <a16:creationId xmlns:a16="http://schemas.microsoft.com/office/drawing/2014/main" xmlns="" id="{B554459C-6847-4B4C-A86F-4CEF992F3B3C}"/>
                </a:ext>
              </a:extLst>
            </cdr:cNvPr>
            <cdr:cNvGrpSpPr/>
          </cdr:nvGrpSpPr>
          <cdr:grpSpPr>
            <a:xfrm xmlns:a="http://schemas.openxmlformats.org/drawingml/2006/main">
              <a:off x="-285753" y="-25970"/>
              <a:ext cx="0" cy="0"/>
              <a:chOff x="-285753" y="-25970"/>
              <a:chExt cx="0" cy="0"/>
            </a:xfrm>
          </cdr:grpSpPr>
        </cdr:grpSp>
        <cdr:sp macro="" textlink="">
          <cdr:nvSpPr>
            <cdr:cNvPr id="73" name="Rectangle 14"/>
            <cdr:cNvSpPr/>
          </cdr:nvSpPr>
          <cdr:spPr>
            <a:xfrm xmlns:a="http://schemas.openxmlformats.org/drawingml/2006/main">
              <a:off x="356994" y="-25970"/>
              <a:ext cx="5077924" cy="4330132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E7CE3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cdr:txBody>
        </cdr:sp>
      </cdr:grpSp>
    </cdr:grpSp>
  </cdr:relSizeAnchor>
  <cdr:relSizeAnchor xmlns:cdr="http://schemas.openxmlformats.org/drawingml/2006/chartDrawing">
    <cdr:from>
      <cdr:x>0.41406</cdr:x>
      <cdr:y>0.49315</cdr:y>
    </cdr:from>
    <cdr:to>
      <cdr:x>0.92188</cdr:x>
      <cdr:y>0.60274</cdr:y>
    </cdr:to>
    <cdr:grpSp>
      <cdr:nvGrpSpPr>
        <cdr:cNvPr id="56" name="Group 50">
          <a:extLst xmlns:a="http://schemas.openxmlformats.org/drawingml/2006/main">
            <a:ext uri="{FF2B5EF4-FFF2-40B4-BE49-F238E27FC236}">
              <a16:creationId xmlns:a16="http://schemas.microsoft.com/office/drawing/2014/main" xmlns="" id="{3BADE1EC-AFD4-4208-BB01-5E4C8ACA1046}"/>
            </a:ext>
          </a:extLst>
        </cdr:cNvPr>
        <cdr:cNvGrpSpPr/>
      </cdr:nvGrpSpPr>
      <cdr:grpSpPr>
        <a:xfrm xmlns:a="http://schemas.openxmlformats.org/drawingml/2006/main" flipH="1">
          <a:off x="3786165" y="1928815"/>
          <a:ext cx="4643506" cy="428630"/>
          <a:chOff x="3629672" y="2184922"/>
          <a:chExt cx="2129997" cy="406701"/>
        </a:xfrm>
      </cdr:grpSpPr>
      <cdr:grpSp>
        <cdr:nvGrpSpPr>
          <cdr:cNvPr id="58" name="Group 46">
            <a:extLst xmlns:a="http://schemas.openxmlformats.org/drawingml/2006/main">
              <a:ext uri="{FF2B5EF4-FFF2-40B4-BE49-F238E27FC236}">
                <a16:creationId xmlns:a16="http://schemas.microsoft.com/office/drawing/2014/main" xmlns="" id="{7716AD3F-8D1A-4909-BBD2-11AC0E645628}"/>
              </a:ext>
            </a:extLst>
          </cdr:cNvPr>
          <cdr:cNvGrpSpPr/>
        </cdr:nvGrpSpPr>
        <cdr:grpSpPr>
          <a:xfrm xmlns:a="http://schemas.openxmlformats.org/drawingml/2006/main">
            <a:off x="3629672" y="2184922"/>
            <a:ext cx="2129997" cy="406701"/>
            <a:chOff x="1446254" y="2344452"/>
            <a:chExt cx="2839997" cy="542269"/>
          </a:xfrm>
        </cdr:grpSpPr>
        <cdr:sp macro="" textlink="">
          <cdr:nvSpPr>
            <cdr:cNvPr id="59" name="Rectangle 10"/>
            <cdr:cNvSpPr/>
          </cdr:nvSpPr>
          <cdr:spPr>
            <a:xfrm xmlns:a="http://schemas.openxmlformats.org/drawingml/2006/main">
              <a:off x="1446254" y="2344452"/>
              <a:ext cx="2839997" cy="529963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34BA8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 rtlCol="0" anchor="ctr"/>
            <a:lstStyle xmlns:a="http://schemas.openxmlformats.org/drawingml/2006/main"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/>
                </a:defRPr>
              </a:lvl9pPr>
            </a:lstStyle>
            <a:p xmlns:a="http://schemas.openxmlformats.org/drawingml/2006/main"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</a:endParaRPr>
            </a:p>
          </cdr:txBody>
        </cdr:sp>
        <cdr:grpSp>
          <cdr:nvGrpSpPr>
            <cdr:cNvPr id="60" name="Group 39">
              <a:extLst xmlns:a="http://schemas.openxmlformats.org/drawingml/2006/main">
                <a:ext uri="{FF2B5EF4-FFF2-40B4-BE49-F238E27FC236}">
                  <a16:creationId xmlns:a16="http://schemas.microsoft.com/office/drawing/2014/main" xmlns="" id="{EFFE69F0-77D6-49B4-91D0-4EB29648B99D}"/>
                </a:ext>
              </a:extLst>
            </cdr:cNvPr>
            <cdr:cNvGrpSpPr/>
          </cdr:nvGrpSpPr>
          <cdr:grpSpPr>
            <a:xfrm xmlns:a="http://schemas.openxmlformats.org/drawingml/2006/main">
              <a:off x="2091267" y="2344452"/>
              <a:ext cx="1857387" cy="542269"/>
              <a:chOff x="2285986" y="2357436"/>
              <a:chExt cx="1857387" cy="542269"/>
            </a:xfrm>
          </cdr:grpSpPr>
          <cdr:sp macro="" textlink="">
            <cdr:nvSpPr>
              <cdr:cNvPr id="61" name="Rectangle 24"/>
              <cdr:cNvSpPr/>
            </cdr:nvSpPr>
            <cdr:spPr>
              <a:xfrm xmlns:a="http://schemas.openxmlformats.org/drawingml/2006/main">
                <a:off x="2285986" y="2500314"/>
                <a:ext cx="1285884" cy="313946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  <cdr:sp macro="" textlink="">
            <cdr:nvSpPr>
              <cdr:cNvPr id="62" name="Rectangle 34"/>
              <cdr:cNvSpPr/>
            </cdr:nvSpPr>
            <cdr:spPr>
              <a:xfrm xmlns:a="http://schemas.openxmlformats.org/drawingml/2006/main">
                <a:off x="3571869" y="2357436"/>
                <a:ext cx="571504" cy="542269"/>
              </a:xfrm>
              <a:prstGeom xmlns:a="http://schemas.openxmlformats.org/drawingml/2006/main" prst="rect">
                <a:avLst/>
              </a:prstGeom>
            </cdr:spPr>
            <cdr:txBody>
              <a:bodyPr xmlns:a="http://schemas.openxmlformats.org/drawingml/2006/main" wrap="square">
                <a:spAutoFit/>
              </a:bodyPr>
              <a:lstStyle xmlns:a="http://schemas.openxmlformats.org/drawingml/2006/main"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ysClr val="windowText" lastClr="000000"/>
                    </a:solidFill>
                    <a:latin typeface="Calibri"/>
                  </a:defRPr>
                </a:lvl9pPr>
              </a:lstStyle>
              <a:p xmlns:a="http://schemas.openxmlformats.org/drawingml/2006/main"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cdr:txBody>
          </cdr:sp>
        </cdr:grpSp>
      </cdr:grp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0.57813</cdr:x>
      <cdr:y>0.62353</cdr:y>
    </cdr:from>
    <cdr:to>
      <cdr:x>0.89844</cdr:x>
      <cdr:y>0.85695</cdr:y>
    </cdr:to>
    <cdr:sp macro="" textlink="">
      <cdr:nvSpPr>
        <cdr:cNvPr id="3" name="矩形 23"/>
        <cdr:cNvSpPr/>
      </cdr:nvSpPr>
      <cdr:spPr>
        <a:xfrm xmlns:a="http://schemas.openxmlformats.org/drawingml/2006/main" flipH="1">
          <a:off x="5286379" y="3786214"/>
          <a:ext cx="2928961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>
            <a:buFontTx/>
            <a:buChar char="-"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вклады спонсоров </a:t>
          </a:r>
        </a:p>
      </cdr:txBody>
    </cdr:sp>
  </cdr:relSizeAnchor>
  <cdr:relSizeAnchor xmlns:cdr="http://schemas.openxmlformats.org/drawingml/2006/chartDrawing">
    <cdr:from>
      <cdr:x>0.03906</cdr:x>
      <cdr:y>0.27059</cdr:y>
    </cdr:from>
    <cdr:to>
      <cdr:x>0.35937</cdr:x>
      <cdr:y>0.50401</cdr:y>
    </cdr:to>
    <cdr:sp macro="" textlink="">
      <cdr:nvSpPr>
        <cdr:cNvPr id="6" name="矩形 27"/>
        <cdr:cNvSpPr/>
      </cdr:nvSpPr>
      <cdr:spPr>
        <a:xfrm xmlns:a="http://schemas.openxmlformats.org/drawingml/2006/main">
          <a:off x="357158" y="1643074"/>
          <a:ext cx="2928938" cy="1417374"/>
        </a:xfrm>
        <a:prstGeom xmlns:a="http://schemas.openxmlformats.org/drawingml/2006/main" prst="rect">
          <a:avLst/>
        </a:prstGeom>
        <a:solidFill xmlns:a="http://schemas.openxmlformats.org/drawingml/2006/main">
          <a:srgbClr val="92D05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средства Республики Башкортостан </a:t>
          </a:r>
        </a:p>
      </cdr:txBody>
    </cdr:sp>
  </cdr:relSizeAnchor>
  <cdr:relSizeAnchor xmlns:cdr="http://schemas.openxmlformats.org/drawingml/2006/chartDrawing">
    <cdr:from>
      <cdr:x>0.03906</cdr:x>
      <cdr:y>0.50588</cdr:y>
    </cdr:from>
    <cdr:to>
      <cdr:x>0.36719</cdr:x>
      <cdr:y>0.73931</cdr:y>
    </cdr:to>
    <cdr:sp macro="" textlink="">
      <cdr:nvSpPr>
        <cdr:cNvPr id="9" name="矩形 31"/>
        <cdr:cNvSpPr/>
      </cdr:nvSpPr>
      <cdr:spPr>
        <a:xfrm xmlns:a="http://schemas.openxmlformats.org/drawingml/2006/main">
          <a:off x="357158" y="3071834"/>
          <a:ext cx="3000444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>
            <a:buFontTx/>
            <a:buChar char="-"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средства бюджета муниципального </a:t>
          </a:r>
        </a:p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района и поселений </a:t>
          </a:r>
        </a:p>
      </cdr:txBody>
    </cdr:sp>
  </cdr:relSizeAnchor>
  <cdr:relSizeAnchor xmlns:cdr="http://schemas.openxmlformats.org/drawingml/2006/chartDrawing">
    <cdr:from>
      <cdr:x>0.57031</cdr:x>
      <cdr:y>0.38824</cdr:y>
    </cdr:from>
    <cdr:to>
      <cdr:x>0.89844</cdr:x>
      <cdr:y>0.62167</cdr:y>
    </cdr:to>
    <cdr:sp macro="" textlink="">
      <cdr:nvSpPr>
        <cdr:cNvPr id="10" name="矩形 33"/>
        <cdr:cNvSpPr/>
      </cdr:nvSpPr>
      <cdr:spPr>
        <a:xfrm xmlns:a="http://schemas.openxmlformats.org/drawingml/2006/main" flipH="1">
          <a:off x="5214942" y="2357454"/>
          <a:ext cx="3000420" cy="1417435"/>
        </a:xfrm>
        <a:prstGeom xmlns:a="http://schemas.openxmlformats.org/drawingml/2006/main" prst="rect">
          <a:avLst/>
        </a:prstGeom>
        <a:solidFill xmlns:a="http://schemas.openxmlformats.org/drawingml/2006/main">
          <a:srgbClr val="FF7C80"/>
        </a:solidFill>
        <a:ln xmlns:a="http://schemas.openxmlformats.org/drawingml/2006/main" w="12700" cap="flat" cmpd="sng" algn="ctr">
          <a:noFill/>
          <a:prstDash val="solid"/>
          <a:miter lim="800000"/>
        </a:ln>
        <a:effectLst xmlns:a="http://schemas.openxmlformats.org/drawingml/2006/main">
          <a:outerShdw blurRad="177800" dist="114300" dir="5400000" algn="t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  - вклады населения </a:t>
          </a:r>
        </a:p>
      </cdr:txBody>
    </cdr:sp>
  </cdr:relSizeAnchor>
  <cdr:relSizeAnchor xmlns:cdr="http://schemas.openxmlformats.org/drawingml/2006/chartDrawing">
    <cdr:from>
      <cdr:x>0.80469</cdr:x>
      <cdr:y>0.38824</cdr:y>
    </cdr:from>
    <cdr:to>
      <cdr:x>0.94532</cdr:x>
      <cdr:y>0.92445</cdr:y>
    </cdr:to>
    <cdr:pic>
      <cdr:nvPicPr>
        <cdr:cNvPr id="12" name="图片 36">
          <a:extLst xmlns:a="http://schemas.openxmlformats.org/drawingml/2006/main">
            <a:ext uri="{FF2B5EF4-FFF2-40B4-BE49-F238E27FC236}">
              <a16:creationId xmlns:a16="http://schemas.microsoft.com/office/drawing/2014/main" xmlns="" id="{6ECD79AE-777F-4616-A052-8C29021F75D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16200000" flipV="1">
          <a:off x="6373018" y="3342519"/>
          <a:ext cx="3256012" cy="128588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2.18723E-7</cdr:x>
      <cdr:y>0.30588</cdr:y>
    </cdr:from>
    <cdr:to>
      <cdr:x>0.11719</cdr:x>
      <cdr:y>0.72333</cdr:y>
    </cdr:to>
    <cdr:pic>
      <cdr:nvPicPr>
        <cdr:cNvPr id="13" name="图片 37">
          <a:extLst xmlns:a="http://schemas.openxmlformats.org/drawingml/2006/main">
            <a:ext uri="{FF2B5EF4-FFF2-40B4-BE49-F238E27FC236}">
              <a16:creationId xmlns:a16="http://schemas.microsoft.com/office/drawing/2014/main" xmlns="" id="{EED1C359-3F67-4291-92D7-E885F66BEF59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 l="16010" t="71194" r="15480" b="14470"/>
        <a:stretch xmlns:a="http://schemas.openxmlformats.org/drawingml/2006/main"/>
      </cdr:blipFill>
      <cdr:spPr>
        <a:xfrm xmlns:a="http://schemas.openxmlformats.org/drawingml/2006/main" rot="5400000" flipH="1" flipV="1">
          <a:off x="-731629" y="2589019"/>
          <a:ext cx="2534801" cy="10715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0.45312</cdr:x>
      <cdr:y>0.6353</cdr:y>
    </cdr:from>
    <cdr:to>
      <cdr:x>0.61986</cdr:x>
      <cdr:y>0.86872</cdr:y>
    </cdr:to>
    <cdr:sp macro="" textlink="">
      <cdr:nvSpPr>
        <cdr:cNvPr id="4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143372" y="3857652"/>
          <a:ext cx="1524671" cy="1417374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 dirty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0.32031</cdr:x>
      <cdr:y>0.50588</cdr:y>
    </cdr:from>
    <cdr:to>
      <cdr:x>0.49219</cdr:x>
      <cdr:y>0.74744</cdr:y>
    </cdr:to>
    <cdr:sp macro="" textlink="">
      <cdr:nvSpPr>
        <cdr:cNvPr id="8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928926" y="3071834"/>
          <a:ext cx="1571670" cy="1466802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0.44531</cdr:x>
      <cdr:y>0.38824</cdr:y>
    </cdr:from>
    <cdr:to>
      <cdr:x>0.61719</cdr:x>
      <cdr:y>0.63148</cdr:y>
    </cdr:to>
    <cdr:sp macro="" textlink="">
      <cdr:nvSpPr>
        <cdr:cNvPr id="11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 flipH="1">
          <a:off x="4071934" y="2357454"/>
          <a:ext cx="1571670" cy="1477003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  <cdr:relSizeAnchor xmlns:cdr="http://schemas.openxmlformats.org/drawingml/2006/chartDrawing">
    <cdr:from>
      <cdr:x>0.3125</cdr:x>
      <cdr:y>0.27059</cdr:y>
    </cdr:from>
    <cdr:to>
      <cdr:x>0.47924</cdr:x>
      <cdr:y>0.51184</cdr:y>
    </cdr:to>
    <cdr:sp macro="" textlink="">
      <cdr:nvSpPr>
        <cdr:cNvPr id="17" name="Freeform 6"/>
        <cdr:cNvSpPr>
          <a:spLocks xmlns:a="http://schemas.openxmlformats.org/drawingml/2006/main" noEditPoints="1"/>
        </cdr:cNvSpPr>
      </cdr:nvSpPr>
      <cdr:spPr bwMode="auto">
        <a:xfrm xmlns:a="http://schemas.openxmlformats.org/drawingml/2006/main">
          <a:off x="2857488" y="1643074"/>
          <a:ext cx="1524671" cy="1464920"/>
        </a:xfrm>
        <a:custGeom xmlns:a="http://schemas.openxmlformats.org/drawingml/2006/main">
          <a:avLst/>
          <a:gdLst>
            <a:gd name="T0" fmla="*/ 353 w 357"/>
            <a:gd name="T1" fmla="*/ 143 h 315"/>
            <a:gd name="T2" fmla="*/ 278 w 357"/>
            <a:gd name="T3" fmla="*/ 14 h 315"/>
            <a:gd name="T4" fmla="*/ 253 w 357"/>
            <a:gd name="T5" fmla="*/ 0 h 315"/>
            <a:gd name="T6" fmla="*/ 104 w 357"/>
            <a:gd name="T7" fmla="*/ 0 h 315"/>
            <a:gd name="T8" fmla="*/ 79 w 357"/>
            <a:gd name="T9" fmla="*/ 14 h 315"/>
            <a:gd name="T10" fmla="*/ 5 w 357"/>
            <a:gd name="T11" fmla="*/ 143 h 315"/>
            <a:gd name="T12" fmla="*/ 5 w 357"/>
            <a:gd name="T13" fmla="*/ 172 h 315"/>
            <a:gd name="T14" fmla="*/ 79 w 357"/>
            <a:gd name="T15" fmla="*/ 301 h 315"/>
            <a:gd name="T16" fmla="*/ 104 w 357"/>
            <a:gd name="T17" fmla="*/ 315 h 315"/>
            <a:gd name="T18" fmla="*/ 253 w 357"/>
            <a:gd name="T19" fmla="*/ 315 h 315"/>
            <a:gd name="T20" fmla="*/ 278 w 357"/>
            <a:gd name="T21" fmla="*/ 301 h 315"/>
            <a:gd name="T22" fmla="*/ 353 w 357"/>
            <a:gd name="T23" fmla="*/ 172 h 315"/>
            <a:gd name="T24" fmla="*/ 353 w 357"/>
            <a:gd name="T25" fmla="*/ 143 h 315"/>
            <a:gd name="T26" fmla="*/ 284 w 357"/>
            <a:gd name="T27" fmla="*/ 172 h 315"/>
            <a:gd name="T28" fmla="*/ 244 w 357"/>
            <a:gd name="T29" fmla="*/ 241 h 315"/>
            <a:gd name="T30" fmla="*/ 218 w 357"/>
            <a:gd name="T31" fmla="*/ 256 h 315"/>
            <a:gd name="T32" fmla="*/ 139 w 357"/>
            <a:gd name="T33" fmla="*/ 256 h 315"/>
            <a:gd name="T34" fmla="*/ 113 w 357"/>
            <a:gd name="T35" fmla="*/ 241 h 315"/>
            <a:gd name="T36" fmla="*/ 74 w 357"/>
            <a:gd name="T37" fmla="*/ 172 h 315"/>
            <a:gd name="T38" fmla="*/ 74 w 357"/>
            <a:gd name="T39" fmla="*/ 143 h 315"/>
            <a:gd name="T40" fmla="*/ 113 w 357"/>
            <a:gd name="T41" fmla="*/ 74 h 315"/>
            <a:gd name="T42" fmla="*/ 139 w 357"/>
            <a:gd name="T43" fmla="*/ 59 h 315"/>
            <a:gd name="T44" fmla="*/ 218 w 357"/>
            <a:gd name="T45" fmla="*/ 59 h 315"/>
            <a:gd name="T46" fmla="*/ 244 w 357"/>
            <a:gd name="T47" fmla="*/ 74 h 315"/>
            <a:gd name="T48" fmla="*/ 284 w 357"/>
            <a:gd name="T49" fmla="*/ 143 h 315"/>
            <a:gd name="T50" fmla="*/ 284 w 357"/>
            <a:gd name="T51" fmla="*/ 172 h 315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  <a:cxn ang="0">
              <a:pos x="T6" y="T7"/>
            </a:cxn>
            <a:cxn ang="0">
              <a:pos x="T8" y="T9"/>
            </a:cxn>
            <a:cxn ang="0">
              <a:pos x="T10" y="T11"/>
            </a:cxn>
            <a:cxn ang="0">
              <a:pos x="T12" y="T13"/>
            </a:cxn>
            <a:cxn ang="0">
              <a:pos x="T14" y="T15"/>
            </a:cxn>
            <a:cxn ang="0">
              <a:pos x="T16" y="T17"/>
            </a:cxn>
            <a:cxn ang="0">
              <a:pos x="T18" y="T19"/>
            </a:cxn>
            <a:cxn ang="0">
              <a:pos x="T20" y="T21"/>
            </a:cxn>
            <a:cxn ang="0">
              <a:pos x="T22" y="T23"/>
            </a:cxn>
            <a:cxn ang="0">
              <a:pos x="T24" y="T25"/>
            </a:cxn>
            <a:cxn ang="0">
              <a:pos x="T26" y="T27"/>
            </a:cxn>
            <a:cxn ang="0">
              <a:pos x="T28" y="T29"/>
            </a:cxn>
            <a:cxn ang="0">
              <a:pos x="T30" y="T31"/>
            </a:cxn>
            <a:cxn ang="0">
              <a:pos x="T32" y="T33"/>
            </a:cxn>
            <a:cxn ang="0">
              <a:pos x="T34" y="T35"/>
            </a:cxn>
            <a:cxn ang="0">
              <a:pos x="T36" y="T37"/>
            </a:cxn>
            <a:cxn ang="0">
              <a:pos x="T38" y="T39"/>
            </a:cxn>
            <a:cxn ang="0">
              <a:pos x="T40" y="T41"/>
            </a:cxn>
            <a:cxn ang="0">
              <a:pos x="T42" y="T43"/>
            </a:cxn>
            <a:cxn ang="0">
              <a:pos x="T44" y="T45"/>
            </a:cxn>
            <a:cxn ang="0">
              <a:pos x="T46" y="T47"/>
            </a:cxn>
            <a:cxn ang="0">
              <a:pos x="T48" y="T49"/>
            </a:cxn>
            <a:cxn ang="0">
              <a:pos x="T50" y="T51"/>
            </a:cxn>
          </a:cxnLst>
          <a:rect l="0" t="0" r="r" b="b"/>
          <a:pathLst>
            <a:path w="357" h="315">
              <a:moveTo>
                <a:pt x="353" y="143"/>
              </a:moveTo>
              <a:cubicBezTo>
                <a:pt x="278" y="14"/>
                <a:pt x="278" y="14"/>
                <a:pt x="278" y="14"/>
              </a:cubicBezTo>
              <a:cubicBezTo>
                <a:pt x="273" y="6"/>
                <a:pt x="262" y="0"/>
                <a:pt x="253" y="0"/>
              </a:cubicBezTo>
              <a:cubicBezTo>
                <a:pt x="104" y="0"/>
                <a:pt x="104" y="0"/>
                <a:pt x="104" y="0"/>
              </a:cubicBezTo>
              <a:cubicBezTo>
                <a:pt x="95" y="0"/>
                <a:pt x="84" y="6"/>
                <a:pt x="79" y="14"/>
              </a:cubicBezTo>
              <a:cubicBezTo>
                <a:pt x="5" y="143"/>
                <a:pt x="5" y="143"/>
                <a:pt x="5" y="143"/>
              </a:cubicBezTo>
              <a:cubicBezTo>
                <a:pt x="0" y="151"/>
                <a:pt x="0" y="164"/>
                <a:pt x="5" y="172"/>
              </a:cubicBezTo>
              <a:cubicBezTo>
                <a:pt x="79" y="301"/>
                <a:pt x="79" y="301"/>
                <a:pt x="79" y="301"/>
              </a:cubicBezTo>
              <a:cubicBezTo>
                <a:pt x="84" y="309"/>
                <a:pt x="95" y="315"/>
                <a:pt x="104" y="315"/>
              </a:cubicBezTo>
              <a:cubicBezTo>
                <a:pt x="253" y="315"/>
                <a:pt x="253" y="315"/>
                <a:pt x="253" y="315"/>
              </a:cubicBezTo>
              <a:cubicBezTo>
                <a:pt x="262" y="315"/>
                <a:pt x="273" y="309"/>
                <a:pt x="278" y="301"/>
              </a:cubicBezTo>
              <a:cubicBezTo>
                <a:pt x="353" y="172"/>
                <a:pt x="353" y="172"/>
                <a:pt x="353" y="172"/>
              </a:cubicBezTo>
              <a:cubicBezTo>
                <a:pt x="357" y="164"/>
                <a:pt x="357" y="151"/>
                <a:pt x="353" y="143"/>
              </a:cubicBezTo>
              <a:moveTo>
                <a:pt x="284" y="172"/>
              </a:moveTo>
              <a:cubicBezTo>
                <a:pt x="244" y="241"/>
                <a:pt x="244" y="241"/>
                <a:pt x="244" y="241"/>
              </a:cubicBezTo>
              <a:cubicBezTo>
                <a:pt x="239" y="249"/>
                <a:pt x="228" y="256"/>
                <a:pt x="218" y="256"/>
              </a:cubicBezTo>
              <a:cubicBezTo>
                <a:pt x="139" y="256"/>
                <a:pt x="139" y="256"/>
                <a:pt x="139" y="256"/>
              </a:cubicBezTo>
              <a:cubicBezTo>
                <a:pt x="129" y="256"/>
                <a:pt x="118" y="249"/>
                <a:pt x="113" y="241"/>
              </a:cubicBezTo>
              <a:cubicBezTo>
                <a:pt x="74" y="172"/>
                <a:pt x="74" y="172"/>
                <a:pt x="74" y="172"/>
              </a:cubicBezTo>
              <a:cubicBezTo>
                <a:pt x="69" y="164"/>
                <a:pt x="69" y="151"/>
                <a:pt x="74" y="143"/>
              </a:cubicBezTo>
              <a:cubicBezTo>
                <a:pt x="113" y="74"/>
                <a:pt x="113" y="74"/>
                <a:pt x="113" y="74"/>
              </a:cubicBezTo>
              <a:cubicBezTo>
                <a:pt x="118" y="66"/>
                <a:pt x="129" y="59"/>
                <a:pt x="139" y="59"/>
              </a:cubicBezTo>
              <a:cubicBezTo>
                <a:pt x="218" y="59"/>
                <a:pt x="218" y="59"/>
                <a:pt x="218" y="59"/>
              </a:cubicBezTo>
              <a:cubicBezTo>
                <a:pt x="228" y="59"/>
                <a:pt x="239" y="66"/>
                <a:pt x="244" y="74"/>
              </a:cubicBezTo>
              <a:cubicBezTo>
                <a:pt x="284" y="143"/>
                <a:pt x="284" y="143"/>
                <a:pt x="284" y="143"/>
              </a:cubicBezTo>
              <a:cubicBezTo>
                <a:pt x="288" y="151"/>
                <a:pt x="288" y="164"/>
                <a:pt x="284" y="172"/>
              </a:cubicBezTo>
            </a:path>
          </a:pathLst>
        </a:custGeom>
        <a:gradFill xmlns:a="http://schemas.openxmlformats.org/drawingml/2006/main" flip="none" rotWithShape="1">
          <a:gsLst>
            <a:gs pos="0">
              <a:srgbClr val="29ABE2">
                <a:lumMod val="5000"/>
                <a:lumOff val="95000"/>
              </a:srgbClr>
            </a:gs>
            <a:gs pos="100000">
              <a:sysClr val="window" lastClr="FFFFFF">
                <a:lumMod val="75000"/>
              </a:sysClr>
            </a:gs>
          </a:gsLst>
          <a:lin ang="13500000" scaled="1"/>
          <a:tileRect/>
        </a:gradFill>
        <a:ln xmlns:a="http://schemas.openxmlformats.org/drawingml/2006/main" w="34925" cap="flat" cmpd="sng" algn="ctr">
          <a:gradFill flip="none" rotWithShape="1">
            <a:gsLst>
              <a:gs pos="0">
                <a:srgbClr val="BE309C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2700000" scaled="1"/>
            <a:tileRect/>
          </a:gradFill>
          <a:prstDash val="solid"/>
          <a:miter lim="800000"/>
        </a:ln>
        <a:effectLst xmlns:a="http://schemas.openxmlformats.org/drawingml/2006/main">
          <a:outerShdw blurRad="177800" dist="1270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zh-CN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zh-CN" altLang="en-US" sz="1800" b="0" i="0" u="none" strike="noStrike" kern="0" cap="none" spc="0" normalizeH="0" baseline="0" noProof="0">
            <a:ln>
              <a:noFill/>
            </a:ln>
            <a:solidFill>
              <a:sysClr val="window" lastClr="FFFFFF"/>
            </a:solidFill>
            <a:effectLst/>
            <a:uLnTx/>
            <a:uFillTx/>
            <a:latin typeface="微软雅黑" pitchFamily="34" charset="-122"/>
            <a:ea typeface="微软雅黑" pitchFamily="34" charset="-122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0.02714</cdr:y>
    </cdr:from>
    <cdr:to>
      <cdr:x>1</cdr:x>
      <cdr:y>0.15422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91610"/>
          <a:ext cx="9144000" cy="428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3/26/2025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3/26/2025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01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"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s on a black background&#10;&#10;Description automatically generated">
            <a:extLst>
              <a:ext uri="{FF2B5EF4-FFF2-40B4-BE49-F238E27FC236}">
                <a16:creationId xmlns:a16="http://schemas.microsoft.com/office/drawing/2014/main" xmlns="" id="{05185B01-840C-72E0-FF30-8EE18CFC5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04" r="4105" b="14441"/>
          <a:stretch/>
        </p:blipFill>
        <p:spPr>
          <a:xfrm>
            <a:off x="2456899" y="2"/>
            <a:ext cx="6687100" cy="5150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3" y="971550"/>
            <a:ext cx="7717260" cy="291465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defRPr sz="66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95FDDB8-B25B-0452-0EE6-99D1F0280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293" y="4200525"/>
            <a:ext cx="7717260" cy="400050"/>
          </a:xfrm>
        </p:spPr>
        <p:txBody>
          <a:bodyPr anchor="t">
            <a:normAutofit/>
          </a:bodyPr>
          <a:lstStyle>
            <a:lvl1pPr marL="4572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xmlns="" id="{29F0C076-A364-A8D3-F322-AC2A18341617}"/>
              </a:ext>
            </a:extLst>
          </p:cNvPr>
          <p:cNvSpPr/>
          <p:nvPr userDrawn="1"/>
        </p:nvSpPr>
        <p:spPr>
          <a:xfrm>
            <a:off x="8233819" y="3740327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xmlns="" id="{921F5FF9-DFA3-CF00-B31A-21C261392B15}"/>
              </a:ext>
            </a:extLst>
          </p:cNvPr>
          <p:cNvSpPr/>
          <p:nvPr userDrawn="1"/>
        </p:nvSpPr>
        <p:spPr>
          <a:xfrm>
            <a:off x="7591020" y="268605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24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BE2E1990-ECE7-FA08-4966-BE3109399672}"/>
              </a:ext>
            </a:extLst>
          </p:cNvPr>
          <p:cNvSpPr/>
          <p:nvPr userDrawn="1"/>
        </p:nvSpPr>
        <p:spPr>
          <a:xfrm>
            <a:off x="5270906" y="0"/>
            <a:ext cx="3346872" cy="14859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1D9EB0-EE8E-A9E8-9583-2D924EFA65AF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AC00260-F255-D312-3E7C-329EECDF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C7904-6373-06D6-713A-79D78DD6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0583D396-7FDF-332F-BEA4-791452AB1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157FA249-0BE5-21BF-D816-85FBE6C4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xmlns="" id="{FD06F443-9595-7420-13F2-7AF883FDE5E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70614" y="2057400"/>
            <a:ext cx="7602931" cy="26289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0917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B6A45E1A-7551-6F54-D038-074B58A3B73E}"/>
              </a:ext>
            </a:extLst>
          </p:cNvPr>
          <p:cNvSpPr/>
          <p:nvPr userDrawn="1"/>
        </p:nvSpPr>
        <p:spPr>
          <a:xfrm>
            <a:off x="5270906" y="0"/>
            <a:ext cx="3346872" cy="14859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xmlns="" id="{049F4FA0-ECA1-9CE1-60CD-491656F225D3}"/>
              </a:ext>
            </a:extLst>
          </p:cNvPr>
          <p:cNvSpPr/>
          <p:nvPr userDrawn="1"/>
        </p:nvSpPr>
        <p:spPr>
          <a:xfrm>
            <a:off x="5013663" y="104775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xmlns="" id="{E0F6845B-3635-28EA-BA6E-5535FE48E8B0}"/>
              </a:ext>
            </a:extLst>
          </p:cNvPr>
          <p:cNvSpPr/>
          <p:nvPr userDrawn="1"/>
        </p:nvSpPr>
        <p:spPr>
          <a:xfrm>
            <a:off x="8316300" y="422910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1B5BD44-F42D-3B65-BB68-E5C76C4E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E6F22956-4B4B-B972-CE6C-282D1D59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xmlns="" id="{C319E7A6-A7BC-1FD9-6936-D83244A408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2180FD49-43D5-4D47-7DA7-BF05B579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5" y="1828802"/>
            <a:ext cx="3684753" cy="30860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3" y="1828802"/>
            <a:ext cx="3684753" cy="30860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301549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B09E2F69-D76D-62CD-4B4B-52AB2F720DE4}"/>
              </a:ext>
            </a:extLst>
          </p:cNvPr>
          <p:cNvSpPr/>
          <p:nvPr userDrawn="1"/>
        </p:nvSpPr>
        <p:spPr>
          <a:xfrm>
            <a:off x="7470567" y="0"/>
            <a:ext cx="1673435" cy="1485900"/>
          </a:xfrm>
          <a:custGeom>
            <a:avLst/>
            <a:gdLst>
              <a:gd name="connsiteX0" fmla="*/ 0 w 2230666"/>
              <a:gd name="connsiteY0" fmla="*/ 0 h 1981200"/>
              <a:gd name="connsiteX1" fmla="*/ 2230666 w 2230666"/>
              <a:gd name="connsiteY1" fmla="*/ 0 h 1981200"/>
              <a:gd name="connsiteX2" fmla="*/ 2230666 w 2230666"/>
              <a:gd name="connsiteY2" fmla="*/ 1981200 h 1981200"/>
              <a:gd name="connsiteX3" fmla="*/ 2029222 w 2230666"/>
              <a:gd name="connsiteY3" fmla="*/ 1972296 h 1981200"/>
              <a:gd name="connsiteX4" fmla="*/ 28437 w 2230666"/>
              <a:gd name="connsiteY4" fmla="*/ 186331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6" h="1981200">
                <a:moveTo>
                  <a:pt x="0" y="0"/>
                </a:moveTo>
                <a:lnTo>
                  <a:pt x="2230666" y="0"/>
                </a:lnTo>
                <a:lnTo>
                  <a:pt x="2230666" y="1981200"/>
                </a:lnTo>
                <a:lnTo>
                  <a:pt x="2029222" y="1972296"/>
                </a:lnTo>
                <a:cubicBezTo>
                  <a:pt x="1033803" y="1883891"/>
                  <a:pt x="224946" y="1146640"/>
                  <a:pt x="28437" y="18633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xmlns="" id="{A0041296-BAB4-9340-D4A7-59FD619AC52B}"/>
              </a:ext>
            </a:extLst>
          </p:cNvPr>
          <p:cNvSpPr/>
          <p:nvPr userDrawn="1"/>
        </p:nvSpPr>
        <p:spPr>
          <a:xfrm>
            <a:off x="5886792" y="28575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Cross 4">
            <a:extLst>
              <a:ext uri="{FF2B5EF4-FFF2-40B4-BE49-F238E27FC236}">
                <a16:creationId xmlns:a16="http://schemas.microsoft.com/office/drawing/2014/main" xmlns="" id="{FFABB0BB-C379-786D-46F1-DEB6A507EA80}"/>
              </a:ext>
            </a:extLst>
          </p:cNvPr>
          <p:cNvSpPr/>
          <p:nvPr userDrawn="1"/>
        </p:nvSpPr>
        <p:spPr>
          <a:xfrm>
            <a:off x="6421436" y="80010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0BDC478-129E-9690-F10A-A1F679AB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7BD29393-4996-16FE-FC38-2447AE81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xmlns="" id="{2FB2C37F-01F4-8BDA-35AA-8F8EBC554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F45931A-8732-7A9F-4CEE-22AA3831A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5" y="1714500"/>
            <a:ext cx="3684753" cy="32004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3" y="1714500"/>
            <a:ext cx="3684753" cy="32004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325429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55FB068A-9EE1-FCD9-54F9-D1322A68868B}"/>
              </a:ext>
            </a:extLst>
          </p:cNvPr>
          <p:cNvSpPr/>
          <p:nvPr userDrawn="1"/>
        </p:nvSpPr>
        <p:spPr>
          <a:xfrm>
            <a:off x="1599426" y="0"/>
            <a:ext cx="5945148" cy="5143500"/>
          </a:xfrm>
          <a:custGeom>
            <a:avLst/>
            <a:gdLst>
              <a:gd name="connsiteX0" fmla="*/ 1982890 w 7924800"/>
              <a:gd name="connsiteY0" fmla="*/ 0 h 6858000"/>
              <a:gd name="connsiteX1" fmla="*/ 5941911 w 7924800"/>
              <a:gd name="connsiteY1" fmla="*/ 0 h 6858000"/>
              <a:gd name="connsiteX2" fmla="*/ 6177816 w 7924800"/>
              <a:gd name="connsiteY2" fmla="*/ 143316 h 6858000"/>
              <a:gd name="connsiteX3" fmla="*/ 7924800 w 7924800"/>
              <a:gd name="connsiteY3" fmla="*/ 3429000 h 6858000"/>
              <a:gd name="connsiteX4" fmla="*/ 6017049 w 7924800"/>
              <a:gd name="connsiteY4" fmla="*/ 6817750 h 6858000"/>
              <a:gd name="connsiteX5" fmla="*/ 5947047 w 7924800"/>
              <a:gd name="connsiteY5" fmla="*/ 6858000 h 6858000"/>
              <a:gd name="connsiteX6" fmla="*/ 1977753 w 7924800"/>
              <a:gd name="connsiteY6" fmla="*/ 6858000 h 6858000"/>
              <a:gd name="connsiteX7" fmla="*/ 1907752 w 7924800"/>
              <a:gd name="connsiteY7" fmla="*/ 6817750 h 6858000"/>
              <a:gd name="connsiteX8" fmla="*/ 0 w 7924800"/>
              <a:gd name="connsiteY8" fmla="*/ 3429000 h 6858000"/>
              <a:gd name="connsiteX9" fmla="*/ 1746985 w 7924800"/>
              <a:gd name="connsiteY9" fmla="*/ 1433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4800" h="6858000">
                <a:moveTo>
                  <a:pt x="1982890" y="0"/>
                </a:moveTo>
                <a:lnTo>
                  <a:pt x="5941911" y="0"/>
                </a:lnTo>
                <a:lnTo>
                  <a:pt x="6177816" y="143316"/>
                </a:lnTo>
                <a:cubicBezTo>
                  <a:pt x="7231821" y="855388"/>
                  <a:pt x="7924800" y="2061267"/>
                  <a:pt x="7924800" y="3429000"/>
                </a:cubicBezTo>
                <a:cubicBezTo>
                  <a:pt x="7924800" y="4865120"/>
                  <a:pt x="7160790" y="6122796"/>
                  <a:pt x="6017049" y="6817750"/>
                </a:cubicBezTo>
                <a:lnTo>
                  <a:pt x="5947047" y="6858000"/>
                </a:lnTo>
                <a:lnTo>
                  <a:pt x="1977753" y="6858000"/>
                </a:lnTo>
                <a:lnTo>
                  <a:pt x="1907752" y="6817750"/>
                </a:lnTo>
                <a:cubicBezTo>
                  <a:pt x="764010" y="6122796"/>
                  <a:pt x="0" y="4865120"/>
                  <a:pt x="0" y="3429000"/>
                </a:cubicBezTo>
                <a:cubicBezTo>
                  <a:pt x="0" y="2061267"/>
                  <a:pt x="692980" y="855388"/>
                  <a:pt x="1746985" y="143316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xmlns="" id="{6A409372-199C-2F3B-65CD-ADC2E45B43B7}"/>
              </a:ext>
            </a:extLst>
          </p:cNvPr>
          <p:cNvSpPr/>
          <p:nvPr userDrawn="1"/>
        </p:nvSpPr>
        <p:spPr>
          <a:xfrm>
            <a:off x="4171845" y="1516516"/>
            <a:ext cx="628814" cy="2110470"/>
          </a:xfrm>
          <a:prstGeom prst="leftBrace">
            <a:avLst>
              <a:gd name="adj1" fmla="val 34932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C47599E9-7877-89FF-8C57-FEF4C3C8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6" y="371475"/>
            <a:ext cx="3429893" cy="44005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xmlns="" id="{22A2F27B-8DDF-057C-B969-50B4B8C3D2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7551" y="1685926"/>
            <a:ext cx="3333428" cy="1800225"/>
          </a:xfrm>
        </p:spPr>
        <p:txBody>
          <a:bodyPr anchor="ctr">
            <a:normAutofit/>
          </a:bodyPr>
          <a:lstStyle>
            <a:lvl1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53367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538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46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5875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02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154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81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67777CD-9A1F-DEEA-2595-9E892C95255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F4D3028-A414-148B-F10C-466ED585BCD9}"/>
              </a:ext>
            </a:extLst>
          </p:cNvPr>
          <p:cNvSpPr/>
          <p:nvPr userDrawn="1"/>
        </p:nvSpPr>
        <p:spPr>
          <a:xfrm>
            <a:off x="-1" y="1190"/>
            <a:ext cx="2571826" cy="5142311"/>
          </a:xfrm>
          <a:custGeom>
            <a:avLst/>
            <a:gdLst>
              <a:gd name="connsiteX0" fmla="*/ 1 w 3428208"/>
              <a:gd name="connsiteY0" fmla="*/ 0 h 6856414"/>
              <a:gd name="connsiteX1" fmla="*/ 3428208 w 3428208"/>
              <a:gd name="connsiteY1" fmla="*/ 3428207 h 6856414"/>
              <a:gd name="connsiteX2" fmla="*/ 1 w 3428208"/>
              <a:gd name="connsiteY2" fmla="*/ 6856414 h 6856414"/>
              <a:gd name="connsiteX3" fmla="*/ 0 w 3428208"/>
              <a:gd name="connsiteY3" fmla="*/ 6856414 h 6856414"/>
              <a:gd name="connsiteX4" fmla="*/ 0 w 3428208"/>
              <a:gd name="connsiteY4" fmla="*/ 0 h 6856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8208" h="6856414">
                <a:moveTo>
                  <a:pt x="1" y="0"/>
                </a:moveTo>
                <a:cubicBezTo>
                  <a:pt x="1893347" y="0"/>
                  <a:pt x="3428208" y="1534861"/>
                  <a:pt x="3428208" y="3428207"/>
                </a:cubicBezTo>
                <a:cubicBezTo>
                  <a:pt x="3428208" y="5321553"/>
                  <a:pt x="1893347" y="6856414"/>
                  <a:pt x="1" y="6856414"/>
                </a:cubicBezTo>
                <a:lnTo>
                  <a:pt x="0" y="685641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EB111F7-2027-1E41-1C02-BA5AA37E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52" y="542926"/>
            <a:ext cx="3086904" cy="3971925"/>
          </a:xfrm>
        </p:spPr>
        <p:txBody>
          <a:bodyPr anchor="ctr">
            <a:normAutofit/>
          </a:bodyPr>
          <a:lstStyle>
            <a:lvl1pPr algn="r">
              <a:lnSpc>
                <a:spcPct val="100000"/>
              </a:lnSpc>
              <a:defRPr sz="4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0813" y="1485902"/>
            <a:ext cx="3086904" cy="2141086"/>
          </a:xfrm>
        </p:spPr>
        <p:txBody>
          <a:bodyPr anchor="ctr"/>
          <a:lstStyle>
            <a:lvl1pPr marL="4572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576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9436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7724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96012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4" name="Cross 13">
            <a:extLst>
              <a:ext uri="{FF2B5EF4-FFF2-40B4-BE49-F238E27FC236}">
                <a16:creationId xmlns:a16="http://schemas.microsoft.com/office/drawing/2014/main" xmlns="" id="{02A1E7CF-4DB4-D31C-D6AA-D368DA17CD5F}"/>
              </a:ext>
            </a:extLst>
          </p:cNvPr>
          <p:cNvSpPr/>
          <p:nvPr userDrawn="1"/>
        </p:nvSpPr>
        <p:spPr>
          <a:xfrm>
            <a:off x="3629077" y="68580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xmlns="" id="{E47E8503-C2AB-07F1-FD1F-A529E414E168}"/>
              </a:ext>
            </a:extLst>
          </p:cNvPr>
          <p:cNvSpPr/>
          <p:nvPr userDrawn="1"/>
        </p:nvSpPr>
        <p:spPr>
          <a:xfrm>
            <a:off x="2314583" y="4271963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xmlns="" id="{8020F553-E264-0059-F1EB-47039048DC67}"/>
              </a:ext>
            </a:extLst>
          </p:cNvPr>
          <p:cNvSpPr/>
          <p:nvPr userDrawn="1"/>
        </p:nvSpPr>
        <p:spPr>
          <a:xfrm>
            <a:off x="4171845" y="1516516"/>
            <a:ext cx="628814" cy="2110470"/>
          </a:xfrm>
          <a:prstGeom prst="leftBrace">
            <a:avLst>
              <a:gd name="adj1" fmla="val 34932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8984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720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6397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709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4382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030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3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with Phon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45C0889D-74A2-974C-BB02-FA1F7BE369E2}"/>
              </a:ext>
            </a:extLst>
          </p:cNvPr>
          <p:cNvSpPr/>
          <p:nvPr userDrawn="1"/>
        </p:nvSpPr>
        <p:spPr>
          <a:xfrm>
            <a:off x="5029322" y="861315"/>
            <a:ext cx="3421765" cy="3420874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2DAE856D-3749-4D3B-9F33-A46528589F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75514" y="448628"/>
            <a:ext cx="2322771" cy="4246245"/>
          </a:xfrm>
          <a:prstGeom prst="rect">
            <a:avLst/>
          </a:prstGeom>
        </p:spPr>
      </p:pic>
      <p:sp>
        <p:nvSpPr>
          <p:cNvPr id="9" name="Cross 8">
            <a:extLst>
              <a:ext uri="{FF2B5EF4-FFF2-40B4-BE49-F238E27FC236}">
                <a16:creationId xmlns:a16="http://schemas.microsoft.com/office/drawing/2014/main" xmlns="" id="{7A96460A-640C-6025-AAB5-344AB2A405D1}"/>
              </a:ext>
            </a:extLst>
          </p:cNvPr>
          <p:cNvSpPr/>
          <p:nvPr userDrawn="1"/>
        </p:nvSpPr>
        <p:spPr>
          <a:xfrm>
            <a:off x="8116223" y="4014808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Cross 10">
            <a:extLst>
              <a:ext uri="{FF2B5EF4-FFF2-40B4-BE49-F238E27FC236}">
                <a16:creationId xmlns:a16="http://schemas.microsoft.com/office/drawing/2014/main" xmlns="" id="{471314FF-EA0B-8DDE-B558-885A876FB0D5}"/>
              </a:ext>
            </a:extLst>
          </p:cNvPr>
          <p:cNvSpPr/>
          <p:nvPr userDrawn="1"/>
        </p:nvSpPr>
        <p:spPr>
          <a:xfrm>
            <a:off x="4753170" y="604138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94761B-B29B-1C47-FAE9-6E0FA154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31" y="514350"/>
            <a:ext cx="4780859" cy="302895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EEFF6782-6ABD-DEB0-6FD1-1263A5469A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128" y="3657601"/>
            <a:ext cx="4780858" cy="828674"/>
          </a:xfrm>
        </p:spPr>
        <p:txBody>
          <a:bodyPr anchor="t">
            <a:normAutofit/>
          </a:bodyPr>
          <a:lstStyle>
            <a:lvl1pPr marL="45720" indent="0" algn="l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5BA3F629-2405-DC90-C212-6F3D52B95D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25304" y="662605"/>
            <a:ext cx="1829799" cy="3818294"/>
          </a:xfrm>
          <a:custGeom>
            <a:avLst/>
            <a:gdLst>
              <a:gd name="connsiteX0" fmla="*/ 340815 w 2439096"/>
              <a:gd name="connsiteY0" fmla="*/ 0 h 5091059"/>
              <a:gd name="connsiteX1" fmla="*/ 2098281 w 2439096"/>
              <a:gd name="connsiteY1" fmla="*/ 0 h 5091059"/>
              <a:gd name="connsiteX2" fmla="*/ 2439096 w 2439096"/>
              <a:gd name="connsiteY2" fmla="*/ 340815 h 5091059"/>
              <a:gd name="connsiteX3" fmla="*/ 2439096 w 2439096"/>
              <a:gd name="connsiteY3" fmla="*/ 495300 h 5091059"/>
              <a:gd name="connsiteX4" fmla="*/ 2439096 w 2439096"/>
              <a:gd name="connsiteY4" fmla="*/ 4750244 h 5091059"/>
              <a:gd name="connsiteX5" fmla="*/ 2098281 w 2439096"/>
              <a:gd name="connsiteY5" fmla="*/ 5091059 h 5091059"/>
              <a:gd name="connsiteX6" fmla="*/ 340815 w 2439096"/>
              <a:gd name="connsiteY6" fmla="*/ 5091059 h 5091059"/>
              <a:gd name="connsiteX7" fmla="*/ 0 w 2439096"/>
              <a:gd name="connsiteY7" fmla="*/ 4750244 h 5091059"/>
              <a:gd name="connsiteX8" fmla="*/ 0 w 2439096"/>
              <a:gd name="connsiteY8" fmla="*/ 495300 h 5091059"/>
              <a:gd name="connsiteX9" fmla="*/ 0 w 2439096"/>
              <a:gd name="connsiteY9" fmla="*/ 340815 h 5091059"/>
              <a:gd name="connsiteX10" fmla="*/ 340815 w 2439096"/>
              <a:gd name="connsiteY10" fmla="*/ 0 h 509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9096" h="5091059">
                <a:moveTo>
                  <a:pt x="340815" y="0"/>
                </a:moveTo>
                <a:lnTo>
                  <a:pt x="2098281" y="0"/>
                </a:lnTo>
                <a:cubicBezTo>
                  <a:pt x="2286508" y="0"/>
                  <a:pt x="2439096" y="152588"/>
                  <a:pt x="2439096" y="340815"/>
                </a:cubicBezTo>
                <a:lnTo>
                  <a:pt x="2439096" y="495300"/>
                </a:lnTo>
                <a:lnTo>
                  <a:pt x="2439096" y="4750244"/>
                </a:lnTo>
                <a:cubicBezTo>
                  <a:pt x="2439096" y="4938471"/>
                  <a:pt x="2286508" y="5091059"/>
                  <a:pt x="2098281" y="5091059"/>
                </a:cubicBezTo>
                <a:lnTo>
                  <a:pt x="340815" y="5091059"/>
                </a:lnTo>
                <a:cubicBezTo>
                  <a:pt x="152588" y="5091059"/>
                  <a:pt x="0" y="4938471"/>
                  <a:pt x="0" y="4750244"/>
                </a:cubicBezTo>
                <a:lnTo>
                  <a:pt x="0" y="495300"/>
                </a:lnTo>
                <a:lnTo>
                  <a:pt x="0" y="340815"/>
                </a:lnTo>
                <a:cubicBezTo>
                  <a:pt x="0" y="152588"/>
                  <a:pt x="152588" y="0"/>
                  <a:pt x="340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047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1C3968AF-EB74-3889-A3BA-E759CFD47B12}"/>
              </a:ext>
            </a:extLst>
          </p:cNvPr>
          <p:cNvSpPr/>
          <p:nvPr userDrawn="1"/>
        </p:nvSpPr>
        <p:spPr>
          <a:xfrm>
            <a:off x="2456899" y="457200"/>
            <a:ext cx="4230202" cy="4229100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xmlns="" id="{6A409372-199C-2F3B-65CD-ADC2E45B43B7}"/>
              </a:ext>
            </a:extLst>
          </p:cNvPr>
          <p:cNvSpPr/>
          <p:nvPr userDrawn="1"/>
        </p:nvSpPr>
        <p:spPr>
          <a:xfrm>
            <a:off x="4171845" y="1516516"/>
            <a:ext cx="628814" cy="2110470"/>
          </a:xfrm>
          <a:prstGeom prst="leftBrace">
            <a:avLst>
              <a:gd name="adj1" fmla="val 34932"/>
              <a:gd name="adj2" fmla="val 50000"/>
            </a:avLst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66838CB-A9BC-715A-18FE-06CCE4A9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66" y="371475"/>
            <a:ext cx="3429893" cy="44005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xmlns="" id="{454B8043-D1DD-E2EA-772B-D8D38CD37D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77551" y="1516516"/>
            <a:ext cx="3333428" cy="2110470"/>
          </a:xfrm>
        </p:spPr>
        <p:txBody>
          <a:bodyPr anchor="ctr">
            <a:normAutofit/>
          </a:bodyPr>
          <a:lstStyle>
            <a:lvl1pPr marL="45720" indent="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228600" algn="l" defTabSz="914400" rtl="0" eaLnBrk="1" latinLnBrk="0" hangingPunct="1">
              <a:lnSpc>
                <a:spcPct val="11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lang="en-US" sz="2000" kern="12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3242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4264E2-719A-1CB0-CD0C-B90AD51C2384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xmlns="" id="{7A96460A-640C-6025-AAB5-344AB2A405D1}"/>
              </a:ext>
            </a:extLst>
          </p:cNvPr>
          <p:cNvSpPr/>
          <p:nvPr userDrawn="1"/>
        </p:nvSpPr>
        <p:spPr>
          <a:xfrm>
            <a:off x="6115452" y="4252913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C60D2C4-E19C-088F-24AA-92F46287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908F9375-0CED-7A7E-FAD2-5469CE00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xmlns="" id="{C1791A8D-D5A1-DB56-D6C5-A82DB0F26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BE9D901E-58D4-3C47-262B-EA276B7F1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715" y="1714500"/>
            <a:ext cx="3429893" cy="32004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5" name="Cross 14">
            <a:extLst>
              <a:ext uri="{FF2B5EF4-FFF2-40B4-BE49-F238E27FC236}">
                <a16:creationId xmlns:a16="http://schemas.microsoft.com/office/drawing/2014/main" xmlns="" id="{86C1A7B9-E319-130B-0CC8-DCB01B51A087}"/>
              </a:ext>
            </a:extLst>
          </p:cNvPr>
          <p:cNvSpPr/>
          <p:nvPr userDrawn="1"/>
        </p:nvSpPr>
        <p:spPr>
          <a:xfrm>
            <a:off x="5515220" y="3314700"/>
            <a:ext cx="514484" cy="51435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20652475-9C37-D778-F6B2-DE9F50F8571A}"/>
              </a:ext>
            </a:extLst>
          </p:cNvPr>
          <p:cNvSpPr/>
          <p:nvPr userDrawn="1"/>
        </p:nvSpPr>
        <p:spPr>
          <a:xfrm>
            <a:off x="6458441" y="-16500"/>
            <a:ext cx="2685558" cy="5176499"/>
          </a:xfrm>
          <a:custGeom>
            <a:avLst/>
            <a:gdLst>
              <a:gd name="connsiteX0" fmla="*/ 3450999 w 3579812"/>
              <a:gd name="connsiteY0" fmla="*/ 0 h 6901998"/>
              <a:gd name="connsiteX1" fmla="*/ 3579812 w 3579812"/>
              <a:gd name="connsiteY1" fmla="*/ 3257 h 6901998"/>
              <a:gd name="connsiteX2" fmla="*/ 3579812 w 3579812"/>
              <a:gd name="connsiteY2" fmla="*/ 6898741 h 6901998"/>
              <a:gd name="connsiteX3" fmla="*/ 3450999 w 3579812"/>
              <a:gd name="connsiteY3" fmla="*/ 6901998 h 6901998"/>
              <a:gd name="connsiteX4" fmla="*/ 0 w 3579812"/>
              <a:gd name="connsiteY4" fmla="*/ 3450999 h 6901998"/>
              <a:gd name="connsiteX5" fmla="*/ 3450999 w 3579812"/>
              <a:gd name="connsiteY5" fmla="*/ 0 h 690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9812" h="6901998">
                <a:moveTo>
                  <a:pt x="3450999" y="0"/>
                </a:moveTo>
                <a:lnTo>
                  <a:pt x="3579812" y="3257"/>
                </a:lnTo>
                <a:lnTo>
                  <a:pt x="3579812" y="6898741"/>
                </a:lnTo>
                <a:lnTo>
                  <a:pt x="3450999" y="6901998"/>
                </a:lnTo>
                <a:cubicBezTo>
                  <a:pt x="1545065" y="6901998"/>
                  <a:pt x="0" y="5356933"/>
                  <a:pt x="0" y="3450999"/>
                </a:cubicBezTo>
                <a:cubicBezTo>
                  <a:pt x="0" y="1545065"/>
                  <a:pt x="1545065" y="0"/>
                  <a:pt x="345099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67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omputer Monit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7D5A8CDC-7BE6-361B-2965-88F977B1F050}"/>
              </a:ext>
            </a:extLst>
          </p:cNvPr>
          <p:cNvSpPr/>
          <p:nvPr userDrawn="1"/>
        </p:nvSpPr>
        <p:spPr>
          <a:xfrm>
            <a:off x="5029322" y="628652"/>
            <a:ext cx="3772881" cy="3771899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97F2A9A7-1093-A563-8A0E-4C8DB0E669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57904" y="1314450"/>
            <a:ext cx="3714267" cy="2857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1714500"/>
            <a:ext cx="3429893" cy="29718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51F5E297-E771-7AE4-7311-0874043A4B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85838" y="1543050"/>
            <a:ext cx="3258399" cy="2016252"/>
          </a:xfrm>
          <a:custGeom>
            <a:avLst/>
            <a:gdLst>
              <a:gd name="connsiteX0" fmla="*/ 25620 w 4343400"/>
              <a:gd name="connsiteY0" fmla="*/ 0 h 2688336"/>
              <a:gd name="connsiteX1" fmla="*/ 4317780 w 4343400"/>
              <a:gd name="connsiteY1" fmla="*/ 0 h 2688336"/>
              <a:gd name="connsiteX2" fmla="*/ 4343400 w 4343400"/>
              <a:gd name="connsiteY2" fmla="*/ 25620 h 2688336"/>
              <a:gd name="connsiteX3" fmla="*/ 4343400 w 4343400"/>
              <a:gd name="connsiteY3" fmla="*/ 2662716 h 2688336"/>
              <a:gd name="connsiteX4" fmla="*/ 4317780 w 4343400"/>
              <a:gd name="connsiteY4" fmla="*/ 2688336 h 2688336"/>
              <a:gd name="connsiteX5" fmla="*/ 25620 w 4343400"/>
              <a:gd name="connsiteY5" fmla="*/ 2688336 h 2688336"/>
              <a:gd name="connsiteX6" fmla="*/ 0 w 4343400"/>
              <a:gd name="connsiteY6" fmla="*/ 2662716 h 2688336"/>
              <a:gd name="connsiteX7" fmla="*/ 0 w 4343400"/>
              <a:gd name="connsiteY7" fmla="*/ 25620 h 2688336"/>
              <a:gd name="connsiteX8" fmla="*/ 25620 w 4343400"/>
              <a:gd name="connsiteY8" fmla="*/ 0 h 268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3400" h="2688336">
                <a:moveTo>
                  <a:pt x="25620" y="0"/>
                </a:moveTo>
                <a:lnTo>
                  <a:pt x="4317780" y="0"/>
                </a:lnTo>
                <a:cubicBezTo>
                  <a:pt x="4331930" y="0"/>
                  <a:pt x="4343400" y="11470"/>
                  <a:pt x="4343400" y="25620"/>
                </a:cubicBezTo>
                <a:lnTo>
                  <a:pt x="4343400" y="2662716"/>
                </a:lnTo>
                <a:cubicBezTo>
                  <a:pt x="4343400" y="2676866"/>
                  <a:pt x="4331930" y="2688336"/>
                  <a:pt x="4317780" y="2688336"/>
                </a:cubicBezTo>
                <a:lnTo>
                  <a:pt x="25620" y="2688336"/>
                </a:lnTo>
                <a:cubicBezTo>
                  <a:pt x="11470" y="2688336"/>
                  <a:pt x="0" y="2676866"/>
                  <a:pt x="0" y="2662716"/>
                </a:cubicBezTo>
                <a:lnTo>
                  <a:pt x="0" y="25620"/>
                </a:lnTo>
                <a:cubicBezTo>
                  <a:pt x="0" y="11470"/>
                  <a:pt x="11470" y="0"/>
                  <a:pt x="25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9728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94761B-B29B-1C47-FAE9-6E0FA1543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31" y="514351"/>
            <a:ext cx="4266613" cy="3966548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ross 2">
            <a:extLst>
              <a:ext uri="{FF2B5EF4-FFF2-40B4-BE49-F238E27FC236}">
                <a16:creationId xmlns:a16="http://schemas.microsoft.com/office/drawing/2014/main" xmlns="" id="{9D098DB9-0987-4850-3A4E-90EECD01BFED}"/>
              </a:ext>
            </a:extLst>
          </p:cNvPr>
          <p:cNvSpPr/>
          <p:nvPr userDrawn="1"/>
        </p:nvSpPr>
        <p:spPr>
          <a:xfrm>
            <a:off x="5349005" y="2977079"/>
            <a:ext cx="480622" cy="480497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0320F41B-7946-84A8-649E-B8D239441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" r="42412"/>
          <a:stretch/>
        </p:blipFill>
        <p:spPr>
          <a:xfrm>
            <a:off x="5352482" y="400050"/>
            <a:ext cx="3791521" cy="4191000"/>
          </a:xfrm>
          <a:prstGeom prst="rect">
            <a:avLst/>
          </a:prstGeom>
        </p:spPr>
      </p:pic>
      <p:sp>
        <p:nvSpPr>
          <p:cNvPr id="6" name="Cross 5">
            <a:extLst>
              <a:ext uri="{FF2B5EF4-FFF2-40B4-BE49-F238E27FC236}">
                <a16:creationId xmlns:a16="http://schemas.microsoft.com/office/drawing/2014/main" xmlns="" id="{D3F324A7-F228-C486-182B-84D6C27A93B8}"/>
              </a:ext>
            </a:extLst>
          </p:cNvPr>
          <p:cNvSpPr/>
          <p:nvPr userDrawn="1"/>
        </p:nvSpPr>
        <p:spPr>
          <a:xfrm>
            <a:off x="4777357" y="1805504"/>
            <a:ext cx="480622" cy="480497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xmlns="" id="{0EE33DD4-E993-7039-2B48-6FAFAE32A9F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1398" y="742951"/>
            <a:ext cx="3052605" cy="3288734"/>
          </a:xfrm>
          <a:custGeom>
            <a:avLst/>
            <a:gdLst>
              <a:gd name="connsiteX0" fmla="*/ 3553733 w 4390346"/>
              <a:gd name="connsiteY0" fmla="*/ 0 h 4693920"/>
              <a:gd name="connsiteX1" fmla="*/ 4390346 w 4390346"/>
              <a:gd name="connsiteY1" fmla="*/ 0 h 4693920"/>
              <a:gd name="connsiteX2" fmla="*/ 4390346 w 4390346"/>
              <a:gd name="connsiteY2" fmla="*/ 4690872 h 4693920"/>
              <a:gd name="connsiteX3" fmla="*/ 3721482 w 4390346"/>
              <a:gd name="connsiteY3" fmla="*/ 4690872 h 4693920"/>
              <a:gd name="connsiteX4" fmla="*/ 3721482 w 4390346"/>
              <a:gd name="connsiteY4" fmla="*/ 4693920 h 4693920"/>
              <a:gd name="connsiteX5" fmla="*/ 197252 w 4390346"/>
              <a:gd name="connsiteY5" fmla="*/ 4693920 h 4693920"/>
              <a:gd name="connsiteX6" fmla="*/ 167017 w 4390346"/>
              <a:gd name="connsiteY6" fmla="*/ 4690872 h 4693920"/>
              <a:gd name="connsiteX7" fmla="*/ 0 w 4390346"/>
              <a:gd name="connsiteY7" fmla="*/ 4690872 h 4693920"/>
              <a:gd name="connsiteX8" fmla="*/ 0 w 4390346"/>
              <a:gd name="connsiteY8" fmla="*/ 4232970 h 4693920"/>
              <a:gd name="connsiteX9" fmla="*/ 1 w 4390346"/>
              <a:gd name="connsiteY9" fmla="*/ 4232970 h 4693920"/>
              <a:gd name="connsiteX10" fmla="*/ 1 w 4390346"/>
              <a:gd name="connsiteY10" fmla="*/ 200299 h 4693920"/>
              <a:gd name="connsiteX11" fmla="*/ 197252 w 4390346"/>
              <a:gd name="connsiteY11" fmla="*/ 3048 h 4693920"/>
              <a:gd name="connsiteX12" fmla="*/ 3553733 w 4390346"/>
              <a:gd name="connsiteY12" fmla="*/ 3048 h 469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90346" h="4693920">
                <a:moveTo>
                  <a:pt x="3553733" y="0"/>
                </a:moveTo>
                <a:lnTo>
                  <a:pt x="4390346" y="0"/>
                </a:lnTo>
                <a:lnTo>
                  <a:pt x="4390346" y="4690872"/>
                </a:lnTo>
                <a:lnTo>
                  <a:pt x="3721482" y="4690872"/>
                </a:lnTo>
                <a:lnTo>
                  <a:pt x="3721482" y="4693920"/>
                </a:lnTo>
                <a:lnTo>
                  <a:pt x="197252" y="4693920"/>
                </a:lnTo>
                <a:lnTo>
                  <a:pt x="167017" y="4690872"/>
                </a:lnTo>
                <a:lnTo>
                  <a:pt x="0" y="4690872"/>
                </a:lnTo>
                <a:lnTo>
                  <a:pt x="0" y="4232970"/>
                </a:lnTo>
                <a:lnTo>
                  <a:pt x="1" y="4232970"/>
                </a:lnTo>
                <a:lnTo>
                  <a:pt x="1" y="200299"/>
                </a:lnTo>
                <a:cubicBezTo>
                  <a:pt x="1" y="91360"/>
                  <a:pt x="88313" y="3048"/>
                  <a:pt x="197252" y="3048"/>
                </a:cubicBezTo>
                <a:lnTo>
                  <a:pt x="3553733" y="304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4572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7647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Acc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7D5A8CDC-7BE6-361B-2965-88F977B1F050}"/>
              </a:ext>
            </a:extLst>
          </p:cNvPr>
          <p:cNvSpPr/>
          <p:nvPr userDrawn="1"/>
        </p:nvSpPr>
        <p:spPr>
          <a:xfrm>
            <a:off x="4772081" y="987879"/>
            <a:ext cx="3772881" cy="3771899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1714500"/>
            <a:ext cx="3429893" cy="2971800"/>
          </a:xfrm>
        </p:spPr>
        <p:txBody>
          <a:bodyPr>
            <a:normAutofit/>
          </a:bodyPr>
          <a:lstStyle>
            <a:lvl1pPr marL="33147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6515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8801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06299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245870" indent="-285750">
              <a:lnSpc>
                <a:spcPct val="110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120B2A3A-FF4C-298C-0165-DB61E8935F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3" y="1714500"/>
            <a:ext cx="4173037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89328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5" y="457200"/>
            <a:ext cx="3687135" cy="108585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457200"/>
            <a:ext cx="570458" cy="28575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xmlns="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372122" y="1943622"/>
            <a:ext cx="33147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71970" y="3943872"/>
            <a:ext cx="9144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1714500"/>
            <a:ext cx="3429893" cy="29718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31470" indent="-285750">
              <a:lnSpc>
                <a:spcPct val="11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-22860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-228600">
              <a:lnSpc>
                <a:spcPct val="110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xmlns="" id="{6EA47FDD-142D-1BE6-8057-A6CC1A71222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72004" y="1714500"/>
            <a:ext cx="4170181" cy="2971800"/>
          </a:xfrm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039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9117" y="400050"/>
            <a:ext cx="6516798" cy="80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7" y="1371600"/>
            <a:ext cx="6516798" cy="3143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118" y="4616452"/>
            <a:ext cx="4240920" cy="20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00813" y="4616452"/>
            <a:ext cx="1028968" cy="20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1279" y="4616452"/>
            <a:ext cx="914639" cy="2047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2" r:id="rId2"/>
    <p:sldLayoutId id="2147483695" r:id="rId3"/>
    <p:sldLayoutId id="2147483685" r:id="rId4"/>
    <p:sldLayoutId id="2147483662" r:id="rId5"/>
    <p:sldLayoutId id="2147483682" r:id="rId6"/>
    <p:sldLayoutId id="2147483696" r:id="rId7"/>
    <p:sldLayoutId id="2147483693" r:id="rId8"/>
    <p:sldLayoutId id="2147483692" r:id="rId9"/>
    <p:sldLayoutId id="2147483676" r:id="rId10"/>
    <p:sldLayoutId id="2147483665" r:id="rId11"/>
    <p:sldLayoutId id="2147483688" r:id="rId12"/>
    <p:sldLayoutId id="2147483686" r:id="rId13"/>
    <p:sldLayoutId id="2147483697" r:id="rId1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755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19150"/>
            <a:ext cx="9144000" cy="177165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dirty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0" y="2828936"/>
            <a:ext cx="9144000" cy="131445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latin typeface="Bahnschrift Light" panose="020B0502040204020203" pitchFamily="34" charset="0"/>
              </a:rPr>
              <a:t>к годовому отчету об исполнении бюджета муниципального района </a:t>
            </a:r>
            <a:r>
              <a:rPr lang="ru-RU" sz="3200" b="1" dirty="0" err="1">
                <a:latin typeface="Bahnschrift Light" panose="020B0502040204020203" pitchFamily="34" charset="0"/>
              </a:rPr>
              <a:t>Нуримановский</a:t>
            </a:r>
            <a:r>
              <a:rPr lang="ru-RU" sz="3200" b="1" dirty="0">
                <a:latin typeface="Bahnschrift Light" panose="020B0502040204020203" pitchFamily="34" charset="0"/>
              </a:rPr>
              <a:t> район Республики Башкортостан за 2024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6581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 descr="21b7abc98d97783f3e65ac839b38db8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8" y="1982387"/>
            <a:ext cx="3786215" cy="3161114"/>
          </a:xfrm>
          <a:prstGeom prst="rect">
            <a:avLst/>
          </a:prstGeom>
        </p:spPr>
      </p:pic>
      <p:graphicFrame>
        <p:nvGraphicFramePr>
          <p:cNvPr id="56" name="Диаграмма 55"/>
          <p:cNvGraphicFramePr/>
          <p:nvPr/>
        </p:nvGraphicFramePr>
        <p:xfrm>
          <a:off x="0" y="1232287"/>
          <a:ext cx="9144000" cy="391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39302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4"/>
          <p:cNvSpPr>
            <a:spLocks noChangeAspect="1" noChangeArrowheads="1" noTextEdit="1"/>
          </p:cNvSpPr>
          <p:nvPr/>
        </p:nvSpPr>
        <p:spPr bwMode="auto">
          <a:xfrm>
            <a:off x="642913" y="1017976"/>
            <a:ext cx="2825749" cy="280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3" y="899841"/>
            <a:ext cx="1947283" cy="9448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1217"/>
              </a:cxn>
              <a:cxn ang="0">
                <a:pos x="859" y="739"/>
              </a:cxn>
              <a:cxn ang="0">
                <a:pos x="0" y="0"/>
              </a:cxn>
            </a:cxnLst>
            <a:rect l="0" t="0" r="r" b="b"/>
            <a:pathLst>
              <a:path w="859" h="1217">
                <a:moveTo>
                  <a:pt x="0" y="0"/>
                </a:moveTo>
                <a:lnTo>
                  <a:pt x="0" y="725"/>
                </a:lnTo>
                <a:lnTo>
                  <a:pt x="859" y="1217"/>
                </a:lnTo>
                <a:lnTo>
                  <a:pt x="859" y="739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" y="1516312"/>
            <a:ext cx="1947280" cy="75250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2" y="2050966"/>
            <a:ext cx="1947285" cy="56011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2" y="2516595"/>
            <a:ext cx="1947285" cy="56166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3" y="2808880"/>
            <a:ext cx="1947280" cy="752504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969"/>
              </a:cxn>
              <a:cxn ang="0">
                <a:pos x="859" y="476"/>
              </a:cxn>
              <a:cxn ang="0">
                <a:pos x="859" y="0"/>
              </a:cxn>
              <a:cxn ang="0">
                <a:pos x="0" y="246"/>
              </a:cxn>
            </a:cxnLst>
            <a:rect l="0" t="0" r="r" b="b"/>
            <a:pathLst>
              <a:path w="859" h="969">
                <a:moveTo>
                  <a:pt x="0" y="246"/>
                </a:moveTo>
                <a:lnTo>
                  <a:pt x="0" y="969"/>
                </a:lnTo>
                <a:lnTo>
                  <a:pt x="859" y="476"/>
                </a:lnTo>
                <a:lnTo>
                  <a:pt x="859" y="0"/>
                </a:lnTo>
                <a:lnTo>
                  <a:pt x="0" y="246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Freeform 8"/>
          <p:cNvSpPr>
            <a:spLocks/>
          </p:cNvSpPr>
          <p:nvPr/>
        </p:nvSpPr>
        <p:spPr bwMode="auto">
          <a:xfrm>
            <a:off x="0" y="214297"/>
            <a:ext cx="1947280" cy="9108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2"/>
              </a:cxn>
              <a:cxn ang="0">
                <a:pos x="859" y="969"/>
              </a:cxn>
              <a:cxn ang="0">
                <a:pos x="859" y="492"/>
              </a:cxn>
              <a:cxn ang="0">
                <a:pos x="0" y="0"/>
              </a:cxn>
            </a:cxnLst>
            <a:rect l="0" t="0" r="r" b="b"/>
            <a:pathLst>
              <a:path w="859" h="969">
                <a:moveTo>
                  <a:pt x="0" y="0"/>
                </a:moveTo>
                <a:lnTo>
                  <a:pt x="0" y="722"/>
                </a:lnTo>
                <a:lnTo>
                  <a:pt x="859" y="969"/>
                </a:lnTo>
                <a:lnTo>
                  <a:pt x="859" y="492"/>
                </a:lnTo>
                <a:lnTo>
                  <a:pt x="0" y="0"/>
                </a:lnTo>
                <a:close/>
              </a:path>
            </a:pathLst>
          </a:custGeom>
          <a:solidFill>
            <a:srgbClr val="38C895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>
            <a:off x="2" y="857239"/>
            <a:ext cx="1947285" cy="69652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3"/>
              </a:cxn>
              <a:cxn ang="0">
                <a:pos x="859" y="723"/>
              </a:cxn>
              <a:cxn ang="0">
                <a:pos x="859" y="247"/>
              </a:cxn>
              <a:cxn ang="0">
                <a:pos x="0" y="0"/>
              </a:cxn>
            </a:cxnLst>
            <a:rect l="0" t="0" r="r" b="b"/>
            <a:pathLst>
              <a:path w="859" h="723">
                <a:moveTo>
                  <a:pt x="0" y="0"/>
                </a:moveTo>
                <a:lnTo>
                  <a:pt x="0" y="723"/>
                </a:lnTo>
                <a:lnTo>
                  <a:pt x="859" y="723"/>
                </a:lnTo>
                <a:lnTo>
                  <a:pt x="859" y="247"/>
                </a:lnTo>
                <a:lnTo>
                  <a:pt x="0" y="0"/>
                </a:lnTo>
                <a:close/>
              </a:path>
            </a:pathLst>
          </a:custGeom>
          <a:solidFill>
            <a:srgbClr val="FAF8B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Freeform 12"/>
          <p:cNvSpPr>
            <a:spLocks/>
          </p:cNvSpPr>
          <p:nvPr/>
        </p:nvSpPr>
        <p:spPr bwMode="auto">
          <a:xfrm>
            <a:off x="2" y="1553759"/>
            <a:ext cx="1947285" cy="64294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5"/>
              </a:cxn>
              <a:cxn ang="0">
                <a:pos x="859" y="479"/>
              </a:cxn>
              <a:cxn ang="0">
                <a:pos x="859" y="0"/>
              </a:cxn>
              <a:cxn ang="0">
                <a:pos x="0" y="0"/>
              </a:cxn>
            </a:cxnLst>
            <a:rect l="0" t="0" r="r" b="b"/>
            <a:pathLst>
              <a:path w="859" h="725">
                <a:moveTo>
                  <a:pt x="0" y="0"/>
                </a:moveTo>
                <a:lnTo>
                  <a:pt x="0" y="725"/>
                </a:lnTo>
                <a:lnTo>
                  <a:pt x="859" y="479"/>
                </a:lnTo>
                <a:lnTo>
                  <a:pt x="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EDDB6D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1928796" y="1553759"/>
            <a:ext cx="10053165" cy="610739"/>
            <a:chOff x="1461290" y="3403042"/>
            <a:chExt cx="6754048" cy="610740"/>
          </a:xfrm>
        </p:grpSpPr>
        <p:sp>
          <p:nvSpPr>
            <p:cNvPr id="24" name="Rectangle 32"/>
            <p:cNvSpPr/>
            <p:nvPr/>
          </p:nvSpPr>
          <p:spPr>
            <a:xfrm>
              <a:off x="5286380" y="3429006"/>
              <a:ext cx="2928958" cy="256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4" name="Group 44"/>
            <p:cNvGrpSpPr/>
            <p:nvPr/>
          </p:nvGrpSpPr>
          <p:grpSpPr>
            <a:xfrm>
              <a:off x="1461290" y="3403042"/>
              <a:ext cx="3753652" cy="610740"/>
              <a:chOff x="1461290" y="3403042"/>
              <a:chExt cx="3753652" cy="610740"/>
            </a:xfrm>
          </p:grpSpPr>
          <p:sp>
            <p:nvSpPr>
              <p:cNvPr id="26" name="Rectangle 14"/>
              <p:cNvSpPr/>
              <p:nvPr/>
            </p:nvSpPr>
            <p:spPr>
              <a:xfrm>
                <a:off x="1461290" y="3403042"/>
                <a:ext cx="3753652" cy="428629"/>
              </a:xfrm>
              <a:prstGeom prst="rect">
                <a:avLst/>
              </a:prstGeom>
              <a:solidFill>
                <a:srgbClr val="E7CE3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5" name="Group 41"/>
              <p:cNvGrpSpPr/>
              <p:nvPr/>
            </p:nvGrpSpPr>
            <p:grpSpPr>
              <a:xfrm>
                <a:off x="2791970" y="3426977"/>
                <a:ext cx="2413391" cy="586805"/>
                <a:chOff x="2791970" y="3426977"/>
                <a:chExt cx="2413391" cy="586805"/>
              </a:xfrm>
            </p:grpSpPr>
            <p:sp>
              <p:nvSpPr>
                <p:cNvPr id="28" name="Rectangle 26"/>
                <p:cNvSpPr/>
                <p:nvPr/>
              </p:nvSpPr>
              <p:spPr>
                <a:xfrm>
                  <a:off x="2791970" y="3426977"/>
                  <a:ext cx="2413391" cy="2770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>
                    <a:defRPr/>
                  </a:pPr>
                  <a:endParaRPr kumimoji="0" lang="en-US" sz="12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Rectangle 36"/>
                <p:cNvSpPr/>
                <p:nvPr/>
              </p:nvSpPr>
              <p:spPr>
                <a:xfrm>
                  <a:off x="3214678" y="3429006"/>
                  <a:ext cx="571504" cy="5847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6" name="Group 51"/>
          <p:cNvGrpSpPr/>
          <p:nvPr/>
        </p:nvGrpSpPr>
        <p:grpSpPr>
          <a:xfrm>
            <a:off x="1928796" y="1071555"/>
            <a:ext cx="9838851" cy="638227"/>
            <a:chOff x="1461290" y="2857502"/>
            <a:chExt cx="6325420" cy="638227"/>
          </a:xfrm>
        </p:grpSpPr>
        <p:sp>
          <p:nvSpPr>
            <p:cNvPr id="31" name="Rectangle 31"/>
            <p:cNvSpPr/>
            <p:nvPr/>
          </p:nvSpPr>
          <p:spPr>
            <a:xfrm>
              <a:off x="4857752" y="2857502"/>
              <a:ext cx="2928958" cy="256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8" name="Group 45"/>
            <p:cNvGrpSpPr/>
            <p:nvPr/>
          </p:nvGrpSpPr>
          <p:grpSpPr>
            <a:xfrm>
              <a:off x="1461290" y="2873239"/>
              <a:ext cx="3325024" cy="622490"/>
              <a:chOff x="1461290" y="2873239"/>
              <a:chExt cx="3325024" cy="622490"/>
            </a:xfrm>
          </p:grpSpPr>
          <p:sp>
            <p:nvSpPr>
              <p:cNvPr id="33" name="Rectangle 12"/>
              <p:cNvSpPr/>
              <p:nvPr/>
            </p:nvSpPr>
            <p:spPr>
              <a:xfrm>
                <a:off x="1461290" y="2873239"/>
                <a:ext cx="3325024" cy="466469"/>
              </a:xfrm>
              <a:prstGeom prst="rect">
                <a:avLst/>
              </a:prstGeom>
              <a:solidFill>
                <a:srgbClr val="F8F6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9" name="Group 40"/>
              <p:cNvGrpSpPr/>
              <p:nvPr/>
            </p:nvGrpSpPr>
            <p:grpSpPr>
              <a:xfrm>
                <a:off x="2807732" y="2910954"/>
                <a:ext cx="1835706" cy="584775"/>
                <a:chOff x="2807732" y="2910954"/>
                <a:chExt cx="1835706" cy="584775"/>
              </a:xfrm>
            </p:grpSpPr>
            <p:sp>
              <p:nvSpPr>
                <p:cNvPr id="35" name="Rectangle 25"/>
                <p:cNvSpPr/>
                <p:nvPr/>
              </p:nvSpPr>
              <p:spPr>
                <a:xfrm>
                  <a:off x="3357554" y="3000378"/>
                  <a:ext cx="1285884" cy="3385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807732" y="2910954"/>
                  <a:ext cx="57150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grpSp>
        <p:nvGrpSpPr>
          <p:cNvPr id="10" name="Group 50"/>
          <p:cNvGrpSpPr/>
          <p:nvPr/>
        </p:nvGrpSpPr>
        <p:grpSpPr>
          <a:xfrm>
            <a:off x="1928798" y="642928"/>
            <a:ext cx="9624537" cy="692192"/>
            <a:chOff x="1461290" y="2224624"/>
            <a:chExt cx="5825354" cy="855841"/>
          </a:xfrm>
        </p:grpSpPr>
        <p:sp>
          <p:nvSpPr>
            <p:cNvPr id="38" name="Rectangle 30"/>
            <p:cNvSpPr/>
            <p:nvPr/>
          </p:nvSpPr>
          <p:spPr>
            <a:xfrm>
              <a:off x="4357686" y="2357436"/>
              <a:ext cx="2928958" cy="3171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ms-MY" sz="1067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grpSp>
          <p:nvGrpSpPr>
            <p:cNvPr id="11" name="Group 46"/>
            <p:cNvGrpSpPr/>
            <p:nvPr/>
          </p:nvGrpSpPr>
          <p:grpSpPr>
            <a:xfrm>
              <a:off x="1461290" y="2224624"/>
              <a:ext cx="2824958" cy="855841"/>
              <a:chOff x="1461290" y="2224624"/>
              <a:chExt cx="2824958" cy="855841"/>
            </a:xfrm>
          </p:grpSpPr>
          <p:sp>
            <p:nvSpPr>
              <p:cNvPr id="40" name="Rectangle 10"/>
              <p:cNvSpPr/>
              <p:nvPr/>
            </p:nvSpPr>
            <p:spPr>
              <a:xfrm>
                <a:off x="1461290" y="2290876"/>
                <a:ext cx="2824958" cy="529963"/>
              </a:xfrm>
              <a:prstGeom prst="rect">
                <a:avLst/>
              </a:prstGeom>
              <a:solidFill>
                <a:srgbClr val="34BA8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grpSp>
            <p:nvGrpSpPr>
              <p:cNvPr id="12" name="Group 39"/>
              <p:cNvGrpSpPr/>
              <p:nvPr/>
            </p:nvGrpSpPr>
            <p:grpSpPr>
              <a:xfrm>
                <a:off x="2153108" y="2224624"/>
                <a:ext cx="2075454" cy="855841"/>
                <a:chOff x="2153108" y="2224624"/>
                <a:chExt cx="2075454" cy="855841"/>
              </a:xfrm>
            </p:grpSpPr>
            <p:sp>
              <p:nvSpPr>
                <p:cNvPr id="42" name="Rectangle 24"/>
                <p:cNvSpPr/>
                <p:nvPr/>
              </p:nvSpPr>
              <p:spPr>
                <a:xfrm>
                  <a:off x="2153108" y="2224624"/>
                  <a:ext cx="2075454" cy="6849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000" b="1" kern="0" dirty="0"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19,65 тыс. кв. м. - о</a:t>
                  </a:r>
                  <a:r>
                    <a:rPr kumimoji="0" lang="ru-RU" sz="1000" b="1" i="0" u="none" strike="noStrike" kern="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бъем</a:t>
                  </a:r>
                  <a:r>
                    <a:rPr kumimoji="0" lang="ru-RU" sz="10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 жилищного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000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строительства за счет всех источников </a:t>
                  </a:r>
                </a:p>
                <a:p>
                  <a:pPr marL="0" marR="0" lvl="0" indent="0" algn="just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ru-RU" sz="1000" b="1" kern="0" dirty="0"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ф</a:t>
                  </a:r>
                  <a:r>
                    <a:rPr kumimoji="0" lang="ru-RU" sz="1000" b="1" i="0" u="none" strike="noStrike" kern="0" cap="none" spc="0" normalizeH="0" baseline="0" noProof="0" dirty="0" err="1">
                      <a:ln>
                        <a:noFill/>
                      </a:ln>
                      <a:effectLst/>
                      <a:uLnTx/>
                      <a:uFillTx/>
                      <a:latin typeface="Times New Roman" pitchFamily="18" charset="0"/>
                      <a:ea typeface="Open Sans" pitchFamily="34" charset="0"/>
                      <a:cs typeface="Times New Roman" pitchFamily="18" charset="0"/>
                    </a:rPr>
                    <a:t>инансирования</a:t>
                  </a:r>
                  <a:endParaRPr kumimoji="0" lang="en-US" sz="1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Open Sans Light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Rectangle 34"/>
                <p:cNvSpPr/>
                <p:nvPr/>
              </p:nvSpPr>
              <p:spPr>
                <a:xfrm>
                  <a:off x="2285984" y="2357436"/>
                  <a:ext cx="571504" cy="7230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Open Sans Light" pitchFamily="34" charset="0"/>
                    <a:ea typeface="Open Sans Light" pitchFamily="34" charset="0"/>
                    <a:cs typeface="Open Sans Light" pitchFamily="34" charset="0"/>
                  </a:endParaRPr>
                </a:p>
              </p:txBody>
            </p:sp>
          </p:grpSp>
        </p:grpSp>
      </p:grpSp>
      <p:sp>
        <p:nvSpPr>
          <p:cNvPr id="55" name="TextBox 54"/>
          <p:cNvSpPr txBox="1"/>
          <p:nvPr/>
        </p:nvSpPr>
        <p:spPr>
          <a:xfrm>
            <a:off x="3" y="4554157"/>
            <a:ext cx="2928959" cy="600164"/>
          </a:xfrm>
          <a:prstGeom prst="rect">
            <a:avLst/>
          </a:prstGeom>
          <a:solidFill>
            <a:srgbClr val="FF7C80">
              <a:alpha val="71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1100" b="1">
                <a:latin typeface="Times New Roman" pitchFamily="18" charset="0"/>
                <a:cs typeface="Times New Roman" pitchFamily="18" charset="0"/>
              </a:rPr>
              <a:t>383,839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км - протяженность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автомобильных дорог общего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пользования местного значения </a:t>
            </a:r>
          </a:p>
        </p:txBody>
      </p:sp>
      <p:sp>
        <p:nvSpPr>
          <p:cNvPr id="44" name="Rectangle 8"/>
          <p:cNvSpPr/>
          <p:nvPr/>
        </p:nvSpPr>
        <p:spPr>
          <a:xfrm flipH="1">
            <a:off x="4214811" y="2678910"/>
            <a:ext cx="4214843" cy="482206"/>
          </a:xfrm>
          <a:prstGeom prst="rect">
            <a:avLst/>
          </a:prstGeom>
          <a:solidFill>
            <a:srgbClr val="00C0C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905000" y="0"/>
            <a:ext cx="723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Основные показатели развития социальной сферы, за 2024 год</a:t>
            </a:r>
            <a:endParaRPr lang="ru-RU" sz="2200" dirty="0">
              <a:solidFill>
                <a:schemeClr val="accent3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6" y="4554157"/>
            <a:ext cx="184731" cy="246221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pPr algn="just"/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" name="Рисунок 58" descr="512x384_cle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964395"/>
            <a:ext cx="3571868" cy="187524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3367541" y="3552011"/>
            <a:ext cx="5776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806  чел. - среднегодовое кол-во детей посещающих дошкольные образовательные организации; 100% обеспеченность местами в дошкольных образовательных организациях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20148" y="3185136"/>
            <a:ext cx="4500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940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чел. – среднегодовое кол-во обучающихся в организациях дополнительного образования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71804" y="1142990"/>
            <a:ext cx="3929088" cy="427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50" b="1" kern="0" dirty="0">
                <a:latin typeface="Times New Roman" pitchFamily="18" charset="0"/>
                <a:ea typeface="Open Sans Light" pitchFamily="34" charset="0"/>
                <a:cs typeface="Times New Roman" pitchFamily="18" charset="0"/>
              </a:rPr>
              <a:t>34,1 кв.м. общая площадь жилых помещений, приходящихся в среднем на одного жителя</a:t>
            </a:r>
            <a:endParaRPr lang="en-US" sz="1050" b="1" kern="0" dirty="0">
              <a:latin typeface="Times New Roman" pitchFamily="18" charset="0"/>
              <a:ea typeface="Open Sans Light" pitchFamily="34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4811" y="2678907"/>
            <a:ext cx="5081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457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чел. – среднегодовое кол-во учащихся в общеобразовательных организациях; 100% - обеспеченность  местами в общеобразовательных организациях</a:t>
            </a:r>
            <a:endParaRPr lang="ru-RU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3026665" y="3983831"/>
            <a:ext cx="5357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kern="0" dirty="0">
                <a:latin typeface="Times New Roman" pitchFamily="18" charset="0"/>
                <a:cs typeface="Times New Roman" pitchFamily="18" charset="0"/>
              </a:rPr>
              <a:t>25 – кол-во учреждений культурно-досугового типа</a:t>
            </a:r>
            <a:endParaRPr lang="ru-RU" sz="1200" dirty="0"/>
          </a:p>
        </p:txBody>
      </p:sp>
      <p:pic>
        <p:nvPicPr>
          <p:cNvPr id="51" name="Рисунок 50" descr="030a13c4925ee1d88b9dab405daca565.png"/>
          <p:cNvPicPr>
            <a:picLocks noChangeAspect="1"/>
          </p:cNvPicPr>
          <p:nvPr/>
        </p:nvPicPr>
        <p:blipFill>
          <a:blip r:embed="rId6" cstate="print"/>
          <a:srcRect b="3449"/>
          <a:stretch>
            <a:fillRect/>
          </a:stretch>
        </p:blipFill>
        <p:spPr>
          <a:xfrm>
            <a:off x="485039" y="2126428"/>
            <a:ext cx="6215107" cy="3000378"/>
          </a:xfrm>
          <a:prstGeom prst="rect">
            <a:avLst/>
          </a:prstGeom>
        </p:spPr>
      </p:pic>
      <p:pic>
        <p:nvPicPr>
          <p:cNvPr id="7" name="Рисунок 6" descr="121170495_3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14346" y="267875"/>
            <a:ext cx="3841167" cy="25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43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403067413"/>
              </p:ext>
            </p:extLst>
          </p:nvPr>
        </p:nvGraphicFramePr>
        <p:xfrm>
          <a:off x="0" y="685800"/>
          <a:ext cx="9144000" cy="3375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3752015"/>
              </p:ext>
            </p:extLst>
          </p:nvPr>
        </p:nvGraphicFramePr>
        <p:xfrm>
          <a:off x="0" y="3813888"/>
          <a:ext cx="9144000" cy="134407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14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1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    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     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    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068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923 908,2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1 116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151,2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1 025 054,9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975 023,5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1 035 799,2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056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1 122 033,6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1 023 554,9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973 523,5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1 034 299,2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095">
                <a:tc>
                  <a:txBody>
                    <a:bodyPr/>
                    <a:lstStyle/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8 971,3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2 757,4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-5 882,4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-1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исполнения бюджета в 2022-2027 годах, тыс.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4599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8"/>
            <a:ext cx="9133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дефицита бюджета в </a:t>
            </a:r>
            <a:r>
              <a:rPr lang="ru-RU" sz="2200" b="1" dirty="0" smtClean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2022-2027 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годах, тыс.руб.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8372081"/>
              </p:ext>
            </p:extLst>
          </p:nvPr>
        </p:nvGraphicFramePr>
        <p:xfrm>
          <a:off x="0" y="857250"/>
          <a:ext cx="9144000" cy="428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65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35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781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(Отчет)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 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957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-8 971,3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- 2 757,4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5 882,4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3126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1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5 000,0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1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7 000,0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2111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2111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- 7 000,0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3126">
                <a:tc>
                  <a:txBody>
                    <a:bodyPr/>
                    <a:lstStyle/>
                    <a:p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-3 971,3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4 242,6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5 882,4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716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Общие характеристики бюджета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 2022-2027 годах, тыс. руб.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199008911"/>
              </p:ext>
            </p:extLst>
          </p:nvPr>
        </p:nvGraphicFramePr>
        <p:xfrm>
          <a:off x="0" y="716760"/>
          <a:ext cx="4876800" cy="2083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754566422"/>
              </p:ext>
            </p:extLst>
          </p:nvPr>
        </p:nvGraphicFramePr>
        <p:xfrm>
          <a:off x="4929190" y="716760"/>
          <a:ext cx="4214810" cy="208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91001772"/>
              </p:ext>
            </p:extLst>
          </p:nvPr>
        </p:nvGraphicFramePr>
        <p:xfrm>
          <a:off x="19493" y="2971800"/>
          <a:ext cx="3962400" cy="177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014743483"/>
              </p:ext>
            </p:extLst>
          </p:nvPr>
        </p:nvGraphicFramePr>
        <p:xfrm>
          <a:off x="4038600" y="2914650"/>
          <a:ext cx="5105400" cy="183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1119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+mj-lt"/>
              </a:rPr>
              <a:t>Доходы бюджета по видам доходов 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  <a:latin typeface="+mj-lt"/>
              </a:rPr>
              <a:t>в 2022-2027 годах, </a:t>
            </a:r>
            <a:r>
              <a:rPr lang="ru-RU" sz="2200" b="1" dirty="0" err="1">
                <a:solidFill>
                  <a:prstClr val="black"/>
                </a:solidFill>
                <a:latin typeface="+mj-lt"/>
              </a:rPr>
              <a:t>тыс.руб</a:t>
            </a:r>
            <a:r>
              <a:rPr lang="ru-RU" sz="2200" b="1" dirty="0">
                <a:solidFill>
                  <a:prstClr val="black"/>
                </a:solidFill>
                <a:latin typeface="+mj-lt"/>
              </a:rPr>
              <a:t>. 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8832758"/>
              </p:ext>
            </p:extLst>
          </p:nvPr>
        </p:nvGraphicFramePr>
        <p:xfrm>
          <a:off x="0" y="713426"/>
          <a:ext cx="9144032" cy="4368020"/>
        </p:xfrm>
        <a:graphic>
          <a:graphicData uri="http://schemas.openxmlformats.org/drawingml/2006/table">
            <a:tbl>
              <a:tblPr/>
              <a:tblGrid>
                <a:gridCol w="4143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43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01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5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923 908,2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1 116 151,2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1 025 054,9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975 023,5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1 035 799,2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254 775,9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271 864,3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335 051,7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351 380,9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380 566,4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393 614,6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141 682,7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157 887,8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194 946,7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204 831,0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218 350,0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232 980,0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609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16 832,0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17 994,6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19 321,9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18 455,0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18 915,0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21 446,0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66 625,9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65 591,4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75 510,7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87 017,9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96 790,4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102 447,6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4 351,4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4 337,4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1 909,7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4 601,0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4 739,0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4 881,0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806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1 783,5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4 343,6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2 846,0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48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9 605,0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14 767,2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19 207,3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12 659,0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12 659,0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39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30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3655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11 690,3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7 134,5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16 343,9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20 350,0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22 560,0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15 560,0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315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1 817,5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2 978,4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648 991,4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652 043,9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781 099,5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673 674,0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594 457,1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642 184,6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530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650 988,7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653 895,0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781 898,1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673 674,0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594 457,1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642 184,6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771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156 458,7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175 408,2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158 848,9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85 906,6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113 606,8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789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94 443,7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85 308,8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87 169,7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073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365 183,6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367 733,9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384 700,4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55 197,8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55 507,8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56 707,7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5253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2957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32587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- 2 066,9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-2 161,0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-1 204,4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25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9302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rgbClr val="4BACC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rgbClr val="4BACC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4"/>
          <p:cNvSpPr>
            <a:spLocks noChangeArrowheads="1"/>
          </p:cNvSpPr>
          <p:nvPr/>
        </p:nvSpPr>
        <p:spPr bwMode="gray">
          <a:xfrm>
            <a:off x="3" y="3"/>
            <a:ext cx="9155431" cy="5148262"/>
          </a:xfrm>
          <a:prstGeom prst="rect">
            <a:avLst/>
          </a:prstGeom>
          <a:blipFill dpi="0" rotWithShape="1">
            <a:blip r:embed="rId2" cstate="print">
              <a:alphaModFix amt="19000"/>
            </a:blip>
            <a:srcRect/>
            <a:stretch>
              <a:fillRect/>
            </a:stretch>
          </a:blip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AutoShape 3030"/>
          <p:cNvSpPr>
            <a:spLocks noChangeArrowheads="1"/>
          </p:cNvSpPr>
          <p:nvPr/>
        </p:nvSpPr>
        <p:spPr bwMode="auto">
          <a:xfrm>
            <a:off x="2" y="4185046"/>
            <a:ext cx="2868613" cy="958454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3031"/>
          <p:cNvSpPr>
            <a:spLocks noChangeArrowheads="1"/>
          </p:cNvSpPr>
          <p:nvPr/>
        </p:nvSpPr>
        <p:spPr bwMode="auto">
          <a:xfrm>
            <a:off x="1285853" y="3689746"/>
            <a:ext cx="2868612" cy="1453754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3073"/>
          <p:cNvGrpSpPr>
            <a:grpSpLocks/>
          </p:cNvGrpSpPr>
          <p:nvPr/>
        </p:nvGrpSpPr>
        <p:grpSpPr bwMode="auto">
          <a:xfrm>
            <a:off x="1" y="3053959"/>
            <a:ext cx="1511300" cy="1316831"/>
            <a:chOff x="656" y="1998"/>
            <a:chExt cx="952" cy="1106"/>
          </a:xfrm>
        </p:grpSpPr>
        <p:sp>
          <p:nvSpPr>
            <p:cNvPr id="12" name="Oval 3055"/>
            <p:cNvSpPr>
              <a:spLocks noChangeArrowheads="1"/>
            </p:cNvSpPr>
            <p:nvPr/>
          </p:nvSpPr>
          <p:spPr bwMode="auto">
            <a:xfrm rot="-2771362">
              <a:off x="656" y="1998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6666FF"/>
                </a:gs>
                <a:gs pos="100000">
                  <a:srgbClr val="66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4" name="Group 3056"/>
            <p:cNvGrpSpPr>
              <a:grpSpLocks/>
            </p:cNvGrpSpPr>
            <p:nvPr/>
          </p:nvGrpSpPr>
          <p:grpSpPr bwMode="auto">
            <a:xfrm>
              <a:off x="930" y="2977"/>
              <a:ext cx="403" cy="127"/>
              <a:chOff x="3839" y="1842"/>
              <a:chExt cx="576" cy="181"/>
            </a:xfrm>
          </p:grpSpPr>
          <p:sp>
            <p:nvSpPr>
              <p:cNvPr id="14" name="Oval 3057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val 3058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" name="Group 3074"/>
          <p:cNvGrpSpPr>
            <a:grpSpLocks/>
          </p:cNvGrpSpPr>
          <p:nvPr/>
        </p:nvGrpSpPr>
        <p:grpSpPr bwMode="auto">
          <a:xfrm>
            <a:off x="1500168" y="2732488"/>
            <a:ext cx="1511300" cy="1316831"/>
            <a:chOff x="1724" y="1635"/>
            <a:chExt cx="952" cy="1106"/>
          </a:xfrm>
        </p:grpSpPr>
        <p:sp>
          <p:nvSpPr>
            <p:cNvPr id="17" name="Oval 3050"/>
            <p:cNvSpPr>
              <a:spLocks noChangeArrowheads="1"/>
            </p:cNvSpPr>
            <p:nvPr/>
          </p:nvSpPr>
          <p:spPr bwMode="auto">
            <a:xfrm rot="-2771362">
              <a:off x="1724" y="1635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7" name="Group 3064"/>
            <p:cNvGrpSpPr>
              <a:grpSpLocks/>
            </p:cNvGrpSpPr>
            <p:nvPr/>
          </p:nvGrpSpPr>
          <p:grpSpPr bwMode="auto">
            <a:xfrm>
              <a:off x="1998" y="2614"/>
              <a:ext cx="403" cy="127"/>
              <a:chOff x="3839" y="1842"/>
              <a:chExt cx="576" cy="181"/>
            </a:xfrm>
          </p:grpSpPr>
          <p:sp>
            <p:nvSpPr>
              <p:cNvPr id="19" name="Oval 3065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val 3066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8" name="Text Box 3096"/>
          <p:cNvSpPr txBox="1">
            <a:spLocks noChangeArrowheads="1"/>
          </p:cNvSpPr>
          <p:nvPr/>
        </p:nvSpPr>
        <p:spPr bwMode="auto">
          <a:xfrm>
            <a:off x="214284" y="3375430"/>
            <a:ext cx="1298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dirty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2,1</a:t>
            </a:r>
            <a:r>
              <a:rPr lang="en-US" altLang="ko-KR" sz="3600" b="1" dirty="0">
                <a:solidFill>
                  <a:srgbClr val="000066"/>
                </a:solidFill>
                <a:latin typeface="돋움" pitchFamily="50" charset="-127"/>
                <a:ea typeface="돋움" pitchFamily="50" charset="-127"/>
              </a:rPr>
              <a:t>%</a:t>
            </a:r>
          </a:p>
        </p:txBody>
      </p:sp>
      <p:sp>
        <p:nvSpPr>
          <p:cNvPr id="39" name="Text Box 3097"/>
          <p:cNvSpPr txBox="1">
            <a:spLocks noChangeArrowheads="1"/>
          </p:cNvSpPr>
          <p:nvPr/>
        </p:nvSpPr>
        <p:spPr bwMode="auto">
          <a:xfrm>
            <a:off x="1643045" y="3000381"/>
            <a:ext cx="12987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dirty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3,4</a:t>
            </a:r>
            <a:r>
              <a:rPr lang="en-US" altLang="ko-KR" sz="3600" b="1" dirty="0">
                <a:solidFill>
                  <a:srgbClr val="800000"/>
                </a:solidFill>
                <a:latin typeface="돋움" pitchFamily="50" charset="-127"/>
                <a:ea typeface="돋움" pitchFamily="50" charset="-127"/>
              </a:rPr>
              <a:t>%</a:t>
            </a:r>
          </a:p>
        </p:txBody>
      </p:sp>
      <p:sp>
        <p:nvSpPr>
          <p:cNvPr id="40" name="Text Box 3098"/>
          <p:cNvSpPr txBox="1">
            <a:spLocks noChangeArrowheads="1"/>
          </p:cNvSpPr>
          <p:nvPr/>
        </p:nvSpPr>
        <p:spPr bwMode="auto">
          <a:xfrm>
            <a:off x="3071803" y="2625329"/>
            <a:ext cx="117532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3800" b="1" dirty="0">
                <a:solidFill>
                  <a:srgbClr val="412705"/>
                </a:solidFill>
                <a:latin typeface="돋움" pitchFamily="50" charset="-127"/>
                <a:ea typeface="돋움" pitchFamily="50" charset="-127"/>
              </a:rPr>
              <a:t>83%</a:t>
            </a:r>
          </a:p>
        </p:txBody>
      </p:sp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7348956"/>
              </p:ext>
            </p:extLst>
          </p:nvPr>
        </p:nvGraphicFramePr>
        <p:xfrm>
          <a:off x="1" y="-160754"/>
          <a:ext cx="9144002" cy="2057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58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58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налогоплательщика</a:t>
                      </a:r>
                    </a:p>
                  </a:txBody>
                  <a:tcPr marT="34290" marB="34290"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налоговых поступлений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бюджет, %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Учреждения образования муниципального района Нуримановский район Республики Башкортостан</a:t>
                      </a:r>
                    </a:p>
                  </a:txBody>
                  <a:tcPr marT="34290" marB="34290"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T="34290" marB="34290"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Государственное</a:t>
                      </a:r>
                      <a:r>
                        <a:rPr lang="ru-RU" sz="9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бюджетное учреждение здравоохранения Республики Башкортостан </a:t>
                      </a:r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Нуримановская центральная районная больница</a:t>
                      </a:r>
                    </a:p>
                  </a:txBody>
                  <a:tcPr marT="34290" marB="34290"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34290" marB="34290"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Общество с ограниченной ответственностью «Красный Ключ»</a:t>
                      </a:r>
                    </a:p>
                  </a:txBody>
                  <a:tcPr marT="34290" marB="34290"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T="34290" marB="34290"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9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Общество с ограниченной ответственностью</a:t>
                      </a:r>
                      <a:r>
                        <a:rPr lang="ru-RU" sz="9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«Башкирская генерирующая компания»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T="34290" marB="34290"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90810193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9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Государственное автономное учреждение здравоохранения Павловский детский</a:t>
                      </a:r>
                    </a:p>
                    <a:p>
                      <a:r>
                        <a:rPr lang="ru-RU" sz="900" b="1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санаторий Республики Башкортостан</a:t>
                      </a:r>
                      <a:endParaRPr lang="ru-RU" sz="9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T="34290" marB="34290">
                    <a:blipFill dpi="0" rotWithShape="1">
                      <a:blip r:embed="rId2">
                        <a:alphaModFix amt="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AutoShape 3032"/>
          <p:cNvSpPr>
            <a:spLocks noChangeArrowheads="1"/>
          </p:cNvSpPr>
          <p:nvPr/>
        </p:nvSpPr>
        <p:spPr bwMode="auto">
          <a:xfrm>
            <a:off x="2428863" y="3156347"/>
            <a:ext cx="2871787" cy="1987154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utoShape 3033"/>
          <p:cNvSpPr>
            <a:spLocks noChangeArrowheads="1"/>
          </p:cNvSpPr>
          <p:nvPr/>
        </p:nvSpPr>
        <p:spPr bwMode="auto">
          <a:xfrm>
            <a:off x="4214810" y="2670572"/>
            <a:ext cx="3011488" cy="2472929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AutoShape 3033"/>
          <p:cNvSpPr>
            <a:spLocks noChangeArrowheads="1"/>
          </p:cNvSpPr>
          <p:nvPr/>
        </p:nvSpPr>
        <p:spPr bwMode="auto">
          <a:xfrm>
            <a:off x="5918199" y="2143123"/>
            <a:ext cx="3225803" cy="3000378"/>
          </a:xfrm>
          <a:prstGeom prst="cube">
            <a:avLst>
              <a:gd name="adj" fmla="val 32713"/>
            </a:avLst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1" name="Group 3075"/>
          <p:cNvGrpSpPr>
            <a:grpSpLocks/>
          </p:cNvGrpSpPr>
          <p:nvPr/>
        </p:nvGrpSpPr>
        <p:grpSpPr bwMode="auto">
          <a:xfrm>
            <a:off x="3071803" y="2357439"/>
            <a:ext cx="1511300" cy="1316831"/>
            <a:chOff x="2793" y="1272"/>
            <a:chExt cx="952" cy="1106"/>
          </a:xfrm>
        </p:grpSpPr>
        <p:sp>
          <p:nvSpPr>
            <p:cNvPr id="22" name="Oval 3043"/>
            <p:cNvSpPr>
              <a:spLocks noChangeArrowheads="1"/>
            </p:cNvSpPr>
            <p:nvPr/>
          </p:nvSpPr>
          <p:spPr bwMode="auto">
            <a:xfrm rot="-2771362">
              <a:off x="2793" y="1272"/>
              <a:ext cx="952" cy="95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3" name="Group 3067"/>
            <p:cNvGrpSpPr>
              <a:grpSpLocks/>
            </p:cNvGrpSpPr>
            <p:nvPr/>
          </p:nvGrpSpPr>
          <p:grpSpPr bwMode="auto">
            <a:xfrm>
              <a:off x="3067" y="2251"/>
              <a:ext cx="403" cy="127"/>
              <a:chOff x="3839" y="1842"/>
              <a:chExt cx="576" cy="181"/>
            </a:xfrm>
          </p:grpSpPr>
          <p:sp>
            <p:nvSpPr>
              <p:cNvPr id="24" name="Oval 3068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Oval 3069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6" name="Group 3076"/>
          <p:cNvGrpSpPr>
            <a:grpSpLocks/>
          </p:cNvGrpSpPr>
          <p:nvPr/>
        </p:nvGrpSpPr>
        <p:grpSpPr bwMode="auto">
          <a:xfrm>
            <a:off x="4643440" y="1928811"/>
            <a:ext cx="1511300" cy="1320403"/>
            <a:chOff x="3862" y="848"/>
            <a:chExt cx="952" cy="1109"/>
          </a:xfrm>
        </p:grpSpPr>
        <p:sp>
          <p:nvSpPr>
            <p:cNvPr id="28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8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30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1" name="Group 3076"/>
          <p:cNvGrpSpPr>
            <a:grpSpLocks/>
          </p:cNvGrpSpPr>
          <p:nvPr/>
        </p:nvGrpSpPr>
        <p:grpSpPr bwMode="auto">
          <a:xfrm>
            <a:off x="6286513" y="1500183"/>
            <a:ext cx="1511300" cy="1320403"/>
            <a:chOff x="3862" y="848"/>
            <a:chExt cx="952" cy="1109"/>
          </a:xfrm>
        </p:grpSpPr>
        <p:sp>
          <p:nvSpPr>
            <p:cNvPr id="55" name="Oval 3035"/>
            <p:cNvSpPr>
              <a:spLocks noChangeArrowheads="1"/>
            </p:cNvSpPr>
            <p:nvPr/>
          </p:nvSpPr>
          <p:spPr bwMode="auto">
            <a:xfrm rot="-2771362">
              <a:off x="3862" y="848"/>
              <a:ext cx="952" cy="952"/>
            </a:xfrm>
            <a:prstGeom prst="ellipse">
              <a:avLst/>
            </a:prstGeom>
            <a:gradFill flip="none" rotWithShape="1">
              <a:gsLst>
                <a:gs pos="0">
                  <a:srgbClr val="FF99CC">
                    <a:shade val="30000"/>
                    <a:satMod val="115000"/>
                  </a:srgbClr>
                </a:gs>
                <a:gs pos="50000">
                  <a:srgbClr val="FF99CC">
                    <a:shade val="67500"/>
                    <a:satMod val="115000"/>
                  </a:srgbClr>
                </a:gs>
                <a:gs pos="100000">
                  <a:srgbClr val="FF99C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" name="Group 3070"/>
            <p:cNvGrpSpPr>
              <a:grpSpLocks/>
            </p:cNvGrpSpPr>
            <p:nvPr/>
          </p:nvGrpSpPr>
          <p:grpSpPr bwMode="auto">
            <a:xfrm>
              <a:off x="4136" y="1830"/>
              <a:ext cx="403" cy="127"/>
              <a:chOff x="3839" y="1842"/>
              <a:chExt cx="576" cy="181"/>
            </a:xfrm>
          </p:grpSpPr>
          <p:sp>
            <p:nvSpPr>
              <p:cNvPr id="57" name="Oval 3071"/>
              <p:cNvSpPr>
                <a:spLocks noChangeArrowheads="1"/>
              </p:cNvSpPr>
              <p:nvPr/>
            </p:nvSpPr>
            <p:spPr bwMode="auto">
              <a:xfrm>
                <a:off x="3839" y="1842"/>
                <a:ext cx="576" cy="181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Oval 3072"/>
              <p:cNvSpPr>
                <a:spLocks noChangeArrowheads="1"/>
              </p:cNvSpPr>
              <p:nvPr/>
            </p:nvSpPr>
            <p:spPr bwMode="auto">
              <a:xfrm>
                <a:off x="3944" y="1875"/>
                <a:ext cx="366" cy="115"/>
              </a:xfrm>
              <a:prstGeom prst="ellipse">
                <a:avLst/>
              </a:prstGeom>
              <a:solidFill>
                <a:schemeClr val="bg2">
                  <a:alpha val="64999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ap="rnd" algn="ctr">
                    <a:solidFill>
                      <a:srgbClr val="333333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" name="Group 3109"/>
          <p:cNvGrpSpPr>
            <a:grpSpLocks/>
          </p:cNvGrpSpPr>
          <p:nvPr/>
        </p:nvGrpSpPr>
        <p:grpSpPr bwMode="auto">
          <a:xfrm>
            <a:off x="500035" y="4661321"/>
            <a:ext cx="6815138" cy="400051"/>
            <a:chOff x="543" y="3818"/>
            <a:chExt cx="4293" cy="336"/>
          </a:xfrm>
        </p:grpSpPr>
        <p:sp>
          <p:nvSpPr>
            <p:cNvPr id="43" name="Text Box 3100"/>
            <p:cNvSpPr txBox="1">
              <a:spLocks noChangeArrowheads="1"/>
            </p:cNvSpPr>
            <p:nvPr/>
          </p:nvSpPr>
          <p:spPr bwMode="auto">
            <a:xfrm>
              <a:off x="543" y="3818"/>
              <a:ext cx="27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dirty="0">
                  <a:solidFill>
                    <a:prstClr val="black"/>
                  </a:solidFill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dirty="0">
                  <a:solidFill>
                    <a:prstClr val="black"/>
                  </a:solidFill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5</a:t>
              </a:r>
              <a:endParaRPr lang="en-US" altLang="ko-KR" sz="2000" b="1" dirty="0">
                <a:solidFill>
                  <a:prstClr val="black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4" name="Text Box 3101"/>
            <p:cNvSpPr txBox="1">
              <a:spLocks noChangeArrowheads="1"/>
            </p:cNvSpPr>
            <p:nvPr/>
          </p:nvSpPr>
          <p:spPr bwMode="auto">
            <a:xfrm>
              <a:off x="1491" y="3818"/>
              <a:ext cx="27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dirty="0">
                  <a:solidFill>
                    <a:prstClr val="black"/>
                  </a:solidFill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dirty="0">
                  <a:solidFill>
                    <a:prstClr val="black"/>
                  </a:solidFill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4</a:t>
              </a:r>
              <a:endParaRPr lang="en-US" altLang="ko-KR" sz="2000" b="1" dirty="0">
                <a:solidFill>
                  <a:prstClr val="black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5" name="Text Box 3102"/>
            <p:cNvSpPr txBox="1">
              <a:spLocks noChangeArrowheads="1"/>
            </p:cNvSpPr>
            <p:nvPr/>
          </p:nvSpPr>
          <p:spPr bwMode="auto">
            <a:xfrm>
              <a:off x="2438" y="3818"/>
              <a:ext cx="27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>
                  <a:solidFill>
                    <a:prstClr val="black"/>
                  </a:solidFill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03</a:t>
              </a:r>
            </a:p>
          </p:txBody>
        </p:sp>
        <p:sp>
          <p:nvSpPr>
            <p:cNvPr id="46" name="Text Box 3103"/>
            <p:cNvSpPr txBox="1">
              <a:spLocks noChangeArrowheads="1"/>
            </p:cNvSpPr>
            <p:nvPr/>
          </p:nvSpPr>
          <p:spPr bwMode="auto">
            <a:xfrm>
              <a:off x="3385" y="3818"/>
              <a:ext cx="27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dirty="0">
                  <a:solidFill>
                    <a:prstClr val="black"/>
                  </a:solidFill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dirty="0">
                  <a:solidFill>
                    <a:prstClr val="black"/>
                  </a:solidFill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2</a:t>
              </a:r>
              <a:endParaRPr lang="en-US" altLang="ko-KR" sz="2000" b="1" dirty="0">
                <a:solidFill>
                  <a:prstClr val="black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7" name="Text Box 3104"/>
            <p:cNvSpPr txBox="1">
              <a:spLocks noChangeArrowheads="1"/>
            </p:cNvSpPr>
            <p:nvPr/>
          </p:nvSpPr>
          <p:spPr bwMode="auto">
            <a:xfrm>
              <a:off x="4558" y="3818"/>
              <a:ext cx="278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 cap="rnd" algn="ctr">
                  <a:solidFill>
                    <a:srgbClr val="333333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2000" b="1" dirty="0">
                  <a:solidFill>
                    <a:prstClr val="black"/>
                  </a:solidFill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0</a:t>
              </a:r>
              <a:r>
                <a:rPr lang="ru-RU" altLang="ko-KR" sz="2000" b="1" dirty="0">
                  <a:solidFill>
                    <a:prstClr val="black"/>
                  </a:solidFill>
                  <a:latin typeface="Times New Roman" pitchFamily="18" charset="0"/>
                  <a:ea typeface="돋움" pitchFamily="50" charset="-127"/>
                  <a:cs typeface="Times New Roman" pitchFamily="18" charset="0"/>
                </a:rPr>
                <a:t>1</a:t>
              </a:r>
              <a:endParaRPr lang="en-US" altLang="ko-KR" sz="2000" b="1" dirty="0">
                <a:solidFill>
                  <a:prstClr val="black"/>
                </a:solidFill>
                <a:latin typeface="Times New Roman" pitchFamily="18" charset="0"/>
                <a:ea typeface="돋움" pitchFamily="50" charset="-127"/>
                <a:cs typeface="Times New Roman" pitchFamily="18" charset="0"/>
              </a:endParaRPr>
            </a:p>
          </p:txBody>
        </p:sp>
        <p:sp>
          <p:nvSpPr>
            <p:cNvPr id="48" name="Line 3105"/>
            <p:cNvSpPr>
              <a:spLocks noChangeShapeType="1"/>
            </p:cNvSpPr>
            <p:nvPr/>
          </p:nvSpPr>
          <p:spPr bwMode="auto">
            <a:xfrm>
              <a:off x="828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3106"/>
            <p:cNvSpPr>
              <a:spLocks noChangeShapeType="1"/>
            </p:cNvSpPr>
            <p:nvPr/>
          </p:nvSpPr>
          <p:spPr bwMode="auto">
            <a:xfrm>
              <a:off x="1775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Line 3107"/>
            <p:cNvSpPr>
              <a:spLocks noChangeShapeType="1"/>
            </p:cNvSpPr>
            <p:nvPr/>
          </p:nvSpPr>
          <p:spPr bwMode="auto">
            <a:xfrm>
              <a:off x="2722" y="3943"/>
              <a:ext cx="681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3108"/>
            <p:cNvSpPr>
              <a:spLocks noChangeShapeType="1"/>
            </p:cNvSpPr>
            <p:nvPr/>
          </p:nvSpPr>
          <p:spPr bwMode="auto">
            <a:xfrm>
              <a:off x="3669" y="3943"/>
              <a:ext cx="907" cy="0"/>
            </a:xfrm>
            <a:prstGeom prst="line">
              <a:avLst/>
            </a:prstGeom>
            <a:noFill/>
            <a:ln w="19050" cap="rnd">
              <a:solidFill>
                <a:srgbClr val="333333"/>
              </a:solidFill>
              <a:prstDash val="sysDot"/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Text Box 3099"/>
          <p:cNvSpPr txBox="1">
            <a:spLocks noChangeArrowheads="1"/>
          </p:cNvSpPr>
          <p:nvPr/>
        </p:nvSpPr>
        <p:spPr bwMode="auto">
          <a:xfrm>
            <a:off x="6357950" y="1768075"/>
            <a:ext cx="1563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ko-KR" sz="3600" b="1" dirty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12,5</a:t>
            </a:r>
            <a:r>
              <a:rPr lang="en-US" altLang="ko-KR" sz="3600" b="1" dirty="0">
                <a:solidFill>
                  <a:srgbClr val="FFCCFF"/>
                </a:solidFill>
                <a:latin typeface="돋움" pitchFamily="50" charset="-127"/>
                <a:ea typeface="돋움" pitchFamily="50" charset="-127"/>
              </a:rPr>
              <a:t>%</a:t>
            </a:r>
          </a:p>
        </p:txBody>
      </p:sp>
      <p:sp>
        <p:nvSpPr>
          <p:cNvPr id="59" name="Text Box 3097"/>
          <p:cNvSpPr txBox="1">
            <a:spLocks noChangeArrowheads="1"/>
          </p:cNvSpPr>
          <p:nvPr/>
        </p:nvSpPr>
        <p:spPr bwMode="auto">
          <a:xfrm>
            <a:off x="3143241" y="2678908"/>
            <a:ext cx="16355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dirty="0">
                <a:solidFill>
                  <a:srgbClr val="8064A2">
                    <a:lumMod val="40000"/>
                    <a:lumOff val="60000"/>
                  </a:srgbClr>
                </a:solidFill>
                <a:latin typeface="돋움" pitchFamily="50" charset="-127"/>
                <a:ea typeface="돋움" pitchFamily="50" charset="-127"/>
              </a:rPr>
              <a:t>4,1</a:t>
            </a:r>
            <a:r>
              <a:rPr lang="en-US" altLang="ko-KR" sz="3600" b="1" dirty="0">
                <a:solidFill>
                  <a:srgbClr val="8064A2">
                    <a:lumMod val="40000"/>
                    <a:lumOff val="60000"/>
                  </a:srgbClr>
                </a:solidFill>
                <a:latin typeface="돋움" pitchFamily="50" charset="-127"/>
                <a:ea typeface="돋움" pitchFamily="50" charset="-127"/>
              </a:rPr>
              <a:t>%</a:t>
            </a:r>
          </a:p>
        </p:txBody>
      </p:sp>
      <p:sp>
        <p:nvSpPr>
          <p:cNvPr id="60" name="Text Box 3097"/>
          <p:cNvSpPr txBox="1">
            <a:spLocks noChangeArrowheads="1"/>
          </p:cNvSpPr>
          <p:nvPr/>
        </p:nvSpPr>
        <p:spPr bwMode="auto">
          <a:xfrm>
            <a:off x="4643438" y="2250281"/>
            <a:ext cx="17070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 cap="rnd" algn="ctr">
                <a:solidFill>
                  <a:srgbClr val="33333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ko-KR" sz="3600" b="1" dirty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7,5</a:t>
            </a:r>
            <a:r>
              <a:rPr lang="en-US" altLang="ko-KR" sz="3600" b="1" dirty="0">
                <a:solidFill>
                  <a:srgbClr val="92D050"/>
                </a:solidFill>
                <a:latin typeface="돋움" pitchFamily="50" charset="-127"/>
                <a:ea typeface="돋움" pitchFamily="50" charset="-127"/>
              </a:rPr>
              <a:t>%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428861" y="3857637"/>
            <a:ext cx="54875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ТОП – 5 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налогоплательщиков за 2024 год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0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0" y="128876"/>
            <a:ext cx="9143999" cy="65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Межбюджетные трансферты, полученные из других бюджетов бюджетной системы РФ в </a:t>
            </a:r>
            <a:r>
              <a:rPr lang="ru-RU" sz="2200" b="1" dirty="0" smtClean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2022-2027 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годах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2449400"/>
              </p:ext>
            </p:extLst>
          </p:nvPr>
        </p:nvGraphicFramePr>
        <p:xfrm>
          <a:off x="0" y="1071552"/>
          <a:ext cx="9143998" cy="1328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04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156 458,8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175 408,2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158 848,9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85 906,6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113 606,8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453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94 443,7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85 308,8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87 169,7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453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365 183,6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367 733,9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384 700,4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55 197,8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55 507,8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56 707,7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1448955161"/>
              </p:ext>
            </p:extLst>
          </p:nvPr>
        </p:nvGraphicFramePr>
        <p:xfrm>
          <a:off x="0" y="2571750"/>
          <a:ext cx="6000760" cy="2303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551029704"/>
              </p:ext>
            </p:extLst>
          </p:nvPr>
        </p:nvGraphicFramePr>
        <p:xfrm>
          <a:off x="5857852" y="2518172"/>
          <a:ext cx="3286148" cy="246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981200" y="2472852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719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3" y="-7144"/>
            <a:ext cx="9139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Межбюджетные трансферты, полученные из других бюджетов бюджетной системы РФ, </a:t>
            </a:r>
            <a:r>
              <a:rPr lang="ru-RU" sz="20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2639012"/>
              </p:ext>
            </p:extLst>
          </p:nvPr>
        </p:nvGraphicFramePr>
        <p:xfrm>
          <a:off x="34183" y="666750"/>
          <a:ext cx="9075634" cy="43486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3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5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40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8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9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94 443,7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85 308,8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87 169,7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9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по закупке техники для жилищно-коммунального хозяйства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5 447,0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9280150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содержание, ремонт, капитальный ремонт, строительство и реконструкцию автомобильных дорог общего пользования местного значения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27 746,3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41 386,5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92 982,6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36 043,6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23 104,6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23 234,8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9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44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культуры и спортом в 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8337899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0989981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10 738,3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11 937,2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11 351,9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10 238,4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9 703,0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8593084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4 937,0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1 649,8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2 208,6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1 686,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3 293,3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661,1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662,9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9 054,6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257,8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</a:t>
                      </a:r>
                      <a:r>
                        <a:rPr lang="ru-RU" sz="900" b="0" i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9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капитальных вложений в объекты государственной (муниципальной) собственности в рамках обеспечения комплексного развития сельских территорий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5 343,2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53 561,1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62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61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1853779"/>
              </p:ext>
            </p:extLst>
          </p:nvPr>
        </p:nvGraphicFramePr>
        <p:xfrm>
          <a:off x="26138" y="124819"/>
          <a:ext cx="9091724" cy="4794525"/>
        </p:xfrm>
        <a:graphic>
          <a:graphicData uri="http://schemas.openxmlformats.org/drawingml/2006/table">
            <a:tbl>
              <a:tblPr/>
              <a:tblGrid>
                <a:gridCol w="4737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2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7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43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13 737,8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10 687,6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6 793,5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44371632"/>
                  </a:ext>
                </a:extLst>
              </a:tr>
              <a:tr h="281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модернизации школьных систем образования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33 588,0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1442809"/>
                  </a:ext>
                </a:extLst>
              </a:tr>
              <a:tr h="144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2 368,9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2 465,8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2 465,8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2 465,8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0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17 610,3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19 177,2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20 829,4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21 396,0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22 861,0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24 449,0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5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педагогических</a:t>
                      </a:r>
                      <a:r>
                        <a:rPr lang="ru-RU" sz="9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8 121,8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7 928,5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8 775,8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9 077,8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9 699,4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10 373,2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5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6 327,7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5 929,2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7 440,5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7 440,5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7 440,5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967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5 222,4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3 871,4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68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проекты развития общественной инфраструктуры, основанные на местных инициативах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4 069,8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7679611"/>
                  </a:ext>
                </a:extLst>
              </a:tr>
              <a:tr h="4253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обеспечению доступности приоритетных объектов и услуг в приоритетных сферах жизнедеятельности инвалидов и других маломобильных групп населения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5853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282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669626"/>
              </p:ext>
            </p:extLst>
          </p:nvPr>
        </p:nvGraphicFramePr>
        <p:xfrm>
          <a:off x="35496" y="33469"/>
          <a:ext cx="9073008" cy="47641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8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22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017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предпринимательства, а также физических лиц, применяющих специальный налоговый режим «Налог на профессиональный доход»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1 523,9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4966384"/>
                  </a:ext>
                </a:extLst>
              </a:tr>
              <a:tr h="15727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9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6 903,6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3721559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1 278,4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8 143,4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2 580,5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94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1 514,6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5 899,7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5 899,7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служебными легковыми автомобилями органов местного самоуправления Республики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5591058"/>
                  </a:ext>
                </a:extLst>
              </a:tr>
              <a:tr h="4294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9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образование в муниципальных образовательных организациях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мероприятий по разработке документов территориального планирования и градостроительного зонирования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3 651,9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0344456"/>
                  </a:ext>
                </a:extLst>
              </a:tr>
              <a:tr h="85160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дополнительных мер социальной поддержки по освобождению от платы, взимаемой за присмотр и уход за детьми граждан из РБ, принимающих участие в специальной военной операции, посещающими муниципальные образовательные организации, реализующие образовательные программы дошкольного образования, в РБ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0349473"/>
                  </a:ext>
                </a:extLst>
              </a:tr>
              <a:tr h="4294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9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обеспечению детей участников специальной военной операции – учащихся 5-11 классов горячим бесплатным питанием в общеобразовательных организациях 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1 115,7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1 115,7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1 115,7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1287894"/>
                  </a:ext>
                </a:extLst>
              </a:tr>
              <a:tr h="4294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строительству, реконструкции, модернизации объектов инфраструктуры за счет средств бюджета Республики Башкортостан</a:t>
                      </a:r>
                    </a:p>
                  </a:txBody>
                  <a:tcPr marL="72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12 359,6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43 757,7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29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33350"/>
            <a:ext cx="8839200" cy="4953000"/>
          </a:xfrm>
        </p:spPr>
        <p:txBody>
          <a:bodyPr>
            <a:noAutofit/>
          </a:bodyPr>
          <a:lstStyle/>
          <a:p>
            <a:pPr indent="360000" algn="just">
              <a:lnSpc>
                <a:spcPct val="100000"/>
              </a:lnSpc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из Вас волнует вопрос, на какие цели расходуются   средства местного бюджета. Каждый 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Нуримановского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«Бюджет для граждан» – это проект, направленный на ознакомление граждан с приоритетами бюджетной политики, условиями формирования и параметрами бюджета  муниципального района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Башкортостан.</a:t>
            </a:r>
          </a:p>
          <a:p>
            <a:pPr indent="360000" algn="just">
              <a:lnSpc>
                <a:spcPct val="100000"/>
              </a:lnSpc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содержит основные параметры годового отчета об исполнении районного бюджета за 2024 год в доступной и понятной форме. В нашем «бюджете для граждан» все данные изложены так, чтобы не только экономисты, но и все жители </a:t>
            </a:r>
            <a:r>
              <a:rPr lang="ru-RU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Нуримановского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могли понять, на какие цели и в каком объеме направляются средства.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1546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9767817"/>
              </p:ext>
            </p:extLst>
          </p:nvPr>
        </p:nvGraphicFramePr>
        <p:xfrm>
          <a:off x="42729" y="34064"/>
          <a:ext cx="9058542" cy="493629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46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09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4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3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71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365 183,6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367 733,9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384 700,4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дошкольных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44 435,8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42 995,1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46 786,4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48 951,5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52 213,3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55 742,8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142 343,5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150 959,5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171 227,6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181 994,1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194 083,5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207 167,6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3 927,0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6 447,5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6 105,0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6 105,0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6 105,0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1 912,9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0349473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2 015,7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2 794,9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3 313,8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3 622,5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3 751,7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2 650,5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2 650,5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2 650,5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1287894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920,7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789,9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1745817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обеспечение бесплатным проездом детей-сирот и детей, оставшихся без попечения родителей, лиц из числа детей-сирот и детей, оставшихся без попечения родителей, лиц, потерявших в период обучения обоих родителей или единственного родителя, обучающихся по очной форме обучения по основным профессиональным образовательным программам и (или) по программам профессиональной подготовки по профессиям рабочих, должностям служащих за счет средств бюджета Республики Башкортостан или местных бюджетов, на городском, пригородном транспорте, в сельской местности на внутрирайонном транспорте (кроме такси)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151423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обустройство, содержание строительство и консервацию скотомогильников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90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66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5376688"/>
              </p:ext>
            </p:extLst>
          </p:nvPr>
        </p:nvGraphicFramePr>
        <p:xfrm>
          <a:off x="35497" y="56166"/>
          <a:ext cx="9065775" cy="4991854"/>
        </p:xfrm>
        <a:graphic>
          <a:graphicData uri="http://schemas.openxmlformats.org/drawingml/2006/table">
            <a:tbl>
              <a:tblPr/>
              <a:tblGrid>
                <a:gridCol w="4711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7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451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7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3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8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4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8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учреждений из многодетных малоимущих семей по обеспечению бесплатным питанием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3 884,7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3 646,1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4 483,0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4 483,0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4 483,0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6815219"/>
                  </a:ext>
                </a:extLst>
              </a:tr>
              <a:tr h="33480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общеобразовательных 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1 652,1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1 683,2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2 424,9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2 513,1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2 621,5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67274936"/>
                  </a:ext>
                </a:extLst>
              </a:tr>
              <a:tr h="1342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11 843,7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11 102,4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11 358,5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27 466,6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27 466,6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27 466,6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1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1 800,1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2 049,2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2 131,8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1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3 371,2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3 604,</a:t>
                      </a:r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3 756,5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3 901,4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3 901,4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8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16 861,4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16 503,9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18 734,5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21 162,0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21 162,0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21 161,9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7052006"/>
                  </a:ext>
                </a:extLst>
              </a:tr>
              <a:tr h="418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общеобразовательных организаций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15 071,1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15 055,4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 algn="ctr" fontAlgn="ctr">
                        <a:buNone/>
                      </a:pP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17 285,7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 algn="ctr" fontAlgn="ctr">
                        <a:buNone/>
                      </a:pP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18 000,1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18 000,1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18 000,3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81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2 394,7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8367793"/>
                  </a:ext>
                </a:extLst>
              </a:tr>
              <a:tr h="579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17 670,7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18 574,7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30 962,4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31 169,3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17 316,3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17 316,3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86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52797604"/>
              </p:ext>
            </p:extLst>
          </p:nvPr>
        </p:nvGraphicFramePr>
        <p:xfrm>
          <a:off x="35495" y="47747"/>
          <a:ext cx="9057230" cy="443301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12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2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14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46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46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5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0043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528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муниципальных общеобразовательных организаций из многодетных малоимущих семей по предоставлению набора школьно-письменных принадлежностей первоклассникам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31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5 732,8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5 507,4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6 314,2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6 566,8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6 829,4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32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6598482"/>
                  </a:ext>
                </a:extLst>
              </a:tr>
              <a:tr h="21285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9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9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  <a:endParaRPr lang="ru-RU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55197,9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55 507,8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56 707,7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0318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141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1 886,3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1 914,9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5921709"/>
                  </a:ext>
                </a:extLst>
              </a:tr>
              <a:tr h="44033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мероприятия по благоустройству территорий населенных пунктов, коммунальному хозяйству, обеспечению мер пожарной безопасности и охране окружающей среды в границах сельских поселений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994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города Байконура и федеральной территории «Сириус», муниципальных общеобразовательных организаций и профессиональных образовательных организаций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352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</a:t>
                      </a:r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16 248,1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27 395,8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30 904,3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30 904,3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30 904,3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19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8547186"/>
              </p:ext>
            </p:extLst>
          </p:nvPr>
        </p:nvGraphicFramePr>
        <p:xfrm>
          <a:off x="34183" y="60459"/>
          <a:ext cx="9067088" cy="447325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220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87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32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6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6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30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141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межбюджетные трансферты</a:t>
                      </a:r>
                      <a:r>
                        <a:rPr lang="ru-RU" sz="900" b="0" i="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9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единовременную компенсационную выплату специалистам муниципальных учреждений культуры с профессиональным образованием и (или) педагогическим работникам муниципальных учреждений дополнительного образования сферы культуры (детских школ искусств, детских музыкальных школ, детских художественных школ, детских хореографических школ), прибывшим (переехавшим) на работу с 2018 года в сельский населенный пункт, либо рабочий поселок, либо поселок городского типа, либо город с населением до 50 тысяч человек, расположенные на территории РБ)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5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мероприятий в области культуры, искусства, укрепления единства российской нации и этнокультурного развития народов в Республике Башкортостан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2 378,3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5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мероприятий по благоустройству административных центров муниципальных районов Республики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855,1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</a:t>
                      </a:r>
                      <a:r>
                        <a:rPr lang="ru-RU" sz="9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обязательств, возникающих при заключении концессионных соглашений между муниципальными образованиями Республики Башкортостан и организациями, выступающими заемщиками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5 551,</a:t>
                      </a:r>
                      <a:r>
                        <a:rPr lang="en-US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8 364,4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7 922,9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9 969,1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78261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финансовое обеспечение муниципального социального заказа на оказание физкультурно-оздоровительных услуг отдельным категориям граждан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5486586"/>
                  </a:ext>
                </a:extLst>
              </a:tr>
              <a:tr h="485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расходов, связанных с уплатой лизинговых платежей на закупку коммунальной техники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997,7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3 712,7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2 606,3</a:t>
                      </a:r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6377121"/>
                  </a:ext>
                </a:extLst>
              </a:tr>
              <a:tr h="485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</a:t>
                      </a:r>
                      <a:r>
                        <a:rPr lang="ru-RU" sz="9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трансферты на премирование </a:t>
                      </a:r>
                      <a:r>
                        <a:rPr lang="ru-RU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победителей по итогам республиканского конкурса среди сельских населенных пунктов Республики Башкортостан «Трезвое село»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5162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372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2801805285"/>
              </p:ext>
            </p:extLst>
          </p:nvPr>
        </p:nvGraphicFramePr>
        <p:xfrm>
          <a:off x="2895600" y="292389"/>
          <a:ext cx="3276600" cy="1362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39302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625394867"/>
              </p:ext>
            </p:extLst>
          </p:nvPr>
        </p:nvGraphicFramePr>
        <p:xfrm>
          <a:off x="1" y="267875"/>
          <a:ext cx="2928925" cy="1393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13793584"/>
              </p:ext>
            </p:extLst>
          </p:nvPr>
        </p:nvGraphicFramePr>
        <p:xfrm>
          <a:off x="3128020" y="3699361"/>
          <a:ext cx="2887960" cy="142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519994920"/>
              </p:ext>
            </p:extLst>
          </p:nvPr>
        </p:nvGraphicFramePr>
        <p:xfrm>
          <a:off x="6019801" y="3715558"/>
          <a:ext cx="3077740" cy="141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5621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расходов в 2022-2027 годах, </a:t>
            </a:r>
            <a:r>
              <a:rPr lang="ru-RU" sz="20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393023"/>
            <a:ext cx="357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02" y="4866501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4809" y="4866501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415402888"/>
              </p:ext>
            </p:extLst>
          </p:nvPr>
        </p:nvGraphicFramePr>
        <p:xfrm>
          <a:off x="6153160" y="316846"/>
          <a:ext cx="2990840" cy="1309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xmlns="" val="863019374"/>
              </p:ext>
            </p:extLst>
          </p:nvPr>
        </p:nvGraphicFramePr>
        <p:xfrm>
          <a:off x="-4792" y="3790950"/>
          <a:ext cx="3076594" cy="135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8482384"/>
              </p:ext>
            </p:extLst>
          </p:nvPr>
        </p:nvGraphicFramePr>
        <p:xfrm>
          <a:off x="1" y="1660915"/>
          <a:ext cx="9144001" cy="2007466"/>
        </p:xfrm>
        <a:graphic>
          <a:graphicData uri="http://schemas.openxmlformats.org/drawingml/2006/table">
            <a:tbl>
              <a:tblPr/>
              <a:tblGrid>
                <a:gridCol w="315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31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47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59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71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7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028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94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87 626,7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91 402,5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105 428,0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85 250,4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85 250,4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85 250,4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47 716,7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62 653,9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107 940,4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62 656,4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47 580,0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50 269,2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25 871,2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23 702,3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34 871,0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41 432,4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37 810,7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37 812,5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1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26 714,2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25 253,7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78 869,3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31 169,3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17 316,3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17 316,3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85 711,7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73 854,9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99 087,8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62 011,7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62 294,7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62 905,3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6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600 170,2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590 689,0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678 139,1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728 797,0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700 423,8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742 154,1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1444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20 967,6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53 583,9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17 690,5</a:t>
                      </a: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12 230,3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11 179,8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13 226,0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98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5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55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11 661,8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25 361,1</a:t>
                      </a:r>
                    </a:p>
                  </a:txBody>
                  <a:tcPr marL="7447" marR="7447" marT="74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537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по разделам в 2022-2027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206937419"/>
              </p:ext>
            </p:extLst>
          </p:nvPr>
        </p:nvGraphicFramePr>
        <p:xfrm>
          <a:off x="0" y="366521"/>
          <a:ext cx="9144000" cy="4719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4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47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035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47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441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903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89 400,8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92 509,1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106 751,0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89 071,0</a:t>
                      </a:r>
                      <a:endParaRPr lang="ru-RU" sz="1200" b="0" kern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83 512,6</a:t>
                      </a:r>
                      <a:endParaRPr lang="ru-RU" sz="12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83 380,5</a:t>
                      </a:r>
                      <a:endParaRPr lang="ru-RU" sz="12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00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0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015,7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2 794,9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3 313,8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3 622,5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3 751,7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4415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3 376,5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4 165,3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7 682,4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114 406,0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136 335,6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184 168,1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117 455,7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100 433,5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103 850,8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570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54 684,1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83 955,5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93 187,0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18 572,3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25 068,4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26 233,7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1 572,6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479 381,3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441 446,3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542 110,8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588 353,2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566 643,5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600 062,3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54 047,9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69 719,6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73 597,7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76 898,9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72 292,8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79 468,1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55 045,5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53 445,5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69 446,0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86 568,7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69 495,4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69 880,8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1 728,1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2 692,4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2 493,7 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4415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82533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39 630,9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35 533,4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39 081,3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35 443,0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33 971,5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35 333,7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7511"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11 661,8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25 361,1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0362"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1 122 033,6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1 023 554,9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973 523,5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1 034 299,2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29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Структура расходов бюджета муниципального района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по разделам бюджетной классификации за 2024 год, %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9082180"/>
              </p:ext>
            </p:extLst>
          </p:nvPr>
        </p:nvGraphicFramePr>
        <p:xfrm>
          <a:off x="1910" y="643381"/>
          <a:ext cx="9096862" cy="4500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266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общегосударственные вопросы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 2022-2027 годах,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9226719"/>
              </p:ext>
            </p:extLst>
          </p:nvPr>
        </p:nvGraphicFramePr>
        <p:xfrm>
          <a:off x="14377" y="2647950"/>
          <a:ext cx="9144000" cy="23944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59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81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56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4 632,7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4 673,5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4 714,2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3 561,3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561,3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3 561,3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55 445,6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57 922,3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65 553,1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51 913,6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47 571,5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47 589,7</a:t>
                      </a:r>
                    </a:p>
                  </a:txBody>
                  <a:tcPr marT="34290" marB="3429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205,2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169,1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277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612">
                <a:tc>
                  <a:txBody>
                    <a:bodyPr/>
                    <a:lstStyle/>
                    <a:p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29 117,2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29 913,3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36 183,6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32 986,6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31 610,8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31 620,4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865528030"/>
              </p:ext>
            </p:extLst>
          </p:nvPr>
        </p:nvGraphicFramePr>
        <p:xfrm>
          <a:off x="76200" y="338554"/>
          <a:ext cx="9067800" cy="233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32944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49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национальную оборону, тыс.руб.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441235832"/>
              </p:ext>
            </p:extLst>
          </p:nvPr>
        </p:nvGraphicFramePr>
        <p:xfrm>
          <a:off x="0" y="457200"/>
          <a:ext cx="5143504" cy="181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36096" y="457200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(межбюджетные трансферты бюджетам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сельских поселений на осуществление первичного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воинского учета на территориях,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где отсутствуют военные комиссариаты)</a:t>
            </a:r>
          </a:p>
        </p:txBody>
      </p:sp>
      <p:sp>
        <p:nvSpPr>
          <p:cNvPr id="5" name="Freeform 9"/>
          <p:cNvSpPr>
            <a:spLocks noChangeAspect="1" noEditPoints="1"/>
          </p:cNvSpPr>
          <p:nvPr/>
        </p:nvSpPr>
        <p:spPr bwMode="auto">
          <a:xfrm>
            <a:off x="5257800" y="478173"/>
            <a:ext cx="719335" cy="312915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70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90418412"/>
              </p:ext>
            </p:extLst>
          </p:nvPr>
        </p:nvGraphicFramePr>
        <p:xfrm>
          <a:off x="3957836" y="2914651"/>
          <a:ext cx="5148064" cy="206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6819" y="3143250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669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национальную экономику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 2022-2027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ru-RU" sz="2200" dirty="0">
              <a:solidFill>
                <a:schemeClr val="accent3">
                  <a:lumMod val="25000"/>
                </a:schemeClr>
              </a:solidFill>
              <a:latin typeface="+mj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818224644"/>
              </p:ext>
            </p:extLst>
          </p:nvPr>
        </p:nvGraphicFramePr>
        <p:xfrm>
          <a:off x="214282" y="573528"/>
          <a:ext cx="8786874" cy="4284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1866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0" y="507056"/>
            <a:ext cx="8991598" cy="448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 муниципального района </a:t>
            </a:r>
            <a:r>
              <a:rPr lang="ru-RU" sz="1550" b="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района (слайды 5)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Исполнение бюджета района (слайд 6)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Показатели социально-экономического развития, экономические показатели, показатели развития социальной сферы (слайды 7-10)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Динамика основных показателей исполнения бюджета в </a:t>
            </a:r>
            <a:r>
              <a:rPr lang="ru-RU" sz="1550" b="0" dirty="0" smtClean="0">
                <a:latin typeface="Times New Roman" pitchFamily="18" charset="0"/>
                <a:cs typeface="Times New Roman" pitchFamily="18" charset="0"/>
              </a:rPr>
              <a:t>2022-2027 </a:t>
            </a: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годах (слайд 11)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 в </a:t>
            </a:r>
            <a:r>
              <a:rPr lang="ru-RU" sz="1550" b="0" dirty="0" smtClean="0">
                <a:latin typeface="Times New Roman" pitchFamily="18" charset="0"/>
                <a:cs typeface="Times New Roman" pitchFamily="18" charset="0"/>
              </a:rPr>
              <a:t>2022-2027 </a:t>
            </a: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годах (слайд 12)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Общие характеристики бюджета в </a:t>
            </a:r>
            <a:r>
              <a:rPr lang="ru-RU" sz="1550" b="0" dirty="0" smtClean="0">
                <a:latin typeface="Times New Roman" pitchFamily="18" charset="0"/>
                <a:cs typeface="Times New Roman" pitchFamily="18" charset="0"/>
              </a:rPr>
              <a:t>2022-2027 </a:t>
            </a: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годах (слайд 13)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r>
              <a:rPr lang="ru-RU" sz="1550" b="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14-23)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r>
              <a:rPr lang="ru-RU" sz="1550" b="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24-35, 37,39,40)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 Муниципальный долг муниципального района </a:t>
            </a:r>
            <a:r>
              <a:rPr lang="ru-RU" sz="1550" b="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36)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Информация о распределении межбюджетных трансфертов бюджетам сельских поселений (слайд 38)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 (слайды 41-62)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Сведения о проектах по программе  поддержки местных инициатив (ППМИ) (слайды </a:t>
            </a:r>
            <a:r>
              <a:rPr lang="ru-RU" sz="1550" b="0" dirty="0" smtClean="0">
                <a:latin typeface="Times New Roman" pitchFamily="18" charset="0"/>
                <a:cs typeface="Times New Roman" pitchFamily="18" charset="0"/>
              </a:rPr>
              <a:t>63-65)</a:t>
            </a:r>
            <a:endParaRPr lang="ru-RU" sz="1550" b="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Информация о выполнении мероприятий, включенных в перечень наказов избирателей (слайд </a:t>
            </a:r>
            <a:r>
              <a:rPr lang="ru-RU" sz="1550" b="0" dirty="0" smtClean="0">
                <a:latin typeface="Times New Roman" pitchFamily="18" charset="0"/>
                <a:cs typeface="Times New Roman" pitchFamily="18" charset="0"/>
              </a:rPr>
              <a:t>66)</a:t>
            </a:r>
            <a:endParaRPr lang="ru-RU" sz="1550" b="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Реализация национальных проектов в муниципальном районе Нуримановский район Республики Башкортостан (слайды </a:t>
            </a:r>
            <a:r>
              <a:rPr lang="ru-RU" sz="1550" b="0" dirty="0" smtClean="0">
                <a:latin typeface="Times New Roman" pitchFamily="18" charset="0"/>
                <a:cs typeface="Times New Roman" pitchFamily="18" charset="0"/>
              </a:rPr>
              <a:t>67-69)</a:t>
            </a:r>
            <a:endParaRPr lang="ru-RU" sz="1550" b="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550" b="0" dirty="0">
                <a:latin typeface="Times New Roman" pitchFamily="18" charset="0"/>
                <a:cs typeface="Times New Roman" pitchFamily="18" charset="0"/>
              </a:rPr>
              <a:t>Контактная информация (слайд </a:t>
            </a:r>
            <a:r>
              <a:rPr lang="ru-RU" sz="1550" b="0" dirty="0" smtClean="0">
                <a:latin typeface="Times New Roman" pitchFamily="18" charset="0"/>
                <a:cs typeface="Times New Roman" pitchFamily="18" charset="0"/>
              </a:rPr>
              <a:t>70)</a:t>
            </a:r>
            <a:endParaRPr lang="ru-RU" sz="155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5201" y="54916"/>
            <a:ext cx="2351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+mj-lt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6373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68" y="58385"/>
            <a:ext cx="91115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жилищно-коммунальное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 хозяйство в 2022-2027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418246636"/>
              </p:ext>
            </p:extLst>
          </p:nvPr>
        </p:nvGraphicFramePr>
        <p:xfrm>
          <a:off x="152400" y="857250"/>
          <a:ext cx="8686800" cy="420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81939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38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охрану окружающей среды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 в 2022-2027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810327459"/>
              </p:ext>
            </p:extLst>
          </p:nvPr>
        </p:nvGraphicFramePr>
        <p:xfrm>
          <a:off x="4283969" y="897564"/>
          <a:ext cx="4536503" cy="3960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89" r="11522"/>
          <a:stretch/>
        </p:blipFill>
        <p:spPr bwMode="auto">
          <a:xfrm>
            <a:off x="76200" y="857251"/>
            <a:ext cx="3378820" cy="210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3105112"/>
            <a:ext cx="2237943" cy="16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76333"/>
            <a:ext cx="1451570" cy="108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3722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5370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образование в 2022-2027 годах, </a:t>
            </a:r>
            <a:r>
              <a:rPr lang="ru-RU" sz="21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1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029206862"/>
              </p:ext>
            </p:extLst>
          </p:nvPr>
        </p:nvGraphicFramePr>
        <p:xfrm>
          <a:off x="152400" y="438582"/>
          <a:ext cx="8991600" cy="264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2645200"/>
              </p:ext>
            </p:extLst>
          </p:nvPr>
        </p:nvGraphicFramePr>
        <p:xfrm>
          <a:off x="0" y="3242310"/>
          <a:ext cx="9144000" cy="193167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28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297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2024 (Отчет)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2025 (План)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2026  (План)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2027  (План)</a:t>
                      </a:r>
                    </a:p>
                  </a:txBody>
                  <a:tcPr marT="34290" marB="3429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95 317,2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89 202,7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107 492,6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119 623,9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119 948,3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125 235,6</a:t>
                      </a:r>
                    </a:p>
                  </a:txBody>
                  <a:tcPr marT="34290" marB="34290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324 597,2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296 265,3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364 076,8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389 958,8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373 874,6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397 004,5</a:t>
                      </a:r>
                    </a:p>
                  </a:txBody>
                  <a:tcPr marT="34290" marB="34290">
                    <a:solidFill>
                      <a:srgbClr val="C9E7A7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41 774,0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35 714,1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45 071,7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49 271,6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45 226,5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49 853,4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9 848,4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5 259,9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8 011,2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8 677,4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7 767,4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7 767,4</a:t>
                      </a:r>
                    </a:p>
                  </a:txBody>
                  <a:tcPr marT="34290" marB="34290">
                    <a:solidFill>
                      <a:schemeClr val="bg2">
                        <a:lumMod val="75000"/>
                        <a:alpha val="478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7 844,5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15 004,4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17 458,5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20 821,5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19 826,7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20 201,2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2944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344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культуру и кинематографию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 2022-2027 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200" y="819150"/>
            <a:ext cx="90024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МБУ «</a:t>
            </a:r>
            <a:r>
              <a:rPr lang="ru-RU" sz="11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1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 и МБУ «</a:t>
            </a:r>
            <a:r>
              <a:rPr lang="ru-RU" sz="11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1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клубная система», в составе которых 48 филиалов в разных населенных пунктах района.</a:t>
            </a:r>
            <a:endParaRPr lang="en-US" sz="1100" b="1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990620615"/>
              </p:ext>
            </p:extLst>
          </p:nvPr>
        </p:nvGraphicFramePr>
        <p:xfrm>
          <a:off x="76200" y="1733550"/>
          <a:ext cx="8298680" cy="191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6856598"/>
              </p:ext>
            </p:extLst>
          </p:nvPr>
        </p:nvGraphicFramePr>
        <p:xfrm>
          <a:off x="0" y="3941749"/>
          <a:ext cx="9144002" cy="120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6852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1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86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53 381,6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68 839,0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72 370,4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75 623,3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71 017,2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78 192,4</a:t>
                      </a: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36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666,3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880,7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1 227,3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1 275,6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1 275,6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1 275,6</a:t>
                      </a:r>
                    </a:p>
                  </a:txBody>
                  <a:tcPr marT="34290" marB="3429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6669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50"/>
            <a:ext cx="91539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социальную политику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в </a:t>
            </a:r>
            <a:r>
              <a:rPr lang="ru-RU" sz="2200" b="1" dirty="0" smtClean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2022-2027 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годах, </a:t>
            </a:r>
            <a:r>
              <a:rPr lang="ru-RU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тыс.руб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4083752100"/>
              </p:ext>
            </p:extLst>
          </p:nvPr>
        </p:nvGraphicFramePr>
        <p:xfrm>
          <a:off x="9922" y="869952"/>
          <a:ext cx="9144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9699867"/>
              </p:ext>
            </p:extLst>
          </p:nvPr>
        </p:nvGraphicFramePr>
        <p:xfrm>
          <a:off x="-2" y="3810000"/>
          <a:ext cx="9144002" cy="134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5 586,8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5 483,3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7 099,7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177,0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7 177,0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7 177,0</a:t>
                      </a:r>
                    </a:p>
                  </a:txBody>
                  <a:tcPr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6 202,1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2 730,0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4 882,4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660,0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43 256,6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45 232,2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57 464,0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78 731,6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62 318,4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Times New Roman" pitchFamily="18" charset="0"/>
                          <a:cs typeface="Times New Roman" pitchFamily="18" charset="0"/>
                        </a:rPr>
                        <a:t>62 703,8</a:t>
                      </a:r>
                    </a:p>
                  </a:txBody>
                  <a:tcPr marT="34290" marB="34290">
                    <a:solidFill>
                      <a:srgbClr val="B1C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8666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736499644"/>
              </p:ext>
            </p:extLst>
          </p:nvPr>
        </p:nvGraphicFramePr>
        <p:xfrm>
          <a:off x="4143372" y="21432"/>
          <a:ext cx="5000628" cy="1875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41587"/>
            <a:ext cx="45720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(Публикация муниципальных правовых актов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иной официальной информации)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824" y="1831764"/>
            <a:ext cx="89644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11111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3911213"/>
            <a:ext cx="742456" cy="857256"/>
          </a:xfrm>
          <a:prstGeom prst="rect">
            <a:avLst/>
          </a:prstGeom>
        </p:spPr>
      </p:pic>
      <p:pic>
        <p:nvPicPr>
          <p:cNvPr id="6" name="Рисунок 5" descr="22222222222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3696899"/>
            <a:ext cx="1071570" cy="1285884"/>
          </a:xfrm>
          <a:prstGeom prst="rect">
            <a:avLst/>
          </a:prstGeom>
        </p:spPr>
      </p:pic>
      <p:pic>
        <p:nvPicPr>
          <p:cNvPr id="7" name="Рисунок 6" descr="333333333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4" y="3846255"/>
            <a:ext cx="928695" cy="1017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3505" y="493575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 (План)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00827" y="493575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2026 (План)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36162" y="493575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2027 (План)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2067" y="3696899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2 692,4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0826" y="353616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2 337,1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8148" y="364332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2 493,7</a:t>
            </a:r>
          </a:p>
        </p:txBody>
      </p:sp>
      <p:pic>
        <p:nvPicPr>
          <p:cNvPr id="14" name="Рисунок 13" descr="sport_i_ozdorovlenie_0.png"/>
          <p:cNvPicPr>
            <a:picLocks noChangeAspect="1"/>
          </p:cNvPicPr>
          <p:nvPr/>
        </p:nvPicPr>
        <p:blipFill>
          <a:blip r:embed="rId6" cstate="print"/>
          <a:srcRect l="84343" b="7407"/>
          <a:stretch>
            <a:fillRect/>
          </a:stretch>
        </p:blipFill>
        <p:spPr>
          <a:xfrm>
            <a:off x="1857356" y="3429006"/>
            <a:ext cx="1214446" cy="1393041"/>
          </a:xfrm>
          <a:prstGeom prst="rect">
            <a:avLst/>
          </a:prstGeom>
        </p:spPr>
      </p:pic>
      <p:pic>
        <p:nvPicPr>
          <p:cNvPr id="15" name="Рисунок 14" descr="4c913625e80c0fa234b2ed651fd4885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3643320"/>
            <a:ext cx="1153998" cy="10715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035" y="353616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529,0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596" y="493575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14547" y="493575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4547" y="3429007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629,9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43306" y="4935751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2024 (Отчет)</a:t>
            </a:r>
          </a:p>
        </p:txBody>
      </p:sp>
      <p:pic>
        <p:nvPicPr>
          <p:cNvPr id="21" name="Рисунок 20" descr="sport_i_ozdorovlenie_0.png"/>
          <p:cNvPicPr>
            <a:picLocks noChangeAspect="1"/>
          </p:cNvPicPr>
          <p:nvPr/>
        </p:nvPicPr>
        <p:blipFill>
          <a:blip r:embed="rId6" cstate="print"/>
          <a:srcRect l="73111" r="15365" b="3571"/>
          <a:stretch>
            <a:fillRect/>
          </a:stretch>
        </p:blipFill>
        <p:spPr>
          <a:xfrm>
            <a:off x="3500430" y="3429006"/>
            <a:ext cx="857256" cy="144662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14745" y="353616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1 728,1</a:t>
            </a:r>
          </a:p>
        </p:txBody>
      </p:sp>
    </p:spTree>
    <p:extLst>
      <p:ext uri="{BB962C8B-B14F-4D97-AF65-F5344CB8AC3E}">
        <p14:creationId xmlns:p14="http://schemas.microsoft.com/office/powerpoint/2010/main" xmlns="" val="3581939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4332"/>
            <a:ext cx="9144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обязательства муниципального образования, возникающие из муниципальных заимствований: привлечения кредитов в кредитных организациях, получения бюджетных кредитов от других бюджетов и предоставления муниципальных гарантий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2452794"/>
              </p:ext>
            </p:extLst>
          </p:nvPr>
        </p:nvGraphicFramePr>
        <p:xfrm>
          <a:off x="1524000" y="1785932"/>
          <a:ext cx="6096000" cy="70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2022г. 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2027г.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accent3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0017066"/>
              </p:ext>
            </p:extLst>
          </p:nvPr>
        </p:nvGraphicFramePr>
        <p:xfrm>
          <a:off x="323529" y="2571750"/>
          <a:ext cx="8319298" cy="247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87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2341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Виды долговых </a:t>
                      </a:r>
                    </a:p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обязательств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внутреннего долга 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4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01.01.2024г.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Погашение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01.01.2025г.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полученные из бюджета Республики Башкортостан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500,0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Кредиты,</a:t>
                      </a:r>
                      <a:r>
                        <a:rPr lang="ru-RU" sz="1100" baseline="0" dirty="0">
                          <a:latin typeface="Times New Roman" pitchFamily="18" charset="0"/>
                          <a:cs typeface="Times New Roman" pitchFamily="18" charset="0"/>
                        </a:rPr>
                        <a:t> полученные от кредитных организаций в валюте РФ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 </a:t>
                      </a: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7 500,0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3722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на межбюджетные трансферты общего характера бюджетам бюджетной системы Российской Федерации, тыс.руб.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2726347206"/>
              </p:ext>
            </p:extLst>
          </p:nvPr>
        </p:nvGraphicFramePr>
        <p:xfrm>
          <a:off x="0" y="742950"/>
          <a:ext cx="5257800" cy="187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5520563"/>
              </p:ext>
            </p:extLst>
          </p:nvPr>
        </p:nvGraphicFramePr>
        <p:xfrm>
          <a:off x="0" y="2724150"/>
          <a:ext cx="9067804" cy="22859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63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071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739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9935">
                <a:tc>
                  <a:txBody>
                    <a:bodyPr/>
                    <a:lstStyle/>
                    <a:p>
                      <a:pPr algn="l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sz="10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32 622,1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34 811,2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31 716,1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35 443,0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33 971,5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latin typeface="Times New Roman" pitchFamily="18" charset="0"/>
                          <a:cs typeface="Times New Roman" pitchFamily="18" charset="0"/>
                        </a:rPr>
                        <a:t>35 333,7</a:t>
                      </a:r>
                    </a:p>
                  </a:txBody>
                  <a:tcPr anchor="ctr"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86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10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7 008,8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7 365,2</a:t>
                      </a:r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8666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0368290"/>
              </p:ext>
            </p:extLst>
          </p:nvPr>
        </p:nvGraphicFramePr>
        <p:xfrm>
          <a:off x="-1" y="590550"/>
          <a:ext cx="9144001" cy="4552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2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1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44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081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05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98982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074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 </a:t>
                      </a:r>
                      <a:endParaRPr lang="ru-RU" sz="8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 на уплату лизинговых платежей на закупку коммунальной техники, 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разработку </a:t>
                      </a:r>
                      <a:r>
                        <a:rPr lang="ru-RU" sz="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док.террит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планирования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 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 административных центров, </a:t>
                      </a:r>
                      <a:r>
                        <a:rPr lang="en-US" sz="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 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улучшение систем наружного освещения  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 «ППМИ»,</a:t>
                      </a:r>
                    </a:p>
                    <a:p>
                      <a:pPr algn="ctr"/>
                      <a:r>
                        <a:rPr lang="ru-RU" sz="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МБТ</a:t>
                      </a:r>
                      <a:r>
                        <a:rPr lang="ru-RU" sz="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наказы избирателей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" marR="36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Прочие МБТ</a:t>
                      </a:r>
                    </a:p>
                    <a:p>
                      <a:pPr algn="ctr"/>
                      <a:endParaRPr lang="ru-RU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3 387,4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1 997,2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798,6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3 602,0</a:t>
                      </a: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Баш-Шидинский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1 628,2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924,8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165,0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3 227,4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450,6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11 623,9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3 536,7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855,1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377,0</a:t>
                      </a: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2 353,9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450,6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6 115,2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476,6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1 361,8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743,0</a:t>
                      </a:r>
                    </a:p>
                  </a:txBody>
                  <a:tcPr marL="50800" marR="50800" marT="50800" marB="508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2 291,7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558,5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287,0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3 218,0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450,6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ru-RU" sz="9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156,1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427,1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1 360,0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2 643,8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569,6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358,4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397,2</a:t>
                      </a: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2 563,7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450,5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4 480,3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243,5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907,8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2 382,0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2 261,6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335,0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4033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2 809,7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301,9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189,9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1 223,0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2768"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2 948,7</a:t>
                      </a:r>
                    </a:p>
                  </a:txBody>
                  <a:tcPr marL="90000" marR="90000" marT="46800" marB="4680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itchFamily="18" charset="0"/>
                          <a:cs typeface="Times New Roman" pitchFamily="18" charset="0"/>
                        </a:rPr>
                        <a:t>124,1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595,8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165,0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1 963,5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221,3</a:t>
                      </a:r>
                    </a:p>
                  </a:txBody>
                  <a:tcPr marL="50800" marR="50800" marT="50800" marB="5080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8743">
                <a:tc>
                  <a:txBody>
                    <a:bodyPr/>
                    <a:lstStyle/>
                    <a:p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31 716,1</a:t>
                      </a:r>
                    </a:p>
                  </a:txBody>
                  <a:tcPr marL="90000" marR="90000" marT="46800" marB="468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2 794,9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6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6 200,0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0800" marR="7620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ru-RU" sz="9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518,7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6 969,0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1 585,4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Times New Roman" pitchFamily="18" charset="0"/>
                          <a:cs typeface="Times New Roman" pitchFamily="18" charset="0"/>
                        </a:rPr>
                        <a:t>7 597,9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5 340,6</a:t>
                      </a:r>
                    </a:p>
                  </a:txBody>
                  <a:tcPr marL="50800" marR="7620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23"/>
            <a:ext cx="9159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Распределение межбюджетных трансфертов бюджетам сельских поселений за 20</a:t>
            </a:r>
            <a:r>
              <a:rPr lang="en-US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2</a:t>
            </a:r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4 год, тыс.руб.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35819396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419100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Расходы бюджета в расчете на душу населения за </a:t>
            </a:r>
            <a:r>
              <a:rPr lang="ru-RU" sz="2200" b="1" dirty="0" smtClean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202</a:t>
            </a:r>
            <a:r>
              <a:rPr lang="en-US" sz="2200" b="1" dirty="0" smtClean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4</a:t>
            </a:r>
            <a:r>
              <a:rPr lang="ru-RU" sz="2200" b="1" dirty="0" smtClean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год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25000"/>
                </a:schemeClr>
              </a:solidFill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0991356"/>
              </p:ext>
            </p:extLst>
          </p:nvPr>
        </p:nvGraphicFramePr>
        <p:xfrm>
          <a:off x="144057" y="964412"/>
          <a:ext cx="8883812" cy="35475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8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41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56 256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4 688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района приходится на одного жителя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4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148 179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12 348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sz="14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11 114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59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15 612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рубль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1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690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рублей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3722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57138"/>
            <a:ext cx="9144000" cy="800100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cs typeface="Times New Roman" panose="02020603050405020304" pitchFamily="18" charset="0"/>
              </a:rPr>
              <a:t>Административно-территориальное деление муниципального района </a:t>
            </a:r>
            <a:r>
              <a:rPr lang="ru-RU" sz="2200" dirty="0" err="1">
                <a:cs typeface="Times New Roman" panose="02020603050405020304" pitchFamily="18" charset="0"/>
              </a:rPr>
              <a:t>Нуримановский</a:t>
            </a:r>
            <a:r>
              <a:rPr lang="ru-RU" sz="2200" dirty="0">
                <a:cs typeface="Times New Roman" panose="02020603050405020304" pitchFamily="18" charset="0"/>
              </a:rPr>
              <a:t> район Республики Башкортостан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343400" y="1000114"/>
            <a:ext cx="4800600" cy="3857636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образован в 1930 году. Районный центр – с. Красная Горка, находящееся в 100 км от г. Уфы.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 находится на левобережье нижнего течения реки Уфы, к северо-востоку от г. Уфы, граничит с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Иглинским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муниципального района составляет 2</a:t>
            </a:r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236 км². Численность населения 19 945 человек.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Нуримановский район, как административно-территориальную единицу республики, входит: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сельских поселений</a:t>
            </a:r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населённых пункта.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57" y="1071552"/>
            <a:ext cx="1658938" cy="156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https://sun9-9.userapi.com/impf/c636030/v636030353/e48f/OL2rPnXnHAw.jpg?size=1151x811&amp;quality=96&amp;sign=5633cb3ce7e19a564eba4e5d746606b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71552"/>
            <a:ext cx="2415295" cy="127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Нуримановский район (Республика Башкортостан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885" b="693"/>
          <a:stretch/>
        </p:blipFill>
        <p:spPr bwMode="auto">
          <a:xfrm>
            <a:off x="41357" y="2628809"/>
            <a:ext cx="3978193" cy="237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68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941075123"/>
              </p:ext>
            </p:extLst>
          </p:nvPr>
        </p:nvGraphicFramePr>
        <p:xfrm>
          <a:off x="27166" y="647822"/>
          <a:ext cx="9040633" cy="3219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Динамика изменения средней </a:t>
            </a:r>
          </a:p>
          <a:p>
            <a:pPr algn="ctr"/>
            <a:r>
              <a:rPr lang="ru-RU" b="1" dirty="0">
                <a:solidFill>
                  <a:schemeClr val="accent3">
                    <a:lumMod val="25000"/>
                  </a:schemeClr>
                </a:solidFill>
                <a:latin typeface="+mj-lt"/>
                <a:cs typeface="Times New Roman" pitchFamily="18" charset="0"/>
              </a:rPr>
              <a:t>заработной платы отдельных категорий работников,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9666167"/>
              </p:ext>
            </p:extLst>
          </p:nvPr>
        </p:nvGraphicFramePr>
        <p:xfrm>
          <a:off x="0" y="3878580"/>
          <a:ext cx="7239000" cy="1264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623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дошкольных образовательных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</a:t>
                      </a: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 работники образовательных организаций общего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организаций дополнительного образования детей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230">
                <a:tc>
                  <a:txBody>
                    <a:bodyPr/>
                    <a:lstStyle/>
                    <a:p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учреждений</a:t>
                      </a:r>
                      <a:r>
                        <a:rPr lang="en-US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35132" y="417195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xmlns="" val="30266694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0014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утвержденных муниципальных программ.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803906225"/>
              </p:ext>
            </p:extLst>
          </p:nvPr>
        </p:nvGraphicFramePr>
        <p:xfrm>
          <a:off x="642910" y="1643056"/>
          <a:ext cx="7677473" cy="3229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186667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>
            <a:spLocks noGrp="1"/>
          </p:cNvSpPr>
          <p:nvPr>
            <p:ph type="title"/>
          </p:nvPr>
        </p:nvSpPr>
        <p:spPr>
          <a:xfrm>
            <a:off x="-10191" y="116632"/>
            <a:ext cx="9154191" cy="47391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cs typeface="Times New Roman" pitchFamily="18" charset="0"/>
              </a:rPr>
              <a:t>Бюджет муниципального района </a:t>
            </a:r>
            <a:r>
              <a:rPr lang="ru-RU" sz="1800" b="1" cap="none" spc="0" dirty="0" err="1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cs typeface="Times New Roman" pitchFamily="18" charset="0"/>
              </a:rPr>
              <a:t>Нуримановский</a:t>
            </a:r>
            <a:r>
              <a:rPr lang="ru-RU" sz="18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cs typeface="Times New Roman" pitchFamily="18" charset="0"/>
              </a:rPr>
              <a:t> район Республики Башкортостан в разрезе муниципальных программ, </a:t>
            </a:r>
            <a:r>
              <a:rPr lang="ru-RU" sz="1800" b="1" cap="none" spc="0" dirty="0" err="1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cs typeface="Times New Roman" pitchFamily="18" charset="0"/>
              </a:rPr>
              <a:t>тыс.руб</a:t>
            </a:r>
            <a:r>
              <a:rPr lang="ru-RU" sz="1800" b="1" cap="none" spc="0" dirty="0">
                <a:ln w="1905">
                  <a:noFill/>
                </a:ln>
                <a:solidFill>
                  <a:schemeClr val="accent3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0294970"/>
              </p:ext>
            </p:extLst>
          </p:nvPr>
        </p:nvGraphicFramePr>
        <p:xfrm>
          <a:off x="-34" y="864342"/>
          <a:ext cx="9144034" cy="427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5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85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21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21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82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14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6 012,8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6 110,5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7 165,7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8 035,3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7 669,4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7 746,8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6345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1 714,8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1 920,1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3 660,3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661,1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662,9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994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24 754,3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33 094,6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85 598,1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41 043,6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28 564,6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31 225,8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75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21 556,3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53 347,3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14 849,5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9 190,4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2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240,6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16 286,8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18 146,1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21 821,5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65 196,8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53391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и поддержка малого и среднего предпринимательства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1 870,4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2 442,0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5396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57 355,1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59 497,0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67 109,8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56 522,6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51 355,8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51 355,8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81939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5276854"/>
              </p:ext>
            </p:extLst>
          </p:nvPr>
        </p:nvGraphicFramePr>
        <p:xfrm>
          <a:off x="0" y="-3"/>
          <a:ext cx="9144000" cy="5100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826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018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83 567,8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96 545,7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86 226,4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82 301,7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77 848,4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78 536,9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4338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41 578,0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42 072,8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54 414,6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73 686,6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59 439,4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59 823,0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433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5 073,3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5 905,6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9 739,3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11 369,9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10 104,6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10 261,2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52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459 202,6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429 653,4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524 962,1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568 813,9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548 007,9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580 703,9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338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71 372,8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76 542,0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81 953,3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86 839,8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82 413,1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90 311,0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4338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98 642,2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87 042,8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113 096,3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73 655,2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85 723,3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100 049,8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6724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3 253,3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4 117,8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4 158,9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«Реализация государственной национальной политики в муниципальном районе Нуримановский район РБ»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500,0 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2 378,3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0978">
                <a:tc>
                  <a:txBody>
                    <a:bodyPr/>
                    <a:lstStyle/>
                    <a:p>
                      <a:pPr algn="just"/>
                      <a:r>
                        <a:rPr lang="ru-RU" sz="100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aseline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696,3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296,1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822,6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2 475,4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2 634,9</a:t>
                      </a:r>
                      <a:endParaRPr lang="ru-RU" sz="10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2 474,9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54773"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894 796,0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921 150,8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1 122  833,6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1 023 554,9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973 523,5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1 034 299,2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3722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в разрезе муниципальных программ за 2024 год (в процентах)</a:t>
            </a:r>
            <a:r>
              <a:rPr lang="ru-RU" sz="20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485956"/>
              </p:ext>
            </p:extLst>
          </p:nvPr>
        </p:nvGraphicFramePr>
        <p:xfrm>
          <a:off x="-2650" y="831463"/>
          <a:ext cx="9146650" cy="431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2526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82990"/>
            <a:ext cx="9144000" cy="7489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6750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1303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повысить уровень рентабельности в сельском хозяйстве;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Повысить плодородие почв и урожайность сельскохозяйственных культур;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Обеспечить реализацию противоэпизоотических мероприятий в отношении карантинных и особо опасных болезней животных;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Стимулировать инновационную деятельность и инновационное развитие агропромышленного комплекса.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3769577"/>
              </p:ext>
            </p:extLst>
          </p:nvPr>
        </p:nvGraphicFramePr>
        <p:xfrm>
          <a:off x="76201" y="3943350"/>
          <a:ext cx="8991598" cy="10586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32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80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00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00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2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40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55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39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</a:t>
                      </a:r>
                      <a:r>
                        <a:rPr lang="ru-RU" sz="10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подотрасли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животноводства, переработки и реализации продукции животноводства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627,5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627,5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627,5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3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Техническая и технологическая модернизация, инновационное развитие сельскохозяйственного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5 387,6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5 387,6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6 540,4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7 407,8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7 041,9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7 119,3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53977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59178"/>
            <a:ext cx="9144000" cy="7489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«Обеспечение жильем молодых семей 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123950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1013</a:t>
            </a:r>
          </a:p>
          <a:p>
            <a:pPr algn="just"/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выполнение мероприятий по оказанию государственной поддержки гражданам в приобретении жилья, стимулирование развития жилищного строительства.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состоящих на учете в качестве нуждающихся в улучшении жилищных условий;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Увеличение доли семей, имеющих возможность приобрести или построить жилье с помощью социальных выплат и субсидий на строительство или приобретение жилых помещений;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Привлечение внебюджетных источников финансирования, в том числе собственных средств получателей социальных выплат.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8575695"/>
              </p:ext>
            </p:extLst>
          </p:nvPr>
        </p:nvGraphicFramePr>
        <p:xfrm>
          <a:off x="256791" y="4036777"/>
          <a:ext cx="8779704" cy="9112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507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1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84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847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84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11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02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5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1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в муниципальном районе </a:t>
                      </a:r>
                      <a:r>
                        <a:rPr lang="ru-RU" sz="10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3 660,3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661,1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662,9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2719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7870" cy="62753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201" y="519522"/>
            <a:ext cx="885831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на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-20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годы утверждена постановлением Администрации муниципального </a:t>
            </a: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en-US" sz="10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10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января 2025 </a:t>
            </a: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05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endParaRPr lang="ru-RU" sz="105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pPr algn="just"/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участников дорожного движения.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6592060"/>
              </p:ext>
            </p:extLst>
          </p:nvPr>
        </p:nvGraphicFramePr>
        <p:xfrm>
          <a:off x="258410" y="4203696"/>
          <a:ext cx="8809391" cy="7805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764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03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99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746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7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47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автомобильных дорог и безопасность движения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46 081,6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56 007,4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85 598,1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41 043,6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28 564,6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31 225,8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37833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3984"/>
            <a:ext cx="9144000" cy="49810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965" y="819150"/>
            <a:ext cx="900115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на 2022-2027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1028 </a:t>
            </a:r>
          </a:p>
          <a:p>
            <a:pPr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Модернизация систем коммунальной инфраструктуры;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Обеспечение бесперебойной работы инженерных коммуникаций и оборудования;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Улучшение качества предоставляемых жилищно-коммунальных услуг;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Повышение эффективности функционирования объектов жилищно-коммунального комплекса;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Восстановление основных фондов за счет  реализации проектов по замене и модернизации сетей и оборудования;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 Улучшение финансового и материального состояния жилищно-коммунального хозяйства.</a:t>
            </a:r>
          </a:p>
          <a:p>
            <a:pPr algn="just"/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Обеспечение сохранности жилищного фонда;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Обеспечение финансовой поддержки модернизации коммунального комплекса;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Обеспечение условий для снижения издержек производства;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Обеспечение повышения качества жилищно-коммунальных услуг;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Продолжение работы по внедрению ресурсосберегающих технологий.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285903"/>
              </p:ext>
            </p:extLst>
          </p:nvPr>
        </p:nvGraphicFramePr>
        <p:xfrm>
          <a:off x="142844" y="3874867"/>
          <a:ext cx="8848059" cy="11310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42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41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41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20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8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08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коммунальной инфраструктуры в муниципальном районе </a:t>
                      </a:r>
                      <a:r>
                        <a:rPr lang="ru-RU" sz="9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25 984,6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53 943,7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14 435,1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8 434,4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13 822,6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15 868,8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объектов благоустройства территорий населенных пунктов 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34 359,5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28 322,5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756,0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90646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60112"/>
            <a:ext cx="9144000" cy="6147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район 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971550"/>
            <a:ext cx="873416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2022-2027 годы утверждена 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1029</a:t>
            </a:r>
          </a:p>
          <a:p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жизнедеятельности на территории муниципального района </a:t>
            </a:r>
            <a:r>
              <a:rPr lang="ru-RU" sz="13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endParaRPr lang="ru-RU" sz="13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Улучшение жилищные условия граждан, проживающих на территории муниципального района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Обеспечение роста сельского населения за счет развития инфраструктуры на  территории муниципального района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Повышение обеспеченности сельскохозяйственных товаропроизводителей квалифицированными кадрами,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обеспечить снижение уровня безработицы населения муниципального района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7016179"/>
              </p:ext>
            </p:extLst>
          </p:nvPr>
        </p:nvGraphicFramePr>
        <p:xfrm>
          <a:off x="251518" y="3924024"/>
          <a:ext cx="8784975" cy="7813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15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20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7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7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7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0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1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Комплексное развитие сельских территорий муниципального района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18 296,1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22 953,5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65 196,8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488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697" y="12424"/>
            <a:ext cx="9044609" cy="628650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cs typeface="Times New Roman" panose="02020603050405020304" pitchFamily="18" charset="0"/>
              </a:rPr>
              <a:t>Основные направления, бюджетной, налоговой и долговой политики района</a:t>
            </a:r>
            <a:endParaRPr lang="ru-RU" sz="2200" dirty="0"/>
          </a:p>
        </p:txBody>
      </p:sp>
      <p:sp>
        <p:nvSpPr>
          <p:cNvPr id="11" name="Объект 7"/>
          <p:cNvSpPr txBox="1">
            <a:spLocks/>
          </p:cNvSpPr>
          <p:nvPr/>
        </p:nvSpPr>
        <p:spPr>
          <a:xfrm>
            <a:off x="0" y="571486"/>
            <a:ext cx="9144000" cy="457201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25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Приоритетными направлениями бюджетной политики в среднесрочной перспективе являются: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обеспечение исполнения плановых назначений по доходам и своевременного исполнения расходных обязательств в условиях введения единого налогового платежа;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минимизация рисков несбалансированности бюджета  муниципального района в сложившихся экономических условиях;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реализация комплексного плана мероприятий по увеличению поступлений налоговых и неналоговых доходов консолидированного бюджета муниципального района </a:t>
            </a:r>
            <a:r>
              <a:rPr lang="ru-RU" sz="125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до 2025 года;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реализация новой системы уплаты налогов в форме единого налогового платежа, введенного в целях улучшения условий ведения бизнеса за счет повышения качества администрирования доходов бюджета;</a:t>
            </a:r>
            <a:endParaRPr lang="en-US" altLang="ko-KR" sz="125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недопущение принятия новых расходных обязательств, не обеспеченных источниками финансирования;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анализ достижения целевых показателей реализуемых мероприятий в рамках национальных проектов, государственных программ и непрограммных направлений, их эффективности в увязке с объемами финансового обеспечения;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использования муниципального имущества, управления земельными ресурсами;</a:t>
            </a:r>
          </a:p>
          <a:p>
            <a:pPr marL="171450" lvl="0" indent="-171450" algn="just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sz="125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строгий контроль роста расходов, гарантированное исполнение социальных обязательств бюджета муниципального района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2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Целью налоговой политики муниципального района </a:t>
            </a: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является сохранение экономического и доходного потенциала муниципального района.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2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Основными целями и задачами долговой политики </a:t>
            </a: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на предстоящий период являются: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обеспечение потребности бюджета муниципального района в заемных средствах для его сбалансированности;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в объеме, позволяющем своевременно исполнять принятые обязательства;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SzTx/>
              <a:buFont typeface="Wingdings" pitchFamily="2" charset="2"/>
              <a:buChar char="ü"/>
            </a:pP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ограничений, установленных статьями 92.1, 106 и 107 Бюджетного кодекса Российской Федерации в соответствии с соглашениями, заключенными с Министерством финансов Республики Башкортостан при предоставлении бюджетного кредита из бюджета Республики Башкортостан бюджету муниципального района </a:t>
            </a:r>
            <a:r>
              <a:rPr lang="ru-RU" sz="1250" b="1" dirty="0" err="1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50" b="1" dirty="0">
                <a:solidFill>
                  <a:srgbClr val="EEECE1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 </a:t>
            </a:r>
            <a:endParaRPr lang="ru-RU" sz="125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8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73605"/>
            <a:ext cx="9144001" cy="7489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71550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19 апреля 2023 года № 324</a:t>
            </a:r>
          </a:p>
          <a:p>
            <a:endParaRPr lang="ru-RU" sz="13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Создание благоприятных условий для ведения предпринимательской деятельности в муниципальном районе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 Республики Башкортостан. </a:t>
            </a:r>
          </a:p>
          <a:p>
            <a:pPr algn="just"/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1. Увеличение финансового результата от всех видов предпринимательской деятельности;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2. Увеличение численности населения муниципального района Нуримановский район Республики Башкортостан, осуществляющего предпринимательскую деятельность и работающего в сфере малого и среднего предпринимательства; 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3. Увеличение доли продукции, произведенной субъектами малого и среднего предпринимательства, в общем объеме производства.</a:t>
            </a:r>
          </a:p>
          <a:p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7343192"/>
              </p:ext>
            </p:extLst>
          </p:nvPr>
        </p:nvGraphicFramePr>
        <p:xfrm>
          <a:off x="237144" y="4019550"/>
          <a:ext cx="8830655" cy="7805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22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13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малого и среднего предпринимательства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1 870,4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2 442,0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58367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66971"/>
            <a:ext cx="9144000" cy="7489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815875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марта 2022 года № 285</a:t>
            </a:r>
          </a:p>
          <a:p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Повышение эффективности работы и результативности профессиональной служебной деятельности органов местного  самоуправления;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Искоренение коррупционных проявлений в деятельности муниципальных служащих;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Создание безопасных условий труда и охраны труда;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Создание эффективной системы организации хранения, комплектования, учета и использования документов архивного фонда;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 Оказание качественных муниципальных услуг, в том числе в электронном виде.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1403908"/>
              </p:ext>
            </p:extLst>
          </p:nvPr>
        </p:nvGraphicFramePr>
        <p:xfrm>
          <a:off x="2" y="3463767"/>
          <a:ext cx="9143997" cy="15425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41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87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68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668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56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65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65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развития, совершенствования и повышения эффективности деятельности органов местного самоуправления в решении вопросов местного значения, исполнения отдельных полномочий, улучшение условий и охраны труда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96 253,0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96 171,5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66 409,8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55 822,6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51 355,8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51 355,8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868488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3555"/>
            <a:ext cx="9138346" cy="7489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752459"/>
            <a:ext cx="91383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042 </a:t>
            </a:r>
          </a:p>
          <a:p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Создание эффективной организации бюджетного учета и составления бюджетной отчетности в муниципальном районе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2.Эффективное использование бюджетных средств, развитие добросовестной конкуренции, предотвращение коррупции и других злоупотреблений.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3.Повышение эффективности управления, распоряжения и использования имущества муниципального района  и земельных ресурсов, находящихся в муниципальной собственности на территории муниципального района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Реализация единого порядка ведения бюджетного учета в ОМСУ, муниципальных учреждениях с использованием средств автоматизации;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3.Повышение качества и оперативности формирования отчетности;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100" dirty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6.Обеспечение гласности и прозрачности осуществления закупок;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7.Увеличение количества совместных конкурсов и аукционов для нужд заказчиков муниципального района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2775492"/>
              </p:ext>
            </p:extLst>
          </p:nvPr>
        </p:nvGraphicFramePr>
        <p:xfrm>
          <a:off x="76200" y="3902817"/>
          <a:ext cx="8991602" cy="12377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68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92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36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365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5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учета и  отчетности, системы муниципальных закупок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19 372,0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20 294,1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25 362,7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21 921,5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21 109,5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21 109,5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и развитие имущественного комплекса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64 702,3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77 229,1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60 863,6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60 380,2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56 739,0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57 427,4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9063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0"/>
            <a:ext cx="9144000" cy="57352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19523"/>
            <a:ext cx="9048750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1017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 ситуацию,  из числа:  пожилых граждан,  инвалидов,  семей  с несовершеннолетними детьми, проживающих  на территории муниципального района. </a:t>
            </a:r>
            <a:endParaRPr lang="ru-RU" sz="105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0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благоприятных условий для интеграции в общество инвалидов.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Координация деятельности предприятий, организаций  по оказанию социальной поддержки инвалидам, пенсионерам и другим категориям.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Создание условий для продолжения активного образа жизни пожилых людей, достигших пенсионного возраста, для их полноценного участия в жизни общества.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Создание условий для адаптации в современном обществе людей пожилого возраста.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Возрождение в сознании общества  понимания  ценности семьи,  укрепление социального статуса семьи как основного института общества, пропаганда семейных ценностей.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Обеспечение взаимодействия государственных, муниципальных, иных систем и служб, призванных способствовать укреплению статуса семьи. 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Совершенствование охраны здоровья родителей и детей,  создание   благоприятных условий для рождения, воспитания  здоровых детей, профилактика детской заболеваемости и инвалидности, снижение показателей материнской, младенческой, детской смертности. 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Проведение культурно-массовых   мероприятий,  направленных  на нравственное и духовное воспитание детей и семей в целом.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Обеспечение беспрепятственного доступа инвалидов к объектам социальной инфраструктуры.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5709766"/>
              </p:ext>
            </p:extLst>
          </p:nvPr>
        </p:nvGraphicFramePr>
        <p:xfrm>
          <a:off x="1" y="3790950"/>
          <a:ext cx="9143997" cy="127539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091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51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90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90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0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0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05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85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Университет серебряного возраста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Доступная среда</a:t>
                      </a:r>
                      <a:r>
                        <a:rPr lang="ru-RU" sz="9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муниципальном районе </a:t>
                      </a:r>
                      <a:r>
                        <a:rPr lang="ru-RU" sz="900" b="1" baseline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9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41 241,7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41 099,2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53 494,7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72 939,6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59 439,4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823,0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поддержка</a:t>
                      </a:r>
                      <a:r>
                        <a:rPr lang="ru-RU" sz="9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населения муниципального района </a:t>
                      </a:r>
                      <a:r>
                        <a:rPr lang="ru-RU" sz="900" b="1" baseline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9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  <a:endParaRPr lang="ru-RU" sz="9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16701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0"/>
            <a:ext cx="9144000" cy="6542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4376" y="514350"/>
            <a:ext cx="914400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1019</a:t>
            </a:r>
          </a:p>
          <a:p>
            <a:pPr algn="just"/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подростково-молодежной среде средствами физической культуры, спорта и туризма.</a:t>
            </a:r>
          </a:p>
          <a:p>
            <a:pPr marL="342900" indent="-342900"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культурой и спортом, формирование стремления к здоровому образу жизни;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Укрепление института молодых семей;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Пропаганда здорового образа жизни среди молодежи;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Гражданско-патриотическое воспитание молодежи;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 Формирование у молодежи семейных ценностей;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8.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10. Стимулирование различных форм самоорганизации молодежи;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11. Увеличение количества граждан активно занимающихся физической культурой и спортом;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12. Развитие волонтерской и добровольческой деятельности;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13. Вовлечение молодежи в творческую деятельность, поддержка творческой и талантливой молодежи.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2915385"/>
              </p:ext>
            </p:extLst>
          </p:nvPr>
        </p:nvGraphicFramePr>
        <p:xfrm>
          <a:off x="1" y="4299942"/>
          <a:ext cx="9143999" cy="7702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506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03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82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62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Гражданско-патриотическое воспитание молодежи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1 728,1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2 692,4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2 337,1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2 493,7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4 456,8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5 074,5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7 736,0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8 462,4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7 767,4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7 767,4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69790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18813"/>
            <a:ext cx="9144000" cy="5195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5879" y="590550"/>
            <a:ext cx="9108503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на 2023-2028 годы утверждена постановлением Администрации муниципального </a:t>
            </a:r>
            <a:r>
              <a:rPr lang="ru-RU" sz="9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12 января 2023 года № 69</a:t>
            </a:r>
          </a:p>
          <a:p>
            <a:pPr algn="just"/>
            <a:r>
              <a:rPr lang="ru-RU" sz="9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жителей.</a:t>
            </a:r>
          </a:p>
          <a:p>
            <a:pPr marL="342900" indent="-342900" algn="just"/>
            <a:r>
              <a:rPr lang="ru-RU" sz="9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2998794"/>
              </p:ext>
            </p:extLst>
          </p:nvPr>
        </p:nvGraphicFramePr>
        <p:xfrm>
          <a:off x="-1" y="3273828"/>
          <a:ext cx="9108504" cy="181252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75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9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857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579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5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37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r>
                        <a:rPr lang="ru-RU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дошкольного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85 481,3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80 449,9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94 999,5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105 506,6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105 401,6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109 961,6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общего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297 341,6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268 859,5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331 410,5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354 291,2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338 503,6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361 309,4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дополнительного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24 516,6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27 907,5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33 885,0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36 277,9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32 140,4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36 044,6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отдыха и оздоровления детей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7 100,3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7 222,0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7 755,0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9 725,5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10 127,9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10 307,8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Информационно-методическое обеспечение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7 387,6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7 749,1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9 430,7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10 622,8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9 283,1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9 443,1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организации питания в образовательных учреждениях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47 301,4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46 269,1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47 481,4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52 389,9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52 551,2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53 637,3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123129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57150"/>
            <a:ext cx="9144000" cy="51952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8" y="576672"/>
            <a:ext cx="913681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26 января 2022 года № 116</a:t>
            </a:r>
          </a:p>
          <a:p>
            <a:pPr algn="just"/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Модернизация сферы культуры муниципального района, ее творческое и материально техническое совершенствование;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условий для повышения качества и разнообразия услуг, предоставляемых в сфере культуры и искусства, модернизации работы учреждений культуры 2.Совершенствование деятельности учреждений культуры и укрепление их материально-технической базы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Совершенствование системы подготовки творческих кадров, специалистов в сфере культуры и искусства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Сохранение и развитие непрерывной системы художественного образования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4958014"/>
              </p:ext>
            </p:extLst>
          </p:nvPr>
        </p:nvGraphicFramePr>
        <p:xfrm>
          <a:off x="45212" y="3435846"/>
          <a:ext cx="9098788" cy="163817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825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76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218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621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52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2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99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76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Укрепление материально-технической</a:t>
                      </a:r>
                      <a:r>
                        <a:rPr lang="ru-RU" sz="10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базы учреждений культуры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10 596,0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12 394,4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9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библиотечного 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16 961,6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18 576,9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21 880,9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23 557,9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22 918,5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24 462,7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5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учреждений культурно-досуговой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37 073,1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39 233,1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48 222,3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50 115,7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408,5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52 039,6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8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дополнительного образования детей в учреждениях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8 976,0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8 663,3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11 186,7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12 993,7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13 086,1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13 808,8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30921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0" cy="64294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652167"/>
            <a:ext cx="849694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марта 2022 года № 302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pPr algn="just"/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6344379"/>
              </p:ext>
            </p:extLst>
          </p:nvPr>
        </p:nvGraphicFramePr>
        <p:xfrm>
          <a:off x="76200" y="3714750"/>
          <a:ext cx="8991602" cy="1219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30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1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58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58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8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8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5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476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межбюджетных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87 929,4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76 415,2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99 095,3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62 019,2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62 300,7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62 909,7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8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эффективности управления муниципальными финансами и финансового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12 912,8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13 177,1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14 001,0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11 636,1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23 422,6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37 140,1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451350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76660"/>
            <a:ext cx="9144000" cy="7560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62" y="971550"/>
            <a:ext cx="90447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Нуримановский район 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1020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Сохранение и укрепление здоровья населения Нуримановского района на основе создания эффективной системы формирования здорового образа жизни;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Применение 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муниципального района Нуримановский район.</a:t>
            </a: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Создание 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Приобщение населения к занятиям физической культурой, спортом и туризмом;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Проведение 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4.Проведение целенаправленной работы по осуществлению комплексных мер по профилактике распространения наркомании.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9415067"/>
              </p:ext>
            </p:extLst>
          </p:nvPr>
        </p:nvGraphicFramePr>
        <p:xfrm>
          <a:off x="152400" y="4171950"/>
          <a:ext cx="8865368" cy="8001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09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93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29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29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27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27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5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716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злоупотребления наркотиками и их незаконному обороту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18204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4001" cy="521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21495"/>
            <a:ext cx="9144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 № 1040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МР;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МР и сельских поселений в предупреждении совершения правонарушений;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9. Проведение ремонта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ЧС природного и техногенного характера.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0351312"/>
              </p:ext>
            </p:extLst>
          </p:nvPr>
        </p:nvGraphicFramePr>
        <p:xfrm>
          <a:off x="52387" y="3555024"/>
          <a:ext cx="9039227" cy="15044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189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2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82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82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4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44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6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5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и смягчение последствий чрезвычайных ситуаций природного и техногенного характера в муниципальном районе 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3 249,3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3 572,3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4 158,9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борьбы с преступностью</a:t>
                      </a:r>
                      <a:r>
                        <a:rPr lang="ru-RU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муниципальном районе </a:t>
                      </a:r>
                      <a:r>
                        <a:rPr lang="ru-RU" sz="800" b="1" baseline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8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Профилактика терроризма и экстремизма, обеспечение безопасности населения и территории муниципального района 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Пожарная безопасность в сельских поселениях муниципального района </a:t>
                      </a:r>
                      <a:r>
                        <a:rPr lang="ru-RU" sz="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1 141,0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1 320,1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8415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/>
          <p:cNvSpPr>
            <a:spLocks noGrp="1"/>
          </p:cNvSpPr>
          <p:nvPr>
            <p:ph type="title"/>
          </p:nvPr>
        </p:nvSpPr>
        <p:spPr>
          <a:xfrm>
            <a:off x="0" y="71438"/>
            <a:ext cx="9143999" cy="357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cs typeface="Times New Roman" panose="02020603050405020304" pitchFamily="18" charset="0"/>
              </a:rPr>
              <a:t>ИСПОЛНЕНИЕ БЮДЖЕТА РАЙОНА</a:t>
            </a:r>
            <a:endParaRPr lang="ru-RU" sz="2200" dirty="0"/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0" y="742950"/>
            <a:ext cx="9144000" cy="428625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Исполнение бюджета - процесс сбора и учета доходов и осуществление расходов на основе сводной бюджетной росписи и кассового плана.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–это этап бюджетного процесса ,который начинается с момента утверждения решения о бюджете муниципального района и продолжается в течение финансового года. Можно выделить следующие этапы этого процесса.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исполнение бюджета по доходам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 планом мобилизации доходов.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исполнение по расходам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составляется по всем основным показателям доходов и расходов в установленном порядке с необходимым анализом исполнения доходов и расходования средств.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ClrTx/>
              <a:buSzTx/>
              <a:buNone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Годовой отчет об исполнении бюджета предоставляется в Совет, который принимает   решения об его утверждении либо отклонении.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0"/>
            <a:ext cx="9144000" cy="5143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1502" y="528137"/>
            <a:ext cx="91555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утверждена постановлением Администрации муниципального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29 марта 2022 года №291</a:t>
            </a:r>
          </a:p>
          <a:p>
            <a:pPr algn="just"/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Комплексное развитие межнациональных отношений и сохранение и сохранение и развитие этнокультурного многообразия народов, проживающих  в муниципальном  районе </a:t>
            </a:r>
            <a:r>
              <a:rPr lang="ru-RU" sz="1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Упрочение общероссийского гражданского самосознания и духовной общности многонационального народа Российской Федерации (российской нации);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Сохранение н развитие этнокультурного многообразия народов России; гармонизацию национальных и межнациональных (межэтнических) отношений;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Обеспечение равенства прав и свобод человека и гражданина независимо от расы, национальности, языка, отношения к религии и других обстоятельств;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Обеспечение социально-экономических условий для эффективной реализации государственной национальной политики Российской Федерации;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Содействие национально-культурному развитию;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Формирование у детей и молодежи общероссийского гражданского самосознания, чувства патриотизма, гражданской ответственности, гордости за историю страны, воспитание культура межнационального общения, основанной на толерантности, уважении чести и национального достоинства граждан, духовных и нравственных ценностей народов России;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Поддержка русского языка как государственного языка Российской Федерации и языков народов России;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Информационное  обеспечение  реализации  государственной национальной политики Российской Федерации;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Совершенствование взаимодействия государственных и муниципальных органов с институтами гражданского общества	при реализации государственной национальной политики Российской Федерации.</a:t>
            </a:r>
          </a:p>
          <a:p>
            <a:pPr algn="just"/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укрепить общероссийское  гражданское самосознание, единство и духовную общность многонационального народа, проживающего в муниципальном  районе </a:t>
            </a:r>
            <a:r>
              <a:rPr lang="ru-RU" sz="1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endParaRPr lang="ru-RU" sz="1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3215146"/>
              </p:ext>
            </p:extLst>
          </p:nvPr>
        </p:nvGraphicFramePr>
        <p:xfrm>
          <a:off x="210927" y="4020030"/>
          <a:ext cx="8856873" cy="81105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06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86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1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19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18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18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46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097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Сохранение и развитие этнокультурного многообразия народов, проживающих в муниципальном районе </a:t>
                      </a:r>
                      <a:r>
                        <a:rPr lang="ru-RU" sz="105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2 378,3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072293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0"/>
            <a:ext cx="9144000" cy="7847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районе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Нуримановский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861" y="936982"/>
            <a:ext cx="88142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районе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2022-2027 утверждена постановлением Администрации муниципального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3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19  июля 2022 года №568</a:t>
            </a:r>
          </a:p>
          <a:p>
            <a:pPr algn="just"/>
            <a:endParaRPr lang="ru-RU" sz="13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уровня внешнего благоустройства, санитарного состояния дворовых территорий многоквартирных домов и территорий общего пользования;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Создание комфортных и безопасных условий проживания граждан.</a:t>
            </a:r>
          </a:p>
          <a:p>
            <a:pPr algn="just"/>
            <a:endParaRPr lang="ru-RU" sz="13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Организация мероприятий по благоустройству нуждающихся в благоустройстве территорий общего пользования;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Организация мероприятий по благоустройству нуждающихся в благоустройстве дворовых территорий многоквартирных домов;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Повышение уровня вовлеченности заинтересованных граждан, организаций в реализацию мероприятий по благоустройству нуждающихся в благоустройстве территорий общего пользования поселения, а также дворовых территорий многоквартирных домов;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Повышения уровня комфортного проживания граждан муниципального района </a:t>
            </a:r>
            <a:r>
              <a:rPr lang="ru-RU" sz="13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  <a:endParaRPr lang="ru-RU" sz="13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4893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842088729"/>
              </p:ext>
            </p:extLst>
          </p:nvPr>
        </p:nvGraphicFramePr>
        <p:xfrm>
          <a:off x="0" y="589345"/>
          <a:ext cx="9144000" cy="4554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39302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071802" y="1982386"/>
            <a:ext cx="1071570" cy="80367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5 000,2 тыс.руб.</a:t>
            </a:r>
            <a:endParaRPr lang="ru-RU" dirty="0"/>
          </a:p>
        </p:txBody>
      </p:sp>
      <p:sp>
        <p:nvSpPr>
          <p:cNvPr id="7" name="Шестиугольник 6"/>
          <p:cNvSpPr/>
          <p:nvPr/>
        </p:nvSpPr>
        <p:spPr>
          <a:xfrm>
            <a:off x="3143240" y="3053956"/>
            <a:ext cx="1143008" cy="80367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4357686" y="3643320"/>
            <a:ext cx="1071570" cy="696521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295,0 тыс.руб.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4286248" y="2518171"/>
            <a:ext cx="1071570" cy="80367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611,7 </a:t>
            </a:r>
          </a:p>
          <a:p>
            <a:pPr algn="ctr"/>
            <a:r>
              <a:rPr lang="ru-RU" dirty="0"/>
              <a:t>Тыс.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8662" y="23574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964395"/>
            <a:ext cx="8001056" cy="57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Сумма проектов   6 861,5 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в том числе: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2139733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4 069,8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2625329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764,3 </a:t>
            </a:r>
          </a:p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0" y="3268271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1 258,6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57686" y="3693510"/>
            <a:ext cx="104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768,8 </a:t>
            </a:r>
          </a:p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+mj-lt"/>
                <a:cs typeface="Times New Roman" pitchFamily="18" charset="0"/>
              </a:rPr>
              <a:t>Сведения о проектах по программе  поддержки местных инициатив (ППМИ), направленных на решение вопросов местного значения  при непосредственном участии граждан за 2024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156973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514350"/>
            <a:ext cx="2209800" cy="165735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4511" y="76200"/>
            <a:ext cx="4191000" cy="438150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Никольский с/с -  Ремонт уличного освещения населенного пункта д. Вознесенский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143" y="2204424"/>
            <a:ext cx="274320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проекта – 388,0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Республики Башкортостан – 244,2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бюджета района – 39,2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населения – 52,3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спонсоров – 52,3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1" y="2438235"/>
            <a:ext cx="3048000" cy="1371600"/>
          </a:xfrm>
          <a:prstGeom prst="rect">
            <a:avLst/>
          </a:prstGeom>
        </p:spPr>
      </p:pic>
      <p:sp>
        <p:nvSpPr>
          <p:cNvPr id="28" name="Заголовок 6"/>
          <p:cNvSpPr txBox="1">
            <a:spLocks/>
          </p:cNvSpPr>
          <p:nvPr/>
        </p:nvSpPr>
        <p:spPr bwMode="auto">
          <a:xfrm>
            <a:off x="2743200" y="1809750"/>
            <a:ext cx="3397857" cy="5253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Новокулевский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с/с -  Приобретение комплектующих модульного гаража для пожарного бокса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90801" y="3943350"/>
            <a:ext cx="355025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проекта – 1 600,0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Республики Башкортостан – 1 200,0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бюджета района – 160,0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населения – 120,0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спонсоров – 120,0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514350"/>
            <a:ext cx="2409825" cy="1807369"/>
          </a:xfrm>
          <a:prstGeom prst="rect">
            <a:avLst/>
          </a:prstGeom>
        </p:spPr>
      </p:pic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4876800" y="59138"/>
            <a:ext cx="4191000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Новосубаевский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с/с -  Приобретение материалов для благоустройства кладбища д. Старый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Бияз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791200" y="2456714"/>
            <a:ext cx="3429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проекта – 448,0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Республики Башкортостан – 291,2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бюджета района – 67,2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населения – 44,8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спонсоров – 44,8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7225977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4511" y="76200"/>
            <a:ext cx="4191000" cy="438150"/>
          </a:xfrm>
        </p:spPr>
        <p:txBody>
          <a:bodyPr>
            <a:no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Сарвинский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с/с -  Приобретение детского игрового комплекса для детской площадки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д.Сарва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-76199" y="2204424"/>
            <a:ext cx="293270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проекта – 280,0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Республики Башкортостан – 70,0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бюджета района – 70,0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населения – 70,0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спонсоров – 70,0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8" name="Заголовок 6"/>
          <p:cNvSpPr txBox="1">
            <a:spLocks/>
          </p:cNvSpPr>
          <p:nvPr/>
        </p:nvSpPr>
        <p:spPr bwMode="auto">
          <a:xfrm>
            <a:off x="2856506" y="2032046"/>
            <a:ext cx="3397857" cy="5253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Старобедеевский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с/с -  Приобретение снегоочистителя и машины древесно-рубильной для трактора МТЗ-82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90801" y="4171950"/>
            <a:ext cx="355025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проекта – 1 418,5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Республики Башкортостан – 1 064,4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бюджета района – 158,7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населения – 95,5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спонсоров – 100,0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4876800" y="59138"/>
            <a:ext cx="4191000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Староисаевский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с/с -  Приобретение и установка модульного гаража для пожарной машины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867400" y="2262673"/>
            <a:ext cx="33528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Стоимость проекта – 2 727,0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 Республики Башкортостан – 1 200,0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algn="ctr"/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-средства бюджета района – 763,5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населения – 381,75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FontTx/>
              <a:buChar char="-"/>
            </a:pP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вклады спонсоров – 381,75 </a:t>
            </a:r>
            <a:r>
              <a:rPr lang="ru-RU" sz="105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05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050" y="719432"/>
            <a:ext cx="2598976" cy="14639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7047" y="2649170"/>
            <a:ext cx="2209800" cy="15227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8800" y="638777"/>
            <a:ext cx="3074166" cy="138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3686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80568590"/>
              </p:ext>
            </p:extLst>
          </p:nvPr>
        </p:nvGraphicFramePr>
        <p:xfrm>
          <a:off x="76199" y="971548"/>
          <a:ext cx="9054861" cy="4038602"/>
        </p:xfrm>
        <a:graphic>
          <a:graphicData uri="http://schemas.openxmlformats.org/drawingml/2006/table">
            <a:tbl>
              <a:tblPr/>
              <a:tblGrid>
                <a:gridCol w="374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34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08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61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43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438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5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п/п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Содержание наказа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(наименование объекта, мероприятия, населенного пункта)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Отчет, тыс. рублей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42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РБ, тыс. рублей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бюджета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МО, тыс. рублей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привлечено внебюджетных средств (материальных и др.)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03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16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оборудования и материалов уличного освещения села Красный Ключ сельского поселения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Красноключевский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 муниципального района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1 433,5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1 361,8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71,7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72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и установка спортивных тренажеров возле дома №40 по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ул.Карла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Маркса  в селе Павловка сельского поселения Павловский сельсовет муниципального района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955,6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907,8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47,8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095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Приобретение туристического снаряжения для муниципального автономного общеобразовательного учреждения средняя школа  села Красный Ключ муниципального района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  сельского поселения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Красноключевский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сельсовет муниципального района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Нуримановский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 Республики Башкортостан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172,7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144,0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28,7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3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3254" marR="3254" marT="32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2 561,8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2 413,6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148,2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11,0</a:t>
                      </a:r>
                    </a:p>
                  </a:txBody>
                  <a:tcPr marL="3254" marR="3254" marT="32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60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Информация о выполнении мероприятий, включенных </a:t>
            </a:r>
          </a:p>
          <a:p>
            <a:pPr algn="ctr"/>
            <a:r>
              <a:rPr lang="ru-RU" sz="2000" b="1" dirty="0">
                <a:solidFill>
                  <a:schemeClr val="accent3">
                    <a:lumMod val="10000"/>
                  </a:schemeClr>
                </a:solidFill>
                <a:latin typeface="+mj-lt"/>
                <a:cs typeface="Times New Roman" panose="02020603050405020304" pitchFamily="18" charset="0"/>
              </a:rPr>
              <a:t>в перечень наказов избирателей, за 2024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32942685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6304188"/>
              </p:ext>
            </p:extLst>
          </p:nvPr>
        </p:nvGraphicFramePr>
        <p:xfrm>
          <a:off x="-1" y="789937"/>
          <a:ext cx="9144002" cy="4344304"/>
        </p:xfrm>
        <a:graphic>
          <a:graphicData uri="http://schemas.openxmlformats.org/drawingml/2006/table">
            <a:tbl>
              <a:tblPr/>
              <a:tblGrid>
                <a:gridCol w="320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4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960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431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(Отчет)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9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РФ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РБ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бюджета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26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2 221,5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4 626,5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4 491,6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322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"Успех каждого ребенка"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2 544,1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 (МАОУ СОШ с. Красный Ключ)</a:t>
                      </a:r>
                      <a:r>
                        <a:rPr lang="en-US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;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общеразвивающих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программ, для создания информационных систем в образовательных организациях (МБУ ДО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ДПиШ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2 450,9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1 792,8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8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082,4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2 040,8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29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7 197,6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21069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"Создание условий для реализации творческого потенциала нации" ("Творческие люди")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сельских учреждений культуры (приобретение оборудования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Новосубаевскому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сельскому дому культуры МБУ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ЦКС");</a:t>
                      </a: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работников сельских учреждений культуры (Сазонова Н.В.,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Красноключевская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сельская модельная библиотека - филиал МБУ "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ЦБС")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20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9 430,7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8 833,1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8 223,6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441,7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908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9 430,7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8 833,1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общественных, дворовых территорий и мест массового отдыха населения СП Красногорский сельсовет -Устройство пешеходной дорожки в с. Красная Горка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Нуримановского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РБ 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8 223,6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441,7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597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18 849,8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13 612,7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12 865,2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262,6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484,9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1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10000"/>
                  </a:schemeClr>
                </a:solidFill>
                <a:latin typeface="+mj-lt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 за 2024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9125" y="539579"/>
            <a:ext cx="764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370110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6304188"/>
              </p:ext>
            </p:extLst>
          </p:nvPr>
        </p:nvGraphicFramePr>
        <p:xfrm>
          <a:off x="-2" y="789937"/>
          <a:ext cx="9144001" cy="3969059"/>
        </p:xfrm>
        <a:graphic>
          <a:graphicData uri="http://schemas.openxmlformats.org/drawingml/2006/table">
            <a:tbl>
              <a:tblPr/>
              <a:tblGrid>
                <a:gridCol w="346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18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37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75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378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90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08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(План)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4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РФ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РБ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бюджета</a:t>
                      </a:r>
                      <a:b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9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Молодежь и дети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33 509,2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33 471,5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706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«Педагоги и наставники"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33 509,2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города Байконура и федеральной территории «Сириус», муниципальных общеобразовательных организаций и профессиональных образовательных организаций</a:t>
                      </a:r>
                    </a:p>
                    <a:p>
                      <a:pPr marL="36000"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  <a:p>
                      <a:pPr marL="36000" algn="l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33 471,5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9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Инфраструктура для жизни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12 056,8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11 224,9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602,8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161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12 056,8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Обустройство "Тропы здоровья" в с. Павловка </a:t>
                      </a:r>
                      <a:r>
                        <a:rPr lang="ru-RU" sz="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Нуримановского</a:t>
                      </a:r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</a:t>
                      </a:r>
                      <a:r>
                        <a:rPr lang="ru-RU" sz="8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Республики Башкортостан</a:t>
                      </a:r>
                      <a:endParaRPr lang="ru-RU" sz="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11 224,9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602,8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26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45 566,0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44 696,4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266,8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602,8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-1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>
                    <a:lumMod val="10000"/>
                  </a:schemeClr>
                </a:solidFill>
                <a:latin typeface="+mj-lt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Башкортостан на 2025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9125" y="539579"/>
            <a:ext cx="764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370110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5" name="Picture 21" descr="Подведение итогов приема предложений по благоустройств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244" y="3327836"/>
            <a:ext cx="2822438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18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проекта по устройству пешеходной дорожки, расположенной вдоль улицы Пионерская, ограниченной улицами </a:t>
            </a:r>
            <a:r>
              <a:rPr lang="ru-RU" sz="1700" b="1" dirty="0" err="1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Тукаева</a:t>
            </a:r>
            <a:r>
              <a:rPr lang="ru-RU" sz="1700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Надежды в с. Красная Горка </a:t>
            </a:r>
            <a:r>
              <a:rPr lang="ru-RU" sz="1700" b="1" dirty="0" err="1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1700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Республики Башкортостан, в рамках национального проекта «Жилье и городская среда» за 2024 год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" y="-1321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1142990"/>
            <a:ext cx="51081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Стоимость проекта –  8 833,1 тыс. руб.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средства федерального бюджета – 8 223,6 тыс. руб. 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средства республиканского бюджета – 167,8 тыс. руб.</a:t>
            </a:r>
          </a:p>
          <a:p>
            <a:pPr>
              <a:buFontTx/>
              <a:buChar char="-"/>
            </a:pPr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 средства местного бюджета – 441,7 тыс. руб. </a:t>
            </a: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78550" y="1341928"/>
            <a:ext cx="3212289" cy="160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5614" y="2157631"/>
            <a:ext cx="3288757" cy="164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52402" y="1010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4116" y="3520000"/>
            <a:ext cx="3227321" cy="1613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043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110000"/>
                <a:satMod val="105000"/>
                <a:tint val="67000"/>
                <a:alpha val="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38150"/>
            <a:ext cx="7717260" cy="47625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4000" dirty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123950"/>
            <a:ext cx="8534400" cy="4267200"/>
          </a:xfrm>
        </p:spPr>
        <p:txBody>
          <a:bodyPr>
            <a:noAutofit/>
          </a:bodyPr>
          <a:lstStyle/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МУНИЦИПАЛЬНОГО РАЙОНА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 РАЙОН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С.КРАСНАЯ ГОРКА, УЛ. СОВЕТСКАЯ, 62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МУНИЦИПАЛЬНОГО РАЙОНА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ГЛАВЫ АДМИНИСТРАЦИИ - НАЧАЛЬНИК ФИНАНСОВОГО УПРАВЛЕНИЯ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АРДАШИРОВА АНФИСА ГАЙНИСЛАМОВНА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8(34776) 2-25-84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nuriman_tfu@ufamts.ru </a:t>
            </a:r>
          </a:p>
        </p:txBody>
      </p:sp>
    </p:spTree>
    <p:extLst>
      <p:ext uri="{BB962C8B-B14F-4D97-AF65-F5344CB8AC3E}">
        <p14:creationId xmlns:p14="http://schemas.microsoft.com/office/powerpoint/2010/main" xmlns="" val="49649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Показатели социально-экономического развития </a:t>
            </a:r>
            <a:r>
              <a:rPr lang="ru-RU" sz="2200" dirty="0" err="1"/>
              <a:t>Нуримановского</a:t>
            </a:r>
            <a:r>
              <a:rPr lang="ru-RU" sz="2200" dirty="0"/>
              <a:t> района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500034" y="535767"/>
            <a:ext cx="37861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Фонд оплаты труда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5195889" y="792956"/>
            <a:ext cx="37861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Численность работающих, тыс. чел</a:t>
            </a:r>
            <a:r>
              <a:rPr lang="ru-RU" sz="1600" b="1" i="1" dirty="0"/>
              <a:t>.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530725" y="2169080"/>
            <a:ext cx="4451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Среднемесячная заработная плата  одного работающего в районе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 bwMode="auto">
          <a:xfrm>
            <a:off x="142844" y="4232684"/>
            <a:ext cx="2571768" cy="809115"/>
          </a:xfrm>
          <a:prstGeom prst="wedgeRoundRectCallout">
            <a:avLst>
              <a:gd name="adj1" fmla="val 58211"/>
              <a:gd name="adj2" fmla="val 29926"/>
              <a:gd name="adj3" fmla="val 16667"/>
            </a:avLst>
          </a:prstGeom>
          <a:noFill/>
          <a:ln>
            <a:solidFill>
              <a:schemeClr val="accent3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уровне прожиточного минимума на </a:t>
            </a:r>
            <a:r>
              <a:rPr lang="ru-RU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1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13 753,0 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1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2536" y="4249804"/>
            <a:ext cx="1490660" cy="81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3204858473"/>
              </p:ext>
            </p:extLst>
          </p:nvPr>
        </p:nvGraphicFramePr>
        <p:xfrm>
          <a:off x="304800" y="547531"/>
          <a:ext cx="4343400" cy="221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136307088"/>
              </p:ext>
            </p:extLst>
          </p:nvPr>
        </p:nvGraphicFramePr>
        <p:xfrm>
          <a:off x="4952999" y="1047750"/>
          <a:ext cx="4029075" cy="12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405529509"/>
              </p:ext>
            </p:extLst>
          </p:nvPr>
        </p:nvGraphicFramePr>
        <p:xfrm>
          <a:off x="446625" y="2647950"/>
          <a:ext cx="3676622" cy="158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1042011048"/>
              </p:ext>
            </p:extLst>
          </p:nvPr>
        </p:nvGraphicFramePr>
        <p:xfrm>
          <a:off x="4394200" y="2800350"/>
          <a:ext cx="4587876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091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hape 230"/>
          <p:cNvCxnSpPr/>
          <p:nvPr/>
        </p:nvCxnSpPr>
        <p:spPr>
          <a:xfrm rot="5400000" flipH="1">
            <a:off x="1082510" y="4082920"/>
            <a:ext cx="672538" cy="877154"/>
          </a:xfrm>
          <a:prstGeom prst="bentConnector3">
            <a:avLst>
              <a:gd name="adj1" fmla="val 16407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0" y="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ЭКОНОМИЧЕСКИЕ ПОКАЗАТЕЛИ </a:t>
            </a:r>
          </a:p>
        </p:txBody>
      </p:sp>
      <p:sp>
        <p:nvSpPr>
          <p:cNvPr id="10" name="椭圆 47"/>
          <p:cNvSpPr/>
          <p:nvPr/>
        </p:nvSpPr>
        <p:spPr>
          <a:xfrm>
            <a:off x="4682725" y="1860011"/>
            <a:ext cx="2357455" cy="1697195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cxnSp>
        <p:nvCxnSpPr>
          <p:cNvPr id="11" name="Shape 244"/>
          <p:cNvCxnSpPr/>
          <p:nvPr/>
        </p:nvCxnSpPr>
        <p:spPr>
          <a:xfrm rot="5400000" flipH="1" flipV="1">
            <a:off x="5938956" y="1505144"/>
            <a:ext cx="482203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3929065" y="1783041"/>
            <a:ext cx="1500188" cy="500062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hape 230"/>
          <p:cNvCxnSpPr/>
          <p:nvPr/>
        </p:nvCxnSpPr>
        <p:spPr>
          <a:xfrm rot="16200000" flipV="1">
            <a:off x="2053826" y="1553763"/>
            <a:ext cx="750094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12"/>
          <p:cNvSpPr txBox="1">
            <a:spLocks noChangeArrowheads="1"/>
          </p:cNvSpPr>
          <p:nvPr/>
        </p:nvSpPr>
        <p:spPr bwMode="auto">
          <a:xfrm>
            <a:off x="7040180" y="2241949"/>
            <a:ext cx="207168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498  субъектов малого и среднего предпринимательства</a:t>
            </a:r>
          </a:p>
        </p:txBody>
      </p:sp>
      <p:cxnSp>
        <p:nvCxnSpPr>
          <p:cNvPr id="15" name="Shape 211"/>
          <p:cNvCxnSpPr/>
          <p:nvPr/>
        </p:nvCxnSpPr>
        <p:spPr>
          <a:xfrm rot="5400000" flipH="1" flipV="1">
            <a:off x="7220170" y="2433839"/>
            <a:ext cx="482203" cy="650875"/>
          </a:xfrm>
          <a:prstGeom prst="bentConnector2">
            <a:avLst/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43"/>
          <p:cNvSpPr/>
          <p:nvPr/>
        </p:nvSpPr>
        <p:spPr>
          <a:xfrm>
            <a:off x="1436818" y="3784101"/>
            <a:ext cx="1688628" cy="1339463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7" name="TextBox 234"/>
          <p:cNvSpPr txBox="1">
            <a:spLocks noChangeArrowheads="1"/>
          </p:cNvSpPr>
          <p:nvPr/>
        </p:nvSpPr>
        <p:spPr bwMode="auto">
          <a:xfrm>
            <a:off x="3505201" y="685801"/>
            <a:ext cx="4185854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(услуг) по кругу крупных и средних организаций – 2 482,3 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243"/>
          <p:cNvSpPr txBox="1">
            <a:spLocks noChangeArrowheads="1"/>
          </p:cNvSpPr>
          <p:nvPr/>
        </p:nvSpPr>
        <p:spPr bwMode="auto">
          <a:xfrm>
            <a:off x="6603325" y="1214428"/>
            <a:ext cx="2540707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233,6 </a:t>
            </a:r>
            <a:r>
              <a:rPr lang="ru-RU" sz="1050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. - объем инвестиций за счет всех источников финансирования </a:t>
            </a:r>
          </a:p>
          <a:p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в текущих ценах по кругу крупных и средних организаций (предварительные данные)</a:t>
            </a:r>
          </a:p>
        </p:txBody>
      </p:sp>
      <p:sp>
        <p:nvSpPr>
          <p:cNvPr id="19" name="椭圆 69"/>
          <p:cNvSpPr/>
          <p:nvPr/>
        </p:nvSpPr>
        <p:spPr>
          <a:xfrm>
            <a:off x="2469547" y="1657558"/>
            <a:ext cx="1932455" cy="1342184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0" name="Рисунок 19" descr="IMG_5887сай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4236" y="1792864"/>
            <a:ext cx="1643075" cy="1125149"/>
          </a:xfrm>
          <a:prstGeom prst="flowChartConnector">
            <a:avLst/>
          </a:prstGeom>
        </p:spPr>
      </p:pic>
      <p:pic>
        <p:nvPicPr>
          <p:cNvPr id="23" name="Рисунок 22" descr="a6c216cc0a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1319" y="1994083"/>
            <a:ext cx="2000264" cy="1369646"/>
          </a:xfrm>
          <a:prstGeom prst="flowChartConnector">
            <a:avLst/>
          </a:prstGeom>
        </p:spPr>
      </p:pic>
      <p:sp>
        <p:nvSpPr>
          <p:cNvPr id="24" name="椭圆 72"/>
          <p:cNvSpPr>
            <a:spLocks noChangeAspect="1"/>
          </p:cNvSpPr>
          <p:nvPr/>
        </p:nvSpPr>
        <p:spPr>
          <a:xfrm>
            <a:off x="5690179" y="2821383"/>
            <a:ext cx="2700000" cy="2025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5" name="Рисунок 24" descr="closing_shutterstock_75020932.jpg"/>
          <p:cNvPicPr>
            <a:picLocks noChangeAspect="1"/>
          </p:cNvPicPr>
          <p:nvPr/>
        </p:nvPicPr>
        <p:blipFill>
          <a:blip r:embed="rId4" cstate="print"/>
          <a:srcRect r="2941"/>
          <a:stretch>
            <a:fillRect/>
          </a:stretch>
        </p:blipFill>
        <p:spPr>
          <a:xfrm>
            <a:off x="5894326" y="2950213"/>
            <a:ext cx="2357455" cy="1714512"/>
          </a:xfrm>
          <a:prstGeom prst="ellipse">
            <a:avLst/>
          </a:prstGeom>
        </p:spPr>
      </p:pic>
      <p:sp>
        <p:nvSpPr>
          <p:cNvPr id="26" name="椭圆 72"/>
          <p:cNvSpPr>
            <a:spLocks noChangeAspect="1"/>
          </p:cNvSpPr>
          <p:nvPr/>
        </p:nvSpPr>
        <p:spPr>
          <a:xfrm>
            <a:off x="2829091" y="2780905"/>
            <a:ext cx="2700000" cy="2025000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7" name="Рисунок 26" descr="711b1cf25ce7e89d393a0af412b7a27e.jpg"/>
          <p:cNvPicPr>
            <a:picLocks noChangeAspect="1"/>
          </p:cNvPicPr>
          <p:nvPr/>
        </p:nvPicPr>
        <p:blipFill>
          <a:blip r:embed="rId5" cstate="print"/>
          <a:srcRect l="12500" r="32031"/>
          <a:stretch>
            <a:fillRect/>
          </a:stretch>
        </p:blipFill>
        <p:spPr>
          <a:xfrm>
            <a:off x="2964645" y="2882570"/>
            <a:ext cx="2428892" cy="1821669"/>
          </a:xfrm>
          <a:prstGeom prst="flowChartConnector">
            <a:avLst/>
          </a:prstGeom>
        </p:spPr>
      </p:pic>
      <p:sp>
        <p:nvSpPr>
          <p:cNvPr id="28" name="TextBox 220"/>
          <p:cNvSpPr txBox="1">
            <a:spLocks noChangeArrowheads="1"/>
          </p:cNvSpPr>
          <p:nvPr/>
        </p:nvSpPr>
        <p:spPr bwMode="auto">
          <a:xfrm>
            <a:off x="504849" y="870467"/>
            <a:ext cx="278126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Объем валового производства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по сельскому хозяйству – 2 401,7 </a:t>
            </a:r>
            <a:r>
              <a:rPr lang="ru-RU" sz="1100" b="1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9" name="Shape 230"/>
          <p:cNvCxnSpPr/>
          <p:nvPr/>
        </p:nvCxnSpPr>
        <p:spPr>
          <a:xfrm rot="16200000" flipV="1">
            <a:off x="578181" y="2664462"/>
            <a:ext cx="750094" cy="5715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prstDash val="sysDot"/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16"/>
          <p:cNvSpPr txBox="1">
            <a:spLocks noChangeArrowheads="1"/>
          </p:cNvSpPr>
          <p:nvPr/>
        </p:nvSpPr>
        <p:spPr bwMode="auto">
          <a:xfrm>
            <a:off x="107357" y="1714494"/>
            <a:ext cx="170433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1 710,1 млн. руб. - оборот розничной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торговли во всех </a:t>
            </a:r>
          </a:p>
          <a:p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каналах реализации</a:t>
            </a:r>
          </a:p>
        </p:txBody>
      </p:sp>
      <p:sp>
        <p:nvSpPr>
          <p:cNvPr id="31" name="椭圆 46"/>
          <p:cNvSpPr/>
          <p:nvPr/>
        </p:nvSpPr>
        <p:spPr>
          <a:xfrm>
            <a:off x="1117837" y="2533078"/>
            <a:ext cx="1747801" cy="1310851"/>
          </a:xfrm>
          <a:prstGeom prst="ellipse">
            <a:avLst/>
          </a:prstGeom>
          <a:gradFill flip="none" rotWithShape="1">
            <a:gsLst>
              <a:gs pos="0">
                <a:srgbClr val="29ABE2">
                  <a:lumMod val="5000"/>
                  <a:lumOff val="95000"/>
                </a:srgbClr>
              </a:gs>
              <a:gs pos="100000">
                <a:sysClr val="window" lastClr="FFFFFF">
                  <a:lumMod val="65000"/>
                </a:sysClr>
              </a:gs>
            </a:gsLst>
            <a:lin ang="13500000" scaled="1"/>
            <a:tileRect/>
          </a:gradFill>
          <a:ln w="254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2700000" scaled="1"/>
              <a:tileRect/>
            </a:gradFill>
            <a:prstDash val="solid"/>
            <a:miter lim="800000"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2" name="Рисунок 21" descr="product_magazin2.jpg"/>
          <p:cNvPicPr>
            <a:picLocks noChangeAspect="1"/>
          </p:cNvPicPr>
          <p:nvPr/>
        </p:nvPicPr>
        <p:blipFill>
          <a:blip r:embed="rId6" cstate="print"/>
          <a:srcRect l="21875" t="17197" r="18750" b="12511"/>
          <a:stretch>
            <a:fillRect/>
          </a:stretch>
        </p:blipFill>
        <p:spPr>
          <a:xfrm>
            <a:off x="1241637" y="2643772"/>
            <a:ext cx="1500199" cy="1125149"/>
          </a:xfrm>
          <a:prstGeom prst="flowChartConnector">
            <a:avLst/>
          </a:prstGeom>
        </p:spPr>
      </p:pic>
      <p:pic>
        <p:nvPicPr>
          <p:cNvPr id="21" name="Рисунок 20" descr="chef-carrying-plate-of-seafood-shutterstock.jpg"/>
          <p:cNvPicPr>
            <a:picLocks noChangeAspect="1"/>
          </p:cNvPicPr>
          <p:nvPr/>
        </p:nvPicPr>
        <p:blipFill>
          <a:blip r:embed="rId7" cstate="print"/>
          <a:srcRect l="12901"/>
          <a:stretch>
            <a:fillRect/>
          </a:stretch>
        </p:blipFill>
        <p:spPr>
          <a:xfrm>
            <a:off x="1596606" y="3786196"/>
            <a:ext cx="1428760" cy="1125149"/>
          </a:xfrm>
          <a:prstGeom prst="flowChartConnector">
            <a:avLst/>
          </a:prstGeom>
        </p:spPr>
      </p:pic>
      <p:sp>
        <p:nvSpPr>
          <p:cNvPr id="32" name="TextBox 218"/>
          <p:cNvSpPr txBox="1">
            <a:spLocks noChangeArrowheads="1"/>
          </p:cNvSpPr>
          <p:nvPr/>
        </p:nvSpPr>
        <p:spPr bwMode="auto">
          <a:xfrm>
            <a:off x="-348" y="3614660"/>
            <a:ext cx="168187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26,6 млн. руб. –</a:t>
            </a:r>
          </a:p>
          <a:p>
            <a:pPr algn="just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оборот общественного </a:t>
            </a:r>
          </a:p>
          <a:p>
            <a:pPr algn="just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питания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201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3544" y="576"/>
            <a:ext cx="9147544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>
            <a:spAutoFit/>
          </a:bodyPr>
          <a:lstStyle/>
          <a:p>
            <a:pPr algn="ctr">
              <a:lnSpc>
                <a:spcPts val="2400"/>
              </a:lnSpc>
              <a:tabLst>
                <a:tab pos="977900" algn="l"/>
                <a:tab pos="3441700" algn="l"/>
              </a:tabLst>
            </a:pPr>
            <a:r>
              <a:rPr lang="ru-RU" altLang="zh-CN" sz="2200" b="1" dirty="0">
                <a:solidFill>
                  <a:schemeClr val="accent3">
                    <a:lumMod val="25000"/>
                  </a:schemeClr>
                </a:solidFill>
                <a:latin typeface="+mj-lt"/>
                <a:ea typeface="宋体"/>
                <a:cs typeface="Times New Roman" pitchFamily="18" charset="0"/>
              </a:rPr>
              <a:t>Показатели социально-экономического развития </a:t>
            </a:r>
            <a:r>
              <a:rPr lang="ru-RU" altLang="zh-CN" sz="2200" b="1" dirty="0" err="1">
                <a:solidFill>
                  <a:schemeClr val="accent3">
                    <a:lumMod val="25000"/>
                  </a:schemeClr>
                </a:solidFill>
                <a:latin typeface="+mj-lt"/>
                <a:ea typeface="宋体"/>
                <a:cs typeface="Times New Roman" pitchFamily="18" charset="0"/>
              </a:rPr>
              <a:t>Нуримановского</a:t>
            </a:r>
            <a:r>
              <a:rPr lang="ru-RU" altLang="zh-CN" sz="2200" b="1" dirty="0">
                <a:solidFill>
                  <a:schemeClr val="accent3">
                    <a:lumMod val="25000"/>
                  </a:schemeClr>
                </a:solidFill>
                <a:latin typeface="+mj-lt"/>
                <a:ea typeface="宋体"/>
                <a:cs typeface="Times New Roman" pitchFamily="18" charset="0"/>
              </a:rPr>
              <a:t> района</a:t>
            </a:r>
            <a:r>
              <a:rPr lang="en-US" altLang="zh-CN" sz="2800" dirty="0">
                <a:solidFill>
                  <a:schemeClr val="accent3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/>
                <a:cs typeface="Times New Roman" pitchFamily="18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5" y="897878"/>
            <a:ext cx="4824413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</a:t>
            </a:r>
            <a:r>
              <a:rPr lang="ru-RU" sz="1400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825" y="964407"/>
            <a:ext cx="3963988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розничной  торговли</a:t>
            </a:r>
            <a:endParaRPr lang="ru-RU" sz="1400" dirty="0">
              <a:solidFill>
                <a:schemeClr val="accent3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5175250" y="2803624"/>
            <a:ext cx="3968750" cy="3077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 общественного  питания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872469406"/>
              </p:ext>
            </p:extLst>
          </p:nvPr>
        </p:nvGraphicFramePr>
        <p:xfrm>
          <a:off x="94094" y="897877"/>
          <a:ext cx="5239906" cy="393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910676373"/>
              </p:ext>
            </p:extLst>
          </p:nvPr>
        </p:nvGraphicFramePr>
        <p:xfrm>
          <a:off x="5056632" y="964407"/>
          <a:ext cx="4114800" cy="166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43480680"/>
              </p:ext>
            </p:extLst>
          </p:nvPr>
        </p:nvGraphicFramePr>
        <p:xfrm>
          <a:off x="5233743" y="2876550"/>
          <a:ext cx="378301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9070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Custom 174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E1EAED"/>
      </a:accent6>
      <a:hlink>
        <a:srgbClr val="9454C3"/>
      </a:hlink>
      <a:folHlink>
        <a:srgbClr val="3EBBF0"/>
      </a:folHlink>
    </a:clrScheme>
    <a:fontScheme name="Custom 30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M03460663_win32_LW_V6" id="{E98E9C9B-9291-4B47-BC4D-DAE7B5F9EC1B}" vid="{225AF68F-18F0-421B-8B78-1F33E1A33B6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37B52A-9EC8-4B7A-85C4-31F7EAFE403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C06458-EC9A-428C-9123-A760B9587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050606-E255-48B6-AE23-CE03A589EB22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www.w3.org/XML/1998/namespace"/>
    <ds:schemaRef ds:uri="71af3243-3dd4-4a8d-8c0d-dd76da1f02a5"/>
    <ds:schemaRef ds:uri="230e9df3-be65-4c73-a93b-d1236ebd677e"/>
    <ds:schemaRef ds:uri="16c05727-aa75-4e4a-9b5f-8a80a1165891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8525</TotalTime>
  <Words>11794</Words>
  <Application>Microsoft Office PowerPoint</Application>
  <PresentationFormat>Экран (16:9)</PresentationFormat>
  <Paragraphs>2522</Paragraphs>
  <Slides>69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69</vt:i4>
      </vt:variant>
    </vt:vector>
  </HeadingPairs>
  <TitlesOfParts>
    <vt:vector size="71" baseType="lpstr">
      <vt:lpstr>Custom</vt:lpstr>
      <vt:lpstr>Тема Office</vt:lpstr>
      <vt:lpstr>БЮДЖЕТ ДЛЯ ГРАЖДАН</vt:lpstr>
      <vt:lpstr>Слайд 2</vt:lpstr>
      <vt:lpstr>Административно – территориальное деление муниципального района Нуримановский район Республики Башкортостан (слайд 4) Основные направления бюджетной и налоговой политики района (слайды 5) Исполнение бюджета района (слайд 6) Показатели социально-экономического развития, экономические показатели, показатели развития социальной сферы (слайды 7-10) Динамика основных показателей исполнения бюджета в 2022-2027 годах (слайд 11) Источники финансирования дефицита бюджета в 2022-2027 годах (слайд 12) Общие характеристики бюджета в 2022-2027 годах (слайд 13) Доходы бюджета муниципального района Нуримановский район Республики Башкортостан (слайды 14-23) Расходы бюджета муниципального района Нуримановский район Республики Башкортостан (слайды 24-35, 37,39,40)  Муниципальный долг муниципального района Нуримановский район Республики Башкортостан (слайд 36) Информация о распределении межбюджетных трансфертов бюджетам сельских поселений (слайд 38) Расходы бюджета на реализацию муниципальных программ (слайды 41-62) Сведения о проектах по программе  поддержки местных инициатив (ППМИ) (слайды 63-65) Информация о выполнении мероприятий, включенных в перечень наказов избирателей (слайд 66) Реализация национальных проектов в муниципальном районе Нуримановский район Республики Башкортостан (слайды 67-69) Контактная информация (слайд 70)</vt:lpstr>
      <vt:lpstr>Административно-территориальное деление муниципального района Нуримановский район Республики Башкортостан</vt:lpstr>
      <vt:lpstr>Основные направления, бюджетной, налоговой и долговой политики района</vt:lpstr>
      <vt:lpstr>ИСПОЛНЕНИЕ БЮДЖЕТА РАЙОНА</vt:lpstr>
      <vt:lpstr>Показатели социально-экономического развития Нуримановского района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19 утвержденных муниципальных программ. </vt:lpstr>
      <vt:lpstr>Бюджет муниципального района Нуримановский район Республики Башкортостан в разрезе муниципальных программ, тыс.руб.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Никольский с/с -  Ремонт уличного освещения населенного пункта д. Вознесенский</vt:lpstr>
      <vt:lpstr>Сарвинский с/с -  Приобретение детского игрового комплекса для детской площадки д.Сарва </vt:lpstr>
      <vt:lpstr>Слайд 65</vt:lpstr>
      <vt:lpstr>Слайд 66</vt:lpstr>
      <vt:lpstr>Слайд 67</vt:lpstr>
      <vt:lpstr>Слайд 68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root</cp:lastModifiedBy>
  <cp:revision>149</cp:revision>
  <cp:lastPrinted>2025-03-25T04:25:02Z</cp:lastPrinted>
  <dcterms:created xsi:type="dcterms:W3CDTF">2023-08-29T05:27:38Z</dcterms:created>
  <dcterms:modified xsi:type="dcterms:W3CDTF">2025-03-26T07:21:40Z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Order">
    <vt:r8>74069400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MediaServiceImageTags">
    <vt:lpwstr/>
  </property>
</Properties>
</file>