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charts/chart29.xml" ContentType="application/vnd.openxmlformats-officedocument.drawingml.char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30.xml" ContentType="application/vnd.openxmlformats-officedocument.drawingml.chart+xml"/>
  <Default Extension="tiff" ContentType="image/tiff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7" r:id="rId3"/>
  </p:sldMasterIdLst>
  <p:notesMasterIdLst>
    <p:notesMasterId r:id="rId83"/>
  </p:notesMasterIdLst>
  <p:sldIdLst>
    <p:sldId id="317" r:id="rId4"/>
    <p:sldId id="259" r:id="rId5"/>
    <p:sldId id="337" r:id="rId6"/>
    <p:sldId id="33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40" r:id="rId18"/>
    <p:sldId id="270" r:id="rId19"/>
    <p:sldId id="33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16" r:id="rId31"/>
    <p:sldId id="281" r:id="rId32"/>
    <p:sldId id="282" r:id="rId33"/>
    <p:sldId id="283" r:id="rId34"/>
    <p:sldId id="341" r:id="rId35"/>
    <p:sldId id="284" r:id="rId36"/>
    <p:sldId id="285" r:id="rId37"/>
    <p:sldId id="286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292" r:id="rId46"/>
    <p:sldId id="351" r:id="rId47"/>
    <p:sldId id="352" r:id="rId48"/>
    <p:sldId id="353" r:id="rId49"/>
    <p:sldId id="296" r:id="rId50"/>
    <p:sldId id="354" r:id="rId51"/>
    <p:sldId id="355" r:id="rId52"/>
    <p:sldId id="356" r:id="rId53"/>
    <p:sldId id="357" r:id="rId54"/>
    <p:sldId id="358" r:id="rId55"/>
    <p:sldId id="303" r:id="rId56"/>
    <p:sldId id="304" r:id="rId57"/>
    <p:sldId id="305" r:id="rId58"/>
    <p:sldId id="306" r:id="rId59"/>
    <p:sldId id="307" r:id="rId60"/>
    <p:sldId id="308" r:id="rId61"/>
    <p:sldId id="320" r:id="rId62"/>
    <p:sldId id="321" r:id="rId63"/>
    <p:sldId id="322" r:id="rId64"/>
    <p:sldId id="34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43" r:id="rId80"/>
    <p:sldId id="315" r:id="rId81"/>
    <p:sldId id="311" r:id="rId8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695" autoAdjust="0"/>
    <p:restoredTop sz="96374" autoAdjust="0"/>
  </p:normalViewPr>
  <p:slideViewPr>
    <p:cSldViewPr snapToGrid="0">
      <p:cViewPr varScale="1">
        <p:scale>
          <a:sx n="108" d="100"/>
          <a:sy n="108" d="100"/>
        </p:scale>
        <p:origin x="-21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image" Target="../media/image36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6.xlsx"/><Relationship Id="rId2" Type="http://schemas.openxmlformats.org/officeDocument/2006/relationships/image" Target="../media/image52.jpeg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17473280"/>
        <c:axId val="117474816"/>
      </c:barChart>
      <c:catAx>
        <c:axId val="117473280"/>
        <c:scaling>
          <c:orientation val="minMax"/>
        </c:scaling>
        <c:axPos val="b"/>
        <c:tickLblPos val="nextTo"/>
        <c:crossAx val="117474816"/>
        <c:crosses val="autoZero"/>
        <c:auto val="1"/>
        <c:lblAlgn val="ctr"/>
        <c:lblOffset val="100"/>
      </c:catAx>
      <c:valAx>
        <c:axId val="117474816"/>
        <c:scaling>
          <c:orientation val="minMax"/>
        </c:scaling>
        <c:axPos val="l"/>
        <c:majorGridlines/>
        <c:numFmt formatCode="General" sourceLinked="1"/>
        <c:tickLblPos val="nextTo"/>
        <c:crossAx val="11747328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914"/>
          <c:h val="0.748534346813197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 (План)</c:v>
                </c:pt>
                <c:pt idx="3">
                  <c:v>2026  (Проект)</c:v>
                </c:pt>
                <c:pt idx="4">
                  <c:v>2027  (Проект)</c:v>
                </c:pt>
                <c:pt idx="5">
                  <c:v>2028 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91402.5</c:v>
                </c:pt>
                <c:pt idx="1">
                  <c:v>105428</c:v>
                </c:pt>
                <c:pt idx="2">
                  <c:v>100491.6</c:v>
                </c:pt>
                <c:pt idx="3">
                  <c:v>104042.6</c:v>
                </c:pt>
                <c:pt idx="4">
                  <c:v>103650.2</c:v>
                </c:pt>
                <c:pt idx="5">
                  <c:v>103650.2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axId val="150889216"/>
        <c:axId val="150890752"/>
      </c:barChart>
      <c:catAx>
        <c:axId val="150889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890752"/>
        <c:crosses val="autoZero"/>
        <c:auto val="1"/>
        <c:lblAlgn val="ctr"/>
        <c:lblOffset val="100"/>
      </c:catAx>
      <c:valAx>
        <c:axId val="1508907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0889216"/>
        <c:crosses val="autoZero"/>
        <c:crossBetween val="between"/>
      </c:valAx>
    </c:plotArea>
    <c:plotVisOnly val="1"/>
    <c:dispBlanksAs val="gap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8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>
                <c:manualLayout>
                  <c:x val="-2.0201878806543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62653.9</c:v>
                </c:pt>
                <c:pt idx="1">
                  <c:v>107940.4</c:v>
                </c:pt>
                <c:pt idx="2">
                  <c:v>67901.7</c:v>
                </c:pt>
                <c:pt idx="3">
                  <c:v>51230.9</c:v>
                </c:pt>
                <c:pt idx="4">
                  <c:v>44978.3</c:v>
                </c:pt>
                <c:pt idx="5">
                  <c:v>48296.800000000003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shape val="cylinder"/>
        <c:axId val="150949248"/>
        <c:axId val="150951040"/>
        <c:axId val="0"/>
      </c:bar3DChart>
      <c:catAx>
        <c:axId val="150949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951040"/>
        <c:crosses val="autoZero"/>
        <c:auto val="1"/>
        <c:lblAlgn val="ctr"/>
        <c:lblOffset val="100"/>
      </c:catAx>
      <c:valAx>
        <c:axId val="150951040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150949248"/>
        <c:crosses val="autoZero"/>
        <c:crossBetween val="between"/>
      </c:valAx>
    </c:plotArea>
    <c:plotVisOnly val="1"/>
    <c:dispBlanksAs val="gap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932770455695705E-2"/>
          <c:y val="0"/>
          <c:w val="0.9730672295443048"/>
          <c:h val="0.7700854999460067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51"/>
                  <c:y val="2.68907705370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53"/>
                  <c:y val="9.41176968796119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27976865423"/>
                  <c:y val="-3.118376559717638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4.7511561517339013E-2"/>
                  <c:y val="-0.14789923795367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73854.899999999994</c:v>
                </c:pt>
                <c:pt idx="1">
                  <c:v>99087.8</c:v>
                </c:pt>
                <c:pt idx="2">
                  <c:v>70208.5</c:v>
                </c:pt>
                <c:pt idx="3">
                  <c:v>71490</c:v>
                </c:pt>
                <c:pt idx="4">
                  <c:v>61129</c:v>
                </c:pt>
                <c:pt idx="5">
                  <c:v>76131.7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marker val="1"/>
        <c:axId val="151012864"/>
        <c:axId val="151014400"/>
      </c:lineChart>
      <c:catAx>
        <c:axId val="1510128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14400"/>
        <c:crosses val="autoZero"/>
        <c:auto val="1"/>
        <c:lblAlgn val="ctr"/>
        <c:lblOffset val="100"/>
      </c:catAx>
      <c:valAx>
        <c:axId val="15101440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1012864"/>
        <c:crosses val="autoZero"/>
        <c:crossBetween val="between"/>
      </c:valAx>
    </c:plotArea>
    <c:plotVisOnly val="1"/>
    <c:dispBlanksAs val="gap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751961.2</c:v>
                </c:pt>
                <c:pt idx="1">
                  <c:v>723455.2</c:v>
                </c:pt>
                <c:pt idx="2">
                  <c:v>758758.2</c:v>
                </c:pt>
                <c:pt idx="3">
                  <c:v>739696.3</c:v>
                </c:pt>
                <c:pt idx="4">
                  <c:v>678139.1</c:v>
                </c:pt>
                <c:pt idx="5">
                  <c:v>590689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shape val="cylinder"/>
        <c:axId val="151079552"/>
        <c:axId val="151085440"/>
        <c:axId val="0"/>
      </c:bar3DChart>
      <c:catAx>
        <c:axId val="1510795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85440"/>
        <c:crosses val="autoZero"/>
        <c:auto val="1"/>
        <c:lblAlgn val="ctr"/>
        <c:lblOffset val="100"/>
      </c:catAx>
      <c:valAx>
        <c:axId val="151085440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5107955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-3.2323335157353743E-2"/>
                  <c:y val="6.83702059020518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5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968E-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23702.3</c:v>
                </c:pt>
                <c:pt idx="1">
                  <c:v>34296.800000000003</c:v>
                </c:pt>
                <c:pt idx="2">
                  <c:v>43064.2</c:v>
                </c:pt>
                <c:pt idx="3">
                  <c:v>22648.7</c:v>
                </c:pt>
                <c:pt idx="4">
                  <c:v>13798.5</c:v>
                </c:pt>
                <c:pt idx="5">
                  <c:v>13800.2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shape val="pyramid"/>
        <c:axId val="151277952"/>
        <c:axId val="151279488"/>
        <c:axId val="0"/>
      </c:bar3DChart>
      <c:catAx>
        <c:axId val="151277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279488"/>
        <c:crosses val="autoZero"/>
        <c:auto val="1"/>
        <c:lblAlgn val="ctr"/>
        <c:lblOffset val="100"/>
      </c:catAx>
      <c:valAx>
        <c:axId val="15127948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1277952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25253.7</c:v>
                </c:pt>
                <c:pt idx="1">
                  <c:v>78869.3</c:v>
                </c:pt>
                <c:pt idx="2">
                  <c:v>21910.3</c:v>
                </c:pt>
                <c:pt idx="3" formatCode="#,##0.00">
                  <c:v>32865.4</c:v>
                </c:pt>
                <c:pt idx="4">
                  <c:v>32865.4</c:v>
                </c:pt>
                <c:pt idx="5">
                  <c:v>32865.4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shape val="cone"/>
        <c:axId val="151290240"/>
        <c:axId val="151291776"/>
        <c:axId val="0"/>
      </c:bar3DChart>
      <c:catAx>
        <c:axId val="151290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291776"/>
        <c:crosses val="autoZero"/>
        <c:auto val="1"/>
        <c:lblAlgn val="ctr"/>
        <c:lblOffset val="100"/>
      </c:catAx>
      <c:valAx>
        <c:axId val="15129177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1290240"/>
        <c:crosses val="autoZero"/>
        <c:crossBetween val="between"/>
      </c:valAx>
    </c:plotArea>
    <c:plotVisOnly val="1"/>
    <c:dispBlanksAs val="gap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4673.5</c:v>
                </c:pt>
                <c:pt idx="1">
                  <c:v>4714.2</c:v>
                </c:pt>
                <c:pt idx="2">
                  <c:v>3869.3</c:v>
                </c:pt>
                <c:pt idx="3">
                  <c:v>4105.5</c:v>
                </c:pt>
                <c:pt idx="4">
                  <c:v>3505.5</c:v>
                </c:pt>
                <c:pt idx="5">
                  <c:v>3505.5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23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57922.3</c:v>
                </c:pt>
                <c:pt idx="1">
                  <c:v>65553.100000000006</c:v>
                </c:pt>
                <c:pt idx="2">
                  <c:v>60780.7</c:v>
                </c:pt>
                <c:pt idx="3">
                  <c:v>59032.6</c:v>
                </c:pt>
                <c:pt idx="4">
                  <c:v>48739.4</c:v>
                </c:pt>
                <c:pt idx="5">
                  <c:v>48971.199999999997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1104E-3"/>
                  <c:y val="-3.78247943611868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582E-3"/>
                  <c:y val="-6.85903126346513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42E-2"/>
                  <c:y val="-1.89124001642548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725E-3"/>
                  <c:y val="-1.60711585343864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9.6</c:v>
                </c:pt>
                <c:pt idx="3" formatCode="#,##0.0">
                  <c:v>171</c:v>
                </c:pt>
                <c:pt idx="4" formatCode="#,##0.0">
                  <c:v>8</c:v>
                </c:pt>
                <c:pt idx="5" formatCode="#,##0.0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3099385286664367E-2"/>
                  <c:y val="-3.02598354889503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6022E-3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513E-3"/>
                  <c:y val="-3.0259835488949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73E-3"/>
                  <c:y val="-2.64772336854015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62E-2"/>
                  <c:y val="5.90899801388325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49E-2"/>
                  <c:y val="7.20848405317149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42E-2"/>
                  <c:y val="6.80670508981185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288</c:v>
                </c:pt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29913.3</c:v>
                </c:pt>
                <c:pt idx="1">
                  <c:v>36183.599999999999</c:v>
                </c:pt>
                <c:pt idx="2">
                  <c:v>33656</c:v>
                </c:pt>
                <c:pt idx="3">
                  <c:v>34189.699999999997</c:v>
                </c:pt>
                <c:pt idx="4">
                  <c:v>29740.6</c:v>
                </c:pt>
                <c:pt idx="5">
                  <c:v>29756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shape val="cylinder"/>
        <c:axId val="152704512"/>
        <c:axId val="152706048"/>
        <c:axId val="0"/>
      </c:bar3DChart>
      <c:catAx>
        <c:axId val="152704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706048"/>
        <c:crosses val="autoZero"/>
        <c:auto val="1"/>
        <c:lblAlgn val="ctr"/>
        <c:lblOffset val="100"/>
      </c:catAx>
      <c:valAx>
        <c:axId val="152706048"/>
        <c:scaling>
          <c:orientation val="minMax"/>
        </c:scaling>
        <c:delete val="1"/>
        <c:axPos val="l"/>
        <c:numFmt formatCode="#,##0.0" sourceLinked="1"/>
        <c:tickLblPos val="none"/>
        <c:crossAx val="152704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4165.3</c:v>
                </c:pt>
                <c:pt idx="1">
                  <c:v>7682.4</c:v>
                </c:pt>
                <c:pt idx="2">
                  <c:v>4725</c:v>
                </c:pt>
                <c:pt idx="3">
                  <c:v>5731.1</c:v>
                </c:pt>
                <c:pt idx="4">
                  <c:v>5143.6000000000004</c:v>
                </c:pt>
                <c:pt idx="5">
                  <c:v>5143.6000000000004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shape val="box"/>
        <c:axId val="87860352"/>
        <c:axId val="87861888"/>
        <c:axId val="0"/>
      </c:bar3DChart>
      <c:catAx>
        <c:axId val="87860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861888"/>
        <c:crosses val="autoZero"/>
        <c:auto val="1"/>
        <c:lblAlgn val="ctr"/>
        <c:lblOffset val="100"/>
      </c:catAx>
      <c:valAx>
        <c:axId val="87861888"/>
        <c:scaling>
          <c:orientation val="minMax"/>
        </c:scaling>
        <c:delete val="1"/>
        <c:axPos val="l"/>
        <c:numFmt formatCode="#,##0.0" sourceLinked="1"/>
        <c:tickLblPos val="none"/>
        <c:crossAx val="87860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2852482931714073E-2"/>
          <c:w val="0.97357359856839665"/>
          <c:h val="0.6823524159675787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2321.1999999999998</c:v>
                </c:pt>
                <c:pt idx="1">
                  <c:v>2794.9</c:v>
                </c:pt>
                <c:pt idx="2">
                  <c:v>3313.8</c:v>
                </c:pt>
                <c:pt idx="3">
                  <c:v>4571.7</c:v>
                </c:pt>
                <c:pt idx="4">
                  <c:v>5105.3</c:v>
                </c:pt>
                <c:pt idx="5">
                  <c:v>6513.5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marker val="1"/>
        <c:axId val="87713664"/>
        <c:axId val="87715200"/>
      </c:lineChart>
      <c:catAx>
        <c:axId val="87713664"/>
        <c:scaling>
          <c:orientation val="minMax"/>
        </c:scaling>
        <c:axPos val="b"/>
        <c:numFmt formatCode="General" sourceLinked="0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715200"/>
        <c:crosses val="autoZero"/>
        <c:auto val="1"/>
        <c:lblAlgn val="ctr"/>
        <c:lblOffset val="100"/>
      </c:catAx>
      <c:valAx>
        <c:axId val="87715200"/>
        <c:scaling>
          <c:orientation val="minMax"/>
        </c:scaling>
        <c:delete val="1"/>
        <c:axPos val="l"/>
        <c:numFmt formatCode="#,##0.0" sourceLinked="1"/>
        <c:tickLblPos val="none"/>
        <c:crossAx val="87713664"/>
        <c:crosses val="autoZero"/>
        <c:crossBetween val="between"/>
      </c:valAx>
    </c:plotArea>
    <c:plotVisOnly val="1"/>
    <c:dispBlanksAs val="zero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80"/>
      <c:perspective val="20"/>
    </c:view3D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dLbls>
            <c:dLbl>
              <c:idx val="2"/>
              <c:layout>
                <c:manualLayout>
                  <c:x val="-2.3125402731392158E-2"/>
                  <c:y val="1.3862736558065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6110.5</c:v>
                </c:pt>
                <c:pt idx="1">
                  <c:v>7165.7</c:v>
                </c:pt>
                <c:pt idx="2">
                  <c:v>7847</c:v>
                </c:pt>
                <c:pt idx="3">
                  <c:v>6906.3</c:v>
                </c:pt>
                <c:pt idx="4">
                  <c:v>6484.6</c:v>
                </c:pt>
                <c:pt idx="5">
                  <c:v>6490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-4.5817204161571132E-2"/>
                  <c:y val="1.21211272839258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428E-3"/>
                  <c:y val="-4.04037576130859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695E-3"/>
                  <c:y val="-6.39281219333549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565E-2"/>
                  <c:y val="3.46575236298816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8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55957.4</c:v>
                </c:pt>
                <c:pt idx="1">
                  <c:v>115116.7</c:v>
                </c:pt>
                <c:pt idx="2">
                  <c:v>56453.7</c:v>
                </c:pt>
                <c:pt idx="3">
                  <c:v>42541.8</c:v>
                </c:pt>
                <c:pt idx="4">
                  <c:v>55880.5</c:v>
                </c:pt>
                <c:pt idx="5">
                  <c:v>58954.2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5.9258844499192774E-3"/>
                  <c:y val="-4.0406939011324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3"/>
              <c:layout>
                <c:manualLayout>
                  <c:x val="5.7813506828480942E-3"/>
                  <c:y val="-6.23835425337869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B-422B-BA83-99FA85A5A6B3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965E-2"/>
                  <c:y val="1.38630094519526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74267.8</c:v>
                </c:pt>
                <c:pt idx="1">
                  <c:v>61885.599999999999</c:v>
                </c:pt>
                <c:pt idx="2">
                  <c:v>56351.6</c:v>
                </c:pt>
                <c:pt idx="3">
                  <c:v>66549.5</c:v>
                </c:pt>
                <c:pt idx="4">
                  <c:v>62113.2</c:v>
                </c:pt>
                <c:pt idx="5">
                  <c:v>62125.1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shape val="cylinder"/>
        <c:axId val="88038016"/>
        <c:axId val="88048000"/>
        <c:axId val="88040768"/>
      </c:bar3DChart>
      <c:catAx>
        <c:axId val="88038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048000"/>
        <c:crosses val="autoZero"/>
        <c:auto val="1"/>
        <c:lblAlgn val="ctr"/>
        <c:lblOffset val="100"/>
      </c:catAx>
      <c:valAx>
        <c:axId val="880480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8038016"/>
        <c:crosses val="autoZero"/>
        <c:crossBetween val="between"/>
      </c:valAx>
      <c:serAx>
        <c:axId val="88040768"/>
        <c:scaling>
          <c:orientation val="minMax"/>
        </c:scaling>
        <c:delete val="1"/>
        <c:axPos val="b"/>
        <c:tickLblPos val="none"/>
        <c:crossAx val="8804800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9166666666666643E-2"/>
                  <c:y val="2.82184973805679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3.3333442694663262E-2"/>
                  <c:y val="4.51493736160159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7777777777777842E-2"/>
                  <c:y val="4.23273016850664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2.5000000000000112E-2"/>
                  <c:y val="5.07932952850225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1062856.4000000004</c:v>
                </c:pt>
                <c:pt idx="3">
                  <c:v>1054590.8</c:v>
                </c:pt>
                <c:pt idx="4">
                  <c:v>1007520.4</c:v>
                </c:pt>
                <c:pt idx="5">
                  <c:v>1073766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5.1118766404199475E-3"/>
                  <c:y val="5.64369947611361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129E-2"/>
                  <c:y val="2.8216275451640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3.7229877515310671E-3"/>
                  <c:y val="-8.46577140706315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5.8333333333333445E-2"/>
                  <c:y val="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921150.8</c:v>
                </c:pt>
                <c:pt idx="1">
                  <c:v>1122033.6000000001</c:v>
                </c:pt>
                <c:pt idx="2">
                  <c:v>1061811.6000000001</c:v>
                </c:pt>
                <c:pt idx="3">
                  <c:v>1053090.8</c:v>
                </c:pt>
                <c:pt idx="4">
                  <c:v>1006020.4</c:v>
                </c:pt>
                <c:pt idx="5">
                  <c:v>1072266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5882.4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2757.4</c:v>
                </c:pt>
                <c:pt idx="2" formatCode="#,##0.0">
                  <c:v>1044.8</c:v>
                </c:pt>
                <c:pt idx="3" formatCode="#,##0.0">
                  <c:v>1500</c:v>
                </c:pt>
                <c:pt idx="4" formatCode="#,##0.0">
                  <c:v>1500</c:v>
                </c:pt>
                <c:pt idx="5" formatCode="#,##0.0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shape val="box"/>
        <c:axId val="118237440"/>
        <c:axId val="118263808"/>
        <c:axId val="0"/>
      </c:bar3DChart>
      <c:catAx>
        <c:axId val="11823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63808"/>
        <c:crosses val="autoZero"/>
        <c:auto val="1"/>
        <c:lblAlgn val="ctr"/>
        <c:lblOffset val="100"/>
      </c:catAx>
      <c:valAx>
        <c:axId val="118263808"/>
        <c:scaling>
          <c:orientation val="minMax"/>
        </c:scaling>
        <c:delete val="1"/>
        <c:axPos val="l"/>
        <c:numFmt formatCode="#,##0.0" sourceLinked="1"/>
        <c:tickLblPos val="none"/>
        <c:crossAx val="11823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175"/>
          <c:y val="0.3022296612402815"/>
          <c:w val="0.135948600174982"/>
          <c:h val="0.33063813354415461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43045206210747"/>
          <c:y val="3.9909291351539436E-2"/>
          <c:w val="0.76156954793789644"/>
          <c:h val="0.920181417296921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>
                  <c:v>200</c:v>
                </c:pt>
                <c:pt idx="4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8323.9</c:v>
                </c:pt>
                <c:pt idx="1">
                  <c:v>8024.4</c:v>
                </c:pt>
                <c:pt idx="2">
                  <c:v>7711</c:v>
                </c:pt>
                <c:pt idx="3">
                  <c:v>18878.400000000001</c:v>
                </c:pt>
                <c:pt idx="4">
                  <c:v>23130.400000000001</c:v>
                </c:pt>
                <c:pt idx="5">
                  <c:v>24053.1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dLbls>
            <c:dLbl>
              <c:idx val="3"/>
              <c:layout>
                <c:manualLayout>
                  <c:x val="9.1778014757230297E-3"/>
                  <c:y val="-6.34916191062788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3404E-17"/>
                  <c:y val="-4.2327746070851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11601.8</c:v>
                </c:pt>
                <c:pt idx="1">
                  <c:v>9969.1</c:v>
                </c:pt>
                <c:pt idx="2">
                  <c:v>8322.9</c:v>
                </c:pt>
                <c:pt idx="3">
                  <c:v>15610.3</c:v>
                </c:pt>
                <c:pt idx="4">
                  <c:v>14355.7</c:v>
                </c:pt>
                <c:pt idx="5">
                  <c:v>52876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CC0000"/>
            </a:solidFill>
          </c:spPr>
          <c:dLbls>
            <c:dLbl>
              <c:idx val="2"/>
              <c:layout>
                <c:manualLayout>
                  <c:x val="9.1778014757230297E-3"/>
                  <c:y val="-2.11638730354267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24-45D4-BA6F-A91A46D647F7}"/>
                </c:ext>
              </c:extLst>
            </c:dLbl>
            <c:dLbl>
              <c:idx val="3"/>
              <c:layout>
                <c:manualLayout>
                  <c:x val="1.5296335792871717E-2"/>
                  <c:y val="-8.46554921417041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4-45D4-BA6F-A91A46D64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499.4</c:v>
                </c:pt>
                <c:pt idx="3">
                  <c:v>1249.0999999999999</c:v>
                </c:pt>
                <c:pt idx="4">
                  <c:v>55501</c:v>
                </c:pt>
                <c:pt idx="5">
                  <c:v>7026.5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24-45D4-BA6F-A91A46D647F7}"/>
            </c:ext>
          </c:extLst>
        </c:ser>
        <c:shape val="cylinder"/>
        <c:axId val="88544384"/>
        <c:axId val="88545920"/>
        <c:axId val="0"/>
      </c:bar3DChart>
      <c:catAx>
        <c:axId val="885443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545920"/>
        <c:crosses val="autoZero"/>
        <c:auto val="1"/>
        <c:lblAlgn val="ctr"/>
        <c:lblOffset val="100"/>
      </c:catAx>
      <c:valAx>
        <c:axId val="8854592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8544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13118496780449609"/>
          <c:y val="0"/>
        </c:manualLayout>
      </c:layout>
    </c:title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dLbls>
            <c:dLbl>
              <c:idx val="1"/>
              <c:layout>
                <c:manualLayout>
                  <c:x val="6.7188316639490819E-2"/>
                  <c:y val="6.50574456779642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098417878264381E-2"/>
                      <c:h val="3.9921614393296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74-420E-8F3E-27EDC3A1C65D}"/>
                </c:ext>
              </c:extLst>
            </c:dLbl>
            <c:dLbl>
              <c:idx val="2"/>
              <c:layout>
                <c:manualLayout>
                  <c:x val="7.5586856219427179E-2"/>
                  <c:y val="8.57575420300439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74-420E-8F3E-27EDC3A1C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378.6</c:v>
                </c:pt>
                <c:pt idx="1">
                  <c:v>778.7</c:v>
                </c:pt>
                <c:pt idx="2">
                  <c:v>803.9</c:v>
                </c:pt>
                <c:pt idx="3">
                  <c:v>240</c:v>
                </c:pt>
                <c:pt idx="4">
                  <c:v>253</c:v>
                </c:pt>
                <c:pt idx="5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axId val="88459904"/>
        <c:axId val="88502656"/>
      </c:barChart>
      <c:catAx>
        <c:axId val="88459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502656"/>
        <c:crosses val="autoZero"/>
        <c:auto val="1"/>
        <c:lblAlgn val="ctr"/>
        <c:lblOffset val="100"/>
      </c:catAx>
      <c:valAx>
        <c:axId val="8850265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845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hape val="pyramid"/>
        <c:axId val="88611840"/>
        <c:axId val="88687360"/>
        <c:axId val="0"/>
      </c:bar3DChart>
      <c:catAx>
        <c:axId val="88611840"/>
        <c:scaling>
          <c:orientation val="minMax"/>
        </c:scaling>
        <c:axPos val="b"/>
        <c:tickLblPos val="nextTo"/>
        <c:crossAx val="88687360"/>
        <c:crosses val="autoZero"/>
        <c:auto val="1"/>
        <c:lblAlgn val="ctr"/>
        <c:lblOffset val="100"/>
      </c:catAx>
      <c:valAx>
        <c:axId val="88687360"/>
        <c:scaling>
          <c:orientation val="minMax"/>
        </c:scaling>
        <c:axPos val="l"/>
        <c:majorGridlines/>
        <c:numFmt formatCode="0%" sourceLinked="1"/>
        <c:tickLblPos val="nextTo"/>
        <c:crossAx val="8861184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89202.7</c:v>
                </c:pt>
                <c:pt idx="1">
                  <c:v>107492.6</c:v>
                </c:pt>
                <c:pt idx="2">
                  <c:v>119511.7</c:v>
                </c:pt>
                <c:pt idx="3">
                  <c:v>128565.7</c:v>
                </c:pt>
                <c:pt idx="4">
                  <c:v>122101.9</c:v>
                </c:pt>
                <c:pt idx="5">
                  <c:v>122392.6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296265.3</c:v>
                </c:pt>
                <c:pt idx="1">
                  <c:v>364076.80000000005</c:v>
                </c:pt>
                <c:pt idx="2">
                  <c:v>404243.4</c:v>
                </c:pt>
                <c:pt idx="3">
                  <c:v>387364.1</c:v>
                </c:pt>
                <c:pt idx="4">
                  <c:v>371293.9</c:v>
                </c:pt>
                <c:pt idx="5">
                  <c:v>393293.8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1104E-3"/>
                  <c:y val="-3.78247943611868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35714.1</c:v>
                </c:pt>
                <c:pt idx="1">
                  <c:v>45071.7</c:v>
                </c:pt>
                <c:pt idx="2">
                  <c:v>50392.4</c:v>
                </c:pt>
                <c:pt idx="3">
                  <c:v>57000</c:v>
                </c:pt>
                <c:pt idx="4">
                  <c:v>53407.5</c:v>
                </c:pt>
                <c:pt idx="5">
                  <c:v>57414.5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-1.3099385286664367E-2"/>
                  <c:y val="-3.02598354889503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6022E-3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513E-3"/>
                  <c:y val="-3.0259835488949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45E-2"/>
                  <c:y val="-5.6772488357157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9004E-3"/>
                  <c:y val="-5.00403003616033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963E-3"/>
                  <c:y val="-2.69287519822186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5259.9</c:v>
                </c:pt>
                <c:pt idx="1">
                  <c:v>8011.2</c:v>
                </c:pt>
                <c:pt idx="2">
                  <c:v>8677.4</c:v>
                </c:pt>
                <c:pt idx="3">
                  <c:v>8991.9</c:v>
                </c:pt>
                <c:pt idx="4">
                  <c:v>7390.9</c:v>
                </c:pt>
                <c:pt idx="5">
                  <c:v>7390.9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36E-2"/>
                  <c:y val="1.38807644691021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15004.4</c:v>
                </c:pt>
                <c:pt idx="1">
                  <c:v>17458.5</c:v>
                </c:pt>
                <c:pt idx="2">
                  <c:v>18385.7</c:v>
                </c:pt>
                <c:pt idx="3">
                  <c:v>22926.3</c:v>
                </c:pt>
                <c:pt idx="4">
                  <c:v>20951.8</c:v>
                </c:pt>
                <c:pt idx="5">
                  <c:v>21131.7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shape val="cylinder"/>
        <c:axId val="88849408"/>
        <c:axId val="88888064"/>
        <c:axId val="0"/>
      </c:bar3DChart>
      <c:catAx>
        <c:axId val="888494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888064"/>
        <c:crosses val="autoZero"/>
        <c:auto val="1"/>
        <c:lblAlgn val="ctr"/>
        <c:lblOffset val="100"/>
      </c:catAx>
      <c:valAx>
        <c:axId val="88888064"/>
        <c:scaling>
          <c:orientation val="minMax"/>
        </c:scaling>
        <c:delete val="1"/>
        <c:axPos val="l"/>
        <c:numFmt formatCode="#,##0.0" sourceLinked="1"/>
        <c:tickLblPos val="none"/>
        <c:crossAx val="88849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615"/>
          <c:h val="0.931250000000000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68839</c:v>
                </c:pt>
                <c:pt idx="1">
                  <c:v>72370.399999999994</c:v>
                </c:pt>
                <c:pt idx="2">
                  <c:v>72658.899999999994</c:v>
                </c:pt>
                <c:pt idx="3">
                  <c:v>86323.4</c:v>
                </c:pt>
                <c:pt idx="4">
                  <c:v>82711.5</c:v>
                </c:pt>
                <c:pt idx="5">
                  <c:v>87722.7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69E-2"/>
                  <c:y val="-1.90323617587400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6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43E-2"/>
                  <c:y val="-1.9032736411530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880.7</c:v>
                </c:pt>
                <c:pt idx="1">
                  <c:v>1227.3</c:v>
                </c:pt>
                <c:pt idx="2">
                  <c:v>5485.4</c:v>
                </c:pt>
                <c:pt idx="3">
                  <c:v>9163.6</c:v>
                </c:pt>
                <c:pt idx="4">
                  <c:v>9163.6</c:v>
                </c:pt>
                <c:pt idx="5">
                  <c:v>9163.6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shape val="cylinder"/>
        <c:axId val="179771648"/>
        <c:axId val="179803264"/>
        <c:axId val="0"/>
      </c:bar3DChart>
      <c:catAx>
        <c:axId val="179771648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803264"/>
        <c:crosses val="autoZero"/>
        <c:auto val="1"/>
        <c:lblAlgn val="ctr"/>
        <c:lblOffset val="100"/>
      </c:catAx>
      <c:valAx>
        <c:axId val="17980326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79771648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dLbls>
            <c:dLbl>
              <c:idx val="0"/>
              <c:layout>
                <c:manualLayout>
                  <c:x val="6.5277777777777796E-2"/>
                  <c:y val="-3.750000000000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25E-2"/>
                  <c:y val="-1.5624999999999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3.12450787401575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3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45232.2</c:v>
                </c:pt>
                <c:pt idx="1">
                  <c:v>57464</c:v>
                </c:pt>
                <c:pt idx="2">
                  <c:v>61623.3</c:v>
                </c:pt>
                <c:pt idx="3">
                  <c:v>57292.5</c:v>
                </c:pt>
                <c:pt idx="4">
                  <c:v>57201.9</c:v>
                </c:pt>
                <c:pt idx="5">
                  <c:v>57203.5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dLbls>
            <c:dLbl>
              <c:idx val="0"/>
              <c:layout>
                <c:manualLayout>
                  <c:x val="5.8333333333334472E-2"/>
                  <c:y val="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813E-2"/>
                  <c:y val="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2730</c:v>
                </c:pt>
                <c:pt idx="1">
                  <c:v>4882.4000000000005</c:v>
                </c:pt>
                <c:pt idx="2">
                  <c:v>7529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644E-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5483.3</c:v>
                </c:pt>
                <c:pt idx="1">
                  <c:v>7099.7</c:v>
                </c:pt>
                <c:pt idx="2">
                  <c:v>7177</c:v>
                </c:pt>
                <c:pt idx="3">
                  <c:v>8535.5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overlap val="100"/>
        <c:axId val="201751552"/>
        <c:axId val="208776192"/>
      </c:barChart>
      <c:catAx>
        <c:axId val="2017515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776192"/>
        <c:crosses val="autoZero"/>
        <c:auto val="1"/>
        <c:lblAlgn val="ctr"/>
        <c:lblOffset val="100"/>
      </c:catAx>
      <c:valAx>
        <c:axId val="20877619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201751552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perspective val="30"/>
    </c:view3D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69E-2"/>
                  <c:y val="-5.26889763779527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shape val="cone"/>
        <c:axId val="271199232"/>
        <c:axId val="271934976"/>
        <c:axId val="0"/>
      </c:bar3DChart>
      <c:catAx>
        <c:axId val="271199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1934976"/>
        <c:crosses val="autoZero"/>
        <c:auto val="1"/>
        <c:lblAlgn val="ctr"/>
        <c:lblOffset val="100"/>
      </c:catAx>
      <c:valAx>
        <c:axId val="271934976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271199232"/>
        <c:crosses val="autoZero"/>
        <c:crossBetween val="between"/>
      </c:valAx>
      <c:spPr>
        <a:noFill/>
      </c:spPr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5.52021592079900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67E-3"/>
                  <c:y val="4.84444043172897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93424187551818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67E-3"/>
                  <c:y val="6.91315584825853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7.8666784044851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 на 01.10.25г.)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26975.420000000009</c:v>
                </c:pt>
                <c:pt idx="1">
                  <c:v>29563.47</c:v>
                </c:pt>
                <c:pt idx="2">
                  <c:v>31426.799999999996</c:v>
                </c:pt>
                <c:pt idx="3">
                  <c:v>34907.599999999999</c:v>
                </c:pt>
                <c:pt idx="4">
                  <c:v>38058.9</c:v>
                </c:pt>
                <c:pt idx="5">
                  <c:v>43187.8</c:v>
                </c:pt>
                <c:pt idx="6">
                  <c:v>43187.9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7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455E-2"/>
                  <c:y val="-6.24149109837264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4.1666666666666664E-2"/>
                  <c:y val="2.9828574667823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B4-4C86-A108-C369E52E0BCB}"/>
                </c:ext>
              </c:extLst>
            </c:dLbl>
            <c:dLbl>
              <c:idx val="3"/>
              <c:layout>
                <c:manualLayout>
                  <c:x val="-6.9444444444444503E-2"/>
                  <c:y val="-3.0616560197270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B4-4C86-A108-C369E52E0BCB}"/>
                </c:ext>
              </c:extLst>
            </c:dLbl>
            <c:dLbl>
              <c:idx val="4"/>
              <c:layout>
                <c:manualLayout>
                  <c:x val="-5.6944553805774276E-2"/>
                  <c:y val="-4.07441826940132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0833333333333395E-2"/>
                  <c:y val="3.57987194390474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 на 01.10.25г.)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32309.439999999988</c:v>
                </c:pt>
                <c:pt idx="1">
                  <c:v>35885.950000000012</c:v>
                </c:pt>
                <c:pt idx="2">
                  <c:v>35076.300000000003</c:v>
                </c:pt>
                <c:pt idx="3">
                  <c:v>40373.199999999997</c:v>
                </c:pt>
                <c:pt idx="4">
                  <c:v>45482.400000000001</c:v>
                </c:pt>
                <c:pt idx="5">
                  <c:v>46862.400000000001</c:v>
                </c:pt>
                <c:pt idx="6">
                  <c:v>50413.3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000000000000011E-2"/>
                  <c:y val="5.48875656521650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1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4.5833333333333497E-2"/>
                  <c:y val="-2.72221032381174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4-4C86-A108-C369E52E0BCB}"/>
                </c:ext>
              </c:extLst>
            </c:dLbl>
            <c:dLbl>
              <c:idx val="3"/>
              <c:layout>
                <c:manualLayout>
                  <c:x val="-1.3888888888888975E-2"/>
                  <c:y val="2.95747975273249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4-4C86-A108-C369E52E0BCB}"/>
                </c:ext>
              </c:extLst>
            </c:dLbl>
            <c:dLbl>
              <c:idx val="4"/>
              <c:layout>
                <c:manualLayout>
                  <c:x val="-3.055566491688539E-2"/>
                  <c:y val="1.35235810957805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B4-4C86-A108-C369E52E0BCB}"/>
                </c:ext>
              </c:extLst>
            </c:dLbl>
            <c:dLbl>
              <c:idx val="5"/>
              <c:layout>
                <c:manualLayout>
                  <c:x val="-1.8055555555555561E-2"/>
                  <c:y val="-4.72676817627149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dLbl>
              <c:idx val="6"/>
              <c:layout>
                <c:manualLayout>
                  <c:x val="0"/>
                  <c:y val="3.3373946435379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4-4C86-A108-C369E52E0BCB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 на 01.10.25г.)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32233.8</c:v>
                </c:pt>
                <c:pt idx="1">
                  <c:v>36897.68</c:v>
                </c:pt>
                <c:pt idx="2">
                  <c:v>38732.5</c:v>
                </c:pt>
                <c:pt idx="3">
                  <c:v>38510.199999999997</c:v>
                </c:pt>
                <c:pt idx="4">
                  <c:v>45178.6</c:v>
                </c:pt>
                <c:pt idx="5">
                  <c:v>46630.8</c:v>
                </c:pt>
                <c:pt idx="6">
                  <c:v>48511.3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06E-3"/>
                  <c:y val="4.01422128052717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4545E-3"/>
                  <c:y val="2.94114941898737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dLbl>
              <c:idx val="6"/>
              <c:layout>
                <c:manualLayout>
                  <c:x val="0"/>
                  <c:y val="3.81416530690046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B4-4C86-A108-C369E52E0BCB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 на 01.10.25г.)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28175.57</c:v>
                </c:pt>
                <c:pt idx="1">
                  <c:v>31192.920000000009</c:v>
                </c:pt>
                <c:pt idx="2">
                  <c:v>32092</c:v>
                </c:pt>
                <c:pt idx="3">
                  <c:v>34303.5</c:v>
                </c:pt>
                <c:pt idx="4">
                  <c:v>38544.199999999997</c:v>
                </c:pt>
                <c:pt idx="5">
                  <c:v>39114.800000000003</c:v>
                </c:pt>
                <c:pt idx="6">
                  <c:v>39576.199999999997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Val val="1"/>
        </c:dLbls>
        <c:marker val="1"/>
        <c:axId val="159920896"/>
        <c:axId val="162100736"/>
      </c:lineChart>
      <c:catAx>
        <c:axId val="159920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162100736"/>
        <c:crosses val="autoZero"/>
        <c:auto val="1"/>
        <c:lblAlgn val="ctr"/>
        <c:lblOffset val="100"/>
      </c:catAx>
      <c:valAx>
        <c:axId val="162100736"/>
        <c:scaling>
          <c:orientation val="minMax"/>
          <c:min val="2000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159920896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8758158094526028E-2"/>
          <c:y val="0"/>
          <c:w val="0.94248368381093051"/>
          <c:h val="0.822185589149291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34811.199999999997</c:v>
                </c:pt>
                <c:pt idx="1">
                  <c:v>31716.1</c:v>
                </c:pt>
                <c:pt idx="2">
                  <c:v>35443</c:v>
                </c:pt>
                <c:pt idx="3">
                  <c:v>44549.3</c:v>
                </c:pt>
                <c:pt idx="4">
                  <c:v>33341.300000000003</c:v>
                </c:pt>
                <c:pt idx="5">
                  <c:v>46636.3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1.5686268051559652E-2"/>
                  <c:y val="6.97135429103775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11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722.2</c:v>
                </c:pt>
                <c:pt idx="1">
                  <c:v>7365.2</c:v>
                </c:pt>
                <c:pt idx="2">
                  <c:v>2928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axId val="194643840"/>
        <c:axId val="196281472"/>
      </c:barChart>
      <c:catAx>
        <c:axId val="19464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281472"/>
        <c:crosses val="autoZero"/>
        <c:auto val="1"/>
        <c:lblAlgn val="ctr"/>
        <c:lblOffset val="100"/>
      </c:catAx>
      <c:valAx>
        <c:axId val="196281472"/>
        <c:scaling>
          <c:orientation val="minMax"/>
        </c:scaling>
        <c:delete val="1"/>
        <c:axPos val="l"/>
        <c:numFmt formatCode="#,##0.0" sourceLinked="1"/>
        <c:tickLblPos val="none"/>
        <c:crossAx val="19464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535"/>
          <c:h val="0.747273198829706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dLbls>
            <c:dLbl>
              <c:idx val="1"/>
              <c:layout>
                <c:manualLayout>
                  <c:x val="1.4693145797887856E-3"/>
                  <c:y val="-1.37338102798473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3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76.3</c:v>
                </c:pt>
                <c:pt idx="1">
                  <c:v>78.8</c:v>
                </c:pt>
                <c:pt idx="2">
                  <c:v>45</c:v>
                </c:pt>
                <c:pt idx="3">
                  <c:v>53.1</c:v>
                </c:pt>
                <c:pt idx="4">
                  <c:v>84.4</c:v>
                </c:pt>
                <c:pt idx="5">
                  <c:v>73.5</c:v>
                </c:pt>
                <c:pt idx="6">
                  <c:v>92</c:v>
                </c:pt>
                <c:pt idx="7">
                  <c:v>29.8</c:v>
                </c:pt>
                <c:pt idx="8">
                  <c:v>97</c:v>
                </c:pt>
                <c:pt idx="9">
                  <c:v>94.9</c:v>
                </c:pt>
                <c:pt idx="10">
                  <c:v>91.5</c:v>
                </c:pt>
                <c:pt idx="11">
                  <c:v>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Val val="1"/>
        </c:dLbls>
        <c:shape val="box"/>
        <c:axId val="270273152"/>
        <c:axId val="270303232"/>
        <c:axId val="0"/>
      </c:bar3DChart>
      <c:catAx>
        <c:axId val="270273152"/>
        <c:scaling>
          <c:orientation val="minMax"/>
        </c:scaling>
        <c:axPos val="b"/>
        <c:numFmt formatCode="General" sourceLinked="0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0303232"/>
        <c:crosses val="autoZero"/>
        <c:auto val="1"/>
        <c:lblAlgn val="ctr"/>
        <c:lblOffset val="100"/>
      </c:catAx>
      <c:valAx>
        <c:axId val="27030323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270273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18373760"/>
        <c:axId val="124986496"/>
      </c:barChart>
      <c:catAx>
        <c:axId val="118373760"/>
        <c:scaling>
          <c:orientation val="minMax"/>
        </c:scaling>
        <c:axPos val="b"/>
        <c:tickLblPos val="nextTo"/>
        <c:crossAx val="124986496"/>
        <c:crosses val="autoZero"/>
        <c:auto val="1"/>
        <c:lblAlgn val="ctr"/>
        <c:lblOffset val="100"/>
      </c:catAx>
      <c:valAx>
        <c:axId val="124986496"/>
        <c:scaling>
          <c:orientation val="minMax"/>
        </c:scaling>
        <c:axPos val="l"/>
        <c:majorGridlines/>
        <c:numFmt formatCode="General" sourceLinked="1"/>
        <c:tickLblPos val="nextTo"/>
        <c:crossAx val="11837376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3329708613508299"/>
          <c:y val="4.334656285118470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954 540,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03E-2"/>
                  <c:y val="-1.84474062511044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921150.8</c:v>
                </c:pt>
                <c:pt idx="1">
                  <c:v>1121211</c:v>
                </c:pt>
                <c:pt idx="2">
                  <c:v>1060981.9000000004</c:v>
                </c:pt>
                <c:pt idx="3">
                  <c:v>1050461.5</c:v>
                </c:pt>
                <c:pt idx="4">
                  <c:v>1003554</c:v>
                </c:pt>
                <c:pt idx="5">
                  <c:v>1069799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shape val="cylinder"/>
        <c:axId val="138007680"/>
        <c:axId val="138009216"/>
        <c:axId val="0"/>
      </c:bar3DChart>
      <c:catAx>
        <c:axId val="138007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009216"/>
        <c:crosses val="autoZero"/>
        <c:auto val="1"/>
        <c:lblAlgn val="ctr"/>
        <c:lblOffset val="100"/>
      </c:catAx>
      <c:valAx>
        <c:axId val="1380092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800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1.1137808666465413E-2"/>
          <c:y val="0.12311019654306"/>
          <c:w val="0.52889858233371445"/>
          <c:h val="0.8257713248639000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0.70000000000000018</c:v>
                </c:pt>
                <c:pt idx="1">
                  <c:v>0.1</c:v>
                </c:pt>
                <c:pt idx="2">
                  <c:v>2.6</c:v>
                </c:pt>
                <c:pt idx="3">
                  <c:v>0.9</c:v>
                </c:pt>
                <c:pt idx="4">
                  <c:v>0</c:v>
                </c:pt>
                <c:pt idx="5">
                  <c:v>0.1</c:v>
                </c:pt>
                <c:pt idx="6">
                  <c:v>6.1</c:v>
                </c:pt>
                <c:pt idx="7">
                  <c:v>9</c:v>
                </c:pt>
                <c:pt idx="8">
                  <c:v>5.0999999999999996</c:v>
                </c:pt>
                <c:pt idx="9">
                  <c:v>0.9</c:v>
                </c:pt>
                <c:pt idx="10">
                  <c:v>55.5</c:v>
                </c:pt>
                <c:pt idx="11">
                  <c:v>10</c:v>
                </c:pt>
                <c:pt idx="12">
                  <c:v>8.1</c:v>
                </c:pt>
                <c:pt idx="13">
                  <c:v>0</c:v>
                </c:pt>
                <c:pt idx="14">
                  <c:v>0.6000000000000002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0.55500544123757722"/>
          <c:y val="3.1882477820178784E-4"/>
          <c:w val="0.44212361081158275"/>
          <c:h val="0.9865613955173941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92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4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2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951469.9</c:v>
                </c:pt>
                <c:pt idx="1">
                  <c:v>1144633.9000000004</c:v>
                </c:pt>
                <c:pt idx="2">
                  <c:v>1099368.1000000001</c:v>
                </c:pt>
                <c:pt idx="3">
                  <c:v>1083504.8</c:v>
                </c:pt>
                <c:pt idx="4">
                  <c:v>1026132.8</c:v>
                </c:pt>
                <c:pt idx="5">
                  <c:v>1092610.4000000004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539E-17"/>
                  <c:y val="1.4814711124798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1062856.4000000004</c:v>
                </c:pt>
                <c:pt idx="3">
                  <c:v>1054590.8</c:v>
                </c:pt>
                <c:pt idx="4">
                  <c:v>1007520.4</c:v>
                </c:pt>
                <c:pt idx="5">
                  <c:v>1073766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8157E-17"/>
                  <c:y val="-1.4814711124798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2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539E-17"/>
                  <c:y val="-4.4444133374394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103966.1</c:v>
                </c:pt>
                <c:pt idx="1">
                  <c:v>130506.3</c:v>
                </c:pt>
                <c:pt idx="2">
                  <c:v>110802.6</c:v>
                </c:pt>
                <c:pt idx="3">
                  <c:v>104315.3</c:v>
                </c:pt>
                <c:pt idx="4">
                  <c:v>83652.800000000003</c:v>
                </c:pt>
                <c:pt idx="5">
                  <c:v>98887.4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marker val="1"/>
        <c:axId val="125036800"/>
        <c:axId val="127356928"/>
      </c:lineChart>
      <c:catAx>
        <c:axId val="125036800"/>
        <c:scaling>
          <c:orientation val="minMax"/>
        </c:scaling>
        <c:axPos val="b"/>
        <c:numFmt formatCode="General" sourceLinked="1"/>
        <c:tickLblPos val="nextTo"/>
        <c:crossAx val="127356928"/>
        <c:crosses val="autoZero"/>
        <c:auto val="1"/>
        <c:lblAlgn val="ctr"/>
        <c:lblOffset val="100"/>
      </c:catAx>
      <c:valAx>
        <c:axId val="127356928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tickLblPos val="none"/>
        <c:crossAx val="12503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259"/>
          <c:y val="0.19677630330574139"/>
          <c:w val="0.25358040570560686"/>
          <c:h val="0.69238827141483994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</c:v>
                </c:pt>
                <c:pt idx="1">
                  <c:v>57.4</c:v>
                </c:pt>
                <c:pt idx="2">
                  <c:v>56</c:v>
                </c:pt>
                <c:pt idx="3">
                  <c:v>55.1</c:v>
                </c:pt>
                <c:pt idx="4">
                  <c:v>52.2</c:v>
                </c:pt>
                <c:pt idx="5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821E-3"/>
                  <c:y val="0.101586590570044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1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45.7</c:v>
                </c:pt>
                <c:pt idx="1">
                  <c:v>56</c:v>
                </c:pt>
                <c:pt idx="2">
                  <c:v>54.1</c:v>
                </c:pt>
                <c:pt idx="3">
                  <c:v>53.7</c:v>
                </c:pt>
                <c:pt idx="4">
                  <c:v>51.3</c:v>
                </c:pt>
                <c:pt idx="5">
                  <c:v>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5.0999999999999996</c:v>
                </c:pt>
                <c:pt idx="1">
                  <c:v>6.5</c:v>
                </c:pt>
                <c:pt idx="2">
                  <c:v>5.6</c:v>
                </c:pt>
                <c:pt idx="3">
                  <c:v>5.3</c:v>
                </c:pt>
                <c:pt idx="4">
                  <c:v>4.3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shape val="cone"/>
        <c:axId val="127503744"/>
        <c:axId val="127513728"/>
        <c:axId val="0"/>
      </c:bar3DChart>
      <c:catAx>
        <c:axId val="12750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7513728"/>
        <c:crosses val="autoZero"/>
        <c:auto val="1"/>
        <c:lblAlgn val="ctr"/>
        <c:lblOffset val="100"/>
      </c:catAx>
      <c:valAx>
        <c:axId val="127513728"/>
        <c:scaling>
          <c:orientation val="minMax"/>
        </c:scaling>
        <c:delete val="1"/>
        <c:axPos val="l"/>
        <c:numFmt formatCode="0.0" sourceLinked="1"/>
        <c:tickLblPos val="none"/>
        <c:crossAx val="12750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424"/>
          <c:y val="0.22936852335491667"/>
          <c:w val="0.30986309807105838"/>
          <c:h val="0.6534737414661266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dLbls>
            <c:dLbl>
              <c:idx val="2"/>
              <c:layout>
                <c:manualLayout>
                  <c:x val="-3.0131844614585445E-3"/>
                  <c:y val="-2.34126672484806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377567.9</c:v>
                </c:pt>
                <c:pt idx="1">
                  <c:v>348013.6</c:v>
                </c:pt>
                <c:pt idx="2">
                  <c:v>325973</c:v>
                </c:pt>
                <c:pt idx="3">
                  <c:v>333924.7</c:v>
                </c:pt>
                <c:pt idx="4">
                  <c:v>296032.7</c:v>
                </c:pt>
                <c:pt idx="5">
                  <c:v>248565.8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54064.7</c:v>
                </c:pt>
                <c:pt idx="1">
                  <c:v>46367.7</c:v>
                </c:pt>
                <c:pt idx="2">
                  <c:v>38234.9</c:v>
                </c:pt>
                <c:pt idx="3">
                  <c:v>37602.400000000001</c:v>
                </c:pt>
                <c:pt idx="4">
                  <c:v>39019</c:v>
                </c:pt>
                <c:pt idx="5">
                  <c:v>23298.5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shape val="cylinder"/>
        <c:axId val="127565184"/>
        <c:axId val="127571072"/>
        <c:axId val="0"/>
      </c:bar3DChart>
      <c:catAx>
        <c:axId val="1275651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571072"/>
        <c:crosses val="autoZero"/>
        <c:auto val="1"/>
        <c:lblAlgn val="ctr"/>
        <c:lblOffset val="100"/>
      </c:catAx>
      <c:valAx>
        <c:axId val="127571072"/>
        <c:scaling>
          <c:orientation val="minMax"/>
        </c:scaling>
        <c:delete val="1"/>
        <c:axPos val="b"/>
        <c:numFmt formatCode="0.0" sourceLinked="1"/>
        <c:tickLblPos val="none"/>
        <c:crossAx val="12756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4007"/>
          <c:w val="0.2335616552110297"/>
          <c:h val="0.48835470384577573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637044137221082"/>
          <c:y val="0.17036911127731141"/>
          <c:w val="0.60910361321151718"/>
          <c:h val="0.788416179064339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156458.79999999999</c:v>
                </c:pt>
                <c:pt idx="1">
                  <c:v>175408.2</c:v>
                </c:pt>
                <c:pt idx="2">
                  <c:v>174454.6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345483.7</c:v>
                </c:pt>
                <c:pt idx="3">
                  <c:v>337943.2</c:v>
                </c:pt>
                <c:pt idx="4">
                  <c:v>353402.9</c:v>
                </c:pt>
                <c:pt idx="5">
                  <c:v>375702.7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115930.1</c:v>
                </c:pt>
                <c:pt idx="3">
                  <c:v>78223.7</c:v>
                </c:pt>
                <c:pt idx="4">
                  <c:v>83170</c:v>
                </c:pt>
                <c:pt idx="5">
                  <c:v>87161.5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axId val="128704512"/>
        <c:axId val="128706048"/>
      </c:barChart>
      <c:catAx>
        <c:axId val="1287045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706048"/>
        <c:crosses val="autoZero"/>
        <c:auto val="1"/>
        <c:lblAlgn val="ctr"/>
        <c:lblOffset val="100"/>
      </c:catAx>
      <c:valAx>
        <c:axId val="128706048"/>
        <c:scaling>
          <c:orientation val="minMax"/>
        </c:scaling>
        <c:delete val="1"/>
        <c:axPos val="b"/>
        <c:numFmt formatCode="_-* #,##0.0_р_._-;\-* #,##0.0_р_._-;_-* &quot;-&quot;??_р_._-;_-@_-" sourceLinked="1"/>
        <c:tickLblPos val="none"/>
        <c:crossAx val="12870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61"/>
          <c:w val="0.19907350509275618"/>
          <c:h val="0.37024512764315104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400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29826.400000000001</c:v>
                </c:pt>
                <c:pt idx="1">
                  <c:v>51551.1</c:v>
                </c:pt>
                <c:pt idx="2">
                  <c:v>55165.9</c:v>
                </c:pt>
                <c:pt idx="3">
                  <c:v>53173.8</c:v>
                </c:pt>
                <c:pt idx="4">
                  <c:v>55568</c:v>
                </c:pt>
                <c:pt idx="5">
                  <c:v>57500.2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321E-2"/>
                  <c:y val="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9216E-2"/>
                  <c:y val="-4.54777178714735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345483.7</c:v>
                </c:pt>
                <c:pt idx="3">
                  <c:v>337943.2</c:v>
                </c:pt>
                <c:pt idx="4">
                  <c:v>353402.9</c:v>
                </c:pt>
                <c:pt idx="5">
                  <c:v>375702.7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250638252488232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921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4104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115930.1</c:v>
                </c:pt>
                <c:pt idx="3">
                  <c:v>78223.7</c:v>
                </c:pt>
                <c:pt idx="4">
                  <c:v>83170</c:v>
                </c:pt>
                <c:pt idx="5">
                  <c:v>87161.5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321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50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156458.79999999999</c:v>
                </c:pt>
                <c:pt idx="1">
                  <c:v>175408.2</c:v>
                </c:pt>
                <c:pt idx="2">
                  <c:v>174454.6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shape val="cylinder"/>
        <c:axId val="147594240"/>
        <c:axId val="147620608"/>
        <c:axId val="0"/>
      </c:bar3DChart>
      <c:catAx>
        <c:axId val="147594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620608"/>
        <c:crosses val="autoZero"/>
        <c:auto val="1"/>
        <c:lblAlgn val="ctr"/>
        <c:lblOffset val="100"/>
      </c:catAx>
      <c:valAx>
        <c:axId val="14762060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47594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94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32</c:v>
                </c:pt>
                <c:pt idx="1">
                  <c:v>49</c:v>
                </c:pt>
                <c:pt idx="2">
                  <c:v>11.3</c:v>
                </c:pt>
                <c:pt idx="3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01.01.2028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7 500,0</a:t>
          </a: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500,0</a:t>
          </a: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500,0</a:t>
          </a: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19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00,0</a:t>
          </a: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0.20948</cdr:x>
      <cdr:y>0.0455</cdr:y>
    </cdr:from>
    <cdr:to>
      <cdr:x>0.84585</cdr:x>
      <cdr:y>0.17258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485" y="204777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8CDD-5BC0-439F-A040-95D99A766082}" type="datetime1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0B09-79D7-4F7F-9143-968F0F3D3B00}" type="datetime1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5A30-6CFB-4E69-8C5B-3121B34C9127}" type="datetime1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72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D76-56DD-47CB-BB54-67C264902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36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95B1-9394-42D2-B347-D74D9CCACE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6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CC7D-9202-4FF3-B2E3-3A1D6EB7DD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58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FF4-AB8C-4C54-A59F-0C7839322B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9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C973-E821-4DC6-894B-60DB8084EA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20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E645-B5AB-4B0D-9D1C-F94025CDC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87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6FCD-E619-4A26-B45A-0B49F4BA61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96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6489-3A90-4258-997A-523271A0CD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80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95F-2BE8-4EB2-9721-916F90489793}" type="datetime1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89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558C-80C7-448C-8060-198B34E51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80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9F17-5C4B-4B3F-BEC4-7925683373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96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8F1-F54E-438A-A37F-3FF310ADFE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85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="" xmlns:a16="http://schemas.microsoft.com/office/drawing/2014/main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=""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5F30E768-FF1A-4046-B186-069D7C75EB62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62455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BE03D2B4-85B4-432E-8917-4D6DF26DE589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01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="" xmlns:a16="http://schemas.microsoft.com/office/drawing/2014/main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="" xmlns:a16="http://schemas.microsoft.com/office/drawing/2014/main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=""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B8A545EE-91F5-4897-B25F-5EB95A72E2D6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1894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=""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814B8EAB-D96E-48F2-9C28-66E9618540F6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="" xmlns:a16="http://schemas.microsoft.com/office/drawing/2014/main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15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F36469CF-75A2-45BE-B91D-6DA48C0F50B1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=""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786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8D35-1C25-4C55-A745-AF755A6E33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66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0E-030B-434D-8D3D-526349048E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4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362-9DB6-4997-BC83-14464A960740}" type="datetime1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789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A81A-1BB3-4FA8-881C-E18E0D1BBD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15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827C-A95B-4DAC-B4F3-5A03D44E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29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0F1-7DC0-46BF-91DB-F4544A9813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68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FCC-5CB2-4ECB-9538-95C100E92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651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85AB-B014-48BA-96B4-B37FCD54D7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3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C91B-0947-4EE0-9548-61BC1C2EC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788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DD3-989F-4F3A-96B8-57AFBCB04F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198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3E82-0077-49CE-8503-153DAFBCCE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902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DBBE-19D8-4D41-B226-7A01549848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846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="" xmlns:a16="http://schemas.microsoft.com/office/drawing/2014/main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=""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512CDF86-44E6-41FB-98DC-380883459DC6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13523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AD6A-8B06-4895-96AB-DE6FEF38670F}" type="datetime1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063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4C2A9068-E524-4935-9E43-584854745295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3153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="" xmlns:a16="http://schemas.microsoft.com/office/drawing/2014/main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="" xmlns:a16="http://schemas.microsoft.com/office/drawing/2014/main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=""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C750A485-ECC5-4FB0-8343-490F35B18145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03924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=""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522FDC71-FA23-42F6-9EFA-BC0D3D85DADB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="" xmlns:a16="http://schemas.microsoft.com/office/drawing/2014/main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19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487DB0C0-DDBE-4E38-AA8D-A11795F29CEF}" type="datetime1">
              <a:rPr lang="ru-RU" smtClean="0">
                <a:solidFill>
                  <a:prstClr val="black"/>
                </a:solidFill>
              </a:rPr>
              <a:t>18.11.2025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=""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259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CAE-3907-4140-9028-341233666FD6}" type="datetime1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3836-87E8-470D-884F-7A676D183F58}" type="datetime1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3408-47B4-4E5F-93B6-66AE949C20BD}" type="datetime1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6D2B-1A0F-48CA-82B6-B9BE1DFA2756}" type="datetime1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DFB-F941-4061-8146-3291AED54EB1}" type="datetime1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2798-622F-42BA-804A-E5A1718BF090}" type="datetime1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E40-EAC9-4D58-AADE-13BA38843E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20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BF0D-BE51-40BA-B077-AE9FF2772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06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hart" Target="../charts/chart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microsoft.com/office/2007/relationships/diagramDrawing" Target="../diagrams/drawing3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microsoft.com/office/2007/relationships/diagramDrawing" Target="../diagrams/drawing4.xml"/><Relationship Id="rId30" Type="http://schemas.microsoft.com/office/2007/relationships/diagramDrawing" Target="../diagrams/drawing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46352" y="2478184"/>
            <a:ext cx="712879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</a:t>
            </a:r>
            <a:endParaRPr lang="en-US" sz="2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20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6 год и на плановый период 2027 и 2028 годов»</a:t>
            </a:r>
          </a:p>
        </p:txBody>
      </p:sp>
    </p:spTree>
    <p:extLst>
      <p:ext uri="{BB962C8B-B14F-4D97-AF65-F5344CB8AC3E}">
        <p14:creationId xmlns="" xmlns:p14="http://schemas.microsoft.com/office/powerpoint/2010/main" val="1886445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59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74931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34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30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2026 – 2028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Достижение 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Обеспечение 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Обеспечение 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Обеспечение показателей муниципального долга, позволяющих отнести муниципальный район к группе заемщиков с высоким уровнем </a:t>
              </a: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долговой 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исполнения плановых назначений по доходам и 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28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района на 2026-2028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 и на плановый период 2027 и 2028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их семей.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Будет 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2026–2028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57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района на 2026-2028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долговой политикой муниципального района понимается 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неисполнение.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Долговая политика на 2026 год и на плановый период 2027 и 2028 годов определяет цели и задачи долговой политики, основные факторы, влияющие на долговую политику, риски для бюджета муниципального района, которые могут возникнуть в процессе управления муниципальным долгом муниципального района.</a:t>
            </a:r>
          </a:p>
          <a:p>
            <a:pPr algn="just"/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Основными целями и задачами долговой политики муниципального района на предстоящий период являются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2026 год и на плановый период 2027 и 2028 годов в части корректировки видов заимствований, а также сроков и объемов привлечения заемных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о состоянии муниципального долг.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снижения имеющихся рисков планируется: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механизм привлечения краткосрочных кредитов на пополнение остатков средств на едином счете бюджета.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44013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целом.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931222" cy="2590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страны.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сфере финансовой грамотности у всех возрастных и целевых групп муниципального района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повышению охвата и качества финансового 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через доступные источники информирования жителей муниципального образования о реализуемых мероприятиях по повышению доступности 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образовательные программы общеобразовательных 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49692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="" xmlns:p14="http://schemas.microsoft.com/office/powerpoint/2010/main" val="962547775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3802102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1 062 856,4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1 054 590,8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1 007 520,4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1 073 766,0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1 061 811,6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1 053 090,8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1 006 020,4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1 072 266,0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- 5 882,4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4857638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-1 044,8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-1 500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455,2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="" xmlns:p14="http://schemas.microsoft.com/office/powerpoint/2010/main" val="3448783253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="" xmlns:p14="http://schemas.microsoft.com/office/powerpoint/2010/main" val="590795140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="" xmlns:p14="http://schemas.microsoft.com/office/powerpoint/2010/main" val="2906681780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="" xmlns:p14="http://schemas.microsoft.com/office/powerpoint/2010/main" val="1094626115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=""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783727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1 062 856,4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1 054 590,8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1 007 520,4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1 073 766,0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335 051,7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371 527,1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364 207,9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394 381,3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431 632,6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194 946,7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214 831,0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222 345,0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228 707,0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245 452,0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19 321,9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19 955,0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21 158,0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32 672,0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75 510,7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89 227,9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71 176,0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76 284,6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87 413,9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5 309,8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8 677,0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19 207,3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15 164,9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15 584,7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15 984,7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20 846,3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2 978,4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781 099,5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691 329,3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690 382,9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613 139,1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642 133,4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781 898,1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691 034,3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690 382,9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613 139,1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642 133,4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174 454,6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221 042,2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115 930,1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78 223,7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83 170,0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87 161,5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345 483,7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337 943,2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353 402,8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375 702,7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55 165,9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53 173,8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55 568,0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57 500,2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- 2 161,0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- 1 204,4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2026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26079" y="2071678"/>
            <a:ext cx="105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222 345,0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67 237,0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21 158,0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7869" y="4778662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14 500,0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0318" y="5571321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3162,0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664,9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676" y="4839023"/>
            <a:ext cx="140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22 560,0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8 132,0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690 382,9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2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1 054 590,8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359" y="3817043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3 870,0</a:t>
            </a:r>
          </a:p>
        </p:txBody>
      </p:sp>
    </p:spTree>
    <p:extLst>
      <p:ext uri="{BB962C8B-B14F-4D97-AF65-F5344CB8AC3E}">
        <p14:creationId xmlns="" xmlns:p14="http://schemas.microsoft.com/office/powerpoint/2010/main" val="295112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198157" y="1134449"/>
            <a:ext cx="776318" cy="428627"/>
            <a:chOff x="3282723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82723" y="2313205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87,5%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88,4%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12,5%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11,8%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91,4%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88,2%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271 864,3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– 335 051,7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371 527,1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364 207,9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394 381,3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028 (Проект) – 431 632,6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15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248 565,8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– 296 032,7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333 924,7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325 973,0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348 013,6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2028 (Проект) – 377 567,9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23 298,5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– 39 019,0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37 602,4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38 234,9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46 367,7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2028 (Проект) – 54 064,7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189923" y="2876277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2028 (Проект)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376643" y="1944869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3280612"/>
              </p:ext>
            </p:extLst>
          </p:nvPr>
        </p:nvGraphicFramePr>
        <p:xfrm>
          <a:off x="4770170" y="1010994"/>
          <a:ext cx="3038475" cy="1152525"/>
        </p:xfrm>
        <a:graphic>
          <a:graphicData uri="http://schemas.openxmlformats.org/presentationml/2006/ole">
            <p:oleObj spid="_x0000_s4518" name="Worksheet" r:id="rId4" imgW="3409984" imgH="1295527" progId="">
              <p:embed/>
            </p:oleObj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p:oleObj spid="_x0000_s4519" name="Worksheet" r:id="rId5" imgW="3400543" imgH="1266887" progId="">
              <p:embed/>
            </p:oleObj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70626147"/>
              </p:ext>
            </p:extLst>
          </p:nvPr>
        </p:nvGraphicFramePr>
        <p:xfrm>
          <a:off x="680018" y="4092825"/>
          <a:ext cx="3095625" cy="1152525"/>
        </p:xfrm>
        <a:graphic>
          <a:graphicData uri="http://schemas.openxmlformats.org/presentationml/2006/ole">
            <p:oleObj spid="_x0000_s4520" name="Worksheet" r:id="rId6" imgW="3400543" imgH="1266887" progId="">
              <p:embed/>
            </p:oleObj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7207325"/>
              </p:ext>
            </p:extLst>
          </p:nvPr>
        </p:nvGraphicFramePr>
        <p:xfrm>
          <a:off x="3428992" y="1993573"/>
          <a:ext cx="3095625" cy="1152525"/>
        </p:xfrm>
        <a:graphic>
          <a:graphicData uri="http://schemas.openxmlformats.org/presentationml/2006/ole">
            <p:oleObj spid="_x0000_s4521" name="Worksheet" r:id="rId7" imgW="3400543" imgH="1266887" progId="">
              <p:embed/>
            </p:oleObj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0215448"/>
              </p:ext>
            </p:extLst>
          </p:nvPr>
        </p:nvGraphicFramePr>
        <p:xfrm>
          <a:off x="6003582" y="71722"/>
          <a:ext cx="3038475" cy="1152525"/>
        </p:xfrm>
        <a:graphic>
          <a:graphicData uri="http://schemas.openxmlformats.org/presentationml/2006/ole">
            <p:oleObj spid="_x0000_s4522" name="Worksheet" r:id="rId8" imgW="3409984" imgH="1295527" progId="">
              <p:embed/>
            </p:oleObj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3445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543252" y="494482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8,6%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11,6%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10,1%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89,9%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10,5%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89,5%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="" xmlns:a16="http://schemas.microsoft.com/office/drawing/2014/main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1828246"/>
              </p:ext>
            </p:extLst>
          </p:nvPr>
        </p:nvGraphicFramePr>
        <p:xfrm>
          <a:off x="-822723" y="5268735"/>
          <a:ext cx="3095626" cy="1152525"/>
        </p:xfrm>
        <a:graphic>
          <a:graphicData uri="http://schemas.openxmlformats.org/presentationml/2006/ole">
            <p:oleObj spid="_x0000_s4523" name="Worksheet" r:id="rId9" imgW="3400543" imgH="1266887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236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9229405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174 454,6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221 042,3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115 930,1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78 223,7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83 170,0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87 161,5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345 483,7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337 943,2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353 402,9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375 702,7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55 165,9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53 173,8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55 568,0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57 500,2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951536600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402773882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3595479"/>
              </p:ext>
            </p:extLst>
          </p:nvPr>
        </p:nvGraphicFramePr>
        <p:xfrm>
          <a:off x="34183" y="764704"/>
          <a:ext cx="9075634" cy="53762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26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5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5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115 930,1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78 223,7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83 170,0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87 161,5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92 982,6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21 383,8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24 527,5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26 282,2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78997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11 351,9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11 980,4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11 444,4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11 444,4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845,0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253516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24430"/>
                  </a:ext>
                </a:extLst>
              </a:tr>
              <a:tr h="244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5 368,5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9864513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8845687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8291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2409836"/>
              </p:ext>
            </p:extLst>
          </p:nvPr>
        </p:nvGraphicFramePr>
        <p:xfrm>
          <a:off x="52276" y="571985"/>
          <a:ext cx="9091724" cy="604059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93892551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28 212,3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8 831,2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9 064,8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6 574,7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38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подготовку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276796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2675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8070423"/>
              </p:ext>
            </p:extLst>
          </p:nvPr>
        </p:nvGraphicFramePr>
        <p:xfrm>
          <a:off x="70992" y="574125"/>
          <a:ext cx="9073008" cy="60089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 РБ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3213548"/>
              </p:ext>
            </p:extLst>
          </p:nvPr>
        </p:nvGraphicFramePr>
        <p:xfrm>
          <a:off x="0" y="603885"/>
          <a:ext cx="9040311" cy="565023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95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4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4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5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345 483,7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337 943,2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353 402,9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375 702,7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1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48 951,5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57 677,3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57 677,3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171 227,6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181 994,1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161 021,9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172 219,7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193 110,8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469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396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3223649"/>
              </p:ext>
            </p:extLst>
          </p:nvPr>
        </p:nvGraphicFramePr>
        <p:xfrm>
          <a:off x="60960" y="64183"/>
          <a:ext cx="9043926" cy="650535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00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08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33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7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51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68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нции на социальную поддержку учащихся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еобразовательных учреждений из многодетных малоимущих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00869030"/>
                  </a:ext>
                </a:extLst>
              </a:tr>
              <a:tr h="228847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22071627"/>
                  </a:ext>
                </a:extLst>
              </a:tr>
              <a:tr h="359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5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25 169,9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535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17 285,7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20 558,3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69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32 865,4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32 865,4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5836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9" y="1049825"/>
            <a:ext cx="7855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цели, задачи и приоритетные направления бюджетной, налоговой и долговой политики (слайды 14-16)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 (слайд 17)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района Нуримановский район Республики Башкортостан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2027-2028годы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(слайд 18-20)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Нуримановский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21-32)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Нуримановский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33-51)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муниципального района Нуримановский район Республики Башкортостан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Нуримановский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53-54)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55-77)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Нуримановский район Республики Башкортостан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78)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91567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1629321"/>
              </p:ext>
            </p:extLst>
          </p:nvPr>
        </p:nvGraphicFramePr>
        <p:xfrm>
          <a:off x="0" y="801893"/>
          <a:ext cx="9057230" cy="467221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обеспечение бесплатным проездом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2926397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94354688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1521793"/>
              </p:ext>
            </p:extLst>
          </p:nvPr>
        </p:nvGraphicFramePr>
        <p:xfrm>
          <a:off x="73616" y="794713"/>
          <a:ext cx="8996768" cy="55753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51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57 500,2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89568229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72429022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09487384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713128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80535686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544,9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6673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9947947"/>
              </p:ext>
            </p:extLst>
          </p:nvPr>
        </p:nvGraphicFramePr>
        <p:xfrm>
          <a:off x="38456" y="298325"/>
          <a:ext cx="9067088" cy="514828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ежегодного республиканского конкурса «Лучший многоквартирный дом»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4423184"/>
                  </a:ext>
                </a:extLst>
              </a:tr>
              <a:tr h="575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09705932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29752257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47826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4674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0982864"/>
              </p:ext>
            </p:extLst>
          </p:nvPr>
        </p:nvGraphicFramePr>
        <p:xfrm>
          <a:off x="0" y="2214554"/>
          <a:ext cx="9144001" cy="2690369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105 428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491,6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104 042,6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67 901,7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51 230,9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44 978,3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48 296,8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34 296,8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43 064,2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22 648,7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13 798,5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13 800,2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21 910,3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32 865,4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32 865,4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32 865,4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99 087,8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70 208,5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71 490,0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61 129,0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76 131,7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678 139,1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739 696,3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758 758,2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723 455,2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961,2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18 264,7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18 531,6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11 049,1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13 254,9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17 887,5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091423294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88512748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940137893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799760319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602259539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584335489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32826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911033839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107 846,8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98 581,4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98 098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300" baseline="0" dirty="0" smtClean="0">
                          <a:effectLst/>
                          <a:latin typeface="Times New Roman"/>
                          <a:ea typeface="Times New Roman"/>
                        </a:rPr>
                        <a:t>82 593,5</a:t>
                      </a: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0" baseline="0" dirty="0" smtClean="0">
                          <a:effectLst/>
                          <a:latin typeface="Times New Roman"/>
                          <a:ea typeface="Times New Roman"/>
                        </a:rPr>
                        <a:t>82 841,3</a:t>
                      </a:r>
                      <a:endParaRPr lang="ru-RU" sz="13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321,2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3 313,8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4 571,7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5 105,3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6 513,5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7 682,4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4 725,0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5 731,1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215 473,7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120 652,3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115 997,7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124 478,3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127 569,4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94 739,8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35 937,8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16 533,3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17 993,5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19 925,7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542 340,0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601 210,7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604 848,0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575 146,0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601 623,5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73 597,7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78 144,4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95 486,9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91 875,1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96 886,3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69 998,5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76 351,4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828,0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57 201,8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3 012,4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39 081,3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38 371,0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44 549,3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33 341,3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46 636,3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1 156 439,5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1 061 811,6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1 053 090,8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1 006 020,4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1 072 266,0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2026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11,0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57,4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6,3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77720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0073182"/>
              </p:ext>
            </p:extLst>
          </p:nvPr>
        </p:nvGraphicFramePr>
        <p:xfrm>
          <a:off x="0" y="3736037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3 869,3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4 105,5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65 553,1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60 780,7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59 032,6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48 739,4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48 971,2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33 656,0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34 189,7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29 756,0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587438214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498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06513540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59349677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292206537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95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226,6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115 997,7 тыс.руб.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6 427,5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65 549,5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307084" y="5893684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42 541,8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252,2тыс.руб.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2026 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23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         2236 км². Численность населения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поселений.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район входят 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WhatsApp Image 2025-11-13 at 09.19.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8417" y="1274895"/>
            <a:ext cx="1571400" cy="209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13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499,4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8 322,9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61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7 711,0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73318169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578284943"/>
              </p:ext>
            </p:extLst>
          </p:nvPr>
        </p:nvGraphicFramePr>
        <p:xfrm>
          <a:off x="4260916" y="1340768"/>
          <a:ext cx="4536503" cy="429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8526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9221094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2027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2028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107 492,6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119 511,7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128 565,7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122 101,9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122 392,6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364 076,8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404 243,4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387 364,1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371 293,9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393 293,8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45 071,7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50 392,4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57 000,0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53 407,5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57 414,5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8 011,2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8 677,4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8 991,9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17 458,5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18 385,7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22 926,3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20 951,8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21 131,7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30104885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двумя детскими садами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группами дошкольного образования при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школах,  с численностью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3 017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398182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774307063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7949449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72 370,4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72 658,9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86 323,4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82 711,5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87 722,7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5 485,4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887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77766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7 099,7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8 535,5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4 882,4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7 529,0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57 464,0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61 623,3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57 292,5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57 201,9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57 203,5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101538166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0101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(Проект)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628" y="491566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1 728,1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(План)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3 012,4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2104043664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5374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7568978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53 598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167 400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13 950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178 563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14 880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18 893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4 856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856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325266461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8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069373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44 549,3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33 341,3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46 636,3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7 365,2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2 928,0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738215132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3482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2026 год и 2027-20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5810972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5 018,1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958,0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958,0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958,0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1 693,3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2 287,0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5 298,8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2 532,9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658,3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4 147,0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632,7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3 002,4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2 638,4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3 171,7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4 901,8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4 241,0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5 167,0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664,8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3 329,9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3 038,3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2 836,4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677,5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2 797,3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3 039,1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3 594,8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4 474,2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5 196,1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44 549,3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341,3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46 636,3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4 571,7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5 105,3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6 513,5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14 658,0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14 658,0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14 658,0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2026-2028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5059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437242"/>
              </p:ext>
            </p:extLst>
          </p:nvPr>
        </p:nvGraphicFramePr>
        <p:xfrm>
          <a:off x="128186" y="1079882"/>
          <a:ext cx="8743253" cy="570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0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2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16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36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2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14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5 270,0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2026-2028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8495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23853047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</a:p>
        </p:txBody>
      </p:sp>
    </p:spTree>
    <p:extLst>
      <p:ext uri="{BB962C8B-B14F-4D97-AF65-F5344CB8AC3E}">
        <p14:creationId xmlns:p14="http://schemas.microsoft.com/office/powerpoint/2010/main" xmlns="" val="355523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="" xmlns:p14="http://schemas.microsoft.com/office/powerpoint/2010/main" val="26469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="" xmlns:p14="http://schemas.microsoft.com/office/powerpoint/2010/main" val="1252442400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494899341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720581880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585645924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792187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4107184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249674117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="" xmlns:p14="http://schemas.microsoft.com/office/powerpoint/2010/main" val="72959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913731502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268694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3538464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7 165,7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7 847,0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6 906,3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6 484,6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6 490,0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843,4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39 814,1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27 883,8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41 222,5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44 296,2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14 849,5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16 723,2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9 062,3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10 222,1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11 851,8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9 113,5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67 109,8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64 295,7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63 842,8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45 355,3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45 407,9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892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822984"/>
              </p:ext>
            </p:extLst>
          </p:nvPr>
        </p:nvGraphicFramePr>
        <p:xfrm>
          <a:off x="0" y="-3"/>
          <a:ext cx="9144000" cy="68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0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6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26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86 226,4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83 873,2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95 009,8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87 124,3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87 151,6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54 414,6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63 197,8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53 916,7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54 140,6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54 140,6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9 739,3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11 659,9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9 461,9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7 390,9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7 390,9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524 962,1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581 671,4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584 899,9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556 822,0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581 528,3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91 051,1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105 752,7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108 900,1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113 096,3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83 219,8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85 056,2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85 937,1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115 902,9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4 725,0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6 031,1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500,0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2 629,4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2 466,4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2 467,0</a:t>
                      </a:r>
                      <a:endParaRPr lang="ru-RU" sz="1300" spc="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1 122 033,6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1 061 811,6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1 053 090,8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1 006 020,4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1 072 266,0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791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59145818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2707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1592185"/>
              </p:ext>
            </p:extLst>
          </p:nvPr>
        </p:nvGraphicFramePr>
        <p:xfrm>
          <a:off x="395536" y="5278969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1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6 427,5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32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ноябре-декабре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="" xmlns:p14="http://schemas.microsoft.com/office/powerpoint/2010/main" val="421653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1034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26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2023-2028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сентября 2023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666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1713096"/>
              </p:ext>
            </p:extLst>
          </p:nvPr>
        </p:nvGraphicFramePr>
        <p:xfrm>
          <a:off x="256791" y="5382369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29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78904"/>
            <a:ext cx="9144000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  <a:r>
              <a:rPr lang="ru-RU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89" y="1282940"/>
            <a:ext cx="9060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2022 - 2027  годы» утверждена постановлением Администрации муниципального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30 декабря 2021 года № 1035</a:t>
            </a:r>
          </a:p>
          <a:p>
            <a:pPr algn="just"/>
            <a:endParaRPr lang="ru-RU" sz="14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цели программы: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создание экономических условий  для обеспечения устойчивого развития потребительской кооперации в муниципальном районе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удовлетворение  потребностей  жителей района  в бытовых услугах;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совершенствование 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интересов.</a:t>
            </a:r>
          </a:p>
          <a:p>
            <a:pPr algn="just"/>
            <a:endParaRPr lang="ru-RU" sz="13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Основными задачами программы являются: 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-увеличение доступных  торговых объектов для маломобильных групп населения;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доведения товаров до потребителей в достаточном объёме и ассортименте;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увеличение объема производимой продукции потребительской кооперации;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-активизация работы с личными подсобными, крестьянскими (фермерскими) хозяйствами, другими 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увеличение количества и качества услуг  предприятий бытового обслуживания населением муниципального района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интересов.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1526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72836" y="0"/>
            <a:ext cx="8275033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7486194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41 222,5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44 296,2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2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0490" y="5311"/>
            <a:ext cx="8333509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3212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8477643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8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9 969,1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5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3241077"/>
              </p:ext>
            </p:extLst>
          </p:nvPr>
        </p:nvGraphicFramePr>
        <p:xfrm>
          <a:off x="251518" y="5232033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8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3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0790267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7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036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5180" y="89295"/>
            <a:ext cx="8208819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399059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8525255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63 142,8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45 355,3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95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3538341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22 725,4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72 284,4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68 170,3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58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52425" y="0"/>
            <a:ext cx="8791575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877644"/>
            <a:ext cx="876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/>
              <a:t>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Организация       информационной        поддержки деятельности    по    созданию    условий     для преобразования    среды    жизнедеятельности    в доступную для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8488299"/>
              </p:ext>
            </p:extLst>
          </p:nvPr>
        </p:nvGraphicFramePr>
        <p:xfrm>
          <a:off x="232199" y="5692055"/>
          <a:ext cx="864803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1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6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53 916,7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54 140,6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54 140,6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0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75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3029137"/>
              </p:ext>
            </p:extLst>
          </p:nvPr>
        </p:nvGraphicFramePr>
        <p:xfrm>
          <a:off x="247144" y="5733256"/>
          <a:ext cx="7920111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1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7 390,9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0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" y="620688"/>
            <a:ext cx="87941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134896"/>
              </p:ext>
            </p:extLst>
          </p:nvPr>
        </p:nvGraphicFramePr>
        <p:xfrm>
          <a:off x="205991" y="4536554"/>
          <a:ext cx="8221902" cy="2249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8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1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114 019,0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106 849,1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107 118,6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349 201,6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335 630,5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357 612,0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43 825,8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40 256,4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10 127,9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10 307,8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12 518,6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53 584,5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83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1499" y="254821"/>
            <a:ext cx="8603035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1552820"/>
              </p:ext>
            </p:extLst>
          </p:nvPr>
        </p:nvGraphicFramePr>
        <p:xfrm>
          <a:off x="251520" y="5369254"/>
          <a:ext cx="8361682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28 071,0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27 496,0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29 268,8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64 507,6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61 470,7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64 709,1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13 174,1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17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3411686"/>
              </p:ext>
            </p:extLst>
          </p:nvPr>
        </p:nvGraphicFramePr>
        <p:xfrm>
          <a:off x="467544" y="5517232"/>
          <a:ext cx="828967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71 495,9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61 133,4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76 134,6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13 560,3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8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267648"/>
            <a:ext cx="86111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3411686"/>
              </p:ext>
            </p:extLst>
          </p:nvPr>
        </p:nvGraphicFramePr>
        <p:xfrm>
          <a:off x="467544" y="5517232"/>
          <a:ext cx="8289674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094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57" y="732038"/>
            <a:ext cx="871296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2024-2030 годы утверждена постановлением Администрации муниципального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марта 2024года №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234</a:t>
            </a:r>
            <a:endParaRPr lang="ru-RU" sz="12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4724844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6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Нуримановский район Республики Башкортостан» на 202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марта 2022 года №291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3140921"/>
              </p:ext>
            </p:extLst>
          </p:nvPr>
        </p:nvGraphicFramePr>
        <p:xfrm>
          <a:off x="277492" y="5573148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0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057274" y="0"/>
            <a:ext cx="8086725" cy="10463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6363"/>
            <a:ext cx="9067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Нуримановский район Республики Башкортостан» на 2022-2027 утверждена постановлением Администрации муниципального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6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17  января 2023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№78</a:t>
            </a:r>
            <a:endParaRPr lang="ru-RU" sz="16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6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0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5122516"/>
              </p:ext>
            </p:extLst>
          </p:nvPr>
        </p:nvGraphicFramePr>
        <p:xfrm>
          <a:off x="307570" y="1044616"/>
          <a:ext cx="8555075" cy="4378185"/>
        </p:xfrm>
        <a:graphic>
          <a:graphicData uri="http://schemas.openxmlformats.org/drawingml/2006/table">
            <a:tbl>
              <a:tblPr/>
              <a:tblGrid>
                <a:gridCol w="325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3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68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713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74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66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371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2028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34 668,8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33 213,2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33 213,2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"Все лучшее детям"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средств обучения и воспитания для оснащения предметных кабинетов общеобразовательных организаций по учебным предметам «Основы безопасности и защиты Родины», «Труд (Технология)»</a:t>
                      </a:r>
                      <a:endParaRPr lang="en-US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</a:t>
                      </a:r>
                      <a:endParaRPr lang="en-US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организациях</a:t>
                      </a:r>
                      <a:r>
                        <a:rPr lang="en-US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33 178,5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33 213,2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33 213,2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Павловский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сельсовет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Обустройство "Тропы здоровья" в с. Павловка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Республики Башкортостан)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13 396,2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44 189,0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33 213,2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33 213,2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9172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12314</Words>
  <Application>Microsoft Office PowerPoint</Application>
  <PresentationFormat>Экран (4:3)</PresentationFormat>
  <Paragraphs>2571</Paragraphs>
  <Slides>79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3" baseType="lpstr">
      <vt:lpstr>Тема Office</vt:lpstr>
      <vt:lpstr>1_Тема Office</vt:lpstr>
      <vt:lpstr>2_Тема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Основы составления проекта  бюджета района</vt:lpstr>
      <vt:lpstr>Что такое бюджет?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Бюджет муниципального района  Нуримановский район Республики Башкортостан  в разрезе муниципальных программ, тыс.руб.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root</cp:lastModifiedBy>
  <cp:revision>599</cp:revision>
  <cp:lastPrinted>2025-11-13T10:28:02Z</cp:lastPrinted>
  <dcterms:created xsi:type="dcterms:W3CDTF">2021-06-25T08:46:26Z</dcterms:created>
  <dcterms:modified xsi:type="dcterms:W3CDTF">2025-11-18T11:34:22Z</dcterms:modified>
</cp:coreProperties>
</file>