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7" r:id="rId3"/>
  </p:sldMasterIdLst>
  <p:notesMasterIdLst>
    <p:notesMasterId r:id="rId83"/>
  </p:notesMasterIdLst>
  <p:sldIdLst>
    <p:sldId id="317" r:id="rId4"/>
    <p:sldId id="259" r:id="rId5"/>
    <p:sldId id="337" r:id="rId6"/>
    <p:sldId id="33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40" r:id="rId18"/>
    <p:sldId id="270" r:id="rId19"/>
    <p:sldId id="33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16" r:id="rId31"/>
    <p:sldId id="281" r:id="rId32"/>
    <p:sldId id="282" r:id="rId33"/>
    <p:sldId id="283" r:id="rId34"/>
    <p:sldId id="341" r:id="rId35"/>
    <p:sldId id="359" r:id="rId36"/>
    <p:sldId id="285" r:id="rId37"/>
    <p:sldId id="286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292" r:id="rId46"/>
    <p:sldId id="351" r:id="rId47"/>
    <p:sldId id="352" r:id="rId48"/>
    <p:sldId id="353" r:id="rId49"/>
    <p:sldId id="296" r:id="rId50"/>
    <p:sldId id="354" r:id="rId51"/>
    <p:sldId id="355" r:id="rId52"/>
    <p:sldId id="356" r:id="rId53"/>
    <p:sldId id="357" r:id="rId54"/>
    <p:sldId id="358" r:id="rId55"/>
    <p:sldId id="303" r:id="rId56"/>
    <p:sldId id="304" r:id="rId57"/>
    <p:sldId id="305" r:id="rId58"/>
    <p:sldId id="306" r:id="rId59"/>
    <p:sldId id="307" r:id="rId60"/>
    <p:sldId id="360" r:id="rId61"/>
    <p:sldId id="320" r:id="rId62"/>
    <p:sldId id="321" r:id="rId63"/>
    <p:sldId id="322" r:id="rId64"/>
    <p:sldId id="34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43" r:id="rId80"/>
    <p:sldId id="315" r:id="rId81"/>
    <p:sldId id="311" r:id="rId8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22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image" Target="../media/image36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44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52.jpeg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50336"/>
        <c:axId val="145151872"/>
      </c:barChart>
      <c:catAx>
        <c:axId val="14515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5151872"/>
        <c:crosses val="autoZero"/>
        <c:auto val="1"/>
        <c:lblAlgn val="ctr"/>
        <c:lblOffset val="100"/>
        <c:noMultiLvlLbl val="0"/>
      </c:catAx>
      <c:valAx>
        <c:axId val="14515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150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2136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 (Отчет)</c:v>
                </c:pt>
                <c:pt idx="3">
                  <c:v>2026  (План)</c:v>
                </c:pt>
                <c:pt idx="4">
                  <c:v>2027  (План)</c:v>
                </c:pt>
                <c:pt idx="5">
                  <c:v>2028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91402.5</c:v>
                </c:pt>
                <c:pt idx="1">
                  <c:v>105428</c:v>
                </c:pt>
                <c:pt idx="2">
                  <c:v>108608.2</c:v>
                </c:pt>
                <c:pt idx="3">
                  <c:v>104042.6</c:v>
                </c:pt>
                <c:pt idx="4">
                  <c:v>103650.2</c:v>
                </c:pt>
                <c:pt idx="5">
                  <c:v>103650.2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96384"/>
        <c:axId val="223697920"/>
      </c:barChart>
      <c:catAx>
        <c:axId val="22369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697920"/>
        <c:crosses val="autoZero"/>
        <c:auto val="1"/>
        <c:lblAlgn val="ctr"/>
        <c:lblOffset val="100"/>
        <c:noMultiLvlLbl val="0"/>
      </c:catAx>
      <c:valAx>
        <c:axId val="2236979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236963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9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-2.02018788065436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62653.9</c:v>
                </c:pt>
                <c:pt idx="1">
                  <c:v>107940.4</c:v>
                </c:pt>
                <c:pt idx="2">
                  <c:v>61158</c:v>
                </c:pt>
                <c:pt idx="3">
                  <c:v>50450.2</c:v>
                </c:pt>
                <c:pt idx="4">
                  <c:v>45029.599999999999</c:v>
                </c:pt>
                <c:pt idx="5">
                  <c:v>48348.1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914880"/>
        <c:axId val="183916416"/>
        <c:axId val="0"/>
      </c:bar3DChart>
      <c:catAx>
        <c:axId val="18391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916416"/>
        <c:crosses val="autoZero"/>
        <c:auto val="1"/>
        <c:lblAlgn val="ctr"/>
        <c:lblOffset val="100"/>
        <c:noMultiLvlLbl val="0"/>
      </c:catAx>
      <c:valAx>
        <c:axId val="183916416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839148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8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774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72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75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27976865441"/>
                  <c:y val="-3.118376559717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8.2065177097482789E-2"/>
                  <c:y val="-6.050423370832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73854.899999999994</c:v>
                </c:pt>
                <c:pt idx="1">
                  <c:v>99087.8</c:v>
                </c:pt>
                <c:pt idx="2">
                  <c:v>69341.3</c:v>
                </c:pt>
                <c:pt idx="3">
                  <c:v>70566.2</c:v>
                </c:pt>
                <c:pt idx="4">
                  <c:v>59993.599999999999</c:v>
                </c:pt>
                <c:pt idx="5">
                  <c:v>75860.600000000006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823744"/>
        <c:axId val="223825280"/>
      </c:lineChart>
      <c:catAx>
        <c:axId val="22382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825280"/>
        <c:crosses val="autoZero"/>
        <c:auto val="1"/>
        <c:lblAlgn val="ctr"/>
        <c:lblOffset val="100"/>
        <c:noMultiLvlLbl val="0"/>
      </c:catAx>
      <c:valAx>
        <c:axId val="2238252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238237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766504.1</c:v>
                </c:pt>
                <c:pt idx="1">
                  <c:v>737079.3</c:v>
                </c:pt>
                <c:pt idx="2">
                  <c:v>777311.9</c:v>
                </c:pt>
                <c:pt idx="3">
                  <c:v>711377</c:v>
                </c:pt>
                <c:pt idx="4">
                  <c:v>678139.1</c:v>
                </c:pt>
                <c:pt idx="5">
                  <c:v>590689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773824"/>
        <c:axId val="223775360"/>
        <c:axId val="0"/>
      </c:bar3DChart>
      <c:catAx>
        <c:axId val="22377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775360"/>
        <c:crosses val="autoZero"/>
        <c:auto val="1"/>
        <c:lblAlgn val="ctr"/>
        <c:lblOffset val="100"/>
        <c:noMultiLvlLbl val="0"/>
      </c:catAx>
      <c:valAx>
        <c:axId val="22377536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2377382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812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207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23702.3</c:v>
                </c:pt>
                <c:pt idx="1">
                  <c:v>34296.800000000003</c:v>
                </c:pt>
                <c:pt idx="2">
                  <c:v>53380.6</c:v>
                </c:pt>
                <c:pt idx="3">
                  <c:v>23911.7</c:v>
                </c:pt>
                <c:pt idx="4">
                  <c:v>13960.9</c:v>
                </c:pt>
                <c:pt idx="5">
                  <c:v>13962.6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4043776"/>
        <c:axId val="224045312"/>
        <c:axId val="0"/>
      </c:bar3DChart>
      <c:catAx>
        <c:axId val="22404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4045312"/>
        <c:crosses val="autoZero"/>
        <c:auto val="1"/>
        <c:lblAlgn val="ctr"/>
        <c:lblOffset val="100"/>
        <c:noMultiLvlLbl val="0"/>
      </c:catAx>
      <c:valAx>
        <c:axId val="2240453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24043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25253.7</c:v>
                </c:pt>
                <c:pt idx="1">
                  <c:v>78869.3</c:v>
                </c:pt>
                <c:pt idx="2">
                  <c:v>13381</c:v>
                </c:pt>
                <c:pt idx="3" formatCode="#,##0.00">
                  <c:v>29213.7</c:v>
                </c:pt>
                <c:pt idx="4">
                  <c:v>29213.7</c:v>
                </c:pt>
                <c:pt idx="5">
                  <c:v>29213.7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24174080"/>
        <c:axId val="224175616"/>
        <c:axId val="0"/>
      </c:bar3DChart>
      <c:catAx>
        <c:axId val="22417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4175616"/>
        <c:crosses val="autoZero"/>
        <c:auto val="1"/>
        <c:lblAlgn val="ctr"/>
        <c:lblOffset val="100"/>
        <c:noMultiLvlLbl val="0"/>
      </c:catAx>
      <c:valAx>
        <c:axId val="2241756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241740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4673.5</c:v>
                </c:pt>
                <c:pt idx="1">
                  <c:v>4714.2</c:v>
                </c:pt>
                <c:pt idx="2">
                  <c:v>4095.9</c:v>
                </c:pt>
                <c:pt idx="3">
                  <c:v>4105.5</c:v>
                </c:pt>
                <c:pt idx="4">
                  <c:v>3505.5</c:v>
                </c:pt>
                <c:pt idx="5">
                  <c:v>3505.5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423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57922.3</c:v>
                </c:pt>
                <c:pt idx="1">
                  <c:v>65553.100000000006</c:v>
                </c:pt>
                <c:pt idx="2">
                  <c:v>61971</c:v>
                </c:pt>
                <c:pt idx="3">
                  <c:v>59032.6</c:v>
                </c:pt>
                <c:pt idx="4">
                  <c:v>48782.8</c:v>
                </c:pt>
                <c:pt idx="5">
                  <c:v>48998.5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1191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616E-3"/>
                  <c:y val="-6.8590312634651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43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759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3">
                  <c:v>171</c:v>
                </c:pt>
                <c:pt idx="4">
                  <c:v>8</c:v>
                </c:pt>
                <c:pt idx="5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6039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526E-3"/>
                  <c:y val="-3.025983548894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69E-3"/>
                  <c:y val="-2.64772336854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76E-2"/>
                  <c:y val="5.9089980138832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49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42E-2"/>
                  <c:y val="6.806705089811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29913.3</c:v>
                </c:pt>
                <c:pt idx="1">
                  <c:v>36183.599999999999</c:v>
                </c:pt>
                <c:pt idx="2">
                  <c:v>35667.1</c:v>
                </c:pt>
                <c:pt idx="3">
                  <c:v>34189.699999999997</c:v>
                </c:pt>
                <c:pt idx="4">
                  <c:v>29740.6</c:v>
                </c:pt>
                <c:pt idx="5">
                  <c:v>29756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1846528"/>
        <c:axId val="222265728"/>
        <c:axId val="0"/>
      </c:bar3DChart>
      <c:catAx>
        <c:axId val="22184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265728"/>
        <c:crosses val="autoZero"/>
        <c:auto val="1"/>
        <c:lblAlgn val="ctr"/>
        <c:lblOffset val="100"/>
        <c:noMultiLvlLbl val="0"/>
      </c:catAx>
      <c:valAx>
        <c:axId val="2222657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2184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4165.3</c:v>
                </c:pt>
                <c:pt idx="1">
                  <c:v>7682.4</c:v>
                </c:pt>
                <c:pt idx="2">
                  <c:v>4191.6000000000004</c:v>
                </c:pt>
                <c:pt idx="3">
                  <c:v>5731.1</c:v>
                </c:pt>
                <c:pt idx="4">
                  <c:v>5143.6000000000004</c:v>
                </c:pt>
                <c:pt idx="5">
                  <c:v>5143.6000000000004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096320"/>
        <c:axId val="235110400"/>
        <c:axId val="0"/>
      </c:bar3DChart>
      <c:catAx>
        <c:axId val="23509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110400"/>
        <c:crosses val="autoZero"/>
        <c:auto val="1"/>
        <c:lblAlgn val="ctr"/>
        <c:lblOffset val="100"/>
        <c:noMultiLvlLbl val="0"/>
      </c:catAx>
      <c:valAx>
        <c:axId val="2351104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3509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4108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2321.1999999999998</c:v>
                </c:pt>
                <c:pt idx="1">
                  <c:v>2794.9</c:v>
                </c:pt>
                <c:pt idx="2">
                  <c:v>3336.7</c:v>
                </c:pt>
                <c:pt idx="3">
                  <c:v>4571.7</c:v>
                </c:pt>
                <c:pt idx="4">
                  <c:v>5105.3</c:v>
                </c:pt>
                <c:pt idx="5">
                  <c:v>6513.5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187200"/>
        <c:axId val="235188992"/>
      </c:lineChart>
      <c:catAx>
        <c:axId val="23518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188992"/>
        <c:crosses val="autoZero"/>
        <c:auto val="1"/>
        <c:lblAlgn val="ctr"/>
        <c:lblOffset val="100"/>
        <c:noMultiLvlLbl val="0"/>
      </c:catAx>
      <c:valAx>
        <c:axId val="2351889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35187200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145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6110.5</c:v>
                </c:pt>
                <c:pt idx="1">
                  <c:v>7165.7</c:v>
                </c:pt>
                <c:pt idx="2">
                  <c:v>5456</c:v>
                </c:pt>
                <c:pt idx="3">
                  <c:v>6957.6</c:v>
                </c:pt>
                <c:pt idx="4">
                  <c:v>6535.9</c:v>
                </c:pt>
                <c:pt idx="5">
                  <c:v>6541.3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48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764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57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55957.4</c:v>
                </c:pt>
                <c:pt idx="1">
                  <c:v>115116.7</c:v>
                </c:pt>
                <c:pt idx="2">
                  <c:v>55770.1</c:v>
                </c:pt>
                <c:pt idx="3">
                  <c:v>42541.8</c:v>
                </c:pt>
                <c:pt idx="4">
                  <c:v>55880.5</c:v>
                </c:pt>
                <c:pt idx="5">
                  <c:v>58954.2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3"/>
              <c:layout>
                <c:manualLayout>
                  <c:x val="5.7813506828480977E-3"/>
                  <c:y val="-6.238354253378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B-422B-BA83-99FA85A5A6B3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992E-2"/>
                  <c:y val="1.386300945195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74267.8</c:v>
                </c:pt>
                <c:pt idx="1">
                  <c:v>61885.599999999999</c:v>
                </c:pt>
                <c:pt idx="2">
                  <c:v>54929.5</c:v>
                </c:pt>
                <c:pt idx="3">
                  <c:v>66549.5</c:v>
                </c:pt>
                <c:pt idx="4">
                  <c:v>62113.2</c:v>
                </c:pt>
                <c:pt idx="5">
                  <c:v>62125.1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241472"/>
        <c:axId val="235243008"/>
        <c:axId val="234360320"/>
      </c:bar3DChart>
      <c:catAx>
        <c:axId val="23524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243008"/>
        <c:crosses val="autoZero"/>
        <c:auto val="1"/>
        <c:lblAlgn val="ctr"/>
        <c:lblOffset val="100"/>
        <c:noMultiLvlLbl val="0"/>
      </c:catAx>
      <c:valAx>
        <c:axId val="2352430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5241472"/>
        <c:crosses val="autoZero"/>
        <c:crossBetween val="between"/>
      </c:valAx>
      <c:serAx>
        <c:axId val="234360320"/>
        <c:scaling>
          <c:orientation val="minMax"/>
        </c:scaling>
        <c:delete val="1"/>
        <c:axPos val="b"/>
        <c:majorTickMark val="out"/>
        <c:minorTickMark val="none"/>
        <c:tickLblPos val="none"/>
        <c:crossAx val="23524300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2.9166666666666643E-2"/>
                  <c:y val="2.82184973805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3.3333442694663276E-2"/>
                  <c:y val="4.514937361601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7777777777777863E-2"/>
                  <c:y val="4.232730168506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2.5000000000000112E-2"/>
                  <c:y val="5.079329528502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1062856.4000000004</c:v>
                </c:pt>
                <c:pt idx="3">
                  <c:v>1069199.7</c:v>
                </c:pt>
                <c:pt idx="4">
                  <c:v>1016387.1</c:v>
                </c:pt>
                <c:pt idx="5">
                  <c:v>1081399.9000000004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6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147E-2"/>
                  <c:y val="2.8216275451640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3.7229877515310697E-3"/>
                  <c:y val="-8.4657714070631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5.8333333333333487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921150.8</c:v>
                </c:pt>
                <c:pt idx="1">
                  <c:v>1122033.6000000001</c:v>
                </c:pt>
                <c:pt idx="2">
                  <c:v>1061811.6000000001</c:v>
                </c:pt>
                <c:pt idx="3">
                  <c:v>1067699.7</c:v>
                </c:pt>
                <c:pt idx="4">
                  <c:v>1014887.1</c:v>
                </c:pt>
                <c:pt idx="5">
                  <c:v>1079899.9000000004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5882.4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2025(План)</c:v>
                </c:pt>
                <c:pt idx="3">
                  <c:v>2026 (Проект)</c:v>
                </c:pt>
                <c:pt idx="4">
                  <c:v>2027 (Проект)</c:v>
                </c:pt>
                <c:pt idx="5">
                  <c:v>2028 (Проект)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2757.4</c:v>
                </c:pt>
                <c:pt idx="2" formatCode="#,##0.0">
                  <c:v>1044.8</c:v>
                </c:pt>
                <c:pt idx="3" formatCode="#,##0.0">
                  <c:v>1500</c:v>
                </c:pt>
                <c:pt idx="4" formatCode="#,##0.0">
                  <c:v>1500</c:v>
                </c:pt>
                <c:pt idx="5" formatCode="#,##0.0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697024"/>
        <c:axId val="145723392"/>
        <c:axId val="0"/>
      </c:bar3DChart>
      <c:catAx>
        <c:axId val="14569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723392"/>
        <c:crosses val="autoZero"/>
        <c:auto val="1"/>
        <c:lblAlgn val="ctr"/>
        <c:lblOffset val="100"/>
        <c:noMultiLvlLbl val="0"/>
      </c:catAx>
      <c:valAx>
        <c:axId val="1457233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569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209"/>
          <c:y val="0.30222966124028172"/>
          <c:w val="0.13594860017498206"/>
          <c:h val="0.3306381335441547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758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>
                  <c:v>200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8052.8</c:v>
                </c:pt>
                <c:pt idx="1">
                  <c:v>6889</c:v>
                </c:pt>
                <c:pt idx="2">
                  <c:v>6787.2</c:v>
                </c:pt>
                <c:pt idx="3">
                  <c:v>18624.8</c:v>
                </c:pt>
                <c:pt idx="4">
                  <c:v>23130.400000000001</c:v>
                </c:pt>
                <c:pt idx="5">
                  <c:v>24053.1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354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11601.8</c:v>
                </c:pt>
                <c:pt idx="1">
                  <c:v>9969.1</c:v>
                </c:pt>
                <c:pt idx="2">
                  <c:v>8322.9</c:v>
                </c:pt>
                <c:pt idx="3">
                  <c:v>18858.900000000001</c:v>
                </c:pt>
                <c:pt idx="4">
                  <c:v>14355.7</c:v>
                </c:pt>
                <c:pt idx="5">
                  <c:v>52876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Lbls>
            <c:dLbl>
              <c:idx val="2"/>
              <c:layout>
                <c:manualLayout>
                  <c:x val="9.1778014757230297E-3"/>
                  <c:y val="-2.1163873035426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24-45D4-BA6F-A91A46D647F7}"/>
                </c:ext>
              </c:extLst>
            </c:dLbl>
            <c:dLbl>
              <c:idx val="3"/>
              <c:layout>
                <c:manualLayout>
                  <c:x val="1.5296335792871717E-2"/>
                  <c:y val="-8.4655492141704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4-45D4-BA6F-A91A46D64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499.4</c:v>
                </c:pt>
                <c:pt idx="3">
                  <c:v>1248.0999999999999</c:v>
                </c:pt>
                <c:pt idx="4">
                  <c:v>55501</c:v>
                </c:pt>
                <c:pt idx="5">
                  <c:v>7026.5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4-45D4-BA6F-A91A46D6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946112"/>
        <c:axId val="234345216"/>
        <c:axId val="0"/>
      </c:bar3DChart>
      <c:catAx>
        <c:axId val="233946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345216"/>
        <c:crosses val="autoZero"/>
        <c:auto val="1"/>
        <c:lblAlgn val="ctr"/>
        <c:lblOffset val="100"/>
        <c:noMultiLvlLbl val="0"/>
      </c:catAx>
      <c:valAx>
        <c:axId val="23434521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3394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131184967804496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1"/>
              <c:layout>
                <c:manualLayout>
                  <c:x val="6.7188316639490819E-2"/>
                  <c:y val="6.505744567796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98417878264381E-2"/>
                      <c:h val="3.9921614393296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74-420E-8F3E-27EDC3A1C65D}"/>
                </c:ext>
              </c:extLst>
            </c:dLbl>
            <c:dLbl>
              <c:idx val="2"/>
              <c:layout>
                <c:manualLayout>
                  <c:x val="7.5586856219427179E-2"/>
                  <c:y val="8.575754203004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74-420E-8F3E-27EDC3A1C6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378.6</c:v>
                </c:pt>
                <c:pt idx="1">
                  <c:v>778.7</c:v>
                </c:pt>
                <c:pt idx="2">
                  <c:v>803.9</c:v>
                </c:pt>
                <c:pt idx="3">
                  <c:v>240</c:v>
                </c:pt>
                <c:pt idx="4">
                  <c:v>253</c:v>
                </c:pt>
                <c:pt idx="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324544"/>
        <c:axId val="235326080"/>
      </c:barChart>
      <c:catAx>
        <c:axId val="23532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326080"/>
        <c:crosses val="autoZero"/>
        <c:auto val="1"/>
        <c:lblAlgn val="ctr"/>
        <c:lblOffset val="100"/>
        <c:noMultiLvlLbl val="0"/>
      </c:catAx>
      <c:valAx>
        <c:axId val="2353260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532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35406848"/>
        <c:axId val="235408384"/>
        <c:axId val="0"/>
      </c:bar3DChart>
      <c:catAx>
        <c:axId val="23540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35408384"/>
        <c:crosses val="autoZero"/>
        <c:auto val="1"/>
        <c:lblAlgn val="ctr"/>
        <c:lblOffset val="100"/>
        <c:noMultiLvlLbl val="0"/>
      </c:catAx>
      <c:valAx>
        <c:axId val="235408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5406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89202.7</c:v>
                </c:pt>
                <c:pt idx="1">
                  <c:v>107492.6</c:v>
                </c:pt>
                <c:pt idx="2">
                  <c:v>114383.6</c:v>
                </c:pt>
                <c:pt idx="3">
                  <c:v>127335.5</c:v>
                </c:pt>
                <c:pt idx="4">
                  <c:v>120701.7</c:v>
                </c:pt>
                <c:pt idx="5">
                  <c:v>125188.8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296265.3</c:v>
                </c:pt>
                <c:pt idx="1">
                  <c:v>364076.79999999999</c:v>
                </c:pt>
                <c:pt idx="2">
                  <c:v>390571.1</c:v>
                </c:pt>
                <c:pt idx="3">
                  <c:v>401006.2</c:v>
                </c:pt>
                <c:pt idx="4">
                  <c:v>385058.8</c:v>
                </c:pt>
                <c:pt idx="5">
                  <c:v>400533.6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1191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35714.1</c:v>
                </c:pt>
                <c:pt idx="1">
                  <c:v>45071.7</c:v>
                </c:pt>
                <c:pt idx="2">
                  <c:v>47865.599999999999</c:v>
                </c:pt>
                <c:pt idx="3">
                  <c:v>57122.3</c:v>
                </c:pt>
                <c:pt idx="4">
                  <c:v>52658.6</c:v>
                </c:pt>
                <c:pt idx="5">
                  <c:v>57025.3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6039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526E-3"/>
                  <c:y val="-3.025983548894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52E-2"/>
                  <c:y val="-5.677248835715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9013E-3"/>
                  <c:y val="-5.004030036160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5015E-3"/>
                  <c:y val="-2.692875198221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5259.9</c:v>
                </c:pt>
                <c:pt idx="1">
                  <c:v>8011.2</c:v>
                </c:pt>
                <c:pt idx="2">
                  <c:v>7414.8</c:v>
                </c:pt>
                <c:pt idx="3">
                  <c:v>8991.9</c:v>
                </c:pt>
                <c:pt idx="4">
                  <c:v>7390.9</c:v>
                </c:pt>
                <c:pt idx="5">
                  <c:v>7390.9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43E-2"/>
                  <c:y val="1.3880764469102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15004.4</c:v>
                </c:pt>
                <c:pt idx="1">
                  <c:v>17458.5</c:v>
                </c:pt>
                <c:pt idx="2">
                  <c:v>17542.5</c:v>
                </c:pt>
                <c:pt idx="3">
                  <c:v>24693.5</c:v>
                </c:pt>
                <c:pt idx="4">
                  <c:v>23562.7</c:v>
                </c:pt>
                <c:pt idx="5">
                  <c:v>23767.7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771392"/>
        <c:axId val="235772928"/>
        <c:axId val="0"/>
      </c:bar3DChart>
      <c:catAx>
        <c:axId val="23577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772928"/>
        <c:crosses val="autoZero"/>
        <c:auto val="1"/>
        <c:lblAlgn val="ctr"/>
        <c:lblOffset val="100"/>
        <c:noMultiLvlLbl val="0"/>
      </c:catAx>
      <c:valAx>
        <c:axId val="2357729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3577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6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68839</c:v>
                </c:pt>
                <c:pt idx="1">
                  <c:v>72370.399999999994</c:v>
                </c:pt>
                <c:pt idx="2">
                  <c:v>72340.800000000003</c:v>
                </c:pt>
                <c:pt idx="3">
                  <c:v>89386.6</c:v>
                </c:pt>
                <c:pt idx="4">
                  <c:v>81158.2</c:v>
                </c:pt>
                <c:pt idx="5">
                  <c:v>85962.3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86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43E-2"/>
                  <c:y val="-1.90327364115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880.7</c:v>
                </c:pt>
                <c:pt idx="1">
                  <c:v>1227.3</c:v>
                </c:pt>
                <c:pt idx="2">
                  <c:v>5496.4</c:v>
                </c:pt>
                <c:pt idx="3">
                  <c:v>9163.6</c:v>
                </c:pt>
                <c:pt idx="4">
                  <c:v>9163.6</c:v>
                </c:pt>
                <c:pt idx="5">
                  <c:v>9163.6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882368"/>
        <c:axId val="235883904"/>
        <c:axId val="0"/>
      </c:bar3DChart>
      <c:catAx>
        <c:axId val="23588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883904"/>
        <c:crosses val="autoZero"/>
        <c:auto val="1"/>
        <c:lblAlgn val="ctr"/>
        <c:lblOffset val="100"/>
        <c:noMultiLvlLbl val="0"/>
      </c:catAx>
      <c:valAx>
        <c:axId val="2358839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58823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4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5277777777777796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25E-2"/>
                  <c:y val="-1.562499999999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3.1245078740157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45232.2</c:v>
                </c:pt>
                <c:pt idx="1">
                  <c:v>57464</c:v>
                </c:pt>
                <c:pt idx="2">
                  <c:v>61308.2</c:v>
                </c:pt>
                <c:pt idx="3">
                  <c:v>54489.8</c:v>
                </c:pt>
                <c:pt idx="4">
                  <c:v>53449.7</c:v>
                </c:pt>
                <c:pt idx="5">
                  <c:v>53451.4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493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841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2730</c:v>
                </c:pt>
                <c:pt idx="1">
                  <c:v>4882.3999999999996</c:v>
                </c:pt>
                <c:pt idx="2">
                  <c:v>8254.7999999999993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72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5483.3</c:v>
                </c:pt>
                <c:pt idx="1">
                  <c:v>7099.7</c:v>
                </c:pt>
                <c:pt idx="2">
                  <c:v>8524.6</c:v>
                </c:pt>
                <c:pt idx="3">
                  <c:v>8535.5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108032"/>
        <c:axId val="236150784"/>
      </c:barChart>
      <c:catAx>
        <c:axId val="23610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150784"/>
        <c:crosses val="autoZero"/>
        <c:auto val="1"/>
        <c:lblAlgn val="ctr"/>
        <c:lblOffset val="100"/>
        <c:noMultiLvlLbl val="0"/>
      </c:catAx>
      <c:valAx>
        <c:axId val="23615078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361080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194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6273664"/>
        <c:axId val="236275200"/>
        <c:axId val="0"/>
      </c:bar3DChart>
      <c:catAx>
        <c:axId val="2362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275200"/>
        <c:crosses val="autoZero"/>
        <c:auto val="1"/>
        <c:lblAlgn val="ctr"/>
        <c:lblOffset val="100"/>
        <c:noMultiLvlLbl val="0"/>
      </c:catAx>
      <c:valAx>
        <c:axId val="23627520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362736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5.520215920799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8.3333333333333367E-3"/>
                  <c:y val="4.844440431728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1.1111220472440946E-2"/>
                  <c:y val="-2.934241875518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8.3333333333333367E-3"/>
                  <c:y val="6.913155848258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2.38347790684164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43 248,0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26975.42</c:v>
                </c:pt>
                <c:pt idx="1">
                  <c:v>29563.47</c:v>
                </c:pt>
                <c:pt idx="2">
                  <c:v>31426.799999999999</c:v>
                </c:pt>
                <c:pt idx="3">
                  <c:v>34907.599999999999</c:v>
                </c:pt>
                <c:pt idx="4">
                  <c:v>38058.9</c:v>
                </c:pt>
                <c:pt idx="5">
                  <c:v>43187.8</c:v>
                </c:pt>
                <c:pt idx="6">
                  <c:v>43187.9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95E-2"/>
                  <c:y val="-2.145486755630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5555555555555455E-2"/>
                  <c:y val="-6.2414910983726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4.1666666666666664E-2"/>
                  <c:y val="2.9828574667823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B4-4C86-A108-C369E52E0BCB}"/>
                </c:ext>
              </c:extLst>
            </c:dLbl>
            <c:dLbl>
              <c:idx val="3"/>
              <c:layout>
                <c:manualLayout>
                  <c:x val="-6.9444444444444503E-2"/>
                  <c:y val="-3.06165601972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B4-4C86-A108-C369E52E0BCB}"/>
                </c:ext>
              </c:extLst>
            </c:dLbl>
            <c:dLbl>
              <c:idx val="4"/>
              <c:layout>
                <c:manualLayout>
                  <c:x val="-5.6944553805774276E-2"/>
                  <c:y val="-4.074418269401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2.0833333333333405E-2"/>
                  <c:y val="3.579871943904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en-US" baseline="0"/>
                      <a:t> 369,8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E0-459B-AE1D-9EE965C73507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32309.439999999999</c:v>
                </c:pt>
                <c:pt idx="1">
                  <c:v>35885.949999999997</c:v>
                </c:pt>
                <c:pt idx="2">
                  <c:v>35076.300000000003</c:v>
                </c:pt>
                <c:pt idx="3">
                  <c:v>40373.199999999997</c:v>
                </c:pt>
                <c:pt idx="4">
                  <c:v>45482.400000000001</c:v>
                </c:pt>
                <c:pt idx="5">
                  <c:v>46862.400000000001</c:v>
                </c:pt>
                <c:pt idx="6">
                  <c:v>50413.3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000000000000011E-2"/>
                  <c:y val="5.488756565216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3.1944444444444442E-2"/>
                  <c:y val="2.719000568558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4.5833333333333524E-2"/>
                  <c:y val="-2.7222103238117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4-4C86-A108-C369E52E0BCB}"/>
                </c:ext>
              </c:extLst>
            </c:dLbl>
            <c:dLbl>
              <c:idx val="3"/>
              <c:layout>
                <c:manualLayout>
                  <c:x val="-1.3888888888888984E-2"/>
                  <c:y val="2.957479752732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4-4C86-A108-C369E52E0BCB}"/>
                </c:ext>
              </c:extLst>
            </c:dLbl>
            <c:dLbl>
              <c:idx val="4"/>
              <c:layout>
                <c:manualLayout>
                  <c:x val="-3.055566491688539E-2"/>
                  <c:y val="1.3523581095780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B4-4C86-A108-C369E52E0BCB}"/>
                </c:ext>
              </c:extLst>
            </c:dLbl>
            <c:dLbl>
              <c:idx val="5"/>
              <c:layout>
                <c:manualLayout>
                  <c:x val="-1.8055555555555561E-2"/>
                  <c:y val="-4.726768176271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dLbl>
              <c:idx val="6"/>
              <c:layout>
                <c:manualLayout>
                  <c:x val="0"/>
                  <c:y val="3.33739464353791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47 856,7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4-4C86-A108-C369E52E0BCB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32233.8</c:v>
                </c:pt>
                <c:pt idx="1">
                  <c:v>36897.68</c:v>
                </c:pt>
                <c:pt idx="2">
                  <c:v>38732.5</c:v>
                </c:pt>
                <c:pt idx="3">
                  <c:v>38510.199999999997</c:v>
                </c:pt>
                <c:pt idx="4">
                  <c:v>45178.6</c:v>
                </c:pt>
                <c:pt idx="5">
                  <c:v>46630.8</c:v>
                </c:pt>
                <c:pt idx="6">
                  <c:v>48511.3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0.05"/>
                  <c:y val="3.41412844164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094E-3"/>
                  <c:y val="4.014221280527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4571E-3"/>
                  <c:y val="2.941149418987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dLbl>
              <c:idx val="6"/>
              <c:layout>
                <c:manualLayout>
                  <c:x val="0"/>
                  <c:y val="3.81416530690046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47 064,1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B4-4C86-A108-C369E52E0BCB}"/>
                </c:ext>
              </c:extLst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(план)</c:v>
                </c:pt>
                <c:pt idx="6">
                  <c:v>2025 (отчет)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28175.57</c:v>
                </c:pt>
                <c:pt idx="1">
                  <c:v>31192.92</c:v>
                </c:pt>
                <c:pt idx="2">
                  <c:v>32092</c:v>
                </c:pt>
                <c:pt idx="3">
                  <c:v>34303.5</c:v>
                </c:pt>
                <c:pt idx="4">
                  <c:v>38544.199999999997</c:v>
                </c:pt>
                <c:pt idx="5">
                  <c:v>39114.800000000003</c:v>
                </c:pt>
                <c:pt idx="6">
                  <c:v>39576.199999999997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5400192"/>
        <c:axId val="236606208"/>
      </c:lineChart>
      <c:catAx>
        <c:axId val="23540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36606208"/>
        <c:crosses val="autoZero"/>
        <c:auto val="1"/>
        <c:lblAlgn val="ctr"/>
        <c:lblOffset val="100"/>
        <c:noMultiLvlLbl val="0"/>
      </c:catAx>
      <c:valAx>
        <c:axId val="236606208"/>
        <c:scaling>
          <c:orientation val="minMax"/>
          <c:min val="2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3540019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0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34811.199999999997</c:v>
                </c:pt>
                <c:pt idx="1">
                  <c:v>31716.1</c:v>
                </c:pt>
                <c:pt idx="2">
                  <c:v>35443</c:v>
                </c:pt>
                <c:pt idx="3">
                  <c:v>44549.3</c:v>
                </c:pt>
                <c:pt idx="4">
                  <c:v>33341.300000000003</c:v>
                </c:pt>
                <c:pt idx="5">
                  <c:v>46636.3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1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722.2</c:v>
                </c:pt>
                <c:pt idx="1">
                  <c:v>7365.2</c:v>
                </c:pt>
                <c:pt idx="2">
                  <c:v>1668.5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021440"/>
        <c:axId val="237035520"/>
      </c:barChart>
      <c:catAx>
        <c:axId val="2370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7035520"/>
        <c:crosses val="autoZero"/>
        <c:auto val="1"/>
        <c:lblAlgn val="ctr"/>
        <c:lblOffset val="100"/>
        <c:noMultiLvlLbl val="0"/>
      </c:catAx>
      <c:valAx>
        <c:axId val="2370355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3702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568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76.3</c:v>
                </c:pt>
                <c:pt idx="1">
                  <c:v>78.8</c:v>
                </c:pt>
                <c:pt idx="2">
                  <c:v>45</c:v>
                </c:pt>
                <c:pt idx="3">
                  <c:v>53.1</c:v>
                </c:pt>
                <c:pt idx="4">
                  <c:v>84.4</c:v>
                </c:pt>
                <c:pt idx="5">
                  <c:v>73.5</c:v>
                </c:pt>
                <c:pt idx="6">
                  <c:v>92</c:v>
                </c:pt>
                <c:pt idx="7">
                  <c:v>29.8</c:v>
                </c:pt>
                <c:pt idx="8">
                  <c:v>97</c:v>
                </c:pt>
                <c:pt idx="9">
                  <c:v>94.9</c:v>
                </c:pt>
                <c:pt idx="10">
                  <c:v>91.5</c:v>
                </c:pt>
                <c:pt idx="11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7754624"/>
        <c:axId val="237789184"/>
        <c:axId val="0"/>
      </c:bar3DChart>
      <c:catAx>
        <c:axId val="23775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7789184"/>
        <c:crosses val="autoZero"/>
        <c:auto val="1"/>
        <c:lblAlgn val="ctr"/>
        <c:lblOffset val="100"/>
        <c:noMultiLvlLbl val="0"/>
      </c:catAx>
      <c:valAx>
        <c:axId val="23778918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3775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707520"/>
        <c:axId val="205713408"/>
      </c:barChart>
      <c:catAx>
        <c:axId val="20570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5713408"/>
        <c:crosses val="autoZero"/>
        <c:auto val="1"/>
        <c:lblAlgn val="ctr"/>
        <c:lblOffset val="100"/>
        <c:noMultiLvlLbl val="0"/>
      </c:catAx>
      <c:valAx>
        <c:axId val="20571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707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304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921150.8</c:v>
                </c:pt>
                <c:pt idx="1">
                  <c:v>1121211</c:v>
                </c:pt>
                <c:pt idx="2">
                  <c:v>1036631.6</c:v>
                </c:pt>
                <c:pt idx="3">
                  <c:v>1065070.3</c:v>
                </c:pt>
                <c:pt idx="4">
                  <c:v>1012420.7</c:v>
                </c:pt>
                <c:pt idx="5">
                  <c:v>1077432.8999999999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8588672"/>
        <c:axId val="238590208"/>
        <c:axId val="0"/>
      </c:bar3DChart>
      <c:catAx>
        <c:axId val="2385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8590208"/>
        <c:crosses val="autoZero"/>
        <c:auto val="1"/>
        <c:lblAlgn val="ctr"/>
        <c:lblOffset val="100"/>
        <c:noMultiLvlLbl val="0"/>
      </c:catAx>
      <c:valAx>
        <c:axId val="2385902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858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458E-2"/>
          <c:y val="0.12311019654306"/>
          <c:w val="0.52889858233371556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2F-4D1F-ACBD-DB4A1AFF179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2F-4D1F-ACBD-DB4A1AFF17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0.0</c:formatCode>
                <c:ptCount val="16"/>
                <c:pt idx="0">
                  <c:v>0.70000000000000018</c:v>
                </c:pt>
                <c:pt idx="1">
                  <c:v>0.2</c:v>
                </c:pt>
                <c:pt idx="2">
                  <c:v>2.6</c:v>
                </c:pt>
                <c:pt idx="3">
                  <c:v>0.8</c:v>
                </c:pt>
                <c:pt idx="4">
                  <c:v>0</c:v>
                </c:pt>
                <c:pt idx="5">
                  <c:v>0.1</c:v>
                </c:pt>
                <c:pt idx="6">
                  <c:v>6</c:v>
                </c:pt>
                <c:pt idx="7">
                  <c:v>8.9</c:v>
                </c:pt>
                <c:pt idx="8">
                  <c:v>4.7</c:v>
                </c:pt>
                <c:pt idx="9">
                  <c:v>1</c:v>
                </c:pt>
                <c:pt idx="10">
                  <c:v>56.1</c:v>
                </c:pt>
                <c:pt idx="11">
                  <c:v>10.200000000000001</c:v>
                </c:pt>
                <c:pt idx="12">
                  <c:v>7.9</c:v>
                </c:pt>
                <c:pt idx="13">
                  <c:v>0</c:v>
                </c:pt>
                <c:pt idx="14">
                  <c:v>0.6000000000000002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833"/>
          <c:y val="3.1882477820178876E-4"/>
          <c:w val="0.44212361081158275"/>
          <c:h val="0.9865613955173930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94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951469.9</c:v>
                </c:pt>
                <c:pt idx="1">
                  <c:v>1144633.8999999999</c:v>
                </c:pt>
                <c:pt idx="2">
                  <c:v>1087443.3999999999</c:v>
                </c:pt>
                <c:pt idx="3">
                  <c:v>1098113.7</c:v>
                </c:pt>
                <c:pt idx="4">
                  <c:v>1034999.5</c:v>
                </c:pt>
                <c:pt idx="5">
                  <c:v>1100244.3999999999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207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923908.2</c:v>
                </c:pt>
                <c:pt idx="1">
                  <c:v>1116151.2</c:v>
                </c:pt>
                <c:pt idx="2">
                  <c:v>1049300.5</c:v>
                </c:pt>
                <c:pt idx="3">
                  <c:v>1069199.7</c:v>
                </c:pt>
                <c:pt idx="4">
                  <c:v>1016387.1</c:v>
                </c:pt>
                <c:pt idx="5">
                  <c:v>1081399.8999999999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8243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207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103966.1</c:v>
                </c:pt>
                <c:pt idx="1">
                  <c:v>130506.3</c:v>
                </c:pt>
                <c:pt idx="2">
                  <c:v>111675.2</c:v>
                </c:pt>
                <c:pt idx="3">
                  <c:v>103391.6</c:v>
                </c:pt>
                <c:pt idx="4">
                  <c:v>82517.399999999994</c:v>
                </c:pt>
                <c:pt idx="5">
                  <c:v>98616.4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33184"/>
        <c:axId val="205959552"/>
      </c:lineChart>
      <c:catAx>
        <c:axId val="20593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959552"/>
        <c:crosses val="autoZero"/>
        <c:auto val="1"/>
        <c:lblAlgn val="ctr"/>
        <c:lblOffset val="100"/>
        <c:noMultiLvlLbl val="0"/>
      </c:catAx>
      <c:valAx>
        <c:axId val="205959552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20593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292"/>
          <c:y val="0.19677630330574139"/>
          <c:w val="0.25358040570560697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47</c:v>
                </c:pt>
                <c:pt idx="1">
                  <c:v>57.4</c:v>
                </c:pt>
                <c:pt idx="2">
                  <c:v>55.3</c:v>
                </c:pt>
                <c:pt idx="3">
                  <c:v>55.9</c:v>
                </c:pt>
                <c:pt idx="4">
                  <c:v>52.7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838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45.7</c:v>
                </c:pt>
                <c:pt idx="1">
                  <c:v>56</c:v>
                </c:pt>
                <c:pt idx="2">
                  <c:v>53.4</c:v>
                </c:pt>
                <c:pt idx="3">
                  <c:v>54.4</c:v>
                </c:pt>
                <c:pt idx="4">
                  <c:v>51.7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5.0999999999999996</c:v>
                </c:pt>
                <c:pt idx="1">
                  <c:v>6.5</c:v>
                </c:pt>
                <c:pt idx="2">
                  <c:v>5.7</c:v>
                </c:pt>
                <c:pt idx="3">
                  <c:v>5.3</c:v>
                </c:pt>
                <c:pt idx="4">
                  <c:v>4.2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5875840"/>
        <c:axId val="205889920"/>
        <c:axId val="0"/>
      </c:bar3DChart>
      <c:catAx>
        <c:axId val="2058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5889920"/>
        <c:crosses val="autoZero"/>
        <c:auto val="1"/>
        <c:lblAlgn val="ctr"/>
        <c:lblOffset val="100"/>
        <c:noMultiLvlLbl val="0"/>
      </c:catAx>
      <c:valAx>
        <c:axId val="2058899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0587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4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453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377567.9</c:v>
                </c:pt>
                <c:pt idx="1">
                  <c:v>348013.6</c:v>
                </c:pt>
                <c:pt idx="2">
                  <c:v>325973</c:v>
                </c:pt>
                <c:pt idx="3">
                  <c:v>301686.90000000002</c:v>
                </c:pt>
                <c:pt idx="4">
                  <c:v>296032.7</c:v>
                </c:pt>
                <c:pt idx="5">
                  <c:v>248565.8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2028 (План)</c:v>
                </c:pt>
                <c:pt idx="1">
                  <c:v>2027 (План)</c:v>
                </c:pt>
                <c:pt idx="2">
                  <c:v>2026 (План)</c:v>
                </c:pt>
                <c:pt idx="3">
                  <c:v>2025 (Отчет)</c:v>
                </c:pt>
                <c:pt idx="4">
                  <c:v>2024</c:v>
                </c:pt>
                <c:pt idx="5">
                  <c:v>2023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54064.7</c:v>
                </c:pt>
                <c:pt idx="1">
                  <c:v>46367.7</c:v>
                </c:pt>
                <c:pt idx="2">
                  <c:v>38234.9</c:v>
                </c:pt>
                <c:pt idx="3">
                  <c:v>32375</c:v>
                </c:pt>
                <c:pt idx="4">
                  <c:v>39019</c:v>
                </c:pt>
                <c:pt idx="5">
                  <c:v>23298.5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117504"/>
        <c:axId val="206123392"/>
        <c:axId val="0"/>
      </c:bar3DChart>
      <c:catAx>
        <c:axId val="206117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6123392"/>
        <c:crosses val="autoZero"/>
        <c:auto val="1"/>
        <c:lblAlgn val="ctr"/>
        <c:lblOffset val="100"/>
        <c:noMultiLvlLbl val="0"/>
      </c:catAx>
      <c:valAx>
        <c:axId val="2061233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0611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4046"/>
          <c:w val="0.2335616552110297"/>
          <c:h val="0.48835470384577601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93"/>
          <c:y val="0.17036911127731141"/>
          <c:w val="0.60910361321151762"/>
          <c:h val="0.78841617906433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156458.79999999999</c:v>
                </c:pt>
                <c:pt idx="1">
                  <c:v>175408.2</c:v>
                </c:pt>
                <c:pt idx="2">
                  <c:v>130214.8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341516.6</c:v>
                </c:pt>
                <c:pt idx="3">
                  <c:v>349280.3</c:v>
                </c:pt>
                <c:pt idx="4">
                  <c:v>364836.5</c:v>
                </c:pt>
                <c:pt idx="5">
                  <c:v>384338.1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116910.7</c:v>
                </c:pt>
                <c:pt idx="3">
                  <c:v>84068.7</c:v>
                </c:pt>
                <c:pt idx="4">
                  <c:v>83376.2</c:v>
                </c:pt>
                <c:pt idx="5">
                  <c:v>88043.8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47488"/>
        <c:axId val="206065664"/>
      </c:barChart>
      <c:catAx>
        <c:axId val="20604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6065664"/>
        <c:crosses val="autoZero"/>
        <c:auto val="1"/>
        <c:lblAlgn val="ctr"/>
        <c:lblOffset val="100"/>
        <c:noMultiLvlLbl val="0"/>
      </c:catAx>
      <c:valAx>
        <c:axId val="206065664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20604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73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40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29826.400000000001</c:v>
                </c:pt>
                <c:pt idx="1">
                  <c:v>51551.1</c:v>
                </c:pt>
                <c:pt idx="2">
                  <c:v>54217.2</c:v>
                </c:pt>
                <c:pt idx="3">
                  <c:v>50600.5</c:v>
                </c:pt>
                <c:pt idx="4">
                  <c:v>52794.8</c:v>
                </c:pt>
                <c:pt idx="5">
                  <c:v>55616.4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391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9286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287481.7</c:v>
                </c:pt>
                <c:pt idx="1">
                  <c:v>328183.59999999998</c:v>
                </c:pt>
                <c:pt idx="2">
                  <c:v>341516.7</c:v>
                </c:pt>
                <c:pt idx="3">
                  <c:v>349280.3</c:v>
                </c:pt>
                <c:pt idx="4">
                  <c:v>364836.5</c:v>
                </c:pt>
                <c:pt idx="5">
                  <c:v>384338.1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23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92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4174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180128.2</c:v>
                </c:pt>
                <c:pt idx="1">
                  <c:v>226755.20000000001</c:v>
                </c:pt>
                <c:pt idx="2">
                  <c:v>116910.7</c:v>
                </c:pt>
                <c:pt idx="3">
                  <c:v>84068.7</c:v>
                </c:pt>
                <c:pt idx="4">
                  <c:v>83376.2</c:v>
                </c:pt>
                <c:pt idx="5">
                  <c:v>88043.8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391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51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2023</c:v>
                </c:pt>
                <c:pt idx="1">
                  <c:v>2024</c:v>
                </c:pt>
                <c:pt idx="2">
                  <c:v>2025 (Отчет)</c:v>
                </c:pt>
                <c:pt idx="3">
                  <c:v>2026 (План)</c:v>
                </c:pt>
                <c:pt idx="4">
                  <c:v>2027 (План)</c:v>
                </c:pt>
                <c:pt idx="5">
                  <c:v>2028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156458.79999999999</c:v>
                </c:pt>
                <c:pt idx="1">
                  <c:v>175408.2</c:v>
                </c:pt>
                <c:pt idx="2">
                  <c:v>203683.6</c:v>
                </c:pt>
                <c:pt idx="3">
                  <c:v>221042.3</c:v>
                </c:pt>
                <c:pt idx="4">
                  <c:v>120998.3</c:v>
                </c:pt>
                <c:pt idx="5">
                  <c:v>121769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206080"/>
        <c:axId val="208093184"/>
        <c:axId val="0"/>
      </c:bar3DChart>
      <c:catAx>
        <c:axId val="20820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093184"/>
        <c:crosses val="autoZero"/>
        <c:auto val="1"/>
        <c:lblAlgn val="ctr"/>
        <c:lblOffset val="100"/>
        <c:noMultiLvlLbl val="0"/>
      </c:catAx>
      <c:valAx>
        <c:axId val="20809318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0820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2026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9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31.4</c:v>
                </c:pt>
                <c:pt idx="1">
                  <c:v>49.5</c:v>
                </c:pt>
                <c:pt idx="2">
                  <c:v>11.9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en-US" sz="1800" b="1" dirty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en-US" sz="1800" b="1" dirty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01.01.2028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0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6055" y="0"/>
          <a:ext cx="2074035" cy="13149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3414" y="196991"/>
          <a:ext cx="2074035" cy="13149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821927" y="235504"/>
        <a:ext cx="1997009" cy="123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7 500,0</a:t>
          </a:r>
        </a:p>
      </dsp:txBody>
      <dsp:txXfrm>
        <a:off x="838487" y="255939"/>
        <a:ext cx="1979514" cy="12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210987" y="864"/>
          <a:ext cx="2138004" cy="135763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48543" y="226543"/>
          <a:ext cx="2138004" cy="13576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488307" y="266307"/>
        <a:ext cx="2058476" cy="1278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389935" y="214"/>
          <a:ext cx="2041357" cy="129626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616753" y="215691"/>
          <a:ext cx="2041357" cy="12962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01.01.2028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0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0,0</a:t>
          </a:r>
        </a:p>
      </dsp:txBody>
      <dsp:txXfrm>
        <a:off x="654719" y="253657"/>
        <a:ext cx="1965425" cy="122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500,0</a:t>
          </a:r>
        </a:p>
      </dsp:txBody>
      <dsp:txXfrm>
        <a:off x="838487" y="255939"/>
        <a:ext cx="1979514" cy="12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г.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500,0</a:t>
          </a:r>
        </a:p>
      </dsp:txBody>
      <dsp:txXfrm>
        <a:off x="838487" y="255939"/>
        <a:ext cx="1979514" cy="12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0.20948</cdr:x>
      <cdr:y>0.0455</cdr:y>
    </cdr:from>
    <cdr:to>
      <cdr:x>0.84585</cdr:x>
      <cdr:y>0.17258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485" y="204777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8CDD-5BC0-439F-A040-95D99A766082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0B09-79D7-4F7F-9143-968F0F3D3B00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5A30-6CFB-4E69-8C5B-3121B34C9127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D76-56DD-47CB-BB54-67C264902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95B1-9394-42D2-B347-D74D9CCACE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CC7D-9202-4FF3-B2E3-3A1D6EB7DD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8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5FF4-AB8C-4C54-A59F-0C7839322B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C973-E821-4DC6-894B-60DB8084EA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0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E645-B5AB-4B0D-9D1C-F94025CDC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6FCD-E619-4A26-B45A-0B49F4BA61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68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6489-3A90-4258-997A-523271A0CD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0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095F-2BE8-4EB2-9721-916F90489793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558C-80C7-448C-8060-198B34E51B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9F17-5C4B-4B3F-BEC4-7925683373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6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08F1-F54E-438A-A37F-3FF310ADFE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049F4FA0-ECA1-9CE1-60CD-491656F225D3}"/>
              </a:ext>
            </a:extLst>
          </p:cNvPr>
          <p:cNvSpPr/>
          <p:nvPr userDrawn="1"/>
        </p:nvSpPr>
        <p:spPr>
          <a:xfrm>
            <a:off x="5013663" y="1397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0F6845B-3635-28EA-BA6E-5535FE48E8B0}"/>
              </a:ext>
            </a:extLst>
          </p:cNvPr>
          <p:cNvSpPr/>
          <p:nvPr userDrawn="1"/>
        </p:nvSpPr>
        <p:spPr>
          <a:xfrm>
            <a:off x="8316300" y="5638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5F30E768-FF1A-4046-B186-069D7C75EB62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55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4772082" y="1317173"/>
            <a:ext cx="3772881" cy="50291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BE03D2B4-85B4-432E-8917-4D6DF26DE589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4" y="2286000"/>
            <a:ext cx="417303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1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9E2F69-D76D-62CD-4B4B-52AB2F720DE4}"/>
              </a:ext>
            </a:extLst>
          </p:cNvPr>
          <p:cNvSpPr/>
          <p:nvPr userDrawn="1"/>
        </p:nvSpPr>
        <p:spPr>
          <a:xfrm>
            <a:off x="7470568" y="0"/>
            <a:ext cx="1673435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A0041296-BAB4-9340-D4A7-59FD619AC52B}"/>
              </a:ext>
            </a:extLst>
          </p:cNvPr>
          <p:cNvSpPr/>
          <p:nvPr userDrawn="1"/>
        </p:nvSpPr>
        <p:spPr>
          <a:xfrm>
            <a:off x="5886792" y="381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FFABB0BB-C379-786D-46F1-DEB6A507EA80}"/>
              </a:ext>
            </a:extLst>
          </p:cNvPr>
          <p:cNvSpPr/>
          <p:nvPr userDrawn="1"/>
        </p:nvSpPr>
        <p:spPr>
          <a:xfrm>
            <a:off x="6421436" y="1066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B8A545EE-91F5-4897-B25F-5EB95A72E2D6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286000"/>
            <a:ext cx="368475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286000"/>
            <a:ext cx="3684753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94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7A96460A-640C-6025-AAB5-344AB2A405D1}"/>
              </a:ext>
            </a:extLst>
          </p:cNvPr>
          <p:cNvSpPr/>
          <p:nvPr userDrawn="1"/>
        </p:nvSpPr>
        <p:spPr>
          <a:xfrm>
            <a:off x="6115452" y="5670551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814B8EAB-D96E-48F2-9C28-66E9618540F6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86C1A7B9-E319-130B-0CC8-DCB01B51A087}"/>
              </a:ext>
            </a:extLst>
          </p:cNvPr>
          <p:cNvSpPr/>
          <p:nvPr userDrawn="1"/>
        </p:nvSpPr>
        <p:spPr>
          <a:xfrm>
            <a:off x="5515220" y="44196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652475-9C37-D778-F6B2-DE9F50F8571A}"/>
              </a:ext>
            </a:extLst>
          </p:cNvPr>
          <p:cNvSpPr/>
          <p:nvPr userDrawn="1"/>
        </p:nvSpPr>
        <p:spPr>
          <a:xfrm>
            <a:off x="6458441" y="-22000"/>
            <a:ext cx="2685558" cy="69019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5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F36469CF-75A2-45BE-B91D-6DA48C0F50B1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5" y="2743200"/>
            <a:ext cx="760293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6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8D35-1C25-4C55-A745-AF755A6E33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8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2B0E-030B-434D-8D3D-526349048E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362-9DB6-4997-BC83-14464A960740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A81A-1BB3-4FA8-881C-E18E0D1BBD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15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827C-A95B-4DAC-B4F3-5A03D44E8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9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90F1-7DC0-46BF-91DB-F4544A9813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8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FCC-5CB2-4ECB-9538-95C100E92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51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85AB-B014-48BA-96B4-B37FCD54D7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C91B-0947-4EE0-9548-61BC1C2ECB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88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7DD3-989F-4F3A-96B8-57AFBCB04F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8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3E82-0077-49CE-8503-153DAFBCCE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02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DBBE-19D8-4D41-B226-7A01549848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6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049F4FA0-ECA1-9CE1-60CD-491656F225D3}"/>
              </a:ext>
            </a:extLst>
          </p:cNvPr>
          <p:cNvSpPr/>
          <p:nvPr userDrawn="1"/>
        </p:nvSpPr>
        <p:spPr>
          <a:xfrm>
            <a:off x="5013663" y="1397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0F6845B-3635-28EA-BA6E-5535FE48E8B0}"/>
              </a:ext>
            </a:extLst>
          </p:cNvPr>
          <p:cNvSpPr/>
          <p:nvPr userDrawn="1"/>
        </p:nvSpPr>
        <p:spPr>
          <a:xfrm>
            <a:off x="8316300" y="5638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512CDF86-44E6-41FB-98DC-380883459DC6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23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AD6A-8B06-4895-96AB-DE6FEF38670F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4772082" y="1317173"/>
            <a:ext cx="3772881" cy="50291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4C2A9068-E524-4935-9E43-584854745295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4" y="2286000"/>
            <a:ext cx="417303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153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09E2F69-D76D-62CD-4B4B-52AB2F720DE4}"/>
              </a:ext>
            </a:extLst>
          </p:cNvPr>
          <p:cNvSpPr/>
          <p:nvPr userDrawn="1"/>
        </p:nvSpPr>
        <p:spPr>
          <a:xfrm>
            <a:off x="7470568" y="0"/>
            <a:ext cx="1673435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A0041296-BAB4-9340-D4A7-59FD619AC52B}"/>
              </a:ext>
            </a:extLst>
          </p:cNvPr>
          <p:cNvSpPr/>
          <p:nvPr userDrawn="1"/>
        </p:nvSpPr>
        <p:spPr>
          <a:xfrm>
            <a:off x="5886792" y="381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FFABB0BB-C379-786D-46F1-DEB6A507EA80}"/>
              </a:ext>
            </a:extLst>
          </p:cNvPr>
          <p:cNvSpPr/>
          <p:nvPr userDrawn="1"/>
        </p:nvSpPr>
        <p:spPr>
          <a:xfrm>
            <a:off x="6421436" y="1066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C750A485-ECC5-4FB0-8343-490F35B18145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286000"/>
            <a:ext cx="368475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286000"/>
            <a:ext cx="3684753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24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7A96460A-640C-6025-AAB5-344AB2A405D1}"/>
              </a:ext>
            </a:extLst>
          </p:cNvPr>
          <p:cNvSpPr/>
          <p:nvPr userDrawn="1"/>
        </p:nvSpPr>
        <p:spPr>
          <a:xfrm>
            <a:off x="6115452" y="5670551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522FDC71-FA23-42F6-9EFA-BC0D3D85DADB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86C1A7B9-E319-130B-0CC8-DCB01B51A087}"/>
              </a:ext>
            </a:extLst>
          </p:cNvPr>
          <p:cNvSpPr/>
          <p:nvPr userDrawn="1"/>
        </p:nvSpPr>
        <p:spPr>
          <a:xfrm>
            <a:off x="5515220" y="44196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652475-9C37-D778-F6B2-DE9F50F8571A}"/>
              </a:ext>
            </a:extLst>
          </p:cNvPr>
          <p:cNvSpPr/>
          <p:nvPr userDrawn="1"/>
        </p:nvSpPr>
        <p:spPr>
          <a:xfrm>
            <a:off x="6458441" y="-22000"/>
            <a:ext cx="2685558" cy="69019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9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fld id="{487DB0C0-DDBE-4E38-AA8D-A11795F29CEF}" type="datetime1">
              <a:rPr lang="ru-RU" smtClean="0">
                <a:solidFill>
                  <a:prstClr val="black"/>
                </a:solidFill>
              </a:rPr>
              <a:pPr/>
              <a:t>21.01.2026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5" y="2743200"/>
            <a:ext cx="760293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0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1CAE-3907-4140-9028-341233666FD6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3836-87E8-470D-884F-7A676D183F58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3408-47B4-4E5F-93B6-66AE949C20BD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6D2B-1A0F-48CA-82B6-B9BE1DFA2756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DFB-F941-4061-8146-3291AED54EB1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2798-622F-42BA-804A-E5A1718BF090}" type="datetime1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EE40-EAC9-4D58-AADE-13BA38843E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7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BF0D-BE51-40BA-B077-AE9FF2772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chart" Target="../charts/chart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1428605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3577" y="2478184"/>
            <a:ext cx="8423031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решению Совета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 от 25 декабря 2025 года № 8/6</a:t>
            </a:r>
            <a:endParaRPr lang="en-US" sz="2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20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6 год и на плановый период 2027 и 2028 годов»</a:t>
            </a:r>
          </a:p>
        </p:txBody>
      </p:sp>
    </p:spTree>
    <p:extLst>
      <p:ext uri="{BB962C8B-B14F-4D97-AF65-F5344CB8AC3E}">
        <p14:creationId xmlns:p14="http://schemas.microsoft.com/office/powerpoint/2010/main" val="18864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25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93145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483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24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2026 – 2028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0"/>
            <a:ext cx="9104430" cy="5759051"/>
            <a:chOff x="402083" y="-794255"/>
            <a:chExt cx="9509985" cy="6736294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55"/>
              <a:ext cx="3547842" cy="1212243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  <a:r>
                  <a:rPr lang="ru-RU" sz="1100" b="1" dirty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Реализация комплексного плана мероприятий по увеличению поступлений налоговых и неналоговых доходов консолидированного бюджета Республики Башкортостан до 2025 года</a:t>
                </a:r>
                <a:endParaRPr lang="zh-CN" altLang="en-US" sz="11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Достижение полного результативного освоения средств региональных программ и национальных проектов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Обеспечение достижения целевых показателей заработной платы «указных» категорий работников бюджетной сферы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62431" y="3339265"/>
              <a:ext cx="3442686" cy="8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Обеспечение деятельности органов местного самоуправления в предстоящем периоде с учетом ограничений, установленных нормативами формирования расходов на их содержание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75259"/>
              <a:ext cx="3341010" cy="8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Обеспечение показателей муниципального долга, позволяющих отнести муниципальный район к группе заемщиков с высоким уровнем </a:t>
              </a:r>
            </a:p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долговой устойчивости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79210" y="1547752"/>
              <a:ext cx="3422555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Приоритизация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расходов, гарантированное исполнение первоочередных социальных обязательств бюджета муниципального района</a:t>
              </a:r>
              <a:endParaRPr lang="en-US" altLang="ko-KR" sz="11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Обеспечение исполнения плановых назначений по доходам и своевременного исполнения расходных обязательств в условиях внедрения института единого налогового счета 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налоговой базы, повышение финансовой дисциплины, минимизация рисков несбалансированности бюджета</a:t>
            </a:r>
            <a:endParaRPr lang="zh-CN" altLang="en-US" sz="12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2803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района на 2026-2028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2026 год и на плановый период 2027 и 2028 годов является сохранение экономического и доходного потенциала муниципального района и улучшение качества администрирования доходов.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в налоговом законодательстве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мер государственной поддержки участникам СВО и членам их семей.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Будет продолжена работа по выявлению и поощрению успешных организаций и индивидуальных предпринимателей, которые отличаются высоким уровнем налоговой дисциплины, прозрачным ведением бизнеса, принявших участие в ежегодном республиканском конкурсе «Налогоплательщик года».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 и в целом Республики Башкортостан.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2026–2028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призваны обеспечению достижения установленных показателей по росту доходов консолидированного бюджета муниципального района. В целом в налоговой политике приоритетом останется обеспечение стабильных налоговых условий для хозяйствующих субъектов и улучшение качества администрирования налогов.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715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района на 2026-2028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 долговой политикой муниципального района понимается деятельность администрации муниципального района, направленная на обеспечение потребности бюджета муниципального района в заемном финансировании, своевременном и полном исполнении долговых обязательств муниципального района при минимизации расходов на обслуживание муниципального долга, поддержание объема и структуры обязательств, исключающих их неисполнение.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Долговая политика на 2026 год и на плановый период 2027 и 2028 годов определяет цели и задачи долговой политики, основные факторы, влияющие на долговую политику, риски для бюджета муниципального района, которые могут возникнуть в процессе управления муниципальным долгом муниципального района.</a:t>
            </a:r>
          </a:p>
          <a:p>
            <a:pPr algn="just"/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Основными целями и задачами долговой политики муниципального района на предстоящий период являются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обеспечить сбалансированность бюджета и своевременно исполнять принятые обязательства;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Республики Башкортостан в полном объеме;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оперативного управления в рамках реализации Программы муниципальных внутренних заимствований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2026 год и на плановый период 2027 и 2028 годов в части корректировки видов заимствований, а также сроков и объемов привлечения заемных средств;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контроля своевременности и полноты исполнения и учета долговых обязательств, а также открытости данных о состоянии муниципального долг.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снижения имеющихся рисков планируется: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учитывать экономические возможности по мобилизации ресурсов, текущую и ожидаемую экономическую конъюнктуру на финансовых рынках, а также использовать оптимальные сроки выхода на рынок;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использовать механизм привлечения краткосрочных кредитов на пополнение остатков средств на едином счете бюджета.     </a:t>
            </a:r>
          </a:p>
        </p:txBody>
      </p:sp>
    </p:spTree>
    <p:extLst>
      <p:ext uri="{BB962C8B-B14F-4D97-AF65-F5344CB8AC3E}">
        <p14:creationId xmlns:p14="http://schemas.microsoft.com/office/powerpoint/2010/main" val="14401345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4756" y="47372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815" y="888860"/>
            <a:ext cx="8015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расширения использования финансовых услуг, усложнения и появления новых, трудных для понимания финансовых инструментов, вопросы финансовой грамотности населения стали чрезвычайно актуальными. Обеспечение личной финансовой безопасности становится важным фактором экономического благополучия людей не только муниципального района, но и страны в целом.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3" y="2181224"/>
            <a:ext cx="4931222" cy="2590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совокупность знаний, навыков и установок в сфере финансового поведения человека, ведущих к улучшению благосостояния и повышению качества жизни. На более высоком уровне она также включает в себя взаимодействие с банками и кредитными организациями, использование эффективных денежных инструментов, трезвую оценку экономического положения своего региона и всей страны.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8725" y="2162037"/>
            <a:ext cx="3679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компетенции населения в сфере финансовой грамотности у всех возрастных и целевых групп муниципального района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ведется работа по повышению охвата и качества финансового образования и информированности населения.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публичного распространения через доступные источники информирования жителей муниципального образования о реализуемых мероприятиях по повышению доступности финансовых услуг, а так же внедрения элементов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образовательные программы общеобразовательных организаций.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64" y="5841860"/>
            <a:ext cx="801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является 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4969293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532883670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33676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1 062 856,4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1 069 199,7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1 016 387,1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1 081 399,9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1 061 811,6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1 067 699,7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1 014 887,1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1 079 899,9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- 5 882,4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92351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-11 835,8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-1 500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11 626,9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66760718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513452893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230121902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122564954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54758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1 049 300,5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1 069 199,7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1 016 387,1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1 081 399,9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335 051,7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334 061,9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364 207,9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394 381,3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431 632,5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194 946,7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195 489,8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222 345,0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228 707,0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245 452,0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19 321,9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19 721,5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21 158,0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32 672,0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75 510,7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74 582,9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71 176,0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76 284,6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87 413,8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3 162,0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8 289,5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8 677,0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19 207,3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17 047,2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15 164,9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15 584,7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15 984,7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11 156,3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2 978,4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781 099,5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715 238,6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704 991,8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622 005,8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649 767,4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781 898,1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716 328,2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704 991,8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622 005,8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649 767,4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203 683,6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221 042,2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341 516,7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- 2 161,0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- 1 204,4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-1 392,6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2026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26079" y="2071678"/>
            <a:ext cx="105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222 345,0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67 237,0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21 158,0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7869" y="4778662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14 500,0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0318" y="5571321"/>
            <a:ext cx="122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3162,0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664,9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6676" y="4839023"/>
            <a:ext cx="1405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22 560,0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8 132,0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0891" y="4574280"/>
            <a:ext cx="103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704 991,8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2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1 069 199,7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8359" y="3817043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3 870,0</a:t>
            </a:r>
          </a:p>
        </p:txBody>
      </p:sp>
    </p:spTree>
    <p:extLst>
      <p:ext uri="{BB962C8B-B14F-4D97-AF65-F5344CB8AC3E}">
        <p14:creationId xmlns:p14="http://schemas.microsoft.com/office/powerpoint/2010/main" val="29511280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198157" y="1134449"/>
            <a:ext cx="776318" cy="428627"/>
            <a:chOff x="3282723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82723" y="2313205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87,5%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88,4%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12,5%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11,8%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91,4%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88,2%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271 864,3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– 335 051,7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(Отчет) – 334 061,9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364 207,9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394 381,3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028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431 632,6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0544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248 565,8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– 296 032,7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(Отчет) – 301 686,9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325 973,0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348 013,6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2028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377 567,9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23 298,5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– 39 019,0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(Отчет) – 32 375,0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38 234,9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46 367,7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2028 (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– 54 064,7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189923" y="2876277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2028 (Проект)</a:t>
            </a: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376643" y="1944869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</a:t>
            </a: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280612"/>
              </p:ext>
            </p:extLst>
          </p:nvPr>
        </p:nvGraphicFramePr>
        <p:xfrm>
          <a:off x="4770170" y="1010994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" name="Worksheet" r:id="rId4" imgW="3409984" imgH="1295527" progId="">
                  <p:embed/>
                </p:oleObj>
              </mc:Choice>
              <mc:Fallback>
                <p:oleObj name="Worksheet" r:id="rId4" imgW="3409984" imgH="1295527" progId="">
                  <p:embed/>
                  <p:pic>
                    <p:nvPicPr>
                      <p:cNvPr id="0" name="Picture 365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170" y="1010994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" name="Worksheet" r:id="rId6" imgW="3400543" imgH="1266887" progId="">
                  <p:embed/>
                </p:oleObj>
              </mc:Choice>
              <mc:Fallback>
                <p:oleObj name="Worksheet" r:id="rId6" imgW="3400543" imgH="1266887" progId="">
                  <p:embed/>
                  <p:pic>
                    <p:nvPicPr>
                      <p:cNvPr id="0" name="Picture 365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26147"/>
              </p:ext>
            </p:extLst>
          </p:nvPr>
        </p:nvGraphicFramePr>
        <p:xfrm>
          <a:off x="680018" y="4092825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" name="Worksheet" r:id="rId8" imgW="3400543" imgH="1266887" progId="">
                  <p:embed/>
                </p:oleObj>
              </mc:Choice>
              <mc:Fallback>
                <p:oleObj name="Worksheet" r:id="rId8" imgW="3400543" imgH="1266887" progId="">
                  <p:embed/>
                  <p:pic>
                    <p:nvPicPr>
                      <p:cNvPr id="0" name="Picture 365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18" y="4092825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07325"/>
              </p:ext>
            </p:extLst>
          </p:nvPr>
        </p:nvGraphicFramePr>
        <p:xfrm>
          <a:off x="3428992" y="1993573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" name="Worksheet" r:id="rId10" imgW="3400543" imgH="1266887" progId="">
                  <p:embed/>
                </p:oleObj>
              </mc:Choice>
              <mc:Fallback>
                <p:oleObj name="Worksheet" r:id="rId10" imgW="3400543" imgH="1266887" progId="">
                  <p:embed/>
                  <p:pic>
                    <p:nvPicPr>
                      <p:cNvPr id="0" name="Picture 365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993573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215448"/>
              </p:ext>
            </p:extLst>
          </p:nvPr>
        </p:nvGraphicFramePr>
        <p:xfrm>
          <a:off x="6003582" y="71722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" name="Worksheet" r:id="rId12" imgW="3409984" imgH="1295527" progId="">
                  <p:embed/>
                </p:oleObj>
              </mc:Choice>
              <mc:Fallback>
                <p:oleObj name="Worksheet" r:id="rId12" imgW="3409984" imgH="1295527" progId="">
                  <p:embed/>
                  <p:pic>
                    <p:nvPicPr>
                      <p:cNvPr id="0" name="Picture 366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582" y="71722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34453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(План)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543252" y="494482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8,6%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11,6%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10,1%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89,9%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10,5%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89,5%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:a16="http://schemas.microsoft.com/office/drawing/2014/main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828246"/>
              </p:ext>
            </p:extLst>
          </p:nvPr>
        </p:nvGraphicFramePr>
        <p:xfrm>
          <a:off x="-822723" y="5268735"/>
          <a:ext cx="3095626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" name="Worksheet" r:id="rId14" imgW="3400543" imgH="1266887" progId="">
                  <p:embed/>
                </p:oleObj>
              </mc:Choice>
              <mc:Fallback>
                <p:oleObj name="Worksheet" r:id="rId14" imgW="3400543" imgH="1266887" progId="">
                  <p:embed/>
                  <p:pic>
                    <p:nvPicPr>
                      <p:cNvPr id="0" name="Picture 366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2723" y="5268735"/>
                        <a:ext cx="3095626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5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76657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(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(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203 683,6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221 042,3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120 998,3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121 769,0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341 516,7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10402185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45411093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40159"/>
              </p:ext>
            </p:extLst>
          </p:nvPr>
        </p:nvGraphicFramePr>
        <p:xfrm>
          <a:off x="34183" y="764704"/>
          <a:ext cx="9075634" cy="593440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2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116 910,7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84 068,7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83 376,2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88 043,8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92 982,6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21 383,8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24 527,5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26 282,2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378997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10 524,3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11 263,0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11 438,6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11 896,2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845,0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	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02237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предметных кабинетов общеобразовательных организаций средствами обучения и воспитания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53516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4430"/>
                  </a:ext>
                </a:extLst>
              </a:tr>
              <a:tr h="244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5 368,5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864513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2 458,4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845687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91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67808"/>
              </p:ext>
            </p:extLst>
          </p:nvPr>
        </p:nvGraphicFramePr>
        <p:xfrm>
          <a:off x="52276" y="571985"/>
          <a:ext cx="9091724" cy="605583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3892551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21 396,0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25 183,4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26 967,6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9 698,4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6 710,7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8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подготовку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76796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675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64053"/>
              </p:ext>
            </p:extLst>
          </p:nvPr>
        </p:nvGraphicFramePr>
        <p:xfrm>
          <a:off x="70992" y="574125"/>
          <a:ext cx="9073008" cy="564889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5910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 РБ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accent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034445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49197"/>
              </p:ext>
            </p:extLst>
          </p:nvPr>
        </p:nvGraphicFramePr>
        <p:xfrm>
          <a:off x="0" y="603885"/>
          <a:ext cx="9040311" cy="566547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5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341 516,6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349 280,3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364 836,5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384 338,1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50 053,3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59 952,6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171 227,6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178 660,8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174 035,3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185 445,3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199 341,8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0349473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1287894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1745817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создание и обеспечение деятельности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69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86719"/>
              </p:ext>
            </p:extLst>
          </p:nvPr>
        </p:nvGraphicFramePr>
        <p:xfrm>
          <a:off x="87086" y="64183"/>
          <a:ext cx="9017800" cy="54403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7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нции на социальную поддержку учащихся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еобразовательных учреждений из многодетных малоимущих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0869030"/>
                  </a:ext>
                </a:extLst>
              </a:tr>
              <a:tr h="2288479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12 186,7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2 001,6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2071627"/>
                  </a:ext>
                </a:extLst>
              </a:tr>
              <a:tr h="359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21 878,4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25 687,8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052006"/>
                  </a:ext>
                </a:extLst>
              </a:tr>
              <a:tr h="535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17 285,7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17 738,7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21 910,6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09" y="1049825"/>
            <a:ext cx="7855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о бюджете (слайды 5-13)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цели, задачи и приоритетные направления бюджетной, налоговой и долговой политики (слайды 14-16)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 (слайд 17)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района Нуримановский район Республики Башкортостан на 2026 год и на плановый 2027-2028годы (слайд 18-20)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Нуримановский район Республики Башкортостан (слайды 21-32)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Нуримановский район Республики Башкортостан (слайды 33-51)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муниципального района Нуримановский район Республики Башкортостан (слайд 52)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Нуримановский район Республики Башкортостан (слайды 53-54)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55-77)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Нуримановский район Республики Башкортостан (слайд 78)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Контактная информация (слайд 79)</a:t>
            </a: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50004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91567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43038"/>
              </p:ext>
            </p:extLst>
          </p:nvPr>
        </p:nvGraphicFramePr>
        <p:xfrm>
          <a:off x="0" y="801893"/>
          <a:ext cx="9057230" cy="34072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31 905,6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6373983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4354688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3 443,1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5149"/>
              </p:ext>
            </p:extLst>
          </p:nvPr>
        </p:nvGraphicFramePr>
        <p:xfrm>
          <a:off x="73616" y="794713"/>
          <a:ext cx="8996768" cy="559057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5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54 217,2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50 600,5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52 794,8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55 616,4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8229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2429022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487384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2 044,6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13128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535686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29 946,3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673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73745"/>
              </p:ext>
            </p:extLst>
          </p:nvPr>
        </p:nvGraphicFramePr>
        <p:xfrm>
          <a:off x="38456" y="298325"/>
          <a:ext cx="9067088" cy="516352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ежегодного республиканского конкурса «Лучший многоквартирный дом»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23184"/>
                  </a:ext>
                </a:extLst>
              </a:tr>
              <a:tr h="575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705932"/>
                  </a:ext>
                </a:extLst>
              </a:tr>
              <a:tr h="574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752257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11 601,8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7826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6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86715"/>
              </p:ext>
            </p:extLst>
          </p:nvPr>
        </p:nvGraphicFramePr>
        <p:xfrm>
          <a:off x="0" y="2214554"/>
          <a:ext cx="9144001" cy="2724862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105 428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108 608,2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104 042,6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103 650,2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107 940,4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50 450,2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45 029,6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48 348,1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34 296,8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53 380,6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23 911,7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13 962,6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78 869,3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29 213,7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99 087,8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70 566,2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59 993,6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75 860,6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678 139,1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711 377,0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777 311,9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737 079,3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766 504,1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18 264,7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12 197,5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13 070,9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14 687,6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90417916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05158277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137620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60055629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30416384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87872023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464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2841765"/>
              </p:ext>
            </p:extLst>
          </p:nvPr>
        </p:nvGraphicFramePr>
        <p:xfrm>
          <a:off x="0" y="818367"/>
          <a:ext cx="9144000" cy="605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107 846,8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101 734,0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Times New Roman" pitchFamily="18" charset="0"/>
                          <a:cs typeface="Times New Roman" pitchFamily="18" charset="0"/>
                        </a:rPr>
                        <a:t>98 098</a:t>
                      </a:r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300" baseline="0" dirty="0">
                          <a:effectLst/>
                          <a:latin typeface="Times New Roman"/>
                          <a:ea typeface="Times New Roman"/>
                        </a:rPr>
                        <a:t>82 636,8</a:t>
                      </a: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0" baseline="0" dirty="0">
                          <a:effectLst/>
                          <a:latin typeface="Times New Roman"/>
                          <a:ea typeface="Times New Roman"/>
                        </a:rPr>
                        <a:t>82 868,6</a:t>
                      </a: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321,2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3 336,7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5 105,3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6 513,5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5 731,1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5 143,6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215 473,7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116 155,6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116 049,0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124 529,6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127 620,6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94 739,8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38 931,8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15 609,5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16 858,1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19 654,6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542 340,0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577 777,6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619 149,5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589 372,7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613 906,2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73 597,7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77 837,2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98 550,2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90 321,8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95 125,9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69 998,5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78 087,6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63 025,3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53 451,4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1 419,4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37 111,5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44 549,3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33 341,3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46 636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12 884,5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27 670,1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1 156 439,5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1 037 464,7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1 067 699,7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1 014 887,1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1 079 899,9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2026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9,2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10,9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4264" y="136864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58,0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9,2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2290" y="307237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5,9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24476" y="356451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72019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78069"/>
              </p:ext>
            </p:extLst>
          </p:nvPr>
        </p:nvGraphicFramePr>
        <p:xfrm>
          <a:off x="0" y="3736037"/>
          <a:ext cx="9144000" cy="3090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(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(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4 714,2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4 095,9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4 105,5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3 505,5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65 553,1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61 971,0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59 032,6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48 782,8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48 998,5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4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36 183,6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35 667,1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34 189,7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29 756,0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22572348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498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36992311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94862039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01687704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17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198,8 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116 049,0 тыс.руб.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6 427,5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65 549,5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3307084" y="5893684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42 541,8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2026 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0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         2236 км². Численность населения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648 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как административно-территориальную единицу республики входит 12 сельских поселений.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В </a:t>
            </a:r>
            <a:r>
              <a:rPr lang="ru-RU" sz="1400" dirty="0" err="1">
                <a:latin typeface="Times New Roman" pitchFamily="18" charset="0"/>
                <a:ea typeface="宋体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 район входят 52 населённых пункта.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района </a:t>
            </a:r>
            <a:r>
              <a:rPr lang="ru-RU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WhatsApp Image 2025-11-13 at 09.19.4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8417" y="1274895"/>
            <a:ext cx="1571400" cy="20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3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499,4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8 322,9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6 787,2</a:t>
            </a: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86776018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охрану окружающей среды,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14007991"/>
              </p:ext>
            </p:extLst>
          </p:nvPr>
        </p:nvGraphicFramePr>
        <p:xfrm>
          <a:off x="4260916" y="1340768"/>
          <a:ext cx="4536503" cy="429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5938672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12698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2027 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2028 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107 492,6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114 383,6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127 335,5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120 701,7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125 188,8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364 076,8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390 571,1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401 006,2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385 058,8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400 533,6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45 071,7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47 865,6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57 122,3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52 658,6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57 025,3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8 011,2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7 414,8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8 991,9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7 390,9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17 458,5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17 542,5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24 693,5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23 562,7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23 767,7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39901632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1,5 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2 314 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двумя детскими садами и 12 группами дошкольного образования при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школах,  с численностью детей 720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3 017 детей</a:t>
            </a:r>
          </a:p>
        </p:txBody>
      </p:sp>
    </p:spTree>
    <p:extLst>
      <p:ext uri="{BB962C8B-B14F-4D97-AF65-F5344CB8AC3E}">
        <p14:creationId xmlns:p14="http://schemas.microsoft.com/office/powerpoint/2010/main" val="398182895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67789534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17227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72 370,4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72 340,8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89 386,6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81 158,2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85 962,3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1 227,3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5 496,4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9 163,6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33667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4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7 099,7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8 524,6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8 535,5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4 882,4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8 254,8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57 464,0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61 308,2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54 489,8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53 449,7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53 451,4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7393684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(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(План)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628" y="491566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1 419,4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986,2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4759" y="485776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1 056,1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1 728,1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(Отчет)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790,0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174495109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3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2026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90814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54 341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4 4528</a:t>
                      </a:r>
                      <a:r>
                        <a:rPr lang="ru-RU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173 295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14 441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176 855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14 738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18 933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5 016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418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637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50885869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87890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</a:t>
                      </a:r>
                      <a:r>
                        <a:rPr lang="ru-RU" sz="9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44 549,3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33 341,3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imes New Roman" pitchFamily="18" charset="0"/>
                          <a:cs typeface="Times New Roman" pitchFamily="18" charset="0"/>
                        </a:rPr>
                        <a:t>46 636,3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7 365,2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1 668,5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82259656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2026 год и 2027-20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10972"/>
              </p:ext>
            </p:extLst>
          </p:nvPr>
        </p:nvGraphicFramePr>
        <p:xfrm>
          <a:off x="34183" y="1572427"/>
          <a:ext cx="9058542" cy="523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33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47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08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5 018,1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4 215,4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958,0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958,0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958,0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1 693,3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2 287,0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9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5 298,8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2 532,9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5 580,4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658,3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4 147,0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1 937,6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3 911,5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632,7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3 002,4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2 638,4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3 171,7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4 901,8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4 241,0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5 167,0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664,8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3 329,9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3 038,3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458,6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2 487,6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2 836,4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677,5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714,1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918,6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2 797,3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666,1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947,1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2 881,3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523,2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3 039,1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3 594,8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4 931,4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4 474,2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5 196,1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242,3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10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44 549,3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341,3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46 636,3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4 571,7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5 105,3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6 513,5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14 658,0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14 658,0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14 658,0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2026-2028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0593895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46703"/>
              </p:ext>
            </p:extLst>
          </p:nvPr>
        </p:nvGraphicFramePr>
        <p:xfrm>
          <a:off x="128186" y="1079882"/>
          <a:ext cx="8743253" cy="5709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36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2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закупку коммунальной техники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452,5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529,7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452,5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529,7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14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977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463,2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539,8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631,9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388,3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4 346,2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5 064,6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5 929,0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2 441,0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1 824,4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2 123,9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2026-2028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4959093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6727990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202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год, в %</a:t>
            </a:r>
          </a:p>
        </p:txBody>
      </p:sp>
    </p:spTree>
    <p:extLst>
      <p:ext uri="{BB962C8B-B14F-4D97-AF65-F5344CB8AC3E}">
        <p14:creationId xmlns:p14="http://schemas.microsoft.com/office/powerpoint/2010/main" val="355523890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264698737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52442400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4899341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0581880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85645924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44384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1071841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9674117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2959486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36662994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694918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66645"/>
              </p:ext>
            </p:extLst>
          </p:nvPr>
        </p:nvGraphicFramePr>
        <p:xfrm>
          <a:off x="0" y="1131373"/>
          <a:ext cx="9144034" cy="57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7 165,7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6 456,0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6 957,6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6 535,9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6 541,3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2 160,7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843,4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845,0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38 539,2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27 883,8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41 222,5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44 296,2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14 849,5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20 207,8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9 062,3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10 222,1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11 851,8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8 635,7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25,9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34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67 109,8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66 228,1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63 842,8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45 398,6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45 435,2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480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82575"/>
              </p:ext>
            </p:extLst>
          </p:nvPr>
        </p:nvGraphicFramePr>
        <p:xfrm>
          <a:off x="0" y="-3"/>
          <a:ext cx="9144000" cy="6858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86 226,4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85 800,00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95 009,8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87 124,3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87 151,6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54 414,6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63 546,7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50 327,5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50 604,8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50 604,8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9 739,3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8 174,7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10 381,2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8 377,1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8 447,0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524 962,1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559 419,8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599 104,6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570 951,7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593 737,6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81 953,3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90 851,7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109 146,4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100 895,2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107 446,8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113 096,3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81 864,2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84 132,5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84 801,6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115 631,9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4 191,6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6 031,1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5 443,6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500,0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590"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822,6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833,1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2 629,4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2 466,4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2 467,0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33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1 122 033,6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1 037 464,7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1 067 699,7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1 014 887,1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1 079 899,9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1718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2026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18472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73211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45572" y="110653"/>
            <a:ext cx="8198427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9383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49957"/>
              </p:ext>
            </p:extLst>
          </p:nvPr>
        </p:nvGraphicFramePr>
        <p:xfrm>
          <a:off x="395536" y="5278969"/>
          <a:ext cx="8352927" cy="1142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8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ноябре-декабре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421653703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7938" y="176645"/>
            <a:ext cx="8456062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4554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1034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696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143000" y="78904"/>
            <a:ext cx="8001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634724"/>
            <a:ext cx="867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18 сентября 2023 года № 666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63258"/>
              </p:ext>
            </p:extLst>
          </p:nvPr>
        </p:nvGraphicFramePr>
        <p:xfrm>
          <a:off x="256791" y="5382369"/>
          <a:ext cx="8424935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73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78904"/>
            <a:ext cx="9144000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торговли и потребительской кооперации муниципального района </a:t>
            </a:r>
            <a:r>
              <a:rPr lang="ru-RU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89" y="1282940"/>
            <a:ext cx="90606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2022 - 2027  годы» утверждена постановлением Администрации муниципального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30 декабря 2021 года № 1035</a:t>
            </a:r>
          </a:p>
          <a:p>
            <a:pPr algn="just"/>
            <a:endParaRPr lang="ru-RU" sz="14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Основные цели программы: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создание экономических условий  для обеспечения устойчивого развития потребительской кооперации в муниципальном районе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удовлетворение  потребностей  жителей района  в бытовых услугах;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совершенствование 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интересов.</a:t>
            </a:r>
          </a:p>
          <a:p>
            <a:pPr algn="just"/>
            <a:endParaRPr lang="ru-RU" sz="13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Основными задачами программы являются: 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-увеличение доступных  торговых объектов для маломобильных групп населения;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доведения товаров до потребителей в достаточном объёме и ассортименте;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увеличение объема производимой продукции потребительской кооперации;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-активизация работы с личными подсобными, крестьянскими (фермерскими) хозяйствами, другими 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увеличение количества и качества услуг  предприятий бытового обслуживания населением муниципального района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2152671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72836" y="0"/>
            <a:ext cx="8275033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3" y="836712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15 марта 2022 года № 237</a:t>
            </a: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1133"/>
              </p:ext>
            </p:extLst>
          </p:nvPr>
        </p:nvGraphicFramePr>
        <p:xfrm>
          <a:off x="291394" y="5930414"/>
          <a:ext cx="8568951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41 222,5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296,2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75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10490" y="5311"/>
            <a:ext cx="8333509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3212"/>
            <a:ext cx="90011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52584"/>
              </p:ext>
            </p:extLst>
          </p:nvPr>
        </p:nvGraphicFramePr>
        <p:xfrm>
          <a:off x="269522" y="5445224"/>
          <a:ext cx="8604955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11 601,8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8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5278" y="80149"/>
            <a:ext cx="8398722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623742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77010"/>
              </p:ext>
            </p:extLst>
          </p:nvPr>
        </p:nvGraphicFramePr>
        <p:xfrm>
          <a:off x="251518" y="5232033"/>
          <a:ext cx="8662159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243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46908" y="98140"/>
            <a:ext cx="7897091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06699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94078"/>
              </p:ext>
            </p:extLst>
          </p:nvPr>
        </p:nvGraphicFramePr>
        <p:xfrm>
          <a:off x="381499" y="5301208"/>
          <a:ext cx="851098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12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544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5180" y="89295"/>
            <a:ext cx="8208819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399059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93584"/>
              </p:ext>
            </p:extLst>
          </p:nvPr>
        </p:nvGraphicFramePr>
        <p:xfrm>
          <a:off x="251520" y="4963492"/>
          <a:ext cx="8568951" cy="1691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63 142,8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45 398,6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352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90550" y="4740"/>
            <a:ext cx="854779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74108"/>
            <a:ext cx="87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62693"/>
              </p:ext>
            </p:extLst>
          </p:nvPr>
        </p:nvGraphicFramePr>
        <p:xfrm>
          <a:off x="389326" y="5203756"/>
          <a:ext cx="8496943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72 284,4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68 170,3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68 197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945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52425" y="0"/>
            <a:ext cx="8791575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877644"/>
            <a:ext cx="8763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200" dirty="0"/>
              <a:t>. 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Организация       информационной        поддержки деятельности    по    созданию    условий     для преобразования    среды    жизнедеятельности    в доступную для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Развитие системы инклюзивного образования.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78785"/>
              </p:ext>
            </p:extLst>
          </p:nvPr>
        </p:nvGraphicFramePr>
        <p:xfrm>
          <a:off x="232199" y="5692055"/>
          <a:ext cx="864803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50 604,8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50 604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2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064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38175" y="156428"/>
            <a:ext cx="8505825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1116360"/>
            <a:ext cx="90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37029"/>
              </p:ext>
            </p:extLst>
          </p:nvPr>
        </p:nvGraphicFramePr>
        <p:xfrm>
          <a:off x="247144" y="5733256"/>
          <a:ext cx="7920111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7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7 390,9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639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" y="620688"/>
            <a:ext cx="87941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51679"/>
              </p:ext>
            </p:extLst>
          </p:nvPr>
        </p:nvGraphicFramePr>
        <p:xfrm>
          <a:off x="205991" y="4536554"/>
          <a:ext cx="8221902" cy="2249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5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112 788,9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105 448,9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362 697,1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348 542,4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363 554,3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44 067,8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42 246,0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55 547,6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54 507,5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3589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71499" y="254821"/>
            <a:ext cx="8603035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5021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97842"/>
              </p:ext>
            </p:extLst>
          </p:nvPr>
        </p:nvGraphicFramePr>
        <p:xfrm>
          <a:off x="251520" y="5369254"/>
          <a:ext cx="8361682" cy="11709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 базы учреждений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13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27 661,7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28 783,9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60 776,1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63 883,6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583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4850" y="182813"/>
            <a:ext cx="8413304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44288"/>
              </p:ext>
            </p:extLst>
          </p:nvPr>
        </p:nvGraphicFramePr>
        <p:xfrm>
          <a:off x="467544" y="5517232"/>
          <a:ext cx="8289674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70 572,2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59 998,0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75 863,6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39 768,3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63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74072" y="137370"/>
            <a:ext cx="8733923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267648"/>
            <a:ext cx="86111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22258"/>
              </p:ext>
            </p:extLst>
          </p:nvPr>
        </p:nvGraphicFramePr>
        <p:xfrm>
          <a:off x="467544" y="5517232"/>
          <a:ext cx="8289674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4377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52451" y="0"/>
            <a:ext cx="8591550" cy="695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57" y="732038"/>
            <a:ext cx="871296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2024-2030 годы утверждена постановлением Администрации муниципального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27 марта 2024года № 234</a:t>
            </a:r>
          </a:p>
          <a:p>
            <a:pPr algn="just"/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64179"/>
              </p:ext>
            </p:extLst>
          </p:nvPr>
        </p:nvGraphicFramePr>
        <p:xfrm>
          <a:off x="277492" y="5729011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61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95054" y="0"/>
            <a:ext cx="7148945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56" y="1046362"/>
            <a:ext cx="8814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Нуримановский район Республики Башкортостан» на 202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марта 2022 года №291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710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057274" y="0"/>
            <a:ext cx="8086725" cy="10463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46363"/>
            <a:ext cx="9067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Нуримановский район Республики Башкортостан» на 2022-2027 утверждена постановлением Администрации муниципального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17  января 2023 года №78</a:t>
            </a:r>
          </a:p>
          <a:p>
            <a:pPr algn="just"/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1. Повышение 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2. Создание комфортных и безопасных условий проживания граждан.</a:t>
            </a:r>
          </a:p>
          <a:p>
            <a:pPr algn="just"/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1. Организация 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2. Организация 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4. Повышения уровня комфортного проживания граждан муниципального района </a:t>
            </a:r>
            <a:r>
              <a:rPr lang="ru-RU" sz="16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127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91595"/>
              </p:ext>
            </p:extLst>
          </p:nvPr>
        </p:nvGraphicFramePr>
        <p:xfrm>
          <a:off x="307570" y="1044616"/>
          <a:ext cx="8555075" cy="4378185"/>
        </p:xfrm>
        <a:graphic>
          <a:graphicData uri="http://schemas.openxmlformats.org/drawingml/2006/table">
            <a:tbl>
              <a:tblPr/>
              <a:tblGrid>
                <a:gridCol w="32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1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7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2028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34 668,8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32 786,5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32 025,4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32 050,5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"Все лучшее детям"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1 159,6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Поставка средств обучения и воспитания для оснащения предметных кабинетов общеобразовательных организаций по учебным предметам «Основы безопасности и защиты Родины», «Труд (Технология)»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«Педагоги и наставники»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31 979,0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32 025,4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32 050,5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универсальной спортивной площадки в с. Красный Ключ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Республики Башкортостан (установка покрытий беговой дорожки и спортивных тренажеров, установка спортивных и детских площадок)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11 010,5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46 725,6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43 797,0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32 025,4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32 050,5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4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172415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7944</TotalTime>
  <Words>12463</Words>
  <Application>Microsoft Office PowerPoint</Application>
  <PresentationFormat>Экран (4:3)</PresentationFormat>
  <Paragraphs>2554</Paragraphs>
  <Slides>79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91" baseType="lpstr">
      <vt:lpstr>微软雅黑</vt:lpstr>
      <vt:lpstr>Arial</vt:lpstr>
      <vt:lpstr>Bookman Old Style</vt:lpstr>
      <vt:lpstr>Calibri</vt:lpstr>
      <vt:lpstr>Calibri Light</vt:lpstr>
      <vt:lpstr>Constantia</vt:lpstr>
      <vt:lpstr>Times New Roman</vt:lpstr>
      <vt:lpstr>Wingdings</vt:lpstr>
      <vt:lpstr>Тема Office</vt:lpstr>
      <vt:lpstr>1_Тема Office</vt:lpstr>
      <vt:lpstr>2_Тема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645</cp:revision>
  <cp:lastPrinted>2025-12-23T12:51:48Z</cp:lastPrinted>
  <dcterms:created xsi:type="dcterms:W3CDTF">2021-06-25T08:46:26Z</dcterms:created>
  <dcterms:modified xsi:type="dcterms:W3CDTF">2026-01-21T11:37:00Z</dcterms:modified>
</cp:coreProperties>
</file>