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charts/chart33.xml" ContentType="application/vnd.openxmlformats-officedocument.drawingml.chart+xml"/>
  <Override PartName="/ppt/drawings/drawing10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1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3"/>
  </p:notesMasterIdLst>
  <p:handoutMasterIdLst>
    <p:handoutMasterId r:id="rId74"/>
  </p:handoutMasterIdLst>
  <p:sldIdLst>
    <p:sldId id="257" r:id="rId5"/>
    <p:sldId id="287" r:id="rId6"/>
    <p:sldId id="258" r:id="rId7"/>
    <p:sldId id="285" r:id="rId8"/>
    <p:sldId id="295" r:id="rId9"/>
    <p:sldId id="274" r:id="rId10"/>
    <p:sldId id="368" r:id="rId11"/>
    <p:sldId id="365" r:id="rId12"/>
    <p:sldId id="366" r:id="rId13"/>
    <p:sldId id="367" r:id="rId14"/>
    <p:sldId id="292" r:id="rId15"/>
    <p:sldId id="293" r:id="rId16"/>
    <p:sldId id="294" r:id="rId17"/>
    <p:sldId id="296" r:id="rId18"/>
    <p:sldId id="297" r:id="rId19"/>
    <p:sldId id="299" r:id="rId20"/>
    <p:sldId id="300" r:id="rId21"/>
    <p:sldId id="311" r:id="rId22"/>
    <p:sldId id="312" r:id="rId23"/>
    <p:sldId id="313" r:id="rId24"/>
    <p:sldId id="314" r:id="rId25"/>
    <p:sldId id="315" r:id="rId26"/>
    <p:sldId id="329" r:id="rId27"/>
    <p:sldId id="306" r:id="rId28"/>
    <p:sldId id="307" r:id="rId29"/>
    <p:sldId id="321" r:id="rId30"/>
    <p:sldId id="322" r:id="rId31"/>
    <p:sldId id="323" r:id="rId32"/>
    <p:sldId id="324" r:id="rId33"/>
    <p:sldId id="325" r:id="rId34"/>
    <p:sldId id="316" r:id="rId35"/>
    <p:sldId id="317" r:id="rId36"/>
    <p:sldId id="318" r:id="rId37"/>
    <p:sldId id="319" r:id="rId38"/>
    <p:sldId id="320" r:id="rId39"/>
    <p:sldId id="308" r:id="rId40"/>
    <p:sldId id="309" r:id="rId41"/>
    <p:sldId id="310" r:id="rId42"/>
    <p:sldId id="372" r:id="rId43"/>
    <p:sldId id="303" r:id="rId44"/>
    <p:sldId id="304" r:id="rId45"/>
    <p:sldId id="305" r:id="rId46"/>
    <p:sldId id="336" r:id="rId47"/>
    <p:sldId id="341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3" r:id="rId67"/>
    <p:sldId id="338" r:id="rId68"/>
    <p:sldId id="371" r:id="rId69"/>
    <p:sldId id="370" r:id="rId70"/>
    <p:sldId id="361" r:id="rId71"/>
    <p:sldId id="288" r:id="rId7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  <p15:guide id="15" orient="horz" pos="1620">
          <p15:clr>
            <a:srgbClr val="A4A3A4"/>
          </p15:clr>
        </p15:guide>
        <p15:guide id="16" orient="horz" pos="756">
          <p15:clr>
            <a:srgbClr val="A4A3A4"/>
          </p15:clr>
        </p15:guide>
        <p15:guide id="17" orient="horz" pos="2844">
          <p15:clr>
            <a:srgbClr val="A4A3A4"/>
          </p15:clr>
        </p15:guide>
        <p15:guide id="18" orient="horz" pos="252">
          <p15:clr>
            <a:srgbClr val="A4A3A4"/>
          </p15:clr>
        </p15:guide>
        <p15:guide id="19" orient="horz" pos="1440">
          <p15:clr>
            <a:srgbClr val="A4A3A4"/>
          </p15:clr>
        </p15:guide>
        <p15:guide id="20" orient="horz" pos="2988">
          <p15:clr>
            <a:srgbClr val="A4A3A4"/>
          </p15:clr>
        </p15:guide>
        <p15:guide id="21" orient="horz" pos="864">
          <p15:clr>
            <a:srgbClr val="A4A3A4"/>
          </p15:clr>
        </p15:guide>
        <p15:guide id="22" pos="2880">
          <p15:clr>
            <a:srgbClr val="A4A3A4"/>
          </p15:clr>
        </p15:guide>
        <p15:guide id="23" pos="503">
          <p15:clr>
            <a:srgbClr val="A4A3A4"/>
          </p15:clr>
        </p15:guide>
        <p15:guide id="24" pos="5257">
          <p15:clr>
            <a:srgbClr val="A4A3A4"/>
          </p15:clr>
        </p15:guide>
        <p15:guide id="25" pos="4608">
          <p15:clr>
            <a:srgbClr val="A4A3A4"/>
          </p15:clr>
        </p15:guide>
        <p15:guide id="26" pos="2448">
          <p15:clr>
            <a:srgbClr val="A4A3A4"/>
          </p15:clr>
        </p15:guide>
        <p15:guide id="27" pos="5545">
          <p15:clr>
            <a:srgbClr val="A4A3A4"/>
          </p15:clr>
        </p15:guide>
        <p15:guide id="28" pos="2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565"/>
    <a:srgbClr val="CCCCFF"/>
    <a:srgbClr val="C9E7A7"/>
    <a:srgbClr val="F3F7FB"/>
    <a:srgbClr val="FECEB8"/>
    <a:srgbClr val="D0DDE2"/>
    <a:srgbClr val="FDAC87"/>
    <a:srgbClr val="E2C5FF"/>
    <a:srgbClr val="BD7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828" autoAdjust="0"/>
  </p:normalViewPr>
  <p:slideViewPr>
    <p:cSldViewPr showGuides="1">
      <p:cViewPr varScale="1">
        <p:scale>
          <a:sx n="143" d="100"/>
          <a:sy n="143" d="100"/>
        </p:scale>
        <p:origin x="1026" y="120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  <p:guide orient="horz" pos="1620"/>
        <p:guide orient="horz" pos="756"/>
        <p:guide orient="horz" pos="2844"/>
        <p:guide orient="horz" pos="252"/>
        <p:guide orient="horz" pos="1440"/>
        <p:guide orient="horz" pos="2988"/>
        <p:guide orient="horz" pos="864"/>
        <p:guide pos="2880"/>
        <p:guide pos="503"/>
        <p:guide pos="5257"/>
        <p:guide pos="4608"/>
        <p:guide pos="2448"/>
        <p:guide pos="5545"/>
        <p:guide pos="2772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126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23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7957360593097"/>
          <c:y val="0.18928641595588291"/>
          <c:w val="0.75736128378689505"/>
          <c:h val="0.62408512694745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отчет 2025</c:v>
                </c:pt>
                <c:pt idx="3">
                  <c:v>план 2026</c:v>
                </c:pt>
                <c:pt idx="4">
                  <c:v>план 2027</c:v>
                </c:pt>
                <c:pt idx="5">
                  <c:v>план 2028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1239.2</c:v>
                </c:pt>
                <c:pt idx="1">
                  <c:v>1531.2</c:v>
                </c:pt>
                <c:pt idx="2">
                  <c:v>1561.8</c:v>
                </c:pt>
                <c:pt idx="3">
                  <c:v>1608.7</c:v>
                </c:pt>
                <c:pt idx="4">
                  <c:v>1658.5</c:v>
                </c:pt>
                <c:pt idx="5">
                  <c:v>1716.6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6-4C97-A0C8-DA1D82D78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34624"/>
        <c:axId val="69836160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C9E7A7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отчет 2025</c:v>
                </c:pt>
                <c:pt idx="3">
                  <c:v>план 2026</c:v>
                </c:pt>
                <c:pt idx="4">
                  <c:v>план 2027</c:v>
                </c:pt>
                <c:pt idx="5">
                  <c:v>план 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114.5</c:v>
                </c:pt>
                <c:pt idx="1">
                  <c:v>123.6</c:v>
                </c:pt>
                <c:pt idx="2" formatCode="0.0">
                  <c:v>102</c:v>
                </c:pt>
                <c:pt idx="3" formatCode="0.0">
                  <c:v>103</c:v>
                </c:pt>
                <c:pt idx="4">
                  <c:v>103.1</c:v>
                </c:pt>
                <c:pt idx="5">
                  <c:v>103.5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76-4C97-A0C8-DA1D82D78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47680"/>
        <c:axId val="69846144"/>
      </c:lineChart>
      <c:catAx>
        <c:axId val="6983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36160"/>
        <c:crosses val="autoZero"/>
        <c:auto val="1"/>
        <c:lblAlgn val="ctr"/>
        <c:lblOffset val="100"/>
        <c:noMultiLvlLbl val="0"/>
      </c:catAx>
      <c:valAx>
        <c:axId val="698361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34624"/>
        <c:crosses val="autoZero"/>
        <c:crossBetween val="between"/>
      </c:valAx>
      <c:valAx>
        <c:axId val="698461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47680"/>
        <c:crosses val="max"/>
        <c:crossBetween val="between"/>
      </c:valAx>
      <c:catAx>
        <c:axId val="6984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8461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0325206059768843"/>
          <c:y val="6.8585726512518694E-2"/>
          <c:w val="0.71838536630289662"/>
          <c:h val="0.15201176095984614"/>
        </c:manualLayout>
      </c:layout>
      <c:overlay val="0"/>
      <c:txPr>
        <a:bodyPr/>
        <a:lstStyle/>
        <a:p>
          <a:pPr>
            <a:defRPr sz="7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6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951469.9</c:v>
                </c:pt>
                <c:pt idx="1">
                  <c:v>1144633.9000000004</c:v>
                </c:pt>
                <c:pt idx="2">
                  <c:v>1087443.4000000004</c:v>
                </c:pt>
                <c:pt idx="3">
                  <c:v>1098113.7</c:v>
                </c:pt>
                <c:pt idx="4">
                  <c:v>1034999.5</c:v>
                </c:pt>
                <c:pt idx="5">
                  <c:v>1100244.4000000004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145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1049300.5</c:v>
                </c:pt>
                <c:pt idx="3">
                  <c:v>1069199.7</c:v>
                </c:pt>
                <c:pt idx="4">
                  <c:v>1016387.1</c:v>
                </c:pt>
                <c:pt idx="5">
                  <c:v>1081399.9000000004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966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145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103966.1</c:v>
                </c:pt>
                <c:pt idx="1">
                  <c:v>130506.3</c:v>
                </c:pt>
                <c:pt idx="2">
                  <c:v>111675.2</c:v>
                </c:pt>
                <c:pt idx="3">
                  <c:v>103391.6</c:v>
                </c:pt>
                <c:pt idx="4">
                  <c:v>82517.399999999994</c:v>
                </c:pt>
                <c:pt idx="5">
                  <c:v>98616.4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40256"/>
        <c:axId val="95462528"/>
      </c:lineChart>
      <c:catAx>
        <c:axId val="9544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462528"/>
        <c:crosses val="autoZero"/>
        <c:auto val="1"/>
        <c:lblAlgn val="ctr"/>
        <c:lblOffset val="100"/>
        <c:noMultiLvlLbl val="0"/>
      </c:catAx>
      <c:valAx>
        <c:axId val="95462528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9544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92"/>
          <c:y val="0.19677630330574139"/>
          <c:w val="0.25358040570560642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chemeClr val="bg2">
        <a:alpha val="51000"/>
      </a:scheme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0131844614585419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377567.9</c:v>
                </c:pt>
                <c:pt idx="1">
                  <c:v>348013.6</c:v>
                </c:pt>
                <c:pt idx="2">
                  <c:v>325973</c:v>
                </c:pt>
                <c:pt idx="3">
                  <c:v>301686.90000000002</c:v>
                </c:pt>
                <c:pt idx="4">
                  <c:v>296032.7</c:v>
                </c:pt>
                <c:pt idx="5">
                  <c:v>248565.9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54064.7</c:v>
                </c:pt>
                <c:pt idx="1">
                  <c:v>46367.7</c:v>
                </c:pt>
                <c:pt idx="2">
                  <c:v>38234.9</c:v>
                </c:pt>
                <c:pt idx="3">
                  <c:v>32375</c:v>
                </c:pt>
                <c:pt idx="4">
                  <c:v>39019</c:v>
                </c:pt>
                <c:pt idx="5">
                  <c:v>23298.400000000001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361856"/>
        <c:axId val="94367744"/>
        <c:axId val="0"/>
      </c:bar3DChart>
      <c:catAx>
        <c:axId val="94361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367744"/>
        <c:crosses val="autoZero"/>
        <c:auto val="1"/>
        <c:lblAlgn val="ctr"/>
        <c:lblOffset val="100"/>
        <c:noMultiLvlLbl val="0"/>
      </c:catAx>
      <c:valAx>
        <c:axId val="943677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9436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946"/>
          <c:w val="0.2335616552110297"/>
          <c:h val="0.48835470384577512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  <a:alpha val="2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62"/>
          <c:y val="0.17036911127731141"/>
          <c:w val="0.6091036132115164"/>
          <c:h val="0.788416179064340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156458.70000000001</c:v>
                </c:pt>
                <c:pt idx="1">
                  <c:v>175408.2</c:v>
                </c:pt>
                <c:pt idx="2">
                  <c:v>203683.6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9E7A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341516.6</c:v>
                </c:pt>
                <c:pt idx="3">
                  <c:v>349280.3</c:v>
                </c:pt>
                <c:pt idx="4">
                  <c:v>364836.5</c:v>
                </c:pt>
                <c:pt idx="5">
                  <c:v>384338.1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8FE2F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116910.7</c:v>
                </c:pt>
                <c:pt idx="3">
                  <c:v>84068.7</c:v>
                </c:pt>
                <c:pt idx="4">
                  <c:v>83376.2</c:v>
                </c:pt>
                <c:pt idx="5">
                  <c:v>88043.8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16544"/>
        <c:axId val="95518080"/>
      </c:barChart>
      <c:catAx>
        <c:axId val="95516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518080"/>
        <c:crosses val="autoZero"/>
        <c:auto val="1"/>
        <c:lblAlgn val="ctr"/>
        <c:lblOffset val="100"/>
        <c:noMultiLvlLbl val="0"/>
      </c:catAx>
      <c:valAx>
        <c:axId val="9551808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9551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34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</c:v>
                </c:pt>
                <c:pt idx="1">
                  <c:v>57.4</c:v>
                </c:pt>
                <c:pt idx="2">
                  <c:v>55.3</c:v>
                </c:pt>
                <c:pt idx="3" formatCode="General">
                  <c:v>55.9</c:v>
                </c:pt>
                <c:pt idx="4" formatCode="General">
                  <c:v>52.7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86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General">
                  <c:v>45.7</c:v>
                </c:pt>
                <c:pt idx="1">
                  <c:v>56</c:v>
                </c:pt>
                <c:pt idx="2">
                  <c:v>53.4</c:v>
                </c:pt>
                <c:pt idx="3" formatCode="General">
                  <c:v>54.4</c:v>
                </c:pt>
                <c:pt idx="4" formatCode="General">
                  <c:v>51.7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6.5</c:v>
                </c:pt>
                <c:pt idx="2">
                  <c:v>5.7</c:v>
                </c:pt>
                <c:pt idx="3">
                  <c:v>5.3</c:v>
                </c:pt>
                <c:pt idx="4">
                  <c:v>4.2</c:v>
                </c:pt>
                <c:pt idx="5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5610752"/>
        <c:axId val="95612288"/>
        <c:axId val="0"/>
      </c:bar3DChart>
      <c:catAx>
        <c:axId val="956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5612288"/>
        <c:crosses val="autoZero"/>
        <c:auto val="1"/>
        <c:lblAlgn val="ctr"/>
        <c:lblOffset val="100"/>
        <c:noMultiLvlLbl val="0"/>
      </c:catAx>
      <c:valAx>
        <c:axId val="95612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956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3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9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29826.400000000001</c:v>
                </c:pt>
                <c:pt idx="1">
                  <c:v>51551.1</c:v>
                </c:pt>
                <c:pt idx="2">
                  <c:v>54217.2</c:v>
                </c:pt>
                <c:pt idx="3">
                  <c:v>50600.5</c:v>
                </c:pt>
                <c:pt idx="4">
                  <c:v>52794.8</c:v>
                </c:pt>
                <c:pt idx="5">
                  <c:v>55616.4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113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9022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341516.6</c:v>
                </c:pt>
                <c:pt idx="3">
                  <c:v>349280.3</c:v>
                </c:pt>
                <c:pt idx="4">
                  <c:v>364836.5</c:v>
                </c:pt>
                <c:pt idx="5">
                  <c:v>384338.1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9E7A7"/>
            </a:solidFill>
          </c:spPr>
          <c:invertIfNegative val="0"/>
          <c:dLbls>
            <c:dLbl>
              <c:idx val="0"/>
              <c:layout>
                <c:manualLayout>
                  <c:x val="8.25063825248821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90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95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116910.7</c:v>
                </c:pt>
                <c:pt idx="3">
                  <c:v>84068.7</c:v>
                </c:pt>
                <c:pt idx="4">
                  <c:v>83376.2</c:v>
                </c:pt>
                <c:pt idx="5">
                  <c:v>88043.8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11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6190349222431827E-2"/>
                  <c:y val="-3.858714618321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156458.79999999999</c:v>
                </c:pt>
                <c:pt idx="1">
                  <c:v>175408.2</c:v>
                </c:pt>
                <c:pt idx="2">
                  <c:v>203683.6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522816"/>
        <c:axId val="117524352"/>
        <c:axId val="0"/>
      </c:bar3DChart>
      <c:catAx>
        <c:axId val="1175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24352"/>
        <c:crosses val="autoZero"/>
        <c:auto val="1"/>
        <c:lblAlgn val="ctr"/>
        <c:lblOffset val="100"/>
        <c:noMultiLvlLbl val="0"/>
      </c:catAx>
      <c:valAx>
        <c:axId val="1175243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1752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2025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9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C9E7A7"/>
              </a:solidFill>
            </c:spPr>
            <c:extLst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28.4</c:v>
                </c:pt>
                <c:pt idx="1">
                  <c:v>47.7</c:v>
                </c:pt>
                <c:pt idx="2">
                  <c:v>16.3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3.8185458147700586E-4"/>
                  <c:y val="-7.17863237003267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dLbl>
              <c:idx val="4"/>
              <c:layout>
                <c:manualLayout>
                  <c:x val="8.2335368162273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0-425C-9F4C-6F00D57D8E29}"/>
                </c:ext>
              </c:extLst>
            </c:dLbl>
            <c:dLbl>
              <c:idx val="5"/>
              <c:layout>
                <c:manualLayout>
                  <c:x val="2.0583842040568522E-2"/>
                  <c:y val="-1.367529466491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425-A4E2-F8972A1D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62653.9</c:v>
                </c:pt>
                <c:pt idx="1">
                  <c:v>107940.4</c:v>
                </c:pt>
                <c:pt idx="2">
                  <c:v>60821.9</c:v>
                </c:pt>
                <c:pt idx="3">
                  <c:v>50450.2</c:v>
                </c:pt>
                <c:pt idx="4">
                  <c:v>45029.599999999999</c:v>
                </c:pt>
                <c:pt idx="5">
                  <c:v>48348.1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464832"/>
        <c:axId val="153468288"/>
        <c:axId val="0"/>
      </c:bar3DChart>
      <c:catAx>
        <c:axId val="1534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468288"/>
        <c:crosses val="autoZero"/>
        <c:auto val="1"/>
        <c:lblAlgn val="ctr"/>
        <c:lblOffset val="100"/>
        <c:noMultiLvlLbl val="0"/>
      </c:catAx>
      <c:valAx>
        <c:axId val="153468288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534648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>
        <a:alpha val="78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999921610321792"/>
          <c:h val="0.74853434681319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BA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17-47A6-9EF3-9FC7178530C1}"/>
                </c:ext>
              </c:extLst>
            </c:dLbl>
            <c:dLbl>
              <c:idx val="1"/>
              <c:layout>
                <c:manualLayout>
                  <c:x val="-1.420009047688145E-2"/>
                  <c:y val="1.36753020276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7-47A6-9EF3-9FC7178530C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7-47A6-9EF3-9FC717853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 (Отчет)</c:v>
                </c:pt>
                <c:pt idx="3">
                  <c:v>2026 (План)</c:v>
                </c:pt>
                <c:pt idx="4">
                  <c:v>2027  (План)</c:v>
                </c:pt>
                <c:pt idx="5">
                  <c:v>2028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91402.5</c:v>
                </c:pt>
                <c:pt idx="1">
                  <c:v>105428</c:v>
                </c:pt>
                <c:pt idx="2">
                  <c:v>108608.2</c:v>
                </c:pt>
                <c:pt idx="3">
                  <c:v>104042.6</c:v>
                </c:pt>
                <c:pt idx="4">
                  <c:v>103650.2</c:v>
                </c:pt>
                <c:pt idx="5">
                  <c:v>103650.2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636928"/>
        <c:axId val="164655104"/>
        <c:axId val="0"/>
      </c:bar3DChart>
      <c:catAx>
        <c:axId val="1646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655104"/>
        <c:crosses val="autoZero"/>
        <c:auto val="1"/>
        <c:lblAlgn val="ctr"/>
        <c:lblOffset val="100"/>
        <c:noMultiLvlLbl val="0"/>
      </c:catAx>
      <c:valAx>
        <c:axId val="164655104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64636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32852255571411E-2"/>
          <c:y val="5.3333333333333462E-2"/>
          <c:w val="0.92029633374423458"/>
          <c:h val="0.68119685039370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invertIfNegative val="0"/>
          <c:dLbls>
            <c:dLbl>
              <c:idx val="0"/>
              <c:layout>
                <c:manualLayout>
                  <c:x val="-0.10366084674043138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5.0828266319478113E-3"/>
                  <c:y val="1.111321084864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1.2021634648679306E-2"/>
                  <c:y val="3.555555555555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4.0841978420753751E-3"/>
                  <c:y val="-9.56150481189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2.0748902339367496E-2"/>
                  <c:y val="1.215888013998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3.7023019709414101E-2"/>
                  <c:y val="2.7551356080489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73854.899999999994</c:v>
                </c:pt>
                <c:pt idx="1">
                  <c:v>99087.8</c:v>
                </c:pt>
                <c:pt idx="2">
                  <c:v>69341.3</c:v>
                </c:pt>
                <c:pt idx="3">
                  <c:v>70566.2</c:v>
                </c:pt>
                <c:pt idx="4">
                  <c:v>59993.599999999999</c:v>
                </c:pt>
                <c:pt idx="5">
                  <c:v>75860.600000000006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703616"/>
        <c:axId val="164705408"/>
        <c:axId val="0"/>
      </c:bar3DChart>
      <c:catAx>
        <c:axId val="16470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705408"/>
        <c:crosses val="autoZero"/>
        <c:auto val="1"/>
        <c:lblAlgn val="ctr"/>
        <c:lblOffset val="100"/>
        <c:noMultiLvlLbl val="0"/>
      </c:catAx>
      <c:valAx>
        <c:axId val="164705408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64703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93459486506333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EB8"/>
            </a:solidFill>
          </c:spPr>
          <c:invertIfNegative val="0"/>
          <c:dLbls>
            <c:dLbl>
              <c:idx val="0"/>
              <c:layout>
                <c:manualLayout>
                  <c:x val="-9.8328643745085719E-3"/>
                  <c:y val="4.0336155805547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1.0401788325199661E-2"/>
                  <c:y val="6.7226926342579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-8.2528088792425645E-3"/>
                  <c:y val="2.01680779027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-4.126404439621356E-3"/>
                  <c:y val="3.585436071604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2.8958261581550099E-2"/>
                  <c:y val="2.464987299227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590689</c:v>
                </c:pt>
                <c:pt idx="1">
                  <c:v>678139.1</c:v>
                </c:pt>
                <c:pt idx="2">
                  <c:v>711377</c:v>
                </c:pt>
                <c:pt idx="3">
                  <c:v>777311.9</c:v>
                </c:pt>
                <c:pt idx="4">
                  <c:v>737079.3</c:v>
                </c:pt>
                <c:pt idx="5">
                  <c:v>766504.1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782848"/>
        <c:axId val="164784384"/>
        <c:axId val="0"/>
      </c:bar3DChart>
      <c:catAx>
        <c:axId val="1647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784384"/>
        <c:crosses val="autoZero"/>
        <c:auto val="1"/>
        <c:lblAlgn val="ctr"/>
        <c:lblOffset val="100"/>
        <c:noMultiLvlLbl val="0"/>
      </c:catAx>
      <c:valAx>
        <c:axId val="16478438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4782848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plotVisOnly val="1"/>
    <c:dispBlanksAs val="gap"/>
    <c:showDLblsOverMax val="0"/>
  </c:chart>
  <c:spPr>
    <a:solidFill>
      <a:srgbClr val="9999FF">
        <a:alpha val="7300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64504880152409E-2"/>
          <c:y val="0.112"/>
          <c:w val="0.91068198035529269"/>
          <c:h val="0.59146771653543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 отчет 2023</c:v>
                </c:pt>
                <c:pt idx="1">
                  <c:v>отчет 2024</c:v>
                </c:pt>
                <c:pt idx="2">
                  <c:v> план  2025</c:v>
                </c:pt>
                <c:pt idx="3">
                  <c:v> план  2026</c:v>
                </c:pt>
                <c:pt idx="4">
                  <c:v> план  2027</c:v>
                </c:pt>
                <c:pt idx="5">
                  <c:v> план  2028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General">
                  <c:v>4.79</c:v>
                </c:pt>
                <c:pt idx="1">
                  <c:v>4.8199999999999994</c:v>
                </c:pt>
                <c:pt idx="2">
                  <c:v>4.83</c:v>
                </c:pt>
                <c:pt idx="3">
                  <c:v>4.8499999999999996</c:v>
                </c:pt>
                <c:pt idx="4">
                  <c:v>4.88</c:v>
                </c:pt>
                <c:pt idx="5">
                  <c:v>4.8899999999999997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F-4CF1-8CA5-B7A75E817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9855872"/>
        <c:axId val="72913280"/>
        <c:axId val="0"/>
      </c:bar3DChart>
      <c:catAx>
        <c:axId val="6985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913280"/>
        <c:crosses val="autoZero"/>
        <c:auto val="1"/>
        <c:lblAlgn val="ctr"/>
        <c:lblOffset val="100"/>
        <c:noMultiLvlLbl val="0"/>
      </c:catAx>
      <c:valAx>
        <c:axId val="7291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5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4850027360303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DB-49FE-8F30-5C1FA092A4B6}"/>
                </c:ext>
              </c:extLst>
            </c:dLbl>
            <c:dLbl>
              <c:idx val="1"/>
              <c:layout>
                <c:manualLayout>
                  <c:x val="-3.2323335157353701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9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23702.3</c:v>
                </c:pt>
                <c:pt idx="1">
                  <c:v>34871</c:v>
                </c:pt>
                <c:pt idx="2">
                  <c:v>53380.6</c:v>
                </c:pt>
                <c:pt idx="3">
                  <c:v>23911.7</c:v>
                </c:pt>
                <c:pt idx="4">
                  <c:v>13960.9</c:v>
                </c:pt>
                <c:pt idx="5">
                  <c:v>13962.6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972800"/>
        <c:axId val="164974592"/>
        <c:axId val="0"/>
      </c:bar3DChart>
      <c:catAx>
        <c:axId val="16497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74592"/>
        <c:crosses val="autoZero"/>
        <c:auto val="1"/>
        <c:lblAlgn val="ctr"/>
        <c:lblOffset val="100"/>
        <c:noMultiLvlLbl val="0"/>
      </c:catAx>
      <c:valAx>
        <c:axId val="164974592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649728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25253.7</c:v>
                </c:pt>
                <c:pt idx="1">
                  <c:v>78869.3</c:v>
                </c:pt>
                <c:pt idx="2">
                  <c:v>13717.1</c:v>
                </c:pt>
                <c:pt idx="3">
                  <c:v>29213.7</c:v>
                </c:pt>
                <c:pt idx="4">
                  <c:v>29213.7</c:v>
                </c:pt>
                <c:pt idx="5">
                  <c:v>29213.7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982144"/>
        <c:axId val="164938880"/>
        <c:axId val="0"/>
      </c:bar3DChart>
      <c:catAx>
        <c:axId val="16498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38880"/>
        <c:crosses val="autoZero"/>
        <c:auto val="1"/>
        <c:lblAlgn val="ctr"/>
        <c:lblOffset val="100"/>
        <c:noMultiLvlLbl val="0"/>
      </c:catAx>
      <c:valAx>
        <c:axId val="164938880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649821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5065251899686E-2"/>
          <c:y val="0.12311019654306"/>
          <c:w val="0.50449552019090227"/>
          <c:h val="0.7876723641248959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DAC8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70A-46B9-916A-C59AD9FDF33B}"/>
              </c:ext>
            </c:extLst>
          </c:dPt>
          <c:dPt>
            <c:idx val="1"/>
            <c:bubble3D val="0"/>
            <c:spPr>
              <a:solidFill>
                <a:srgbClr val="FF656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70A-46B9-916A-C59AD9FDF33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70A-46B9-916A-C59AD9FDF33B}"/>
              </c:ext>
            </c:extLst>
          </c:dPt>
          <c:dPt>
            <c:idx val="3"/>
            <c:bubble3D val="0"/>
            <c:spPr>
              <a:solidFill>
                <a:srgbClr val="E2C5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70A-46B9-916A-C59AD9FDF33B}"/>
              </c:ext>
            </c:extLst>
          </c:dPt>
          <c:dPt>
            <c:idx val="4"/>
            <c:bubble3D val="0"/>
            <c:spPr>
              <a:solidFill>
                <a:srgbClr val="BD77F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70A-46B9-916A-C59AD9FDF33B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70A-46B9-916A-C59AD9FDF33B}"/>
              </c:ext>
            </c:extLst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E70A-46B9-916A-C59AD9FDF33B}"/>
              </c:ext>
            </c:extLst>
          </c:dPt>
          <c:dPt>
            <c:idx val="7"/>
            <c:bubble3D val="0"/>
            <c:spPr>
              <a:solidFill>
                <a:srgbClr val="C9E7A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E70A-46B9-916A-C59AD9FDF33B}"/>
              </c:ext>
            </c:extLst>
          </c:dPt>
          <c:dPt>
            <c:idx val="8"/>
            <c:bubble3D val="0"/>
            <c:spPr>
              <a:solidFill>
                <a:srgbClr val="F59DB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E70A-46B9-916A-C59AD9FDF33B}"/>
              </c:ext>
            </c:extLst>
          </c:dPt>
          <c:dPt>
            <c:idx val="9"/>
            <c:bubble3D val="0"/>
            <c:spPr>
              <a:solidFill>
                <a:srgbClr val="2AD6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E70A-46B9-916A-C59AD9FDF33B}"/>
              </c:ext>
            </c:extLst>
          </c:dPt>
          <c:dPt>
            <c:idx val="10"/>
            <c:bubble3D val="0"/>
            <c:spPr>
              <a:solidFill>
                <a:srgbClr val="B808B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E70A-46B9-916A-C59AD9FDF33B}"/>
              </c:ext>
            </c:extLst>
          </c:dPt>
          <c:dPt>
            <c:idx val="1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E70A-46B9-916A-C59AD9FDF33B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E70A-46B9-916A-C59AD9FDF33B}"/>
              </c:ext>
            </c:extLst>
          </c:dPt>
          <c:dPt>
            <c:idx val="13"/>
            <c:bubble3D val="0"/>
            <c:spPr>
              <a:solidFill>
                <a:srgbClr val="D0DDE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E70A-46B9-916A-C59AD9FDF33B}"/>
              </c:ext>
            </c:extLst>
          </c:dPt>
          <c:dLbls>
            <c:dLbl>
              <c:idx val="0"/>
              <c:layout>
                <c:manualLayout>
                  <c:x val="-2.5420249312345291E-2"/>
                  <c:y val="-2.75770362619139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A-46B9-916A-C59AD9FDF33B}"/>
                </c:ext>
              </c:extLst>
            </c:dLbl>
            <c:dLbl>
              <c:idx val="1"/>
              <c:layout>
                <c:manualLayout>
                  <c:x val="-1.5309290170610479E-2"/>
                  <c:y val="-6.505002865478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0A-46B9-916A-C59AD9FDF33B}"/>
                </c:ext>
              </c:extLst>
            </c:dLbl>
            <c:dLbl>
              <c:idx val="2"/>
              <c:layout>
                <c:manualLayout>
                  <c:x val="3.5026199144276397E-2"/>
                  <c:y val="8.6397676862466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A-46B9-916A-C59AD9FDF33B}"/>
                </c:ext>
              </c:extLst>
            </c:dLbl>
            <c:dLbl>
              <c:idx val="3"/>
              <c:layout>
                <c:manualLayout>
                  <c:x val="6.6052997176389025E-3"/>
                  <c:y val="-4.0986231259115172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0A-46B9-916A-C59AD9FDF33B}"/>
                </c:ext>
              </c:extLst>
            </c:dLbl>
            <c:dLbl>
              <c:idx val="4"/>
              <c:layout>
                <c:manualLayout>
                  <c:x val="9.6727311022196567E-3"/>
                  <c:y val="-2.447511966900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0A-46B9-916A-C59AD9FDF33B}"/>
                </c:ext>
              </c:extLst>
            </c:dLbl>
            <c:dLbl>
              <c:idx val="5"/>
              <c:layout>
                <c:manualLayout>
                  <c:x val="6.7104458658381388E-3"/>
                  <c:y val="6.7207748413875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0A-46B9-916A-C59AD9FDF33B}"/>
                </c:ext>
              </c:extLst>
            </c:dLbl>
            <c:dLbl>
              <c:idx val="6"/>
              <c:layout>
                <c:manualLayout>
                  <c:x val="-3.2070240567353671E-2"/>
                  <c:y val="-5.7814001001306528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0A-46B9-916A-C59AD9FDF33B}"/>
                </c:ext>
              </c:extLst>
            </c:dLbl>
            <c:dLbl>
              <c:idx val="7"/>
              <c:layout>
                <c:manualLayout>
                  <c:x val="-9.6767984388462912E-3"/>
                  <c:y val="-9.4361907157607568E-3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0A-46B9-916A-C59AD9FDF33B}"/>
                </c:ext>
              </c:extLst>
            </c:dLbl>
            <c:dLbl>
              <c:idx val="8"/>
              <c:layout>
                <c:manualLayout>
                  <c:x val="-1.0604535937777245E-2"/>
                  <c:y val="1.4830490113488061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0A-46B9-916A-C59AD9FDF33B}"/>
                </c:ext>
              </c:extLst>
            </c:dLbl>
            <c:dLbl>
              <c:idx val="9"/>
              <c:layout>
                <c:manualLayout>
                  <c:x val="-4.7669020372079957E-2"/>
                  <c:y val="-2.881211416315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0A-46B9-916A-C59AD9FDF33B}"/>
                </c:ext>
              </c:extLst>
            </c:dLbl>
            <c:dLbl>
              <c:idx val="10"/>
              <c:layout>
                <c:manualLayout>
                  <c:x val="5.2259999107384505E-2"/>
                  <c:y val="-3.9293610105150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0A-46B9-916A-C59AD9FDF33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0A-46B9-916A-C59AD9FDF33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0A-46B9-916A-C59AD9FDF33B}"/>
                </c:ext>
              </c:extLst>
            </c:dLbl>
            <c:dLbl>
              <c:idx val="13"/>
              <c:layout>
                <c:manualLayout>
                  <c:x val="6.3585223124193818E-2"/>
                  <c:y val="-2.9127216801503802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/>
                      <a:t>3,5</a:t>
                    </a:r>
                  </a:p>
                </c:rich>
              </c:tx>
              <c:numFmt formatCode="#,##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0A-46B9-916A-C59AD9FDF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 formatCode="0.0">
                  <c:v>9.8000000000000007</c:v>
                </c:pt>
                <c:pt idx="1">
                  <c:v>0.30000000000000004</c:v>
                </c:pt>
                <c:pt idx="2" formatCode="0.0">
                  <c:v>0.4</c:v>
                </c:pt>
                <c:pt idx="3" formatCode="0.0">
                  <c:v>11.2</c:v>
                </c:pt>
                <c:pt idx="4" formatCode="0.0">
                  <c:v>3.8</c:v>
                </c:pt>
                <c:pt idx="5" formatCode="0.00">
                  <c:v>8.0000000000000016E-2</c:v>
                </c:pt>
                <c:pt idx="6" formatCode="0.0">
                  <c:v>55.7</c:v>
                </c:pt>
                <c:pt idx="7" formatCode="0.0">
                  <c:v>7.5</c:v>
                </c:pt>
                <c:pt idx="8" formatCode="0.0">
                  <c:v>7.5</c:v>
                </c:pt>
                <c:pt idx="9" formatCode="0.0">
                  <c:v>8.0000000000000016E-2</c:v>
                </c:pt>
                <c:pt idx="10">
                  <c:v>7.0000000000000021E-2</c:v>
                </c:pt>
                <c:pt idx="11" formatCode="0.0">
                  <c:v>1.0000000000000002E-3</c:v>
                </c:pt>
                <c:pt idx="1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70A-46B9-916A-C59AD9FDF3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l"/>
      <c:legendEntry>
        <c:idx val="12"/>
        <c:delete val="1"/>
      </c:legendEntry>
      <c:layout>
        <c:manualLayout>
          <c:xMode val="edge"/>
          <c:yMode val="edge"/>
          <c:x val="0.52198953980286678"/>
          <c:y val="3.9510048729800851E-2"/>
          <c:w val="0.46652666839375739"/>
          <c:h val="0.90757470743564439"/>
        </c:manualLayout>
      </c:layout>
      <c:overlay val="0"/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27073821654646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4673.5</c:v>
                </c:pt>
                <c:pt idx="1">
                  <c:v>4714.2</c:v>
                </c:pt>
                <c:pt idx="2">
                  <c:v>4095.9</c:v>
                </c:pt>
                <c:pt idx="3">
                  <c:v>4105.5</c:v>
                </c:pt>
                <c:pt idx="4">
                  <c:v>3505.5</c:v>
                </c:pt>
                <c:pt idx="5">
                  <c:v>3505.5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5.6153642559385701E-3"/>
                  <c:y val="3.449894697452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21008403361352E-2"/>
                      <c:h val="7.2563066999307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2.775094289684379E-3"/>
                  <c:y val="5.8921474141470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1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57922.3</c:v>
                </c:pt>
                <c:pt idx="1">
                  <c:v>65553.100000000006</c:v>
                </c:pt>
                <c:pt idx="2">
                  <c:v>61971</c:v>
                </c:pt>
                <c:pt idx="3">
                  <c:v>59032.6</c:v>
                </c:pt>
                <c:pt idx="4">
                  <c:v>48782.8</c:v>
                </c:pt>
                <c:pt idx="5">
                  <c:v>48998.5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899975738326802E-2"/>
                  <c:y val="-6.8794524524425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862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6.7048236617480682E-3"/>
                  <c:y val="-3.948363860867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26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603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 formatCode="#,##0.0">
                  <c:v>171</c:v>
                </c:pt>
                <c:pt idx="4" formatCode="#,##0.0">
                  <c:v>8</c:v>
                </c:pt>
                <c:pt idx="5" formatCode="#,##0.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FECEB8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95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71E-3"/>
                  <c:y val="-3.025983548894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12E-3"/>
                  <c:y val="-2.647723368540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27E-2"/>
                  <c:y val="5.908998013883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-7.8186550210635562E-3"/>
                  <c:y val="-9.6476314312369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-1.0815743620282659E-2"/>
                  <c:y val="-9.71823273254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-4.7239683274884784E-3"/>
                  <c:y val="-0.10049446599684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29913.3</c:v>
                </c:pt>
                <c:pt idx="1">
                  <c:v>36183.599999999999</c:v>
                </c:pt>
                <c:pt idx="2">
                  <c:v>35667.1</c:v>
                </c:pt>
                <c:pt idx="3">
                  <c:v>34189.699999999997</c:v>
                </c:pt>
                <c:pt idx="4">
                  <c:v>29740.6</c:v>
                </c:pt>
                <c:pt idx="5">
                  <c:v>29756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394496"/>
        <c:axId val="166240640"/>
        <c:axId val="0"/>
      </c:bar3DChart>
      <c:catAx>
        <c:axId val="16639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240640"/>
        <c:crosses val="autoZero"/>
        <c:auto val="1"/>
        <c:lblAlgn val="ctr"/>
        <c:lblOffset val="100"/>
        <c:noMultiLvlLbl val="0"/>
      </c:catAx>
      <c:valAx>
        <c:axId val="1662406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639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948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2321.1999999999998</c:v>
                </c:pt>
                <c:pt idx="1">
                  <c:v>2794.9</c:v>
                </c:pt>
                <c:pt idx="2">
                  <c:v>3336.7</c:v>
                </c:pt>
                <c:pt idx="3">
                  <c:v>4571.7</c:v>
                </c:pt>
                <c:pt idx="4">
                  <c:v>5105.3</c:v>
                </c:pt>
                <c:pt idx="5">
                  <c:v>6513.5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539264"/>
        <c:axId val="166540800"/>
      </c:lineChart>
      <c:catAx>
        <c:axId val="16653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540800"/>
        <c:crosses val="autoZero"/>
        <c:auto val="1"/>
        <c:lblAlgn val="ctr"/>
        <c:lblOffset val="100"/>
        <c:noMultiLvlLbl val="0"/>
      </c:catAx>
      <c:valAx>
        <c:axId val="1665408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6539264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3915.3</c:v>
                </c:pt>
                <c:pt idx="1">
                  <c:v>7682.4</c:v>
                </c:pt>
                <c:pt idx="2">
                  <c:v>4191.6000000000004</c:v>
                </c:pt>
                <c:pt idx="3">
                  <c:v>5731.1</c:v>
                </c:pt>
                <c:pt idx="4">
                  <c:v>5143.6000000000004</c:v>
                </c:pt>
                <c:pt idx="5">
                  <c:v>5143.6000000000004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496128"/>
        <c:axId val="166497664"/>
        <c:axId val="0"/>
      </c:bar3DChart>
      <c:catAx>
        <c:axId val="16649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497664"/>
        <c:crosses val="autoZero"/>
        <c:auto val="1"/>
        <c:lblAlgn val="ctr"/>
        <c:lblOffset val="100"/>
        <c:noMultiLvlLbl val="0"/>
      </c:catAx>
      <c:valAx>
        <c:axId val="166497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649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91783107394083E-2"/>
          <c:y val="2.9643655254092808E-3"/>
          <c:w val="0.89512459152139889"/>
          <c:h val="0.694407910796420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6110.5</c:v>
                </c:pt>
                <c:pt idx="1">
                  <c:v>7165.7</c:v>
                </c:pt>
                <c:pt idx="2">
                  <c:v>5456</c:v>
                </c:pt>
                <c:pt idx="3">
                  <c:v>6957.6</c:v>
                </c:pt>
                <c:pt idx="4">
                  <c:v>6535.9</c:v>
                </c:pt>
                <c:pt idx="5">
                  <c:v>6541.3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55957.4</c:v>
                </c:pt>
                <c:pt idx="1">
                  <c:v>115116.7</c:v>
                </c:pt>
                <c:pt idx="2">
                  <c:v>55770.1</c:v>
                </c:pt>
                <c:pt idx="3">
                  <c:v>42541.8</c:v>
                </c:pt>
                <c:pt idx="4">
                  <c:v>55880.5</c:v>
                </c:pt>
                <c:pt idx="5">
                  <c:v>58954.2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63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7.2266883535600434E-3"/>
                  <c:y val="5.928731050818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2-46C3-BE23-630C8DE3C6BB}"/>
                </c:ext>
              </c:extLst>
            </c:dLbl>
            <c:dLbl>
              <c:idx val="4"/>
              <c:layout>
                <c:manualLayout>
                  <c:x val="1.7344052048544226E-2"/>
                  <c:y val="6.225167603359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2-46C3-BE23-630C8DE3C6BB}"/>
                </c:ext>
              </c:extLst>
            </c:dLbl>
            <c:dLbl>
              <c:idx val="5"/>
              <c:layout>
                <c:manualLayout>
                  <c:x val="1.4453376707120189E-2"/>
                  <c:y val="6.225167603359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2-46C3-BE23-630C8DE3C6B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74267.8</c:v>
                </c:pt>
                <c:pt idx="1">
                  <c:v>61885.599999999999</c:v>
                </c:pt>
                <c:pt idx="2">
                  <c:v>54929.5</c:v>
                </c:pt>
                <c:pt idx="3">
                  <c:v>66549.5</c:v>
                </c:pt>
                <c:pt idx="4">
                  <c:v>62113.2</c:v>
                </c:pt>
                <c:pt idx="5">
                  <c:v>62125.1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6627968"/>
        <c:axId val="166396288"/>
        <c:axId val="153797504"/>
      </c:bar3DChart>
      <c:catAx>
        <c:axId val="16662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396288"/>
        <c:crosses val="autoZero"/>
        <c:auto val="1"/>
        <c:lblAlgn val="ctr"/>
        <c:lblOffset val="100"/>
        <c:noMultiLvlLbl val="0"/>
      </c:catAx>
      <c:valAx>
        <c:axId val="166396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6627968"/>
        <c:crosses val="autoZero"/>
        <c:crossBetween val="between"/>
      </c:valAx>
      <c:serAx>
        <c:axId val="153797504"/>
        <c:scaling>
          <c:orientation val="minMax"/>
        </c:scaling>
        <c:delete val="1"/>
        <c:axPos val="b"/>
        <c:majorTickMark val="out"/>
        <c:minorTickMark val="none"/>
        <c:tickLblPos val="none"/>
        <c:crossAx val="166396288"/>
        <c:crosses val="autoZero"/>
      </c:serAx>
    </c:plotArea>
    <c:legend>
      <c:legendPos val="b"/>
      <c:layout>
        <c:manualLayout>
          <c:xMode val="edge"/>
          <c:yMode val="edge"/>
          <c:x val="7.1742464953975807E-2"/>
          <c:y val="0.74536125408137222"/>
          <c:w val="0.57692530927381103"/>
          <c:h val="0.21764565336710395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1790302527974"/>
          <c:y val="3.9909291351539436E-2"/>
          <c:w val="0.53057535571211456"/>
          <c:h val="0.886174786481327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1">
                  <c:v>200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4619883040935676E-3"/>
                  <c:y val="9.0684295122398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6D-4E97-8F28-D4D9321C86E8}"/>
                </c:ext>
              </c:extLst>
            </c:dLbl>
            <c:dLbl>
              <c:idx val="3"/>
              <c:layout>
                <c:manualLayout>
                  <c:x val="-1.7325136989455282E-3"/>
                  <c:y val="-6.11226430116382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1-4469-827A-7BB7D612B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24053.1</c:v>
                </c:pt>
                <c:pt idx="1">
                  <c:v>23130.400000000001</c:v>
                </c:pt>
                <c:pt idx="2">
                  <c:v>18624.8</c:v>
                </c:pt>
                <c:pt idx="3">
                  <c:v>6787.2</c:v>
                </c:pt>
                <c:pt idx="4">
                  <c:v>6889</c:v>
                </c:pt>
                <c:pt idx="5">
                  <c:v>8052.8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-2.9677211401206444E-4"/>
                  <c:y val="-1.270246577976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1-4469-827A-7BB7D612B9EC}"/>
                </c:ext>
              </c:extLst>
            </c:dLbl>
            <c:dLbl>
              <c:idx val="3"/>
              <c:layout>
                <c:manualLayout>
                  <c:x val="1.0639821338122229E-2"/>
                  <c:y val="-9.3719005785943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3022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52876</c:v>
                </c:pt>
                <c:pt idx="1">
                  <c:v>14355.7</c:v>
                </c:pt>
                <c:pt idx="2">
                  <c:v>18858.900000000001</c:v>
                </c:pt>
                <c:pt idx="3">
                  <c:v>8322.9</c:v>
                </c:pt>
                <c:pt idx="4">
                  <c:v>9969.1</c:v>
                </c:pt>
                <c:pt idx="5">
                  <c:v>11601.8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7026.5</c:v>
                </c:pt>
                <c:pt idx="1">
                  <c:v>55501</c:v>
                </c:pt>
                <c:pt idx="2">
                  <c:v>1248.0999999999999</c:v>
                </c:pt>
                <c:pt idx="3">
                  <c:v>499.4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1-4469-827A-7BB7D612B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745600"/>
        <c:axId val="166747136"/>
        <c:axId val="0"/>
      </c:bar3DChart>
      <c:catAx>
        <c:axId val="166745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47136"/>
        <c:crosses val="autoZero"/>
        <c:auto val="1"/>
        <c:lblAlgn val="ctr"/>
        <c:lblOffset val="100"/>
        <c:noMultiLvlLbl val="0"/>
      </c:catAx>
      <c:valAx>
        <c:axId val="16674713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6674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79539070774043"/>
          <c:y val="0.22723508820535301"/>
          <c:w val="0.31121045724547641"/>
          <c:h val="0.70888556141790249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1517036360385944"/>
          <c:y val="3.08786632749067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90513044959984E-2"/>
          <c:y val="0.16257399273670478"/>
          <c:w val="0.92080948695504061"/>
          <c:h val="0.75028616080153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378.6</c:v>
                </c:pt>
                <c:pt idx="1">
                  <c:v>778.7</c:v>
                </c:pt>
                <c:pt idx="2">
                  <c:v>803.9</c:v>
                </c:pt>
                <c:pt idx="3">
                  <c:v>240</c:v>
                </c:pt>
                <c:pt idx="4">
                  <c:v>253</c:v>
                </c:pt>
                <c:pt idx="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16064"/>
        <c:axId val="166679296"/>
      </c:barChart>
      <c:catAx>
        <c:axId val="1666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679296"/>
        <c:crosses val="autoZero"/>
        <c:auto val="1"/>
        <c:lblAlgn val="ctr"/>
        <c:lblOffset val="100"/>
        <c:noMultiLvlLbl val="0"/>
      </c:catAx>
      <c:valAx>
        <c:axId val="1666792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66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89202.7</c:v>
                </c:pt>
                <c:pt idx="1">
                  <c:v>107492.6</c:v>
                </c:pt>
                <c:pt idx="2">
                  <c:v>114383.6</c:v>
                </c:pt>
                <c:pt idx="3">
                  <c:v>127335.5</c:v>
                </c:pt>
                <c:pt idx="4">
                  <c:v>120701.7</c:v>
                </c:pt>
                <c:pt idx="5">
                  <c:v>125188.8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C9E7A7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296265.3</c:v>
                </c:pt>
                <c:pt idx="1">
                  <c:v>364076.80000000005</c:v>
                </c:pt>
                <c:pt idx="2">
                  <c:v>390571.1</c:v>
                </c:pt>
                <c:pt idx="3">
                  <c:v>401006.2</c:v>
                </c:pt>
                <c:pt idx="4">
                  <c:v>385058.8</c:v>
                </c:pt>
                <c:pt idx="5">
                  <c:v>400533.6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862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35714.1</c:v>
                </c:pt>
                <c:pt idx="1">
                  <c:v>45071.7</c:v>
                </c:pt>
                <c:pt idx="2">
                  <c:v>47865.599999999999</c:v>
                </c:pt>
                <c:pt idx="3">
                  <c:v>57122.3</c:v>
                </c:pt>
                <c:pt idx="4">
                  <c:v>52658.6</c:v>
                </c:pt>
                <c:pt idx="5">
                  <c:v>57025.3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95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71E-3"/>
                  <c:y val="-3.025983548894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21E-2"/>
                  <c:y val="-5.677248835715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76E-3"/>
                  <c:y val="-5.004030036160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824E-3"/>
                  <c:y val="-2.692875198221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5259.9</c:v>
                </c:pt>
                <c:pt idx="1">
                  <c:v>8011.2</c:v>
                </c:pt>
                <c:pt idx="2">
                  <c:v>7414.8</c:v>
                </c:pt>
                <c:pt idx="3">
                  <c:v>8991.9</c:v>
                </c:pt>
                <c:pt idx="4">
                  <c:v>7390.9</c:v>
                </c:pt>
                <c:pt idx="5">
                  <c:v>7390.9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16E-2"/>
                  <c:y val="1.388076446910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15004.4</c:v>
                </c:pt>
                <c:pt idx="1">
                  <c:v>17458.5</c:v>
                </c:pt>
                <c:pt idx="2">
                  <c:v>17542.5</c:v>
                </c:pt>
                <c:pt idx="3">
                  <c:v>24693.5</c:v>
                </c:pt>
                <c:pt idx="4">
                  <c:v>23562.7</c:v>
                </c:pt>
                <c:pt idx="5">
                  <c:v>23767.7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996608"/>
        <c:axId val="167022976"/>
        <c:axId val="0"/>
      </c:bar3DChart>
      <c:catAx>
        <c:axId val="16699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22976"/>
        <c:crosses val="autoZero"/>
        <c:auto val="1"/>
        <c:lblAlgn val="ctr"/>
        <c:lblOffset val="100"/>
        <c:noMultiLvlLbl val="0"/>
      </c:catAx>
      <c:valAx>
        <c:axId val="1670229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699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Безработицы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1.25</c:v>
                </c:pt>
                <c:pt idx="2">
                  <c:v>0.76000000000000012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E-46B4-9F3B-310290870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207808"/>
        <c:axId val="73209344"/>
        <c:axId val="0"/>
      </c:bar3DChart>
      <c:catAx>
        <c:axId val="732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209344"/>
        <c:crosses val="autoZero"/>
        <c:auto val="1"/>
        <c:lblAlgn val="ctr"/>
        <c:lblOffset val="100"/>
        <c:noMultiLvlLbl val="0"/>
      </c:catAx>
      <c:valAx>
        <c:axId val="732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20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5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C9E7A7"/>
            </a:solidFill>
            <a:ln>
              <a:solidFill>
                <a:srgbClr val="B7E5B3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50 581,0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rgbClr val="C9E7A7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68839</c:v>
                </c:pt>
                <c:pt idx="1">
                  <c:v>72370.399999999994</c:v>
                </c:pt>
                <c:pt idx="2">
                  <c:v>72340.800000000003</c:v>
                </c:pt>
                <c:pt idx="3">
                  <c:v>89386.6</c:v>
                </c:pt>
                <c:pt idx="4">
                  <c:v>81158.2</c:v>
                </c:pt>
                <c:pt idx="5">
                  <c:v>85962.3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31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4E-2"/>
                  <c:y val="-1.90327364115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880.7</c:v>
                </c:pt>
                <c:pt idx="1">
                  <c:v>1227.3</c:v>
                </c:pt>
                <c:pt idx="2">
                  <c:v>5496.4</c:v>
                </c:pt>
                <c:pt idx="3">
                  <c:v>9163.6</c:v>
                </c:pt>
                <c:pt idx="4">
                  <c:v>9163.6</c:v>
                </c:pt>
                <c:pt idx="5">
                  <c:v>9163.6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217408"/>
        <c:axId val="167227392"/>
        <c:axId val="0"/>
      </c:bar3DChart>
      <c:catAx>
        <c:axId val="16721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227392"/>
        <c:crosses val="autoZero"/>
        <c:auto val="1"/>
        <c:lblAlgn val="ctr"/>
        <c:lblOffset val="100"/>
        <c:noMultiLvlLbl val="0"/>
      </c:catAx>
      <c:valAx>
        <c:axId val="1672273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72174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3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45232.2</c:v>
                </c:pt>
                <c:pt idx="1">
                  <c:v>57464</c:v>
                </c:pt>
                <c:pt idx="2">
                  <c:v>61308.2</c:v>
                </c:pt>
                <c:pt idx="3">
                  <c:v>54489.8</c:v>
                </c:pt>
                <c:pt idx="4">
                  <c:v>53449.7</c:v>
                </c:pt>
                <c:pt idx="5">
                  <c:v>53451.4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42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716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2730</c:v>
                </c:pt>
                <c:pt idx="1">
                  <c:v>4882.4000000000005</c:v>
                </c:pt>
                <c:pt idx="2">
                  <c:v>8254.7999999999975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42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5483.3</c:v>
                </c:pt>
                <c:pt idx="1">
                  <c:v>7099.7</c:v>
                </c:pt>
                <c:pt idx="2">
                  <c:v>8524.6</c:v>
                </c:pt>
                <c:pt idx="3">
                  <c:v>8535.5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25920"/>
        <c:axId val="167427456"/>
      </c:barChart>
      <c:catAx>
        <c:axId val="1674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427456"/>
        <c:crosses val="autoZero"/>
        <c:auto val="1"/>
        <c:lblAlgn val="ctr"/>
        <c:lblOffset val="100"/>
        <c:noMultiLvlLbl val="0"/>
      </c:catAx>
      <c:valAx>
        <c:axId val="16742745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674259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242852">
                <a:lumMod val="60000"/>
                <a:lumOff val="40000"/>
              </a:srgbClr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14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7603200"/>
        <c:axId val="167613184"/>
        <c:axId val="0"/>
      </c:bar3DChart>
      <c:catAx>
        <c:axId val="1676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613184"/>
        <c:crosses val="autoZero"/>
        <c:auto val="1"/>
        <c:lblAlgn val="ctr"/>
        <c:lblOffset val="100"/>
        <c:noMultiLvlLbl val="0"/>
      </c:catAx>
      <c:valAx>
        <c:axId val="16761318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676032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1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C4E59F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34811.199999999997</c:v>
                </c:pt>
                <c:pt idx="1">
                  <c:v>31716.1</c:v>
                </c:pt>
                <c:pt idx="2">
                  <c:v>35443</c:v>
                </c:pt>
                <c:pt idx="3">
                  <c:v>44549.5</c:v>
                </c:pt>
                <c:pt idx="4">
                  <c:v>33341.300000000003</c:v>
                </c:pt>
                <c:pt idx="5">
                  <c:v>46636.3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722.2</c:v>
                </c:pt>
                <c:pt idx="1">
                  <c:v>7365.2</c:v>
                </c:pt>
                <c:pt idx="2">
                  <c:v>1668.5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01056"/>
        <c:axId val="167902592"/>
      </c:barChart>
      <c:catAx>
        <c:axId val="1679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902592"/>
        <c:crosses val="autoZero"/>
        <c:auto val="1"/>
        <c:lblAlgn val="ctr"/>
        <c:lblOffset val="100"/>
        <c:noMultiLvlLbl val="0"/>
      </c:catAx>
      <c:valAx>
        <c:axId val="1679025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790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3660880817024"/>
          <c:y val="3.3200130737536734E-2"/>
          <c:w val="0.86189958860544647"/>
          <c:h val="0.610204730153979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 учреждений культуры</c:v>
                </c:pt>
              </c:strCache>
            </c:strRef>
          </c:tx>
          <c:dLbls>
            <c:dLbl>
              <c:idx val="0"/>
              <c:layout>
                <c:manualLayout>
                  <c:x val="-5.7119392573489764E-3"/>
                  <c:y val="4.866256496165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0AB-95B4-EF6122E734D4}"/>
                </c:ext>
              </c:extLst>
            </c:dLbl>
            <c:dLbl>
              <c:idx val="1"/>
              <c:layout>
                <c:manualLayout>
                  <c:x val="0"/>
                  <c:y val="6.082820620206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1-40AB-95B4-EF6122E734D4}"/>
                </c:ext>
              </c:extLst>
            </c:dLbl>
            <c:dLbl>
              <c:idx val="2"/>
              <c:layout>
                <c:manualLayout>
                  <c:x val="0"/>
                  <c:y val="4.136318021740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1-40AB-95B4-EF6122E734D4}"/>
                </c:ext>
              </c:extLst>
            </c:dLbl>
            <c:dLbl>
              <c:idx val="5"/>
              <c:layout>
                <c:manualLayout>
                  <c:x val="-5.619075566943155E-3"/>
                  <c:y val="1.972461333545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DC-4E7E-BA53-847B3A9A8A4C}"/>
                </c:ext>
              </c:extLst>
            </c:dLbl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26975.4</c:v>
                </c:pt>
                <c:pt idx="1">
                  <c:v>29563.5</c:v>
                </c:pt>
                <c:pt idx="2">
                  <c:v>31426.799999999999</c:v>
                </c:pt>
                <c:pt idx="3">
                  <c:v>34907.599999999999</c:v>
                </c:pt>
                <c:pt idx="4">
                  <c:v>38058.9</c:v>
                </c:pt>
                <c:pt idx="5">
                  <c:v>43187.8</c:v>
                </c:pt>
                <c:pt idx="6">
                  <c:v>43248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21-40AB-95B4-EF6122E734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Педагогические работники организаций дополнительного образования детей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8547377387826734E-2"/>
                  <c:y val="-4.622962829846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0AB-95B4-EF6122E734D4}"/>
                </c:ext>
              </c:extLst>
            </c:dLbl>
            <c:dLbl>
              <c:idx val="1"/>
              <c:layout>
                <c:manualLayout>
                  <c:x val="-5.7119392573489476E-2"/>
                  <c:y val="-6.8127590946310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0AB-95B4-EF6122E734D4}"/>
                </c:ext>
              </c:extLst>
            </c:dLbl>
            <c:dLbl>
              <c:idx val="2"/>
              <c:layout>
                <c:manualLayout>
                  <c:x val="1.7135817772046796E-2"/>
                  <c:y val="-1.946502598466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1-40AB-95B4-EF6122E734D4}"/>
                </c:ext>
              </c:extLst>
            </c:dLbl>
            <c:dLbl>
              <c:idx val="3"/>
              <c:layout>
                <c:manualLayout>
                  <c:x val="-4.2143066752073684E-3"/>
                  <c:y val="-1.183476800127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1-40AB-95B4-EF6122E734D4}"/>
                </c:ext>
              </c:extLst>
            </c:dLbl>
            <c:dLbl>
              <c:idx val="4"/>
              <c:layout>
                <c:manualLayout>
                  <c:x val="-1.8563802586384084E-2"/>
                  <c:y val="-6.569446269822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-5.8395077953980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21-40AB-95B4-EF6122E734D4}"/>
                </c:ext>
              </c:extLst>
            </c:dLbl>
            <c:dLbl>
              <c:idx val="6"/>
              <c:layout>
                <c:manualLayout>
                  <c:x val="-1.427984814337238E-3"/>
                  <c:y val="-4.622943671356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21-40AB-95B4-EF6122E734D4}"/>
                </c:ext>
              </c:extLst>
            </c:dLbl>
            <c:spPr>
              <a:gradFill flip="none" rotWithShape="1">
                <a:gsLst>
                  <a:gs pos="0">
                    <a:srgbClr val="FA5332">
                      <a:tint val="66000"/>
                      <a:satMod val="160000"/>
                    </a:srgbClr>
                  </a:gs>
                  <a:gs pos="50000">
                    <a:srgbClr val="FA5332">
                      <a:tint val="44500"/>
                      <a:satMod val="160000"/>
                    </a:srgbClr>
                  </a:gs>
                  <a:gs pos="100000">
                    <a:srgbClr val="FA533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32309.4</c:v>
                </c:pt>
                <c:pt idx="1">
                  <c:v>35886</c:v>
                </c:pt>
                <c:pt idx="2">
                  <c:v>35076.300000000003</c:v>
                </c:pt>
                <c:pt idx="3">
                  <c:v>40373.199999999997</c:v>
                </c:pt>
                <c:pt idx="4">
                  <c:v>45356.5</c:v>
                </c:pt>
                <c:pt idx="5">
                  <c:v>46862.400000000001</c:v>
                </c:pt>
                <c:pt idx="6">
                  <c:v>50369.8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E21-40AB-95B4-EF6122E734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1.2851863329035125E-2"/>
                  <c:y val="-4.866256496165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21-40AB-95B4-EF6122E734D4}"/>
                </c:ext>
              </c:extLst>
            </c:dLbl>
            <c:dLbl>
              <c:idx val="1"/>
              <c:layout>
                <c:manualLayout>
                  <c:x val="1.4279848143372374E-2"/>
                  <c:y val="-4.1363180217402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21-40AB-95B4-EF6122E734D4}"/>
                </c:ext>
              </c:extLst>
            </c:dLbl>
            <c:dLbl>
              <c:idx val="2"/>
              <c:layout>
                <c:manualLayout>
                  <c:x val="-3.8555589987105461E-2"/>
                  <c:y val="-4.622943671356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21-40AB-95B4-EF6122E734D4}"/>
                </c:ext>
              </c:extLst>
            </c:dLbl>
            <c:dLbl>
              <c:idx val="3"/>
              <c:layout>
                <c:manualLayout>
                  <c:x val="-1.9991787400721429E-2"/>
                  <c:y val="-7.542697569055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21-40AB-95B4-EF6122E734D4}"/>
                </c:ext>
              </c:extLst>
            </c:dLbl>
            <c:spPr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32233.8</c:v>
                </c:pt>
                <c:pt idx="1">
                  <c:v>36897.699999999997</c:v>
                </c:pt>
                <c:pt idx="2">
                  <c:v>38732.5</c:v>
                </c:pt>
                <c:pt idx="3">
                  <c:v>38510.199999999997</c:v>
                </c:pt>
                <c:pt idx="4">
                  <c:v>45178.6</c:v>
                </c:pt>
                <c:pt idx="5">
                  <c:v>46630.8</c:v>
                </c:pt>
                <c:pt idx="6">
                  <c:v>47856.7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E21-40AB-95B4-EF6122E734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Педагогические работники дошкольных образовательных организаций</c:v>
                </c:pt>
              </c:strCache>
            </c:strRef>
          </c:tx>
          <c:dLbls>
            <c:dLbl>
              <c:idx val="0"/>
              <c:layout>
                <c:manualLayout>
                  <c:x val="-4.2839656869866342E-2"/>
                  <c:y val="-2.4331282480825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21-40AB-95B4-EF6122E734D4}"/>
                </c:ext>
              </c:extLst>
            </c:dLbl>
            <c:dLbl>
              <c:idx val="3"/>
              <c:layout>
                <c:manualLayout>
                  <c:x val="2.8095377834715819E-3"/>
                  <c:y val="6.706368534054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21-40AB-95B4-EF6122E734D4}"/>
                </c:ext>
              </c:extLst>
            </c:dLbl>
            <c:dLbl>
              <c:idx val="4"/>
              <c:layout>
                <c:manualLayout>
                  <c:x val="4.2839544430117119E-3"/>
                  <c:y val="5.352882145781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4.136318021740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21-40AB-95B4-EF6122E734D4}"/>
                </c:ext>
              </c:extLst>
            </c:dLbl>
            <c:dLbl>
              <c:idx val="6"/>
              <c:layout>
                <c:manualLayout>
                  <c:x val="1.3815404297464573E-3"/>
                  <c:y val="0.10356074311160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21-40AB-95B4-EF6122E734D4}"/>
                </c:ext>
              </c:extLst>
            </c:dLbl>
            <c:spPr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4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Лист1!$E$2:$E$8</c:f>
              <c:numCache>
                <c:formatCode>#,##0.00</c:formatCode>
                <c:ptCount val="7"/>
                <c:pt idx="0">
                  <c:v>28175.599999999999</c:v>
                </c:pt>
                <c:pt idx="1">
                  <c:v>31192.9</c:v>
                </c:pt>
                <c:pt idx="2">
                  <c:v>32092</c:v>
                </c:pt>
                <c:pt idx="3">
                  <c:v>34303.5</c:v>
                </c:pt>
                <c:pt idx="4">
                  <c:v>38544.199999999997</c:v>
                </c:pt>
                <c:pt idx="5">
                  <c:v>39114.800000000003</c:v>
                </c:pt>
                <c:pt idx="6">
                  <c:v>47064.1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21-40AB-95B4-EF6122E73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088000"/>
        <c:axId val="177089536"/>
      </c:lineChart>
      <c:catAx>
        <c:axId val="1770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7089536"/>
        <c:crosses val="autoZero"/>
        <c:auto val="1"/>
        <c:lblAlgn val="ctr"/>
        <c:lblOffset val="100"/>
        <c:noMultiLvlLbl val="0"/>
      </c:catAx>
      <c:valAx>
        <c:axId val="1770895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708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47284941220398"/>
          <c:y val="0.71110480375999563"/>
          <c:w val="0.688982950640735"/>
          <c:h val="0.2656393822865162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77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920 854,7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28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920854.7</c:v>
                </c:pt>
                <c:pt idx="1">
                  <c:v>1121211</c:v>
                </c:pt>
                <c:pt idx="2">
                  <c:v>1036631.6</c:v>
                </c:pt>
                <c:pt idx="3">
                  <c:v>1065070.3</c:v>
                </c:pt>
                <c:pt idx="4">
                  <c:v>1012420.7</c:v>
                </c:pt>
                <c:pt idx="5">
                  <c:v>1077432.9000000004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182592"/>
        <c:axId val="177184128"/>
        <c:axId val="0"/>
      </c:bar3DChart>
      <c:catAx>
        <c:axId val="17718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4128"/>
        <c:crosses val="autoZero"/>
        <c:auto val="1"/>
        <c:lblAlgn val="ctr"/>
        <c:lblOffset val="100"/>
        <c:noMultiLvlLbl val="0"/>
      </c:catAx>
      <c:valAx>
        <c:axId val="1771841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718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2271323380691E-2"/>
          <c:y val="7.9082465826109005E-2"/>
          <c:w val="0.45496340190124307"/>
          <c:h val="0.70842759466117833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256E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5D6-4D6D-9B91-D453DBA9DC26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5D6-4D6D-9B91-D453DBA9DC26}"/>
              </c:ext>
            </c:extLst>
          </c:dPt>
          <c:dPt>
            <c:idx val="2"/>
            <c:bubble3D val="0"/>
            <c:spPr>
              <a:solidFill>
                <a:srgbClr val="31D76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5D6-4D6D-9B91-D453DBA9DC26}"/>
              </c:ext>
            </c:extLst>
          </c:dPt>
          <c:dPt>
            <c:idx val="3"/>
            <c:bubble3D val="0"/>
            <c:spPr>
              <a:solidFill>
                <a:srgbClr val="D6D3F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F5D6-4D6D-9B91-D453DBA9DC26}"/>
              </c:ext>
            </c:extLst>
          </c:dPt>
          <c:dPt>
            <c:idx val="4"/>
            <c:bubble3D val="0"/>
            <c:spPr>
              <a:solidFill>
                <a:srgbClr val="FF373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5D6-4D6D-9B91-D453DBA9DC26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F5D6-4D6D-9B91-D453DBA9DC26}"/>
              </c:ext>
            </c:extLst>
          </c:dPt>
          <c:dPt>
            <c:idx val="6"/>
            <c:bubble3D val="0"/>
            <c:spPr>
              <a:solidFill>
                <a:srgbClr val="FFCC6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F5D6-4D6D-9B91-D453DBA9DC26}"/>
              </c:ext>
            </c:extLst>
          </c:dPt>
          <c:dPt>
            <c:idx val="7"/>
            <c:bubble3D val="0"/>
            <c:spPr>
              <a:solidFill>
                <a:srgbClr val="F7F78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F5D6-4D6D-9B91-D453DBA9DC2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F5D6-4D6D-9B91-D453DBA9DC26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F5D6-4D6D-9B91-D453DBA9DC26}"/>
              </c:ext>
            </c:extLst>
          </c:dPt>
          <c:dPt>
            <c:idx val="10"/>
            <c:bubble3D val="0"/>
            <c:spPr>
              <a:solidFill>
                <a:srgbClr val="5DBA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F5D6-4D6D-9B91-D453DBA9DC26}"/>
              </c:ext>
            </c:extLst>
          </c:dPt>
          <c:dPt>
            <c:idx val="11"/>
            <c:bubble3D val="0"/>
            <c:spPr>
              <a:solidFill>
                <a:srgbClr val="ED93D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F5D6-4D6D-9B91-D453DBA9DC26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F5D6-4D6D-9B91-D453DBA9DC26}"/>
              </c:ext>
            </c:extLst>
          </c:dPt>
          <c:dPt>
            <c:idx val="13"/>
            <c:bubble3D val="0"/>
            <c:spPr>
              <a:solidFill>
                <a:srgbClr val="FF5D5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F5D6-4D6D-9B91-D453DBA9DC2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5D6-4D6D-9B91-D453DBA9D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Безопасная жизнь населения</c:v>
                </c:pt>
              </c:strCache>
            </c:strRef>
          </c:cat>
          <c:val>
            <c:numRef>
              <c:f>Sheet1!$A$2:$N$2</c:f>
              <c:numCache>
                <c:formatCode>0.0</c:formatCode>
                <c:ptCount val="14"/>
                <c:pt idx="0">
                  <c:v>0.60000000000000009</c:v>
                </c:pt>
                <c:pt idx="1">
                  <c:v>0.30000000000000004</c:v>
                </c:pt>
                <c:pt idx="2">
                  <c:v>3.7</c:v>
                </c:pt>
                <c:pt idx="3">
                  <c:v>1.9000000000000001</c:v>
                </c:pt>
                <c:pt idx="4">
                  <c:v>0.8</c:v>
                </c:pt>
                <c:pt idx="5" formatCode="0.000">
                  <c:v>2.0000000000000005E-3</c:v>
                </c:pt>
                <c:pt idx="6">
                  <c:v>6.4</c:v>
                </c:pt>
                <c:pt idx="7">
                  <c:v>8.3000000000000007</c:v>
                </c:pt>
                <c:pt idx="8">
                  <c:v>6.1</c:v>
                </c:pt>
                <c:pt idx="9">
                  <c:v>0.8</c:v>
                </c:pt>
                <c:pt idx="10">
                  <c:v>54</c:v>
                </c:pt>
                <c:pt idx="11">
                  <c:v>8.8000000000000007</c:v>
                </c:pt>
                <c:pt idx="12">
                  <c:v>7.9</c:v>
                </c:pt>
                <c:pt idx="1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5D6-4D6D-9B91-D453DBA9D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44910923671508129"/>
          <c:y val="3.1882477820178729E-4"/>
          <c:w val="0.54801976679986653"/>
          <c:h val="0.96379275038688328"/>
        </c:manualLayout>
      </c:layout>
      <c:overlay val="0"/>
      <c:txPr>
        <a:bodyPr/>
        <a:lstStyle/>
        <a:p>
          <a:pPr>
            <a:defRPr sz="1000" kern="12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289344"/>
        <c:axId val="181290880"/>
      </c:barChart>
      <c:catAx>
        <c:axId val="18128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1290880"/>
        <c:crosses val="autoZero"/>
        <c:auto val="1"/>
        <c:lblAlgn val="ctr"/>
        <c:lblOffset val="100"/>
        <c:noMultiLvlLbl val="0"/>
      </c:catAx>
      <c:valAx>
        <c:axId val="18129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289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38663110659556"/>
          <c:y val="0.21428571428571427"/>
          <c:w val="0.78814071628143334"/>
          <c:h val="0.6575201537307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 отчет 2024</c:v>
                </c:pt>
                <c:pt idx="2">
                  <c:v> отчет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38525</c:v>
                </c:pt>
                <c:pt idx="1">
                  <c:v>43840</c:v>
                </c:pt>
                <c:pt idx="2">
                  <c:v>51774</c:v>
                </c:pt>
                <c:pt idx="3">
                  <c:v>57666</c:v>
                </c:pt>
                <c:pt idx="4">
                  <c:v>62434</c:v>
                </c:pt>
                <c:pt idx="5">
                  <c:v>67000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A-405E-BC01-0DA38CB02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93696"/>
        <c:axId val="72095232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FF6565"/>
              </a:solidFill>
            </a:ln>
          </c:spPr>
          <c:marker>
            <c:spPr>
              <a:solidFill>
                <a:srgbClr val="FF6565"/>
              </a:solidFill>
              <a:ln>
                <a:solidFill>
                  <a:srgbClr val="FF6565"/>
                </a:solidFill>
              </a:ln>
            </c:spPr>
          </c:marker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 отчет 2024</c:v>
                </c:pt>
                <c:pt idx="2">
                  <c:v> отчет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112</c:v>
                </c:pt>
                <c:pt idx="1">
                  <c:v>113.8</c:v>
                </c:pt>
                <c:pt idx="2">
                  <c:v>118.1</c:v>
                </c:pt>
                <c:pt idx="3">
                  <c:v>111.4</c:v>
                </c:pt>
                <c:pt idx="4">
                  <c:v>108.3</c:v>
                </c:pt>
                <c:pt idx="5">
                  <c:v>107.3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AA-405E-BC01-0DA38CB02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06368"/>
        <c:axId val="72096384"/>
      </c:lineChart>
      <c:catAx>
        <c:axId val="720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095232"/>
        <c:crosses val="autoZero"/>
        <c:auto val="1"/>
        <c:lblAlgn val="ctr"/>
        <c:lblOffset val="100"/>
        <c:noMultiLvlLbl val="0"/>
      </c:catAx>
      <c:valAx>
        <c:axId val="720952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72093696"/>
        <c:crosses val="autoZero"/>
        <c:crossBetween val="between"/>
      </c:valAx>
      <c:valAx>
        <c:axId val="7209638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72106368"/>
        <c:crosses val="max"/>
        <c:crossBetween val="between"/>
      </c:valAx>
      <c:catAx>
        <c:axId val="7210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0963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702946405892821"/>
          <c:y val="3.651574803149607E-2"/>
          <c:w val="0.75275548217763177"/>
          <c:h val="0.188873265841769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76221119498786E-2"/>
          <c:y val="0.26975185036105676"/>
          <c:w val="0.82743004569844514"/>
          <c:h val="0.66633161873102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 план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1722.2</c:v>
                </c:pt>
                <c:pt idx="1">
                  <c:v>2482.3000000000002</c:v>
                </c:pt>
                <c:pt idx="2">
                  <c:v>2834.2</c:v>
                </c:pt>
                <c:pt idx="3">
                  <c:v>3137.4</c:v>
                </c:pt>
                <c:pt idx="4">
                  <c:v>3448.1</c:v>
                </c:pt>
                <c:pt idx="5">
                  <c:v>3775.7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B-408E-80D1-42FC5EA01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16512"/>
        <c:axId val="82030592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 план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102.8</c:v>
                </c:pt>
                <c:pt idx="1">
                  <c:v>144.1</c:v>
                </c:pt>
                <c:pt idx="2">
                  <c:v>114.2</c:v>
                </c:pt>
                <c:pt idx="3">
                  <c:v>110.7</c:v>
                </c:pt>
                <c:pt idx="4">
                  <c:v>109.9</c:v>
                </c:pt>
                <c:pt idx="5">
                  <c:v>109.5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0B-408E-80D1-42FC5EA01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33664"/>
        <c:axId val="82032128"/>
      </c:lineChart>
      <c:catAx>
        <c:axId val="8201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30592"/>
        <c:crosses val="autoZero"/>
        <c:auto val="1"/>
        <c:lblAlgn val="ctr"/>
        <c:lblOffset val="100"/>
        <c:noMultiLvlLbl val="0"/>
      </c:catAx>
      <c:valAx>
        <c:axId val="820305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16512"/>
        <c:crosses val="autoZero"/>
        <c:crossBetween val="between"/>
      </c:valAx>
      <c:valAx>
        <c:axId val="82032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33664"/>
        <c:crosses val="max"/>
        <c:crossBetween val="between"/>
      </c:valAx>
      <c:catAx>
        <c:axId val="8203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032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090846456692957"/>
          <c:y val="0.15696481299212636"/>
          <c:w val="0.44992486876640475"/>
          <c:h val="9.2320374015748011E-2"/>
        </c:manualLayout>
      </c:layout>
      <c:overlay val="0"/>
      <c:txPr>
        <a:bodyPr/>
        <a:lstStyle/>
        <a:p>
          <a:pPr>
            <a:defRPr sz="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3431515505008"/>
          <c:y val="0.18698795180722944"/>
          <c:w val="0.86533051424127561"/>
          <c:h val="0.53548155033843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5.3384159376636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8-4516-868B-C5FB28AB846B}"/>
                </c:ext>
              </c:extLst>
            </c:dLbl>
            <c:dLbl>
              <c:idx val="1"/>
              <c:layout>
                <c:manualLayout>
                  <c:x val="0"/>
                  <c:y val="8.388939330614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18-4516-868B-C5FB28AB846B}"/>
                </c:ext>
              </c:extLst>
            </c:dLbl>
            <c:dLbl>
              <c:idx val="2"/>
              <c:layout>
                <c:manualLayout>
                  <c:x val="-5.6583708480089143E-17"/>
                  <c:y val="5.3384159376636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18-4516-868B-C5FB28AB846B}"/>
                </c:ext>
              </c:extLst>
            </c:dLbl>
            <c:dLbl>
              <c:idx val="3"/>
              <c:layout>
                <c:manualLayout>
                  <c:x val="6.1728395061728392E-3"/>
                  <c:y val="6.863677634138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18-4516-868B-C5FB28AB846B}"/>
                </c:ext>
              </c:extLst>
            </c:dLbl>
            <c:dLbl>
              <c:idx val="4"/>
              <c:layout>
                <c:manualLayout>
                  <c:x val="-3.0864197530865397E-3"/>
                  <c:y val="4.5757850894259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18-4516-868B-C5FB28AB84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оценка 2024</c:v>
                </c:pt>
                <c:pt idx="2">
                  <c:v>оценка 2025</c:v>
                </c:pt>
                <c:pt idx="3">
                  <c:v>план 2026</c:v>
                </c:pt>
                <c:pt idx="4">
                  <c:v>план 2027</c:v>
                </c:pt>
                <c:pt idx="5">
                  <c:v>план 2028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1634.06</c:v>
                </c:pt>
                <c:pt idx="1">
                  <c:v>1710.1</c:v>
                </c:pt>
                <c:pt idx="2" formatCode="0.0">
                  <c:v>2106</c:v>
                </c:pt>
                <c:pt idx="3" formatCode="0.0">
                  <c:v>2195</c:v>
                </c:pt>
                <c:pt idx="4" formatCode="0.0">
                  <c:v>2310</c:v>
                </c:pt>
                <c:pt idx="5" formatCode="0.0">
                  <c:v>2450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18-4516-868B-C5FB28AB8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08256"/>
        <c:axId val="84210048"/>
      </c:lineChart>
      <c:catAx>
        <c:axId val="842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210048"/>
        <c:crosses val="autoZero"/>
        <c:auto val="1"/>
        <c:lblAlgn val="ctr"/>
        <c:lblOffset val="100"/>
        <c:noMultiLvlLbl val="0"/>
      </c:catAx>
      <c:valAx>
        <c:axId val="8421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0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120516185476863"/>
          <c:y val="0.85757778834652021"/>
          <c:w val="0.22114197530864174"/>
          <c:h val="0.1126501842323969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528699478431684E-2"/>
          <c:y val="6.3218390804597721E-2"/>
          <c:w val="0.8760199872429727"/>
          <c:h val="0.691648112951399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оценка 2024</c:v>
                </c:pt>
                <c:pt idx="2">
                  <c:v>оценка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25.23</c:v>
                </c:pt>
                <c:pt idx="1">
                  <c:v>30.5</c:v>
                </c:pt>
                <c:pt idx="2">
                  <c:v>31.9</c:v>
                </c:pt>
                <c:pt idx="3">
                  <c:v>33.6</c:v>
                </c:pt>
                <c:pt idx="4">
                  <c:v>35.6</c:v>
                </c:pt>
                <c:pt idx="5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1-4460-A50C-472A2EF90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7091200"/>
        <c:axId val="77093120"/>
        <c:axId val="82019648"/>
      </c:bar3DChart>
      <c:catAx>
        <c:axId val="7709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093120"/>
        <c:crosses val="autoZero"/>
        <c:auto val="1"/>
        <c:lblAlgn val="ctr"/>
        <c:lblOffset val="100"/>
        <c:noMultiLvlLbl val="0"/>
      </c:catAx>
      <c:valAx>
        <c:axId val="770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091200"/>
        <c:crosses val="autoZero"/>
        <c:crossBetween val="between"/>
      </c:valAx>
      <c:serAx>
        <c:axId val="82019648"/>
        <c:scaling>
          <c:orientation val="minMax"/>
        </c:scaling>
        <c:delete val="1"/>
        <c:axPos val="b"/>
        <c:majorTickMark val="out"/>
        <c:minorTickMark val="none"/>
        <c:tickLblPos val="nextTo"/>
        <c:crossAx val="77093120"/>
        <c:crosses val="autoZero"/>
      </c:serAx>
    </c:plotArea>
    <c:legend>
      <c:legendPos val="r"/>
      <c:layout>
        <c:manualLayout>
          <c:xMode val="edge"/>
          <c:yMode val="edge"/>
          <c:x val="0.38019668449460842"/>
          <c:y val="0.89433523395782411"/>
          <c:w val="0.18673581084706858"/>
          <c:h val="8.4892297945515435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02112"/>
        <c:axId val="86603648"/>
      </c:barChart>
      <c:catAx>
        <c:axId val="8660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6603648"/>
        <c:crosses val="autoZero"/>
        <c:auto val="1"/>
        <c:lblAlgn val="ctr"/>
        <c:lblOffset val="100"/>
        <c:noMultiLvlLbl val="0"/>
      </c:catAx>
      <c:valAx>
        <c:axId val="866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602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777777777777779E-2"/>
                  <c:y val="3.6684041160782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2.5000109361329841E-2"/>
                  <c:y val="3.480251202359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5000000000000001E-2"/>
                  <c:y val="6.490209958952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1.8055555555555561E-2"/>
                  <c:y val="4.514959580890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1049300.5</c:v>
                </c:pt>
                <c:pt idx="3">
                  <c:v>1069199.7</c:v>
                </c:pt>
                <c:pt idx="4">
                  <c:v>1016387.1</c:v>
                </c:pt>
                <c:pt idx="5">
                  <c:v>1081399.9000000004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6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98E-2"/>
                  <c:y val="2.8216275451640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3.2889654418197682E-2"/>
                  <c:y val="5.6431061258274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9999999999999906E-2"/>
                  <c:y val="4.514958912096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921150.8</c:v>
                </c:pt>
                <c:pt idx="1">
                  <c:v>1122033.6000000001</c:v>
                </c:pt>
                <c:pt idx="2">
                  <c:v>1037464.7</c:v>
                </c:pt>
                <c:pt idx="3">
                  <c:v>1067699.7</c:v>
                </c:pt>
                <c:pt idx="4">
                  <c:v>1014887.1</c:v>
                </c:pt>
                <c:pt idx="5">
                  <c:v>1079899.9000000004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5882.4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2757.4</c:v>
                </c:pt>
                <c:pt idx="2" formatCode="#,##0.0">
                  <c:v>11835.8</c:v>
                </c:pt>
                <c:pt idx="3" formatCode="#,##0.0">
                  <c:v>1500</c:v>
                </c:pt>
                <c:pt idx="4" formatCode="#,##0.0">
                  <c:v>1500</c:v>
                </c:pt>
                <c:pt idx="5" formatCode="#,##0.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496576"/>
        <c:axId val="89570304"/>
        <c:axId val="0"/>
      </c:bar3DChart>
      <c:catAx>
        <c:axId val="894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570304"/>
        <c:crosses val="autoZero"/>
        <c:auto val="1"/>
        <c:lblAlgn val="ctr"/>
        <c:lblOffset val="100"/>
        <c:noMultiLvlLbl val="0"/>
      </c:catAx>
      <c:valAx>
        <c:axId val="89570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8949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076"/>
          <c:y val="0.30222966124028094"/>
          <c:w val="0.13594860017498184"/>
          <c:h val="0.3306381335441543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>
          <a:extLst xmlns:a="http://schemas.openxmlformats.org/drawingml/2006/main">
            <a:ext uri="{FF2B5EF4-FFF2-40B4-BE49-F238E27FC236}">
              <a16:creationId xmlns:a16="http://schemas.microsoft.com/office/drawing/2014/main" id="{AD45AA04-1F9B-4C26-9217-645FFB36A87B}"/>
            </a:ext>
          </a:extLst>
        </cdr:cNvPr>
        <cdr:cNvGrpSpPr/>
      </cdr:nvGrpSpPr>
      <cdr:grpSpPr>
        <a:xfrm xmlns:a="http://schemas.openxmlformats.org/drawingml/2006/main" flipH="1">
          <a:off x="3357585" y="2357445"/>
          <a:ext cx="5072086" cy="589380"/>
          <a:chOff x="3407968" y="2569713"/>
          <a:chExt cx="2493768" cy="464825"/>
        </a:xfrm>
      </cdr:grpSpPr>
      <cdr:grpSp>
        <cdr:nvGrpSpPr>
          <cdr:cNvPr id="65" name="Group 45">
            <a:extLst xmlns:a="http://schemas.openxmlformats.org/drawingml/2006/main">
              <a:ext uri="{FF2B5EF4-FFF2-40B4-BE49-F238E27FC236}">
                <a16:creationId xmlns:a16="http://schemas.microsoft.com/office/drawing/2014/main" id="{861C94F1-2F4D-4605-8722-A78AC20EDBE1}"/>
              </a:ext>
            </a:extLst>
          </cdr:cNvPr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>
              <a:extLst xmlns:a="http://schemas.openxmlformats.org/drawingml/2006/main">
                <a:ext uri="{FF2B5EF4-FFF2-40B4-BE49-F238E27FC236}">
                  <a16:creationId xmlns:a16="http://schemas.microsoft.com/office/drawing/2014/main" id="{801500F2-BC18-4301-9935-A944FF4D57EF}"/>
                </a:ext>
              </a:extLst>
            </cdr:cNvPr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>
          <a:extLst xmlns:a="http://schemas.openxmlformats.org/drawingml/2006/main">
            <a:ext uri="{FF2B5EF4-FFF2-40B4-BE49-F238E27FC236}">
              <a16:creationId xmlns:a16="http://schemas.microsoft.com/office/drawing/2014/main" id="{0D91DEDE-3609-4D7E-88CC-4232EF88E8CD}"/>
            </a:ext>
          </a:extLst>
        </cdr:cNvPr>
        <cdr:cNvGrpSpPr/>
      </cdr:nvGrpSpPr>
      <cdr:grpSpPr>
        <a:xfrm xmlns:a="http://schemas.openxmlformats.org/drawingml/2006/main" flipH="1">
          <a:off x="3000329" y="2732491"/>
          <a:ext cx="6143671" cy="428630"/>
          <a:chOff x="4257793" y="407111"/>
          <a:chExt cx="4290505" cy="3247600"/>
        </a:xfrm>
      </cdr:grpSpPr>
      <cdr:grpSp>
        <cdr:nvGrpSpPr>
          <cdr:cNvPr id="72" name="Group 44">
            <a:extLst xmlns:a="http://schemas.openxmlformats.org/drawingml/2006/main">
              <a:ext uri="{FF2B5EF4-FFF2-40B4-BE49-F238E27FC236}">
                <a16:creationId xmlns:a16="http://schemas.microsoft.com/office/drawing/2014/main" id="{AD7CB5D0-0B90-4E3C-99A6-D99199CFE02E}"/>
              </a:ext>
            </a:extLst>
          </cdr:cNvPr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>
              <a:extLst xmlns:a="http://schemas.openxmlformats.org/drawingml/2006/main">
                <a:ext uri="{FF2B5EF4-FFF2-40B4-BE49-F238E27FC236}">
                  <a16:creationId xmlns:a16="http://schemas.microsoft.com/office/drawing/2014/main" id="{B554459C-6847-4B4C-A86F-4CEF992F3B3C}"/>
                </a:ext>
              </a:extLst>
            </cdr:cNvPr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>
          <a:extLst xmlns:a="http://schemas.openxmlformats.org/drawingml/2006/main">
            <a:ext uri="{FF2B5EF4-FFF2-40B4-BE49-F238E27FC236}">
              <a16:creationId xmlns:a16="http://schemas.microsoft.com/office/drawing/2014/main" id="{3BADE1EC-AFD4-4208-BB01-5E4C8ACA1046}"/>
            </a:ext>
          </a:extLst>
        </cdr:cNvPr>
        <cdr:cNvGrpSpPr/>
      </cdr:nvGrpSpPr>
      <cdr:grpSpPr>
        <a:xfrm xmlns:a="http://schemas.openxmlformats.org/drawingml/2006/main" flipH="1">
          <a:off x="3786165" y="1928815"/>
          <a:ext cx="4643506" cy="428630"/>
          <a:chOff x="3629672" y="2184922"/>
          <a:chExt cx="2129997" cy="406701"/>
        </a:xfrm>
      </cdr:grpSpPr>
      <cdr:grpSp>
        <cdr:nvGrpSpPr>
          <cdr:cNvPr id="58" name="Group 46">
            <a:extLst xmlns:a="http://schemas.openxmlformats.org/drawingml/2006/main">
              <a:ext uri="{FF2B5EF4-FFF2-40B4-BE49-F238E27FC236}">
                <a16:creationId xmlns:a16="http://schemas.microsoft.com/office/drawing/2014/main" id="{7716AD3F-8D1A-4909-BBD2-11AC0E645628}"/>
              </a:ext>
            </a:extLst>
          </cdr:cNvPr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>
              <a:extLst xmlns:a="http://schemas.openxmlformats.org/drawingml/2006/main">
                <a:ext uri="{FF2B5EF4-FFF2-40B4-BE49-F238E27FC236}">
                  <a16:creationId xmlns:a16="http://schemas.microsoft.com/office/drawing/2014/main" id="{EFFE69F0-77D6-49B4-91D0-4EB29648B99D}"/>
                </a:ext>
              </a:extLst>
            </cdr:cNvPr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>
          <a:extLst xmlns:a="http://schemas.openxmlformats.org/drawingml/2006/main">
            <a:ext uri="{FF2B5EF4-FFF2-40B4-BE49-F238E27FC236}">
              <a16:creationId xmlns:a16="http://schemas.microsoft.com/office/drawing/2014/main" id="{6ECD79AE-777F-4616-A052-8C29021F75D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>
          <a:extLst xmlns:a="http://schemas.openxmlformats.org/drawingml/2006/main">
            <a:ext uri="{FF2B5EF4-FFF2-40B4-BE49-F238E27FC236}">
              <a16:creationId xmlns:a16="http://schemas.microsoft.com/office/drawing/2014/main" id="{EED1C359-3F67-4291-92D7-E885F66BEF5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0.02714</cdr:y>
    </cdr:from>
    <cdr:to>
      <cdr:x>1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1610"/>
          <a:ext cx="9144000" cy="428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4/10/2026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4/10/2026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ru-RU" smtClean="0"/>
              <a:pPr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3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s on a black background&#10;&#10;Description automatically generated">
            <a:extLst>
              <a:ext uri="{FF2B5EF4-FFF2-40B4-BE49-F238E27FC236}">
                <a16:creationId xmlns:a16="http://schemas.microsoft.com/office/drawing/2014/main" id="{05185B01-840C-72E0-FF30-8EE18CFC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4105" b="14441"/>
          <a:stretch/>
        </p:blipFill>
        <p:spPr>
          <a:xfrm>
            <a:off x="2456899" y="2"/>
            <a:ext cx="6687100" cy="5150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971550"/>
            <a:ext cx="7717260" cy="291465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FDDB8-B25B-0452-0EE6-99D1F0280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293" y="4200525"/>
            <a:ext cx="7717260" cy="400050"/>
          </a:xfrm>
        </p:spPr>
        <p:txBody>
          <a:bodyPr anchor="t">
            <a:normAutofit/>
          </a:bodyPr>
          <a:lstStyle>
            <a:lvl1pPr marL="4572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29F0C076-A364-A8D3-F322-AC2A18341617}"/>
              </a:ext>
            </a:extLst>
          </p:cNvPr>
          <p:cNvSpPr/>
          <p:nvPr userDrawn="1"/>
        </p:nvSpPr>
        <p:spPr>
          <a:xfrm>
            <a:off x="8233819" y="3740327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21F5FF9-DFA3-CF00-B31A-21C261392B15}"/>
              </a:ext>
            </a:extLst>
          </p:cNvPr>
          <p:cNvSpPr/>
          <p:nvPr userDrawn="1"/>
        </p:nvSpPr>
        <p:spPr>
          <a:xfrm>
            <a:off x="7591020" y="26860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4859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4" y="2057400"/>
            <a:ext cx="7602931" cy="2628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1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4859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49F4FA0-ECA1-9CE1-60CD-491656F225D3}"/>
              </a:ext>
            </a:extLst>
          </p:cNvPr>
          <p:cNvSpPr/>
          <p:nvPr userDrawn="1"/>
        </p:nvSpPr>
        <p:spPr>
          <a:xfrm>
            <a:off x="5013663" y="10477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8316300" y="42291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5" y="1828802"/>
            <a:ext cx="3684753" cy="30860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3" y="1828802"/>
            <a:ext cx="3684753" cy="30860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7470567" y="0"/>
            <a:ext cx="1673435" cy="14859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A0041296-BAB4-9340-D4A7-59FD619AC52B}"/>
              </a:ext>
            </a:extLst>
          </p:cNvPr>
          <p:cNvSpPr/>
          <p:nvPr userDrawn="1"/>
        </p:nvSpPr>
        <p:spPr>
          <a:xfrm>
            <a:off x="5886792" y="2857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FFABB0BB-C379-786D-46F1-DEB6A507EA80}"/>
              </a:ext>
            </a:extLst>
          </p:cNvPr>
          <p:cNvSpPr/>
          <p:nvPr userDrawn="1"/>
        </p:nvSpPr>
        <p:spPr>
          <a:xfrm>
            <a:off x="6421436" y="8001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5" y="1714500"/>
            <a:ext cx="3684753" cy="3200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3" y="1714500"/>
            <a:ext cx="3684753" cy="3200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42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FB068A-9EE1-FCD9-54F9-D1322A68868B}"/>
              </a:ext>
            </a:extLst>
          </p:cNvPr>
          <p:cNvSpPr/>
          <p:nvPr userDrawn="1"/>
        </p:nvSpPr>
        <p:spPr>
          <a:xfrm>
            <a:off x="1599426" y="0"/>
            <a:ext cx="5945148" cy="5143500"/>
          </a:xfrm>
          <a:custGeom>
            <a:avLst/>
            <a:gdLst>
              <a:gd name="connsiteX0" fmla="*/ 1982890 w 7924800"/>
              <a:gd name="connsiteY0" fmla="*/ 0 h 6858000"/>
              <a:gd name="connsiteX1" fmla="*/ 5941911 w 7924800"/>
              <a:gd name="connsiteY1" fmla="*/ 0 h 6858000"/>
              <a:gd name="connsiteX2" fmla="*/ 6177816 w 7924800"/>
              <a:gd name="connsiteY2" fmla="*/ 143316 h 6858000"/>
              <a:gd name="connsiteX3" fmla="*/ 7924800 w 7924800"/>
              <a:gd name="connsiteY3" fmla="*/ 3429000 h 6858000"/>
              <a:gd name="connsiteX4" fmla="*/ 6017049 w 7924800"/>
              <a:gd name="connsiteY4" fmla="*/ 6817750 h 6858000"/>
              <a:gd name="connsiteX5" fmla="*/ 5947047 w 7924800"/>
              <a:gd name="connsiteY5" fmla="*/ 6858000 h 6858000"/>
              <a:gd name="connsiteX6" fmla="*/ 1977753 w 7924800"/>
              <a:gd name="connsiteY6" fmla="*/ 6858000 h 6858000"/>
              <a:gd name="connsiteX7" fmla="*/ 1907752 w 7924800"/>
              <a:gd name="connsiteY7" fmla="*/ 6817750 h 6858000"/>
              <a:gd name="connsiteX8" fmla="*/ 0 w 7924800"/>
              <a:gd name="connsiteY8" fmla="*/ 3429000 h 6858000"/>
              <a:gd name="connsiteX9" fmla="*/ 1746985 w 7924800"/>
              <a:gd name="connsiteY9" fmla="*/ 1433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4800" h="6858000">
                <a:moveTo>
                  <a:pt x="1982890" y="0"/>
                </a:moveTo>
                <a:lnTo>
                  <a:pt x="5941911" y="0"/>
                </a:lnTo>
                <a:lnTo>
                  <a:pt x="6177816" y="143316"/>
                </a:lnTo>
                <a:cubicBezTo>
                  <a:pt x="7231821" y="855388"/>
                  <a:pt x="7924800" y="2061267"/>
                  <a:pt x="7924800" y="3429000"/>
                </a:cubicBezTo>
                <a:cubicBezTo>
                  <a:pt x="7924800" y="4865120"/>
                  <a:pt x="7160790" y="6122796"/>
                  <a:pt x="6017049" y="6817750"/>
                </a:cubicBezTo>
                <a:lnTo>
                  <a:pt x="5947047" y="6858000"/>
                </a:lnTo>
                <a:lnTo>
                  <a:pt x="1977753" y="6858000"/>
                </a:lnTo>
                <a:lnTo>
                  <a:pt x="1907752" y="6817750"/>
                </a:lnTo>
                <a:cubicBezTo>
                  <a:pt x="764010" y="6122796"/>
                  <a:pt x="0" y="4865120"/>
                  <a:pt x="0" y="3429000"/>
                </a:cubicBezTo>
                <a:cubicBezTo>
                  <a:pt x="0" y="2061267"/>
                  <a:pt x="692980" y="855388"/>
                  <a:pt x="1746985" y="14331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A409372-199C-2F3B-65CD-ADC2E45B43B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7599E9-7877-89FF-8C57-FEF4C3C8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6" y="371475"/>
            <a:ext cx="3429893" cy="44005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2A2F27B-8DDF-057C-B969-50B4B8C3D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551" y="1685926"/>
            <a:ext cx="3333428" cy="1800225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36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3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7777CD-9A1F-DEEA-2595-9E892C95255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4D3028-A414-148B-F10C-466ED585BCD9}"/>
              </a:ext>
            </a:extLst>
          </p:cNvPr>
          <p:cNvSpPr/>
          <p:nvPr userDrawn="1"/>
        </p:nvSpPr>
        <p:spPr>
          <a:xfrm>
            <a:off x="-1" y="1190"/>
            <a:ext cx="2571826" cy="5142311"/>
          </a:xfrm>
          <a:custGeom>
            <a:avLst/>
            <a:gdLst>
              <a:gd name="connsiteX0" fmla="*/ 1 w 3428208"/>
              <a:gd name="connsiteY0" fmla="*/ 0 h 6856414"/>
              <a:gd name="connsiteX1" fmla="*/ 3428208 w 3428208"/>
              <a:gd name="connsiteY1" fmla="*/ 3428207 h 6856414"/>
              <a:gd name="connsiteX2" fmla="*/ 1 w 3428208"/>
              <a:gd name="connsiteY2" fmla="*/ 6856414 h 6856414"/>
              <a:gd name="connsiteX3" fmla="*/ 0 w 3428208"/>
              <a:gd name="connsiteY3" fmla="*/ 6856414 h 6856414"/>
              <a:gd name="connsiteX4" fmla="*/ 0 w 3428208"/>
              <a:gd name="connsiteY4" fmla="*/ 0 h 685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208" h="6856414">
                <a:moveTo>
                  <a:pt x="1" y="0"/>
                </a:moveTo>
                <a:cubicBezTo>
                  <a:pt x="1893347" y="0"/>
                  <a:pt x="3428208" y="1534861"/>
                  <a:pt x="3428208" y="3428207"/>
                </a:cubicBezTo>
                <a:cubicBezTo>
                  <a:pt x="3428208" y="5321553"/>
                  <a:pt x="1893347" y="6856414"/>
                  <a:pt x="1" y="6856414"/>
                </a:cubicBezTo>
                <a:lnTo>
                  <a:pt x="0" y="6856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B111F7-2027-1E41-1C02-BA5AA37E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52" y="542926"/>
            <a:ext cx="3086904" cy="3971925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813" y="1485902"/>
            <a:ext cx="3086904" cy="2141086"/>
          </a:xfrm>
        </p:spPr>
        <p:txBody>
          <a:bodyPr anchor="ctr"/>
          <a:lstStyle>
            <a:lvl1pPr marL="457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943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7724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601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02A1E7CF-4DB4-D31C-D6AA-D368DA17CD5F}"/>
              </a:ext>
            </a:extLst>
          </p:cNvPr>
          <p:cNvSpPr/>
          <p:nvPr userDrawn="1"/>
        </p:nvSpPr>
        <p:spPr>
          <a:xfrm>
            <a:off x="3629077" y="6858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E47E8503-C2AB-07F1-FD1F-A529E414E168}"/>
              </a:ext>
            </a:extLst>
          </p:cNvPr>
          <p:cNvSpPr/>
          <p:nvPr userDrawn="1"/>
        </p:nvSpPr>
        <p:spPr>
          <a:xfrm>
            <a:off x="2314583" y="4271963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8020F553-E264-0059-F1EB-47039048DC6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8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with Ph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5C0889D-74A2-974C-BB02-FA1F7BE369E2}"/>
              </a:ext>
            </a:extLst>
          </p:cNvPr>
          <p:cNvSpPr/>
          <p:nvPr userDrawn="1"/>
        </p:nvSpPr>
        <p:spPr>
          <a:xfrm>
            <a:off x="5029322" y="861315"/>
            <a:ext cx="3421765" cy="3420874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AE856D-3749-4D3B-9F33-A46528589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514" y="448628"/>
            <a:ext cx="2322771" cy="4246245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8116223" y="4014808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471314FF-EA0B-8DDE-B558-885A876FB0D5}"/>
              </a:ext>
            </a:extLst>
          </p:cNvPr>
          <p:cNvSpPr/>
          <p:nvPr userDrawn="1"/>
        </p:nvSpPr>
        <p:spPr>
          <a:xfrm>
            <a:off x="4753170" y="604138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1" y="514350"/>
            <a:ext cx="4780859" cy="302895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EFF6782-6ABD-DEB0-6FD1-1263A5469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8" y="3657601"/>
            <a:ext cx="4780858" cy="828674"/>
          </a:xfrm>
        </p:spPr>
        <p:txBody>
          <a:bodyPr anchor="t">
            <a:normAutofit/>
          </a:bodyPr>
          <a:lstStyle>
            <a:lvl1pPr marL="45720" indent="0" algn="l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BA3F629-2405-DC90-C212-6F3D52B95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304" y="662605"/>
            <a:ext cx="1829799" cy="3818294"/>
          </a:xfrm>
          <a:custGeom>
            <a:avLst/>
            <a:gdLst>
              <a:gd name="connsiteX0" fmla="*/ 340815 w 2439096"/>
              <a:gd name="connsiteY0" fmla="*/ 0 h 5091059"/>
              <a:gd name="connsiteX1" fmla="*/ 2098281 w 2439096"/>
              <a:gd name="connsiteY1" fmla="*/ 0 h 5091059"/>
              <a:gd name="connsiteX2" fmla="*/ 2439096 w 2439096"/>
              <a:gd name="connsiteY2" fmla="*/ 340815 h 5091059"/>
              <a:gd name="connsiteX3" fmla="*/ 2439096 w 2439096"/>
              <a:gd name="connsiteY3" fmla="*/ 495300 h 5091059"/>
              <a:gd name="connsiteX4" fmla="*/ 2439096 w 2439096"/>
              <a:gd name="connsiteY4" fmla="*/ 4750244 h 5091059"/>
              <a:gd name="connsiteX5" fmla="*/ 2098281 w 2439096"/>
              <a:gd name="connsiteY5" fmla="*/ 5091059 h 5091059"/>
              <a:gd name="connsiteX6" fmla="*/ 340815 w 2439096"/>
              <a:gd name="connsiteY6" fmla="*/ 5091059 h 5091059"/>
              <a:gd name="connsiteX7" fmla="*/ 0 w 2439096"/>
              <a:gd name="connsiteY7" fmla="*/ 4750244 h 5091059"/>
              <a:gd name="connsiteX8" fmla="*/ 0 w 2439096"/>
              <a:gd name="connsiteY8" fmla="*/ 495300 h 5091059"/>
              <a:gd name="connsiteX9" fmla="*/ 0 w 2439096"/>
              <a:gd name="connsiteY9" fmla="*/ 340815 h 5091059"/>
              <a:gd name="connsiteX10" fmla="*/ 340815 w 2439096"/>
              <a:gd name="connsiteY10" fmla="*/ 0 h 509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096" h="5091059">
                <a:moveTo>
                  <a:pt x="340815" y="0"/>
                </a:moveTo>
                <a:lnTo>
                  <a:pt x="2098281" y="0"/>
                </a:lnTo>
                <a:cubicBezTo>
                  <a:pt x="2286508" y="0"/>
                  <a:pt x="2439096" y="152588"/>
                  <a:pt x="2439096" y="340815"/>
                </a:cubicBezTo>
                <a:lnTo>
                  <a:pt x="2439096" y="495300"/>
                </a:lnTo>
                <a:lnTo>
                  <a:pt x="2439096" y="4750244"/>
                </a:lnTo>
                <a:cubicBezTo>
                  <a:pt x="2439096" y="4938471"/>
                  <a:pt x="2286508" y="5091059"/>
                  <a:pt x="2098281" y="5091059"/>
                </a:cubicBezTo>
                <a:lnTo>
                  <a:pt x="340815" y="5091059"/>
                </a:lnTo>
                <a:cubicBezTo>
                  <a:pt x="152588" y="5091059"/>
                  <a:pt x="0" y="4938471"/>
                  <a:pt x="0" y="4750244"/>
                </a:cubicBezTo>
                <a:lnTo>
                  <a:pt x="0" y="495300"/>
                </a:lnTo>
                <a:lnTo>
                  <a:pt x="0" y="340815"/>
                </a:lnTo>
                <a:cubicBezTo>
                  <a:pt x="0" y="152588"/>
                  <a:pt x="152588" y="0"/>
                  <a:pt x="340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C3968AF-EB74-3889-A3BA-E759CFD47B12}"/>
              </a:ext>
            </a:extLst>
          </p:cNvPr>
          <p:cNvSpPr/>
          <p:nvPr userDrawn="1"/>
        </p:nvSpPr>
        <p:spPr>
          <a:xfrm>
            <a:off x="2456899" y="457200"/>
            <a:ext cx="4230202" cy="42291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A409372-199C-2F3B-65CD-ADC2E45B43B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6838CB-A9BC-715A-18FE-06CCE4A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6" y="371475"/>
            <a:ext cx="3429893" cy="44005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54B8043-D1DD-E2EA-772B-D8D38CD37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551" y="1516516"/>
            <a:ext cx="3333428" cy="2110470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4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6115452" y="4252913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3200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86C1A7B9-E319-130B-0CC8-DCB01B51A087}"/>
              </a:ext>
            </a:extLst>
          </p:cNvPr>
          <p:cNvSpPr/>
          <p:nvPr userDrawn="1"/>
        </p:nvSpPr>
        <p:spPr>
          <a:xfrm>
            <a:off x="5515220" y="33147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6458441" y="-16500"/>
            <a:ext cx="2685558" cy="51764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mputer Monit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5029322" y="628652"/>
            <a:ext cx="3772881" cy="37718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F2A9A7-1093-A563-8A0E-4C8DB0E66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7904" y="1314450"/>
            <a:ext cx="3714267" cy="2857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F5E297-E771-7AE4-7311-0874043A4B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85838" y="1543050"/>
            <a:ext cx="3258399" cy="2016252"/>
          </a:xfrm>
          <a:custGeom>
            <a:avLst/>
            <a:gdLst>
              <a:gd name="connsiteX0" fmla="*/ 25620 w 4343400"/>
              <a:gd name="connsiteY0" fmla="*/ 0 h 2688336"/>
              <a:gd name="connsiteX1" fmla="*/ 4317780 w 4343400"/>
              <a:gd name="connsiteY1" fmla="*/ 0 h 2688336"/>
              <a:gd name="connsiteX2" fmla="*/ 4343400 w 4343400"/>
              <a:gd name="connsiteY2" fmla="*/ 25620 h 2688336"/>
              <a:gd name="connsiteX3" fmla="*/ 4343400 w 4343400"/>
              <a:gd name="connsiteY3" fmla="*/ 2662716 h 2688336"/>
              <a:gd name="connsiteX4" fmla="*/ 4317780 w 4343400"/>
              <a:gd name="connsiteY4" fmla="*/ 2688336 h 2688336"/>
              <a:gd name="connsiteX5" fmla="*/ 25620 w 4343400"/>
              <a:gd name="connsiteY5" fmla="*/ 2688336 h 2688336"/>
              <a:gd name="connsiteX6" fmla="*/ 0 w 4343400"/>
              <a:gd name="connsiteY6" fmla="*/ 2662716 h 2688336"/>
              <a:gd name="connsiteX7" fmla="*/ 0 w 4343400"/>
              <a:gd name="connsiteY7" fmla="*/ 25620 h 2688336"/>
              <a:gd name="connsiteX8" fmla="*/ 25620 w 4343400"/>
              <a:gd name="connsiteY8" fmla="*/ 0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2688336">
                <a:moveTo>
                  <a:pt x="25620" y="0"/>
                </a:moveTo>
                <a:lnTo>
                  <a:pt x="4317780" y="0"/>
                </a:lnTo>
                <a:cubicBezTo>
                  <a:pt x="4331930" y="0"/>
                  <a:pt x="4343400" y="11470"/>
                  <a:pt x="4343400" y="25620"/>
                </a:cubicBezTo>
                <a:lnTo>
                  <a:pt x="4343400" y="2662716"/>
                </a:lnTo>
                <a:cubicBezTo>
                  <a:pt x="4343400" y="2676866"/>
                  <a:pt x="4331930" y="2688336"/>
                  <a:pt x="4317780" y="2688336"/>
                </a:cubicBezTo>
                <a:lnTo>
                  <a:pt x="25620" y="2688336"/>
                </a:lnTo>
                <a:cubicBezTo>
                  <a:pt x="11470" y="2688336"/>
                  <a:pt x="0" y="2676866"/>
                  <a:pt x="0" y="2662716"/>
                </a:cubicBezTo>
                <a:lnTo>
                  <a:pt x="0" y="25620"/>
                </a:lnTo>
                <a:cubicBezTo>
                  <a:pt x="0" y="11470"/>
                  <a:pt x="11470" y="0"/>
                  <a:pt x="25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1" y="514351"/>
            <a:ext cx="4266613" cy="396654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9D098DB9-0987-4850-3A4E-90EECD01BFED}"/>
              </a:ext>
            </a:extLst>
          </p:cNvPr>
          <p:cNvSpPr/>
          <p:nvPr userDrawn="1"/>
        </p:nvSpPr>
        <p:spPr>
          <a:xfrm>
            <a:off x="5349005" y="2977079"/>
            <a:ext cx="480622" cy="480497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320F41B-7946-84A8-649E-B8D239441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r="42412"/>
          <a:stretch/>
        </p:blipFill>
        <p:spPr>
          <a:xfrm>
            <a:off x="5352482" y="400050"/>
            <a:ext cx="3791521" cy="4191000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D3F324A7-F228-C486-182B-84D6C27A93B8}"/>
              </a:ext>
            </a:extLst>
          </p:cNvPr>
          <p:cNvSpPr/>
          <p:nvPr userDrawn="1"/>
        </p:nvSpPr>
        <p:spPr>
          <a:xfrm>
            <a:off x="4777357" y="1805504"/>
            <a:ext cx="480622" cy="480497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0EE33DD4-E993-7039-2B48-6FAFAE32A9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1398" y="742951"/>
            <a:ext cx="3052605" cy="3288734"/>
          </a:xfrm>
          <a:custGeom>
            <a:avLst/>
            <a:gdLst>
              <a:gd name="connsiteX0" fmla="*/ 3553733 w 4390346"/>
              <a:gd name="connsiteY0" fmla="*/ 0 h 4693920"/>
              <a:gd name="connsiteX1" fmla="*/ 4390346 w 4390346"/>
              <a:gd name="connsiteY1" fmla="*/ 0 h 4693920"/>
              <a:gd name="connsiteX2" fmla="*/ 4390346 w 4390346"/>
              <a:gd name="connsiteY2" fmla="*/ 4690872 h 4693920"/>
              <a:gd name="connsiteX3" fmla="*/ 3721482 w 4390346"/>
              <a:gd name="connsiteY3" fmla="*/ 4690872 h 4693920"/>
              <a:gd name="connsiteX4" fmla="*/ 3721482 w 4390346"/>
              <a:gd name="connsiteY4" fmla="*/ 4693920 h 4693920"/>
              <a:gd name="connsiteX5" fmla="*/ 197252 w 4390346"/>
              <a:gd name="connsiteY5" fmla="*/ 4693920 h 4693920"/>
              <a:gd name="connsiteX6" fmla="*/ 167017 w 4390346"/>
              <a:gd name="connsiteY6" fmla="*/ 4690872 h 4693920"/>
              <a:gd name="connsiteX7" fmla="*/ 0 w 4390346"/>
              <a:gd name="connsiteY7" fmla="*/ 4690872 h 4693920"/>
              <a:gd name="connsiteX8" fmla="*/ 0 w 4390346"/>
              <a:gd name="connsiteY8" fmla="*/ 4232970 h 4693920"/>
              <a:gd name="connsiteX9" fmla="*/ 1 w 4390346"/>
              <a:gd name="connsiteY9" fmla="*/ 4232970 h 4693920"/>
              <a:gd name="connsiteX10" fmla="*/ 1 w 4390346"/>
              <a:gd name="connsiteY10" fmla="*/ 200299 h 4693920"/>
              <a:gd name="connsiteX11" fmla="*/ 197252 w 4390346"/>
              <a:gd name="connsiteY11" fmla="*/ 3048 h 4693920"/>
              <a:gd name="connsiteX12" fmla="*/ 3553733 w 4390346"/>
              <a:gd name="connsiteY12" fmla="*/ 3048 h 46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0346" h="4693920">
                <a:moveTo>
                  <a:pt x="3553733" y="0"/>
                </a:moveTo>
                <a:lnTo>
                  <a:pt x="4390346" y="0"/>
                </a:lnTo>
                <a:lnTo>
                  <a:pt x="4390346" y="4690872"/>
                </a:lnTo>
                <a:lnTo>
                  <a:pt x="3721482" y="4690872"/>
                </a:lnTo>
                <a:lnTo>
                  <a:pt x="3721482" y="4693920"/>
                </a:lnTo>
                <a:lnTo>
                  <a:pt x="197252" y="4693920"/>
                </a:lnTo>
                <a:lnTo>
                  <a:pt x="167017" y="4690872"/>
                </a:lnTo>
                <a:lnTo>
                  <a:pt x="0" y="4690872"/>
                </a:lnTo>
                <a:lnTo>
                  <a:pt x="0" y="4232970"/>
                </a:lnTo>
                <a:lnTo>
                  <a:pt x="1" y="4232970"/>
                </a:lnTo>
                <a:lnTo>
                  <a:pt x="1" y="200299"/>
                </a:lnTo>
                <a:cubicBezTo>
                  <a:pt x="1" y="91360"/>
                  <a:pt x="88313" y="3048"/>
                  <a:pt x="197252" y="3048"/>
                </a:cubicBezTo>
                <a:lnTo>
                  <a:pt x="3553733" y="30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4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4772081" y="987879"/>
            <a:ext cx="3772881" cy="37718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3" y="1714500"/>
            <a:ext cx="4173037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32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31470" indent="-28575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-22860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EA47FDD-142D-1BE6-8057-A6CC1A7122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04" y="1714500"/>
            <a:ext cx="4170181" cy="2971800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9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9117" y="400050"/>
            <a:ext cx="6516798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371600"/>
            <a:ext cx="6516798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4616452"/>
            <a:ext cx="4240920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4616452"/>
            <a:ext cx="1028968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9" y="4616452"/>
            <a:ext cx="914639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95" r:id="rId3"/>
    <p:sldLayoutId id="2147483685" r:id="rId4"/>
    <p:sldLayoutId id="2147483662" r:id="rId5"/>
    <p:sldLayoutId id="2147483682" r:id="rId6"/>
    <p:sldLayoutId id="2147483696" r:id="rId7"/>
    <p:sldLayoutId id="2147483693" r:id="rId8"/>
    <p:sldLayoutId id="2147483692" r:id="rId9"/>
    <p:sldLayoutId id="2147483676" r:id="rId10"/>
    <p:sldLayoutId id="2147483665" r:id="rId11"/>
    <p:sldLayoutId id="2147483688" r:id="rId12"/>
    <p:sldLayoutId id="2147483686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17716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2828936"/>
            <a:ext cx="9144000" cy="131445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latin typeface="Bahnschrift Light" panose="020B0502040204020203" pitchFamily="34" charset="0"/>
              </a:rPr>
              <a:t>к годовому отчету об исполнении бюджета муниципального района </a:t>
            </a:r>
            <a:r>
              <a:rPr lang="ru-RU" sz="3200" b="1" dirty="0" err="1">
                <a:latin typeface="Bahnschrift Light" panose="020B0502040204020203" pitchFamily="34" charset="0"/>
              </a:rPr>
              <a:t>Нуримановский</a:t>
            </a:r>
            <a:r>
              <a:rPr lang="ru-RU" sz="3200" b="1" dirty="0">
                <a:latin typeface="Bahnschrift Light" panose="020B0502040204020203" pitchFamily="34" charset="0"/>
              </a:rPr>
              <a:t> район Республики Башкортостан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8" y="1982387"/>
            <a:ext cx="3786215" cy="3161114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232287"/>
          <a:ext cx="9144000" cy="39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3" y="1017976"/>
            <a:ext cx="2825749" cy="280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899841"/>
            <a:ext cx="1947283" cy="944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1516312"/>
            <a:ext cx="1947280" cy="7525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" y="2050966"/>
            <a:ext cx="1947285" cy="5601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2" y="2516595"/>
            <a:ext cx="1947285" cy="5616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2808880"/>
            <a:ext cx="1947280" cy="752504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14297"/>
            <a:ext cx="1947280" cy="910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2" y="857239"/>
            <a:ext cx="1947285" cy="6965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2" y="1553759"/>
            <a:ext cx="19472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6" y="1553759"/>
            <a:ext cx="10053165" cy="610739"/>
            <a:chOff x="1461290" y="3403042"/>
            <a:chExt cx="6754048" cy="610740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256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610740"/>
              <a:chOff x="1461290" y="3403042"/>
              <a:chExt cx="3753652" cy="610740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586805"/>
                <a:chOff x="2791970" y="3426977"/>
                <a:chExt cx="2413391" cy="586805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77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6" y="1071555"/>
            <a:ext cx="9838851" cy="638227"/>
            <a:chOff x="1461290" y="2857502"/>
            <a:chExt cx="6325420" cy="638227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622490"/>
              <a:chOff x="1461290" y="2873239"/>
              <a:chExt cx="3325024" cy="622490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584775"/>
                <a:chOff x="2807732" y="2910954"/>
                <a:chExt cx="1835706" cy="584775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8" y="642928"/>
            <a:ext cx="9624537" cy="692192"/>
            <a:chOff x="1461290" y="2224624"/>
            <a:chExt cx="5825354" cy="855841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31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855841"/>
              <a:chOff x="1461290" y="2224624"/>
              <a:chExt cx="2824958" cy="855841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6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855841"/>
                <a:chOff x="2153108" y="2224624"/>
                <a:chExt cx="2075454" cy="855841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6849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000" b="1" kern="0" dirty="0"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17,8 тыс. кв. м. - о</a:t>
                  </a:r>
                  <a:r>
                    <a:rPr kumimoji="0" lang="ru-RU" sz="1000" b="1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000" b="1" kern="0" dirty="0"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000" b="1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7230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5" name="TextBox 54"/>
          <p:cNvSpPr txBox="1"/>
          <p:nvPr/>
        </p:nvSpPr>
        <p:spPr>
          <a:xfrm>
            <a:off x="3" y="4554157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395,92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км - протяженность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</a:p>
        </p:txBody>
      </p:sp>
      <p:sp>
        <p:nvSpPr>
          <p:cNvPr id="44" name="Rectangle 8"/>
          <p:cNvSpPr/>
          <p:nvPr/>
        </p:nvSpPr>
        <p:spPr>
          <a:xfrm flipH="1">
            <a:off x="4214811" y="2678910"/>
            <a:ext cx="4214843" cy="482206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905000" y="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показатели развития социальной сферы, за 202</a:t>
            </a:r>
            <a:r>
              <a:rPr lang="en-US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5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год</a:t>
            </a:r>
            <a:endParaRPr lang="ru-RU" sz="22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6" y="455415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964395"/>
            <a:ext cx="3571868" cy="18752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67541" y="3552011"/>
            <a:ext cx="5776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 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148" y="3185136"/>
            <a:ext cx="4500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3 017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чел. – среднегодовое кол-во обучающихся в организациях дополнительного образования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4" y="1142990"/>
            <a:ext cx="3929088" cy="42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50" b="1" kern="0" dirty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35,82 кв.м. общая площадь жилых помещений, приходящихся в среднем на одного жителя</a:t>
            </a:r>
            <a:endParaRPr lang="en-US" sz="105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4811" y="2678907"/>
            <a:ext cx="508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314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чел. – среднегодовое кол-во учащихся в общеобразовательных организациях; 100% - обеспеченность  местами в общеобразовательных организациях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26665" y="3983831"/>
            <a:ext cx="5357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25 – кол-во учреждений культурно-досугового типа</a:t>
            </a:r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485039" y="2126428"/>
            <a:ext cx="6215107" cy="3000378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267875"/>
            <a:ext cx="3841167" cy="2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94887944"/>
              </p:ext>
            </p:extLst>
          </p:nvPr>
        </p:nvGraphicFramePr>
        <p:xfrm>
          <a:off x="0" y="685800"/>
          <a:ext cx="9144000" cy="337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12766"/>
              </p:ext>
            </p:extLst>
          </p:nvPr>
        </p:nvGraphicFramePr>
        <p:xfrm>
          <a:off x="0" y="3813888"/>
          <a:ext cx="9144000" cy="13440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   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6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151,2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1 049 300,5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1 069 199,7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1 016 387,1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1 081 399,9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1 037 464,7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1 067 699,7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1 014 887,1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1 079 899,9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9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бюджета в 2023-2028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5990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"/>
            <a:ext cx="913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дефицита бюджета в 2023-2028 годах, тыс.руб.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35850"/>
              </p:ext>
            </p:extLst>
          </p:nvPr>
        </p:nvGraphicFramePr>
        <p:xfrm>
          <a:off x="0" y="857250"/>
          <a:ext cx="91440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781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5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- 2 757,4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- 11 835,8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26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7 000,0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111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111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126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4 242,6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- 10 335,8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6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тыс.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2948694"/>
              </p:ext>
            </p:extLst>
          </p:nvPr>
        </p:nvGraphicFramePr>
        <p:xfrm>
          <a:off x="0" y="716760"/>
          <a:ext cx="4876800" cy="208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84779129"/>
              </p:ext>
            </p:extLst>
          </p:nvPr>
        </p:nvGraphicFramePr>
        <p:xfrm>
          <a:off x="4929190" y="716760"/>
          <a:ext cx="4214810" cy="208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123683"/>
              </p:ext>
            </p:extLst>
          </p:nvPr>
        </p:nvGraphicFramePr>
        <p:xfrm>
          <a:off x="19493" y="2971800"/>
          <a:ext cx="396240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61881912"/>
              </p:ext>
            </p:extLst>
          </p:nvPr>
        </p:nvGraphicFramePr>
        <p:xfrm>
          <a:off x="4038600" y="2914650"/>
          <a:ext cx="5105400" cy="183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19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+mj-lt"/>
              </a:rPr>
              <a:t>Доходы бюджета по видам доходов 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latin typeface="+mj-lt"/>
              </a:rPr>
              <a:t>в 2023-2028 годах, </a:t>
            </a:r>
            <a:r>
              <a:rPr lang="ru-RU" sz="2200" b="1" dirty="0" err="1">
                <a:solidFill>
                  <a:prstClr val="black"/>
                </a:solidFill>
                <a:latin typeface="+mj-lt"/>
              </a:rPr>
              <a:t>тыс.руб</a:t>
            </a:r>
            <a:r>
              <a:rPr lang="ru-RU" sz="2200" b="1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48534"/>
              </p:ext>
            </p:extLst>
          </p:nvPr>
        </p:nvGraphicFramePr>
        <p:xfrm>
          <a:off x="0" y="713426"/>
          <a:ext cx="9144032" cy="4368020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1 049 300,5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1 069 199,7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1 016 387,1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1 081 399,9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335 051,7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334 061,9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364 207,9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394 381,3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431 632,6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194 946,7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195 489,8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222 345,0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228 707,0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245 452,0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9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19 321,9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19 721,5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21 158,0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31 353,0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32 672,0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75 510,7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74 582,9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71 176,0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76 284,6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87 413,9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0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8 289,5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8 677,0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48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19 207,3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17 047,2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15 164,9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15 584,7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15 984,7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9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5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11 156,3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5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2 978,4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3 191,6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781 099,5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715 238,6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704 991,8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649 767,3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781 898,1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716 328,2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704 991,8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649 767,3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221 042,3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8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7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341 516,7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-2 161,0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-1 204,4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-1 392,6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8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28876"/>
            <a:ext cx="9143999" cy="6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Межбюджетные трансферты, полученные из других бюджетов бюджетной системы РФ в 2023-2028 годах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92470"/>
              </p:ext>
            </p:extLst>
          </p:nvPr>
        </p:nvGraphicFramePr>
        <p:xfrm>
          <a:off x="0" y="1071552"/>
          <a:ext cx="9143998" cy="13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203 683,6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221 042,3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341 516,6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44653124"/>
              </p:ext>
            </p:extLst>
          </p:nvPr>
        </p:nvGraphicFramePr>
        <p:xfrm>
          <a:off x="0" y="2571750"/>
          <a:ext cx="6000760" cy="230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93280312"/>
              </p:ext>
            </p:extLst>
          </p:nvPr>
        </p:nvGraphicFramePr>
        <p:xfrm>
          <a:off x="5867245" y="2527795"/>
          <a:ext cx="3286148" cy="246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81200" y="2472852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92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3" y="-7144"/>
            <a:ext cx="91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Межбюджетные трансферты, полученные из других бюджетов бюджетной системы РФ,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72480"/>
              </p:ext>
            </p:extLst>
          </p:nvPr>
        </p:nvGraphicFramePr>
        <p:xfrm>
          <a:off x="34183" y="666750"/>
          <a:ext cx="9075634" cy="43444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92 982,6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21 383,8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26 282,2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378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98998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11 438,6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9308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5836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9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4430"/>
                  </a:ext>
                </a:extLst>
              </a:tr>
              <a:tr h="20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772005"/>
                  </a:ext>
                </a:extLst>
              </a:tr>
              <a:tr h="20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5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2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64892"/>
              </p:ext>
            </p:extLst>
          </p:nvPr>
        </p:nvGraphicFramePr>
        <p:xfrm>
          <a:off x="26138" y="124819"/>
          <a:ext cx="9091724" cy="4514479"/>
        </p:xfrm>
        <a:graphic>
          <a:graphicData uri="http://schemas.openxmlformats.org/drawingml/2006/table">
            <a:tbl>
              <a:tblPr/>
              <a:tblGrid>
                <a:gridCol w="473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20 829,4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21 396,0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23 476,2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25 183,4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26 967,6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8 442,7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9 698,4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6 663,8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6 710,7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6 968,7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1 285,2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679611"/>
                  </a:ext>
                </a:extLst>
              </a:tr>
              <a:tr h="42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53568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26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29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04731"/>
              </p:ext>
            </p:extLst>
          </p:nvPr>
        </p:nvGraphicFramePr>
        <p:xfrm>
          <a:off x="35496" y="123217"/>
          <a:ext cx="9073008" cy="449688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21559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8 574,1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591058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44456"/>
                  </a:ext>
                </a:extLst>
              </a:tr>
              <a:tr h="6131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349473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287894"/>
                  </a:ext>
                </a:extLst>
              </a:tr>
              <a:tr h="6506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дополнительной меры социальной поддержки граждан, обучающихся по образовательным программам высшего и среднего профессионального образования по направлению подготовки «Образование и педагогические науки» в образовательных организациях высшего и среднего профессионального образования, расположенных на территории Республики Башкортостан, заключивших договор о целевом обучении по очной форме обучения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573580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94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77650"/>
              </p:ext>
            </p:extLst>
          </p:nvPr>
        </p:nvGraphicFramePr>
        <p:xfrm>
          <a:off x="42729" y="627534"/>
          <a:ext cx="9058542" cy="38318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1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341 516,6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46 786,4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50 053,3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52 268,3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55 756,3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59 952,6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171 227,6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178 660,8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174 035,3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185 445,3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199 341,8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34947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287894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4581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9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6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33350"/>
            <a:ext cx="8839200" cy="4953000"/>
          </a:xfrm>
        </p:spPr>
        <p:txBody>
          <a:bodyPr>
            <a:noAutofit/>
          </a:bodyPr>
          <a:lstStyle/>
          <a:p>
            <a:pPr indent="360000" algn="just">
              <a:lnSpc>
                <a:spcPct val="100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Башкортостан.</a:t>
            </a:r>
          </a:p>
          <a:p>
            <a:pPr indent="360000" algn="just">
              <a:lnSpc>
                <a:spcPct val="100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содержит основные параметры годового отчета об исполнении районного бюджета за 2025 год в доступной и понятной форме. В нашем «бюджете для граждан» все данные изложены так, чтобы не только экономисты, но и все жители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могли понять, на какие цели и в каком объеме направляются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115466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16103"/>
              </p:ext>
            </p:extLst>
          </p:nvPr>
        </p:nvGraphicFramePr>
        <p:xfrm>
          <a:off x="39112" y="267494"/>
          <a:ext cx="9065775" cy="4410830"/>
        </p:xfrm>
        <a:graphic>
          <a:graphicData uri="http://schemas.openxmlformats.org/drawingml/2006/table">
            <a:tbl>
              <a:tblPr/>
              <a:tblGrid>
                <a:gridCol w="471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15219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274936"/>
                  </a:ext>
                </a:extLst>
              </a:tr>
              <a:tr h="1342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12 186,7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3 604,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3 280,9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21 878,4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52006"/>
                  </a:ext>
                </a:extLst>
              </a:tr>
              <a:tr h="41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17 285,7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30 962,4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31 905,6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66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28504"/>
              </p:ext>
            </p:extLst>
          </p:nvPr>
        </p:nvGraphicFramePr>
        <p:xfrm>
          <a:off x="43385" y="355241"/>
          <a:ext cx="9057230" cy="44330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5 429,1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3 443,1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3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98482"/>
                  </a:ext>
                </a:extLst>
              </a:tr>
              <a:tr h="21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4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921709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9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16 248,1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29 946,3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39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28030"/>
              </p:ext>
            </p:extLst>
          </p:nvPr>
        </p:nvGraphicFramePr>
        <p:xfrm>
          <a:off x="38456" y="393477"/>
          <a:ext cx="9067088" cy="435654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9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на финансовое </a:t>
                      </a:r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муниципального социального заказа на оказание физкультурно-оздоровительных услуг отдельным </a:t>
                      </a:r>
                      <a:r>
                        <a:rPr lang="ru-RU" sz="9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категориям граждан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8261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486586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77121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162989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на премирование победителей по итогам ежегодного республиканского конкурса «Лучший многоквартирный дом»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13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2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889524"/>
              </p:ext>
            </p:extLst>
          </p:nvPr>
        </p:nvGraphicFramePr>
        <p:xfrm>
          <a:off x="2895600" y="292389"/>
          <a:ext cx="3276600" cy="136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9574135"/>
              </p:ext>
            </p:extLst>
          </p:nvPr>
        </p:nvGraphicFramePr>
        <p:xfrm>
          <a:off x="1" y="267875"/>
          <a:ext cx="2928925" cy="139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09214616"/>
              </p:ext>
            </p:extLst>
          </p:nvPr>
        </p:nvGraphicFramePr>
        <p:xfrm>
          <a:off x="3128020" y="3699361"/>
          <a:ext cx="288796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71541355"/>
              </p:ext>
            </p:extLst>
          </p:nvPr>
        </p:nvGraphicFramePr>
        <p:xfrm>
          <a:off x="6019801" y="3715558"/>
          <a:ext cx="3077740" cy="141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56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2023-2028 годах,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93023"/>
            <a:ext cx="35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486650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486650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98543380"/>
              </p:ext>
            </p:extLst>
          </p:nvPr>
        </p:nvGraphicFramePr>
        <p:xfrm>
          <a:off x="6153160" y="316846"/>
          <a:ext cx="2990840" cy="13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24973285"/>
              </p:ext>
            </p:extLst>
          </p:nvPr>
        </p:nvGraphicFramePr>
        <p:xfrm>
          <a:off x="-4792" y="3790950"/>
          <a:ext cx="3076594" cy="135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43401"/>
              </p:ext>
            </p:extLst>
          </p:nvPr>
        </p:nvGraphicFramePr>
        <p:xfrm>
          <a:off x="1" y="1660915"/>
          <a:ext cx="9144001" cy="2007466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28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105 428,0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108 608,2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104 042,6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107 940,4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60 821,9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50 450,2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45 029,6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48 348,1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53 380,6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23 911,7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13 962,6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78 869,3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13 717,1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99 087,8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69 341,3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70 566,2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59 993,6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75 860,6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678 139,1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711 377,0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777 311,9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737 079,3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766 504,1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17 690,5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20 211,2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12 197,5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13 070,9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14 687,6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по разделам 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85410707"/>
              </p:ext>
            </p:extLst>
          </p:nvPr>
        </p:nvGraphicFramePr>
        <p:xfrm>
          <a:off x="0" y="366521"/>
          <a:ext cx="9144000" cy="471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4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03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106 751,0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101 734,0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98 098,8</a:t>
                      </a:r>
                      <a:endParaRPr lang="ru-RU" sz="10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82 636,8</a:t>
                      </a:r>
                      <a:endParaRPr lang="ru-RU" sz="10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82 868,6</a:t>
                      </a:r>
                      <a:endParaRPr lang="ru-RU" sz="10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3 336,7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5 105,3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6 513,5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15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7 682,4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4 191,6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5 731,1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184 168,1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116 155,5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116 049,0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124 529,6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127 620,6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70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93 187,0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38 931,7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15 609,5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16 858,1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19 654,6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542 110,8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577 777,6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619 149,5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589 372,7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613 906,2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73 597,7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98 550,2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90 321,8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95 125,9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69 446,0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78 087,6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63 025,3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53 451,4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1 419,4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15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2533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39 081,3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37 111,5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44 549,3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33 341,3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46 636,3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1 037 464,7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1 067 699,7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1 014 887,1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1 079 899,9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94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по разделам бюджетной классификации за 2025 год, %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9716"/>
              </p:ext>
            </p:extLst>
          </p:nvPr>
        </p:nvGraphicFramePr>
        <p:xfrm>
          <a:off x="1910" y="643381"/>
          <a:ext cx="9096862" cy="450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66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общегосударственные вопросы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55636"/>
              </p:ext>
            </p:extLst>
          </p:nvPr>
        </p:nvGraphicFramePr>
        <p:xfrm>
          <a:off x="14377" y="2647950"/>
          <a:ext cx="9144000" cy="23944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4 714,2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4 095,9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4 105,5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65 553,1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61 971,0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59 032,6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48 782,8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48 998,5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171,0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35 667,1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34 189,7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29 756,0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61145476"/>
              </p:ext>
            </p:extLst>
          </p:nvPr>
        </p:nvGraphicFramePr>
        <p:xfrm>
          <a:off x="76200" y="338554"/>
          <a:ext cx="9067800" cy="233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94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9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27849924"/>
              </p:ext>
            </p:extLst>
          </p:nvPr>
        </p:nvGraphicFramePr>
        <p:xfrm>
          <a:off x="0" y="457200"/>
          <a:ext cx="5143504" cy="181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457200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5" name="Freeform 9"/>
          <p:cNvSpPr>
            <a:spLocks noChangeAspect="1" noEditPoints="1"/>
          </p:cNvSpPr>
          <p:nvPr/>
        </p:nvSpPr>
        <p:spPr bwMode="auto">
          <a:xfrm>
            <a:off x="5257800" y="478173"/>
            <a:ext cx="719335" cy="312915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70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63000396"/>
              </p:ext>
            </p:extLst>
          </p:nvPr>
        </p:nvGraphicFramePr>
        <p:xfrm>
          <a:off x="3957836" y="2914651"/>
          <a:ext cx="5148064" cy="206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819" y="314325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6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национальную экономику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2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21772535"/>
              </p:ext>
            </p:extLst>
          </p:nvPr>
        </p:nvGraphicFramePr>
        <p:xfrm>
          <a:off x="251520" y="555526"/>
          <a:ext cx="8786874" cy="428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666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8" y="58385"/>
            <a:ext cx="911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жилищно-коммунальное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хозяйство 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402550"/>
              </p:ext>
            </p:extLst>
          </p:nvPr>
        </p:nvGraphicFramePr>
        <p:xfrm>
          <a:off x="152400" y="857250"/>
          <a:ext cx="8686800" cy="42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93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0" y="507056"/>
            <a:ext cx="8991598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района (слайды 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Исполнение бюджета района (слайд 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развития, экономические показатели, показатели развития социальной сферы (слайды 7-10)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Динамика основных показателей исполнения бюджета в 2023-2028 годах (слайд 11)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в 2023-2028 годах (слайд 12)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Общие характеристики бюджета в 2023-2028 годах (слайд 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14-22)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23-34, 36,38,39)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Муниципальный долг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35)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Информация о распределении межбюджетных трансфертов бюджетам сельских поселений (слайд 37)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40-60)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 (слайды 63-65)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Информация о выполнении мероприятий, включенных в перечень наказов избирателей (слайд 66)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Нуримановский район Республики Башкортостан (слайды 67-69)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Контактная информация (слайд 70)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5201" y="54916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3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охрану окружающей среды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34817322"/>
              </p:ext>
            </p:extLst>
          </p:nvPr>
        </p:nvGraphicFramePr>
        <p:xfrm>
          <a:off x="4283969" y="897564"/>
          <a:ext cx="4536503" cy="396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76200" y="857251"/>
            <a:ext cx="3378820" cy="210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05112"/>
            <a:ext cx="2237943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76333"/>
            <a:ext cx="1451570" cy="10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2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37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образование в 2023-2028 годах, </a:t>
            </a:r>
            <a:r>
              <a:rPr lang="ru-RU" sz="21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63122317"/>
              </p:ext>
            </p:extLst>
          </p:nvPr>
        </p:nvGraphicFramePr>
        <p:xfrm>
          <a:off x="152400" y="438582"/>
          <a:ext cx="8991600" cy="26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65297"/>
              </p:ext>
            </p:extLst>
          </p:nvPr>
        </p:nvGraphicFramePr>
        <p:xfrm>
          <a:off x="0" y="3242310"/>
          <a:ext cx="9144000" cy="1931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2025 (Отчет)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2026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2027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2028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107 492,6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114 383,6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127 335,5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120 701,7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125 188,8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364 076,8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390 571,1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401 006,2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385 058,8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400 533,6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45 071,7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47 865,6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57 122,3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52 658,6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57 025,3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8 011,2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7 414,8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8 991,9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17 458,5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17 542,5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24 693,5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23 562,7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23 767,7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94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34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культуру и кинематографию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819150"/>
            <a:ext cx="9002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1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1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1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4317104"/>
              </p:ext>
            </p:extLst>
          </p:nvPr>
        </p:nvGraphicFramePr>
        <p:xfrm>
          <a:off x="76200" y="1733550"/>
          <a:ext cx="8298680" cy="191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21997"/>
              </p:ext>
            </p:extLst>
          </p:nvPr>
        </p:nvGraphicFramePr>
        <p:xfrm>
          <a:off x="0" y="3941749"/>
          <a:ext cx="9144002" cy="120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5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6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72 370,4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72 340,8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89 386,6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81 158,2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85 962,3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5 496,4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69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0"/>
            <a:ext cx="9153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социальную политику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7791404"/>
              </p:ext>
            </p:extLst>
          </p:nvPr>
        </p:nvGraphicFramePr>
        <p:xfrm>
          <a:off x="9922" y="869952"/>
          <a:ext cx="9144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04230"/>
              </p:ext>
            </p:extLst>
          </p:nvPr>
        </p:nvGraphicFramePr>
        <p:xfrm>
          <a:off x="-2" y="3810000"/>
          <a:ext cx="9144002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7 099,7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8 524,6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8 535,5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4 882,4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8 254,8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57 464,0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61 308,2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54 489,8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53 449,7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53 451,4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66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9804710"/>
              </p:ext>
            </p:extLst>
          </p:nvPr>
        </p:nvGraphicFramePr>
        <p:xfrm>
          <a:off x="4143372" y="21432"/>
          <a:ext cx="5000628" cy="187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41587"/>
            <a:ext cx="4572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824" y="1831764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3911213"/>
            <a:ext cx="742456" cy="857256"/>
          </a:xfrm>
          <a:prstGeom prst="rect">
            <a:avLst/>
          </a:prstGeom>
        </p:spPr>
      </p:pic>
      <p:pic>
        <p:nvPicPr>
          <p:cNvPr id="6" name="Рисунок 5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3696899"/>
            <a:ext cx="1071570" cy="1285884"/>
          </a:xfrm>
          <a:prstGeom prst="rect">
            <a:avLst/>
          </a:prstGeom>
        </p:spPr>
      </p:pic>
      <p:pic>
        <p:nvPicPr>
          <p:cNvPr id="7" name="Рисунок 6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4" y="3846255"/>
            <a:ext cx="928695" cy="1017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5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(План)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0827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(План)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6162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2028 (План)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067" y="369689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1 419,4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6333" y="354718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986,2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148" y="36433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1 056,1</a:t>
            </a:r>
          </a:p>
        </p:txBody>
      </p:sp>
      <p:pic>
        <p:nvPicPr>
          <p:cNvPr id="14" name="Рисунок 13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3429006"/>
            <a:ext cx="1214446" cy="1393041"/>
          </a:xfrm>
          <a:prstGeom prst="rect">
            <a:avLst/>
          </a:prstGeom>
        </p:spPr>
      </p:pic>
      <p:pic>
        <p:nvPicPr>
          <p:cNvPr id="15" name="Рисунок 14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3643320"/>
            <a:ext cx="1153998" cy="10715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075" y="355839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4547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4547" y="342900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1 728,1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3306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pic>
        <p:nvPicPr>
          <p:cNvPr id="21" name="Рисунок 2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3429006"/>
            <a:ext cx="857256" cy="14466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68478" y="351074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790,0</a:t>
            </a:r>
          </a:p>
        </p:txBody>
      </p:sp>
    </p:spTree>
    <p:extLst>
      <p:ext uri="{BB962C8B-B14F-4D97-AF65-F5344CB8AC3E}">
        <p14:creationId xmlns:p14="http://schemas.microsoft.com/office/powerpoint/2010/main" val="358193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2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19832"/>
              </p:ext>
            </p:extLst>
          </p:nvPr>
        </p:nvGraphicFramePr>
        <p:xfrm>
          <a:off x="1524000" y="1785932"/>
          <a:ext cx="6096000" cy="70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76754"/>
              </p:ext>
            </p:extLst>
          </p:nvPr>
        </p:nvGraphicFramePr>
        <p:xfrm>
          <a:off x="323529" y="2571750"/>
          <a:ext cx="8319298" cy="247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3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01.01.2025г.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01.01.2026г.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из бюджета Республики Башкортостан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2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9866936"/>
              </p:ext>
            </p:extLst>
          </p:nvPr>
        </p:nvGraphicFramePr>
        <p:xfrm>
          <a:off x="0" y="742950"/>
          <a:ext cx="5257800" cy="187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0336"/>
              </p:ext>
            </p:extLst>
          </p:nvPr>
        </p:nvGraphicFramePr>
        <p:xfrm>
          <a:off x="0" y="2724150"/>
          <a:ext cx="9067804" cy="2285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39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935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44 549,3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33 341,3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latin typeface="Times New Roman" pitchFamily="18" charset="0"/>
                          <a:cs typeface="Times New Roman" pitchFamily="18" charset="0"/>
                        </a:rPr>
                        <a:t>46 636,3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7 365,2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1 668,5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666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08659"/>
              </p:ext>
            </p:extLst>
          </p:nvPr>
        </p:nvGraphicFramePr>
        <p:xfrm>
          <a:off x="-1" y="590550"/>
          <a:ext cx="9144001" cy="455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89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на уплату лизинговых платежей на закупку коммунальной техники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«ППМИ»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наказы избирателей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416,2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349,2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1 781,3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645,5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441,0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2 773,1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7 610,0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3 500,6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1 181,0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2 467,2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2 679,6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660,4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1 275,1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3 098,9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2 343,9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147,3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2 519,6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281,2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300,6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571,1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1 000,5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74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3 336,6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4 340,0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17 230,9</a:t>
                      </a: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1 128,9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698,7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3 662,5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23"/>
            <a:ext cx="915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5 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581939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19100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в расчете на душу населения за 2025 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52372"/>
              </p:ext>
            </p:extLst>
          </p:nvPr>
        </p:nvGraphicFramePr>
        <p:xfrm>
          <a:off x="144057" y="964412"/>
          <a:ext cx="8883812" cy="3547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52 803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168 786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14 066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158 866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15 865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3 962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22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7166" y="647822"/>
          <a:ext cx="9040633" cy="32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Динамика изменения средней </a:t>
            </a:r>
          </a:p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878580"/>
          <a:ext cx="7239000" cy="1264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5132" y="41719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 2025 год – 414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84318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7138"/>
            <a:ext cx="9144000" cy="80010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Административно-территориальное деление муниципального района </a:t>
            </a:r>
            <a:r>
              <a:rPr lang="ru-RU" sz="2200" dirty="0" err="1">
                <a:cs typeface="Times New Roman" panose="02020603050405020304" pitchFamily="18" charset="0"/>
              </a:rPr>
              <a:t>Нуримановский</a:t>
            </a:r>
            <a:r>
              <a:rPr lang="ru-RU" sz="2200" dirty="0"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43400" y="1000114"/>
            <a:ext cx="4800600" cy="3857636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Иглинским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2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 км². Численность населения 19 648 человек.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Нуримановский район, как административно-территориальную единицу республики, входит: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населённых пункта.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" y="1071552"/>
            <a:ext cx="1658938" cy="15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71552"/>
            <a:ext cx="2415295" cy="12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5" b="693"/>
          <a:stretch/>
        </p:blipFill>
        <p:spPr bwMode="auto">
          <a:xfrm>
            <a:off x="41357" y="2628809"/>
            <a:ext cx="3978193" cy="23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95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1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утвержденных муниципальных программ.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9052326"/>
              </p:ext>
            </p:extLst>
          </p:nvPr>
        </p:nvGraphicFramePr>
        <p:xfrm>
          <a:off x="642910" y="1643056"/>
          <a:ext cx="7677473" cy="322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666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-10191" y="116632"/>
            <a:ext cx="9154191" cy="47391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Бюджет муниципального района </a:t>
            </a:r>
            <a:r>
              <a:rPr lang="ru-RU" sz="18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Нуримановский</a:t>
            </a: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 район Республики Башкортостан в разрезе муниципальных программ, </a:t>
            </a:r>
            <a:r>
              <a:rPr lang="ru-RU" sz="18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тыс.руб</a:t>
            </a: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77302"/>
              </p:ext>
            </p:extLst>
          </p:nvPr>
        </p:nvGraphicFramePr>
        <p:xfrm>
          <a:off x="-34" y="864342"/>
          <a:ext cx="9144034" cy="427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4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7 165,7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5 456,0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6 957,6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6 535,9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34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38 539,0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27 883,8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41 222,5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44 296,2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5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14 849,5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20 207,8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9 062,3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10 222,1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11 851,8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8 635,7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39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96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67 109,8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66 228,1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63 842,8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45 398,6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45 435,2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3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29559"/>
              </p:ext>
            </p:extLst>
          </p:nvPr>
        </p:nvGraphicFramePr>
        <p:xfrm>
          <a:off x="0" y="-3"/>
          <a:ext cx="9144000" cy="508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1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85 800,00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95 009,8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87 124,3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87 151,6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54 414,6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63 546,7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50 327,5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50 604,8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50 604,8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9 739,3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8 174,7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10 381,2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8 377,1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8 447,0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524 962,1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559 419,8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599 104,6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570 951,7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593 737,6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81 953,3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90 851,7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109 146,4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100 895,2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107 446,8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113 096,3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81 864,2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84 132,5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84 801,6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115 631,9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4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4 191,6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6 031,1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78"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2 629,4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2 467,0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1 122  033,6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1 037 464,7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1 067 699,7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1 014 887,1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1 079 899,9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22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муниципальных программ за 2025 год (в процентах)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69543"/>
              </p:ext>
            </p:extLst>
          </p:nvPr>
        </p:nvGraphicFramePr>
        <p:xfrm>
          <a:off x="-2650" y="831463"/>
          <a:ext cx="9146650" cy="431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26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82990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675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3054"/>
              </p:ext>
            </p:extLst>
          </p:nvPr>
        </p:nvGraphicFramePr>
        <p:xfrm>
          <a:off x="76201" y="3943350"/>
          <a:ext cx="8991598" cy="10586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подотрасли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5 377,6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97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59178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2395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6 февраля 2025 года № 90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95367"/>
              </p:ext>
            </p:extLst>
          </p:nvPr>
        </p:nvGraphicFramePr>
        <p:xfrm>
          <a:off x="256791" y="4036777"/>
          <a:ext cx="8779704" cy="9112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719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7870" cy="6275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01" y="519522"/>
            <a:ext cx="88583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января 2025 года № 46</a:t>
            </a:r>
          </a:p>
          <a:p>
            <a:pPr algn="just"/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18604"/>
              </p:ext>
            </p:extLst>
          </p:nvPr>
        </p:nvGraphicFramePr>
        <p:xfrm>
          <a:off x="258410" y="4203696"/>
          <a:ext cx="8809391" cy="78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7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56 007,4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38 539,2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27 883,8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41 222,5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33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3984"/>
            <a:ext cx="9144000" cy="498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965" y="819150"/>
            <a:ext cx="90011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8 апреля 2025 года № 231 </a:t>
            </a: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96602"/>
              </p:ext>
            </p:extLst>
          </p:nvPr>
        </p:nvGraphicFramePr>
        <p:xfrm>
          <a:off x="142844" y="3874867"/>
          <a:ext cx="8848059" cy="11310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53 943,7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14 435,1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18 927,9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28 322,5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1 279,9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064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0112"/>
            <a:ext cx="9144000" cy="6147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971550"/>
            <a:ext cx="873416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8 апреля 2025 года № 230</a:t>
            </a:r>
          </a:p>
          <a:p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09145"/>
              </p:ext>
            </p:extLst>
          </p:nvPr>
        </p:nvGraphicFramePr>
        <p:xfrm>
          <a:off x="251518" y="3924024"/>
          <a:ext cx="8784975" cy="781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1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8 535,7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89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3605"/>
            <a:ext cx="9144001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7155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01760"/>
              </p:ext>
            </p:extLst>
          </p:nvPr>
        </p:nvGraphicFramePr>
        <p:xfrm>
          <a:off x="237144" y="4019550"/>
          <a:ext cx="8830655" cy="78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36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7" y="12424"/>
            <a:ext cx="9044609" cy="62865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Основные направления, бюджетной, налоговой и долговой политики района</a:t>
            </a:r>
            <a:endParaRPr lang="ru-RU" sz="2200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0" y="571486"/>
            <a:ext cx="9144000" cy="457201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Приоритетными направлениями бюджетной политики в среднесрочной перспективе являются: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минимизация рисков несбалансированности бюджета  муниципального района в сложившихся экономических условиях;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</a:t>
            </a:r>
            <a:r>
              <a:rPr lang="ru-RU" sz="12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до 2025 года;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 доходов бюджета;</a:t>
            </a:r>
            <a:endParaRPr lang="en-US" altLang="ko-KR" sz="125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анализ достижения целевых показателей реализуемых мероприятий в рамках национальных проектов, государственных программ и непрограммных направлений, их эффективности в увязке с объемами финансового обеспечения;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муниципального имущества, управления земельными ресурсами;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строгий контроль роста расходов, гарантированное исполнение социальных обязательств бюджета муниципального района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является сохранение экономического и доходного потенциала муниципального района.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целями и задачами долговой политики 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предстоящий период являются: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бюджета муниципального района в заемных средствах для его сбалансированности;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своевременно исполнять принятые обязательства;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250" b="1" dirty="0" err="1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  <a:endParaRPr lang="ru-RU" sz="125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82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66971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1587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марта 2025 года № 210</a:t>
            </a:r>
          </a:p>
          <a:p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0991"/>
              </p:ext>
            </p:extLst>
          </p:nvPr>
        </p:nvGraphicFramePr>
        <p:xfrm>
          <a:off x="2" y="3463767"/>
          <a:ext cx="9143997" cy="1542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58 797,0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66 409,8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65 528,1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63 142,8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45 398,6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848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3555"/>
            <a:ext cx="9138346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52459"/>
            <a:ext cx="9138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14537"/>
              </p:ext>
            </p:extLst>
          </p:nvPr>
        </p:nvGraphicFramePr>
        <p:xfrm>
          <a:off x="76200" y="3902817"/>
          <a:ext cx="8991602" cy="12377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6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20 294,1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25 572,8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77 229,1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60 863,6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60 227,2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72 284,4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68 197,7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06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5735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19523"/>
            <a:ext cx="904875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района. </a:t>
            </a:r>
            <a:endParaRPr lang="ru-RU" sz="105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29771"/>
              </p:ext>
            </p:extLst>
          </p:nvPr>
        </p:nvGraphicFramePr>
        <p:xfrm>
          <a:off x="1" y="3790950"/>
          <a:ext cx="9143997" cy="12753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0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Доступная среда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9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55 516,1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50 604,8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населения муниципального района </a:t>
                      </a:r>
                      <a:r>
                        <a:rPr lang="ru-RU" sz="9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7 970,2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70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6542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376" y="514350"/>
            <a:ext cx="9144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24 марта 2025 года № 197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76291"/>
              </p:ext>
            </p:extLst>
          </p:nvPr>
        </p:nvGraphicFramePr>
        <p:xfrm>
          <a:off x="1" y="4299942"/>
          <a:ext cx="9143999" cy="774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979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8813"/>
            <a:ext cx="9144000" cy="5195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879" y="590550"/>
            <a:ext cx="9108503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11 марта 2025 года № 167</a:t>
            </a:r>
          </a:p>
          <a:p>
            <a:pPr algn="just"/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96900"/>
              </p:ext>
            </p:extLst>
          </p:nvPr>
        </p:nvGraphicFramePr>
        <p:xfrm>
          <a:off x="-1" y="3273828"/>
          <a:ext cx="9108504" cy="1812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79 836,1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94 999,5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100 329,6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112 788,9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105 448,9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268 193,3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331 410,5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354 926,1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362 697,1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348 542,4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363 554,3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27 559,9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33 885,0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34 790,8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44 067,8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7 755,0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7 236,1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9 430,7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9 793,2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39 093,0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47 481,4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52 344,0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312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7150"/>
            <a:ext cx="9144000" cy="5195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8" y="576672"/>
            <a:ext cx="91368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января 2025 года № 62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85699"/>
              </p:ext>
            </p:extLst>
          </p:nvPr>
        </p:nvGraphicFramePr>
        <p:xfrm>
          <a:off x="45212" y="3435846"/>
          <a:ext cx="9098788" cy="16381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8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6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</a:t>
                      </a:r>
                      <a:r>
                        <a:rPr lang="ru-RU" sz="10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базы учреждений культуры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1 679,2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39 233,1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48 222,3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53 165,4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11 186,7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13 074,8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092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52167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марта 2025 года № 201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101948"/>
              </p:ext>
            </p:extLst>
          </p:nvPr>
        </p:nvGraphicFramePr>
        <p:xfrm>
          <a:off x="76200" y="3714750"/>
          <a:ext cx="8991602" cy="121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76 415,2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99 095,3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69 348,7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70 572,2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59 998,0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75 863,6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13 177,1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14 001,0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12 515,5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35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6660"/>
            <a:ext cx="9144000" cy="7560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62" y="971550"/>
            <a:ext cx="904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24 марта 2025 года № 198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39002"/>
              </p:ext>
            </p:extLst>
          </p:nvPr>
        </p:nvGraphicFramePr>
        <p:xfrm>
          <a:off x="152400" y="4171950"/>
          <a:ext cx="8865368" cy="8001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820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1" cy="521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1495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2024-2030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8 октября 2025года № 568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12724"/>
              </p:ext>
            </p:extLst>
          </p:nvPr>
        </p:nvGraphicFramePr>
        <p:xfrm>
          <a:off x="52387" y="3555024"/>
          <a:ext cx="9039227" cy="1504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1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борьбы с преступностью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8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обеспечение безопасности населения и территории муниципального района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 в сельских поселениях муниципального района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415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5143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502" y="528137"/>
            <a:ext cx="91555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утверждена постановлением Администрации муниципального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28 января 2025 года №61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75784"/>
              </p:ext>
            </p:extLst>
          </p:nvPr>
        </p:nvGraphicFramePr>
        <p:xfrm>
          <a:off x="210927" y="4020030"/>
          <a:ext cx="8856873" cy="811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0" y="71438"/>
            <a:ext cx="9143999" cy="35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ИСПОЛНЕНИЕ БЮДЖЕТА РАЙОНА</a:t>
            </a:r>
            <a:endParaRPr lang="ru-RU" sz="2200" dirty="0"/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0" y="742950"/>
            <a:ext cx="9144000" cy="428625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7847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61" y="936982"/>
            <a:ext cx="88142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2023-2027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 ноября 2024 года №819</a:t>
            </a: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89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42088729"/>
              </p:ext>
            </p:extLst>
          </p:nvPr>
        </p:nvGraphicFramePr>
        <p:xfrm>
          <a:off x="0" y="589345"/>
          <a:ext cx="9144000" cy="455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1982386"/>
            <a:ext cx="1071570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3053956"/>
            <a:ext cx="1143008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3643320"/>
            <a:ext cx="1071570" cy="69652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2518171"/>
            <a:ext cx="1071570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611,7 </a:t>
            </a:r>
          </a:p>
          <a:p>
            <a:pPr algn="ctr"/>
            <a:r>
              <a:rPr lang="ru-RU" dirty="0"/>
              <a:t>Тыс.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2357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964395"/>
            <a:ext cx="8001056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2 221,2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139733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1 285,2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2625329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247,9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3268271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440,2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3693510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247,9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1569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489" y="187418"/>
            <a:ext cx="4191000" cy="438150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Байгильдинский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– Приобретение прицепа для трактора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651870"/>
            <a:ext cx="364194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595,1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345,4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124,7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62,5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62,5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4875076" y="176281"/>
            <a:ext cx="4191000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Новосубаевский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материалов для благоустройства кладбища д.Казнаташ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6056" y="3651870"/>
            <a:ext cx="37890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444,9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277,4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71,8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47,9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47,9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Рисунок 10" descr="Фото.jpg">
            <a:extLst>
              <a:ext uri="{FF2B5EF4-FFF2-40B4-BE49-F238E27FC236}">
                <a16:creationId xmlns:a16="http://schemas.microsoft.com/office/drawing/2014/main" id="{0110E446-9840-48C2-B691-B5A24BC9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9" y="699365"/>
            <a:ext cx="3892062" cy="2919047"/>
          </a:xfrm>
          <a:prstGeom prst="rect">
            <a:avLst/>
          </a:prstGeom>
        </p:spPr>
      </p:pic>
      <p:pic>
        <p:nvPicPr>
          <p:cNvPr id="12" name="Рисунок 11" descr="3_1.jpeg">
            <a:extLst>
              <a:ext uri="{FF2B5EF4-FFF2-40B4-BE49-F238E27FC236}">
                <a16:creationId xmlns:a16="http://schemas.microsoft.com/office/drawing/2014/main" id="{D8014B9C-E46F-49ED-A5FA-943684EF88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901" y="699365"/>
            <a:ext cx="4096455" cy="29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7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20" y="258470"/>
            <a:ext cx="4191000" cy="585088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стройматериала для благоустройства здания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Сарвинского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клуба  деревни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0361" y="3867894"/>
            <a:ext cx="380931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500,0 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325,0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75,0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50,0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50,0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4671093" y="258470"/>
            <a:ext cx="4430958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Староисаевский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материалов для благоустройства кладбища д.Ишмуратово Нуримановского района Республики Башкортостан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3867894"/>
            <a:ext cx="38188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681,1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337,4тыс.руб.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168,7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87,5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87,5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" name="Рисунок 13" descr="1_3.jpg">
            <a:extLst>
              <a:ext uri="{FF2B5EF4-FFF2-40B4-BE49-F238E27FC236}">
                <a16:creationId xmlns:a16="http://schemas.microsoft.com/office/drawing/2014/main" id="{2980D213-83A0-4393-B9C0-0895CF0995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726" y="934499"/>
            <a:ext cx="3887636" cy="2915727"/>
          </a:xfrm>
          <a:prstGeom prst="rect">
            <a:avLst/>
          </a:prstGeom>
        </p:spPr>
      </p:pic>
      <p:pic>
        <p:nvPicPr>
          <p:cNvPr id="15" name="Рисунок 14" descr="Фото 3.jpg">
            <a:extLst>
              <a:ext uri="{FF2B5EF4-FFF2-40B4-BE49-F238E27FC236}">
                <a16:creationId xmlns:a16="http://schemas.microsoft.com/office/drawing/2014/main" id="{0B23C9AE-10E8-46A6-80EB-F7E8B2BB9C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34498"/>
            <a:ext cx="3709226" cy="29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8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50913"/>
              </p:ext>
            </p:extLst>
          </p:nvPr>
        </p:nvGraphicFramePr>
        <p:xfrm>
          <a:off x="44569" y="743952"/>
          <a:ext cx="9054861" cy="4290401"/>
        </p:xfrm>
        <a:graphic>
          <a:graphicData uri="http://schemas.openxmlformats.org/drawingml/2006/table">
            <a:tbl>
              <a:tblPr/>
              <a:tblGrid>
                <a:gridCol w="37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наказа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(наименование объекта, мероприятия, населенного пункта)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внебюджетных средств (материальных и др.)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 полов здания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Большешидинского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дома культуры - филиала муниципального бюджетного учреждения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централизованная клубная система" в деревне Большие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Батышева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 57, сельского поселения Баш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1 021,8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и материалов уличного освещения деревни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Саргаязово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поселения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и материалов уличного освещения деревни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Сатлык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поселения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Замена окон общеобразовательной школы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дер.Большие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филиала муниципального бюджетного общеобразовательного учреждения средняя общеобразовательная школа села Красная Горка сельского поселения Баш-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3561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оборудования и инвентаря для  муниципального автономного дошкольного образовательного учреждения детский сад "Радуга" на улице Советская, 64 села Красная Горка сельского поселения Красногорский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528808"/>
                  </a:ext>
                </a:extLst>
              </a:tr>
              <a:tr h="230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254" marR="3254" marT="3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2 596,3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2 405,2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60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Информация о выполнении мероприятий, включенных 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в перечень наказов избирателей,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3294268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07342"/>
              </p:ext>
            </p:extLst>
          </p:nvPr>
        </p:nvGraphicFramePr>
        <p:xfrm>
          <a:off x="107504" y="539579"/>
          <a:ext cx="9025628" cy="4549569"/>
        </p:xfrm>
        <a:graphic>
          <a:graphicData uri="http://schemas.openxmlformats.org/drawingml/2006/table">
            <a:tbl>
              <a:tblPr/>
              <a:tblGrid>
                <a:gridCol w="331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7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1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22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32 551,2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32 513,5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3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32 551,2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  <a:endParaRPr lang="ru-RU" sz="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32 513,5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 лучшее детям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999464"/>
                  </a:ext>
                </a:extLst>
              </a:tr>
              <a:tr h="39880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«Оснащение предметных кабинетов общеобразовательных организаций средствами обучения и воспитания»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общеобразовательных организаций средствами обучения и воспитания для реализации учебных предметов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10537"/>
                  </a:ext>
                </a:extLst>
              </a:tr>
              <a:tr h="167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602,8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204256"/>
                  </a:ext>
                </a:extLst>
              </a:tr>
              <a:tr h="3988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современной городской среды в муниципальном районе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Обустройство "Тропы здоровья" в с. Павловка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Республики Башкортостан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062934"/>
                  </a:ext>
                </a:extLst>
              </a:tr>
              <a:tr h="3988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45 767,5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44 420,2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280,7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066,6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769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на 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383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44508"/>
              </p:ext>
            </p:extLst>
          </p:nvPr>
        </p:nvGraphicFramePr>
        <p:xfrm>
          <a:off x="0" y="517770"/>
          <a:ext cx="9144001" cy="4641317"/>
        </p:xfrm>
        <a:graphic>
          <a:graphicData uri="http://schemas.openxmlformats.org/drawingml/2006/table">
            <a:tbl>
              <a:tblPr/>
              <a:tblGrid>
                <a:gridCol w="34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7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8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31 979,0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31 939,6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31 979,0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31 939,6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 лучшее детям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1 345,9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791,4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55761"/>
                  </a:ext>
                </a:extLst>
              </a:tr>
              <a:tr h="26300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«Оснащение предметных кабинетов общеобразовательных организаций средствами обучения и воспитания»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1 345,9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общеобразовательных организаций средствами обучения и воспитания для реализации учебных предметов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791,4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538,3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578540"/>
                  </a:ext>
                </a:extLst>
              </a:tr>
              <a:tr h="18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10 250,8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1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универсальной спортивной площадки в с. Красный Ключ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Республики Башкортостан (установка покрытий беговой дорожки и спортивных тренажеров, установка спортивных и детских площадок)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10 250,8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44 335,4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42 981,8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264,8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1 088,8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на 2026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011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4" y="3327836"/>
            <a:ext cx="282243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обустройству "Тропы здоровья" в с. Павловка </a:t>
            </a:r>
            <a:r>
              <a:rPr lang="ru-RU" sz="1700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Республики Башкортостан  в рамках национального проекта «Жилье и городская среда» за 2025 год</a:t>
            </a:r>
          </a:p>
          <a:p>
            <a:pPr algn="ctr"/>
            <a:endParaRPr lang="ru-RU" sz="1700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" y="-132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1142990"/>
            <a:ext cx="5108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Стоимость проекта –  12 056,8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федерального бюджета – 11 224,9 тыс. руб. 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республиканского бюджета – 229,1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местного бюджета – 602,8 тыс. руб.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2" y="1010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10F2E-AA82-4EF8-BAF3-251F98882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3" y="2283718"/>
            <a:ext cx="3494009" cy="23557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0D20A2-2960-4B1C-BEDC-6E1858E5B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58" y="2116146"/>
            <a:ext cx="3347064" cy="25019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D5EBE9-6662-4EE6-8F2B-6533BDA30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96" y="699542"/>
            <a:ext cx="3489966" cy="23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7717260" cy="4762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950"/>
            <a:ext cx="8534400" cy="4267200"/>
          </a:xfrm>
        </p:spPr>
        <p:txBody>
          <a:bodyPr>
            <a:no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РАЙОНА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 РАЙОН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С.КРАСНАЯ ГОРКА, УЛ. СОВЕТСКАЯ, 62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РАЙОНА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- НАЧАЛЬНИК ФИНАНСОВОГО УПРАВЛЕНИЯ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АРДАШИРОВА АНФИСА ГАЙНИСЛАМОВНА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8(34776) 2-25-84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nuriman_tfu@ufamts.ru </a:t>
            </a:r>
          </a:p>
        </p:txBody>
      </p:sp>
    </p:spTree>
    <p:extLst>
      <p:ext uri="{BB962C8B-B14F-4D97-AF65-F5344CB8AC3E}">
        <p14:creationId xmlns:p14="http://schemas.microsoft.com/office/powerpoint/2010/main" val="49649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Показатели социально-экономического развития </a:t>
            </a:r>
            <a:r>
              <a:rPr lang="ru-RU" sz="2200" dirty="0" err="1"/>
              <a:t>Нуримановского</a:t>
            </a:r>
            <a:r>
              <a:rPr lang="ru-RU" sz="2200" dirty="0"/>
              <a:t> района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0034" y="535767"/>
            <a:ext cx="378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195889" y="792956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530725" y="2169080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Среднемесячная заработная плата  одного работающего в районе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142844" y="4232684"/>
            <a:ext cx="2571768" cy="809115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202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15 782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руб.</a:t>
            </a:r>
            <a:endParaRPr lang="ru-RU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2536" y="4249804"/>
            <a:ext cx="1490660" cy="8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251146"/>
              </p:ext>
            </p:extLst>
          </p:nvPr>
        </p:nvGraphicFramePr>
        <p:xfrm>
          <a:off x="304800" y="547531"/>
          <a:ext cx="4343400" cy="221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46076806"/>
              </p:ext>
            </p:extLst>
          </p:nvPr>
        </p:nvGraphicFramePr>
        <p:xfrm>
          <a:off x="4952999" y="1047750"/>
          <a:ext cx="4029075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57479702"/>
              </p:ext>
            </p:extLst>
          </p:nvPr>
        </p:nvGraphicFramePr>
        <p:xfrm>
          <a:off x="446625" y="2647950"/>
          <a:ext cx="3676622" cy="158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57521360"/>
              </p:ext>
            </p:extLst>
          </p:nvPr>
        </p:nvGraphicFramePr>
        <p:xfrm>
          <a:off x="4394200" y="2800350"/>
          <a:ext cx="4587876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0913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230"/>
          <p:cNvCxnSpPr/>
          <p:nvPr/>
        </p:nvCxnSpPr>
        <p:spPr>
          <a:xfrm rot="5400000" flipH="1">
            <a:off x="1082510" y="4082920"/>
            <a:ext cx="672538" cy="877154"/>
          </a:xfrm>
          <a:prstGeom prst="bentConnector3">
            <a:avLst>
              <a:gd name="adj1" fmla="val 16407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ЭКОНОМИЧЕСКИЕ ПОКАЗАТЕЛИ </a:t>
            </a:r>
          </a:p>
        </p:txBody>
      </p:sp>
      <p:sp>
        <p:nvSpPr>
          <p:cNvPr id="10" name="椭圆 47"/>
          <p:cNvSpPr/>
          <p:nvPr/>
        </p:nvSpPr>
        <p:spPr>
          <a:xfrm>
            <a:off x="4682725" y="1860011"/>
            <a:ext cx="2357455" cy="1697195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1" name="Shape 244"/>
          <p:cNvCxnSpPr/>
          <p:nvPr/>
        </p:nvCxnSpPr>
        <p:spPr>
          <a:xfrm rot="5400000" flipH="1" flipV="1">
            <a:off x="5938956" y="1505144"/>
            <a:ext cx="482203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929065" y="1783041"/>
            <a:ext cx="1500188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230"/>
          <p:cNvCxnSpPr/>
          <p:nvPr/>
        </p:nvCxnSpPr>
        <p:spPr>
          <a:xfrm rot="16200000" flipV="1">
            <a:off x="2053826" y="1553763"/>
            <a:ext cx="750094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2"/>
          <p:cNvSpPr txBox="1">
            <a:spLocks noChangeArrowheads="1"/>
          </p:cNvSpPr>
          <p:nvPr/>
        </p:nvSpPr>
        <p:spPr bwMode="auto">
          <a:xfrm>
            <a:off x="7040180" y="2241949"/>
            <a:ext cx="20716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537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 субъектов малого и среднего предпринимательства</a:t>
            </a:r>
          </a:p>
        </p:txBody>
      </p:sp>
      <p:cxnSp>
        <p:nvCxnSpPr>
          <p:cNvPr id="15" name="Shape 211"/>
          <p:cNvCxnSpPr/>
          <p:nvPr/>
        </p:nvCxnSpPr>
        <p:spPr>
          <a:xfrm rot="5400000" flipH="1" flipV="1">
            <a:off x="7220170" y="2433839"/>
            <a:ext cx="482203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43"/>
          <p:cNvSpPr/>
          <p:nvPr/>
        </p:nvSpPr>
        <p:spPr>
          <a:xfrm>
            <a:off x="1436818" y="3784101"/>
            <a:ext cx="1688628" cy="1339463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234"/>
          <p:cNvSpPr txBox="1">
            <a:spLocks noChangeArrowheads="1"/>
          </p:cNvSpPr>
          <p:nvPr/>
        </p:nvSpPr>
        <p:spPr bwMode="auto">
          <a:xfrm>
            <a:off x="3505201" y="685801"/>
            <a:ext cx="41858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 по кругу крупных и средних организаций – 2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834,2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243"/>
          <p:cNvSpPr txBox="1">
            <a:spLocks noChangeArrowheads="1"/>
          </p:cNvSpPr>
          <p:nvPr/>
        </p:nvSpPr>
        <p:spPr bwMode="auto">
          <a:xfrm>
            <a:off x="6603325" y="1214428"/>
            <a:ext cx="254070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181,0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- объем инвестиций за счет всех источников финансирования 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организаций (предварительные данные)</a:t>
            </a:r>
          </a:p>
        </p:txBody>
      </p:sp>
      <p:sp>
        <p:nvSpPr>
          <p:cNvPr id="19" name="椭圆 69"/>
          <p:cNvSpPr/>
          <p:nvPr/>
        </p:nvSpPr>
        <p:spPr>
          <a:xfrm>
            <a:off x="2469547" y="1657558"/>
            <a:ext cx="1932455" cy="1342184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" name="Рисунок 19" descr="IMG_5887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236" y="1792864"/>
            <a:ext cx="1643075" cy="1125149"/>
          </a:xfrm>
          <a:prstGeom prst="flowChartConnector">
            <a:avLst/>
          </a:prstGeom>
        </p:spPr>
      </p:pic>
      <p:pic>
        <p:nvPicPr>
          <p:cNvPr id="23" name="Рисунок 22" descr="a6c216cc0a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1319" y="1994083"/>
            <a:ext cx="2000264" cy="1369646"/>
          </a:xfrm>
          <a:prstGeom prst="flowChartConnector">
            <a:avLst/>
          </a:prstGeom>
        </p:spPr>
      </p:pic>
      <p:sp>
        <p:nvSpPr>
          <p:cNvPr id="24" name="椭圆 72"/>
          <p:cNvSpPr>
            <a:spLocks noChangeAspect="1"/>
          </p:cNvSpPr>
          <p:nvPr/>
        </p:nvSpPr>
        <p:spPr>
          <a:xfrm>
            <a:off x="5690179" y="2821383"/>
            <a:ext cx="2700000" cy="2025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5" name="Рисунок 24" descr="closing_shutterstock_75020932.jpg"/>
          <p:cNvPicPr>
            <a:picLocks noChangeAspect="1"/>
          </p:cNvPicPr>
          <p:nvPr/>
        </p:nvPicPr>
        <p:blipFill>
          <a:blip r:embed="rId4" cstate="print"/>
          <a:srcRect r="2941"/>
          <a:stretch>
            <a:fillRect/>
          </a:stretch>
        </p:blipFill>
        <p:spPr>
          <a:xfrm>
            <a:off x="5894326" y="2950213"/>
            <a:ext cx="2357455" cy="1714512"/>
          </a:xfrm>
          <a:prstGeom prst="ellipse">
            <a:avLst/>
          </a:prstGeom>
        </p:spPr>
      </p:pic>
      <p:sp>
        <p:nvSpPr>
          <p:cNvPr id="26" name="椭圆 72"/>
          <p:cNvSpPr>
            <a:spLocks noChangeAspect="1"/>
          </p:cNvSpPr>
          <p:nvPr/>
        </p:nvSpPr>
        <p:spPr>
          <a:xfrm>
            <a:off x="2829091" y="2780905"/>
            <a:ext cx="2700000" cy="2025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7" name="Рисунок 26" descr="711b1cf25ce7e89d393a0af412b7a27e.jpg"/>
          <p:cNvPicPr>
            <a:picLocks noChangeAspect="1"/>
          </p:cNvPicPr>
          <p:nvPr/>
        </p:nvPicPr>
        <p:blipFill>
          <a:blip r:embed="rId5" cstate="print"/>
          <a:srcRect l="12500" r="32031"/>
          <a:stretch>
            <a:fillRect/>
          </a:stretch>
        </p:blipFill>
        <p:spPr>
          <a:xfrm>
            <a:off x="2964645" y="2882570"/>
            <a:ext cx="2428892" cy="1821669"/>
          </a:xfrm>
          <a:prstGeom prst="flowChartConnector">
            <a:avLst/>
          </a:prstGeom>
        </p:spPr>
      </p:pic>
      <p:sp>
        <p:nvSpPr>
          <p:cNvPr id="28" name="TextBox 220"/>
          <p:cNvSpPr txBox="1">
            <a:spLocks noChangeArrowheads="1"/>
          </p:cNvSpPr>
          <p:nvPr/>
        </p:nvSpPr>
        <p:spPr bwMode="auto">
          <a:xfrm>
            <a:off x="504849" y="870467"/>
            <a:ext cx="278126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2 4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21,1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9" name="Shape 230"/>
          <p:cNvCxnSpPr/>
          <p:nvPr/>
        </p:nvCxnSpPr>
        <p:spPr>
          <a:xfrm rot="16200000" flipV="1">
            <a:off x="578181" y="2664462"/>
            <a:ext cx="750094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6"/>
          <p:cNvSpPr txBox="1">
            <a:spLocks noChangeArrowheads="1"/>
          </p:cNvSpPr>
          <p:nvPr/>
        </p:nvSpPr>
        <p:spPr bwMode="auto">
          <a:xfrm>
            <a:off x="107357" y="1714494"/>
            <a:ext cx="1704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2 106,0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млн. руб. - оборот розничной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31" name="椭圆 46"/>
          <p:cNvSpPr/>
          <p:nvPr/>
        </p:nvSpPr>
        <p:spPr>
          <a:xfrm>
            <a:off x="1117837" y="2533078"/>
            <a:ext cx="1747801" cy="131085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" name="Рисунок 21" descr="product_magazin2.jpg"/>
          <p:cNvPicPr>
            <a:picLocks noChangeAspect="1"/>
          </p:cNvPicPr>
          <p:nvPr/>
        </p:nvPicPr>
        <p:blipFill>
          <a:blip r:embed="rId6" cstate="print"/>
          <a:srcRect l="21875" t="17197" r="18750" b="12511"/>
          <a:stretch>
            <a:fillRect/>
          </a:stretch>
        </p:blipFill>
        <p:spPr>
          <a:xfrm>
            <a:off x="1241637" y="2643772"/>
            <a:ext cx="1500199" cy="1125149"/>
          </a:xfrm>
          <a:prstGeom prst="flowChartConnector">
            <a:avLst/>
          </a:prstGeom>
        </p:spPr>
      </p:pic>
      <p:pic>
        <p:nvPicPr>
          <p:cNvPr id="21" name="Рисунок 20" descr="chef-carrying-plate-of-seafood-shutterstock.jpg"/>
          <p:cNvPicPr>
            <a:picLocks noChangeAspect="1"/>
          </p:cNvPicPr>
          <p:nvPr/>
        </p:nvPicPr>
        <p:blipFill>
          <a:blip r:embed="rId7" cstate="print"/>
          <a:srcRect l="12901"/>
          <a:stretch>
            <a:fillRect/>
          </a:stretch>
        </p:blipFill>
        <p:spPr>
          <a:xfrm>
            <a:off x="1596606" y="3786196"/>
            <a:ext cx="1428760" cy="1125149"/>
          </a:xfrm>
          <a:prstGeom prst="flowChartConnector">
            <a:avLst/>
          </a:prstGeom>
        </p:spPr>
      </p:pic>
      <p:sp>
        <p:nvSpPr>
          <p:cNvPr id="32" name="TextBox 218"/>
          <p:cNvSpPr txBox="1">
            <a:spLocks noChangeArrowheads="1"/>
          </p:cNvSpPr>
          <p:nvPr/>
        </p:nvSpPr>
        <p:spPr bwMode="auto">
          <a:xfrm>
            <a:off x="-348" y="3614660"/>
            <a:ext cx="168187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31,9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млн. руб. –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оборот общественного 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2018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3544" y="576"/>
            <a:ext cx="914754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Показатели социально-экономического развития </a:t>
            </a:r>
            <a:r>
              <a:rPr lang="ru-RU" altLang="zh-CN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Нуримановского</a:t>
            </a:r>
            <a:r>
              <a:rPr lang="ru-RU" altLang="zh-CN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 района</a:t>
            </a:r>
            <a:r>
              <a:rPr lang="en-US" altLang="zh-CN" sz="28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/>
                <a:cs typeface="Times New Roman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5" y="897878"/>
            <a:ext cx="4824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825" y="964407"/>
            <a:ext cx="396398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175250" y="2803624"/>
            <a:ext cx="396875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3208569"/>
              </p:ext>
            </p:extLst>
          </p:nvPr>
        </p:nvGraphicFramePr>
        <p:xfrm>
          <a:off x="94094" y="897877"/>
          <a:ext cx="5239906" cy="39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93542222"/>
              </p:ext>
            </p:extLst>
          </p:nvPr>
        </p:nvGraphicFramePr>
        <p:xfrm>
          <a:off x="5056632" y="964407"/>
          <a:ext cx="4114800" cy="16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0506823"/>
              </p:ext>
            </p:extLst>
          </p:nvPr>
        </p:nvGraphicFramePr>
        <p:xfrm>
          <a:off x="5233743" y="2876550"/>
          <a:ext cx="3783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70812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E1EAED"/>
      </a:accent6>
      <a:hlink>
        <a:srgbClr val="9454C3"/>
      </a:hlink>
      <a:folHlink>
        <a:srgbClr val="3EBBF0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M03460663_win32_LW_V6" id="{E98E9C9B-9291-4B47-BC4D-DAE7B5F9EC1B}" vid="{225AF68F-18F0-421B-8B78-1F33E1A33B6C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C06458-EC9A-428C-9123-A760B9587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050606-E255-48B6-AE23-CE03A589EB22}">
  <ds:schemaRefs>
    <ds:schemaRef ds:uri="71af3243-3dd4-4a8d-8c0d-dd76da1f02a5"/>
    <ds:schemaRef ds:uri="16c05727-aa75-4e4a-9b5f-8a80a1165891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230e9df3-be65-4c73-a93b-d1236ebd677e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37B52A-9EC8-4B7A-85C4-31F7EAFE403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10745</TotalTime>
  <Words>11562</Words>
  <Application>Microsoft Office PowerPoint</Application>
  <PresentationFormat>Экран (16:9)</PresentationFormat>
  <Paragraphs>2391</Paragraphs>
  <Slides>68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80" baseType="lpstr">
      <vt:lpstr>等线</vt:lpstr>
      <vt:lpstr>微软雅黑</vt:lpstr>
      <vt:lpstr>Arial</vt:lpstr>
      <vt:lpstr>Bahnschrift Light</vt:lpstr>
      <vt:lpstr>Calibri</vt:lpstr>
      <vt:lpstr>Century Gothic</vt:lpstr>
      <vt:lpstr>Constantia</vt:lpstr>
      <vt:lpstr>Open Sans Light</vt:lpstr>
      <vt:lpstr>Palatino Linotype</vt:lpstr>
      <vt:lpstr>Times New Roman</vt:lpstr>
      <vt:lpstr>Wingdings</vt:lpstr>
      <vt:lpstr>Custom</vt:lpstr>
      <vt:lpstr>БЮДЖЕТ ДЛЯ ГРАЖДАН</vt:lpstr>
      <vt:lpstr>Презентация PowerPoint</vt:lpstr>
      <vt:lpstr>Административно – территориальное деление муниципального района Нуримановский район Республики Башкортостан (слайд 4) Основные направления бюджетной и налоговой политики района (слайды 5) Исполнение бюджета района (слайд 6) Показатели социально-экономического развития, экономические показатели, показатели развития социальной сферы (слайды 7-10) Динамика основных показателей исполнения бюджета в 2023-2028 годах (слайд 11) Источники финансирования дефицита бюджета в 2023-2028 годах (слайд 12) Общие характеристики бюджета в 2023-2028 годах (слайд 13) Доходы бюджета муниципального района Нуримановский район Республики Башкортостан (слайды 14-22) Расходы бюджета муниципального района Нуримановский район Республики Башкортостан (слайды 23-34, 36,38,39)  Муниципальный долг муниципального района Нуримановский район Республики Башкортостан (слайд 35) Информация о распределении межбюджетных трансфертов бюджетам сельских поселений (слайд 37) Расходы бюджета на реализацию муниципальных программ (слайды 40-60) Сведения о проектах по программе  поддержки местных инициатив (ППМИ) (слайды 63-65) Информация о выполнении мероприятий, включенных в перечень наказов избирателей (слайд 66) Реализация национальных проектов в муниципальном районе Нуримановский район Республики Башкортостан (слайды 67-69) Контактная информация (слайд 70)</vt:lpstr>
      <vt:lpstr>Административно-территориальное деление муниципального района Нуримановский район Республики Башкортостан</vt:lpstr>
      <vt:lpstr>Основные направления, бюджетной, налоговой и долговой политики района</vt:lpstr>
      <vt:lpstr>ИСПОЛНЕНИЕ БЮДЖЕТА РАЙОНА</vt:lpstr>
      <vt:lpstr>Показатели социально-экономического развития Нуримановского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 </vt:lpstr>
      <vt:lpstr>Бюджет муниципального района Нуримановский район Республики Башкортостан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Байгильдинский с/с – Приобретение прицепа для трактора</vt:lpstr>
      <vt:lpstr>Сарвинский с/с -  Приобретение стройматериала для благоустройства здания Сарвинского сельского клуба  деревни Сарва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236</cp:revision>
  <cp:lastPrinted>2026-03-16T04:03:03Z</cp:lastPrinted>
  <dcterms:created xsi:type="dcterms:W3CDTF">2023-08-29T05:27:38Z</dcterms:created>
  <dcterms:modified xsi:type="dcterms:W3CDTF">2026-04-10T06:13:24Z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ediaServiceImageTags">
    <vt:lpwstr/>
  </property>
</Properties>
</file>